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446" r:id="rId3"/>
    <p:sldId id="526" r:id="rId4"/>
    <p:sldId id="525" r:id="rId5"/>
    <p:sldId id="528" r:id="rId6"/>
    <p:sldId id="518" r:id="rId7"/>
    <p:sldId id="503" r:id="rId8"/>
    <p:sldId id="505" r:id="rId9"/>
    <p:sldId id="510" r:id="rId10"/>
    <p:sldId id="457" r:id="rId11"/>
    <p:sldId id="509" r:id="rId12"/>
    <p:sldId id="515" r:id="rId13"/>
    <p:sldId id="454" r:id="rId14"/>
    <p:sldId id="477" r:id="rId15"/>
    <p:sldId id="470" r:id="rId16"/>
    <p:sldId id="527" r:id="rId17"/>
    <p:sldId id="529" r:id="rId18"/>
    <p:sldId id="530" r:id="rId19"/>
    <p:sldId id="531" r:id="rId20"/>
    <p:sldId id="532" r:id="rId21"/>
    <p:sldId id="447" r:id="rId22"/>
    <p:sldId id="519" r:id="rId23"/>
    <p:sldId id="524" r:id="rId24"/>
    <p:sldId id="522" r:id="rId25"/>
    <p:sldId id="513" r:id="rId26"/>
    <p:sldId id="372" r:id="rId27"/>
  </p:sldIdLst>
  <p:sldSz cx="9144000" cy="6858000" type="screen4x3"/>
  <p:notesSz cx="6669088" cy="99187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FFCC66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85" autoAdjust="0"/>
    <p:restoredTop sz="94624" autoAdjust="0"/>
  </p:normalViewPr>
  <p:slideViewPr>
    <p:cSldViewPr>
      <p:cViewPr>
        <p:scale>
          <a:sx n="60" d="100"/>
          <a:sy n="60" d="100"/>
        </p:scale>
        <p:origin x="-116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G:\&#304;&#351;g&#252;c&#252;%20Anket\Nihai%20Rapor\&#350;ekiller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Elvan%20KAHYAOGLU\Desktop\6%207%20EKIM%20OSB%20BASKAN%20SUNU\gecici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Kitap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Elvan%20KAHYAOGLU\Desktop\gecici.xls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dPt>
            <c:idx val="19"/>
            <c:spPr>
              <a:solidFill>
                <a:srgbClr val="F79646">
                  <a:lumMod val="75000"/>
                </a:srgbClr>
              </a:solidFill>
            </c:spPr>
          </c:dPt>
          <c:dLbls>
            <c:numFmt formatCode="%\ 0" sourceLinked="0"/>
            <c:txPr>
              <a:bodyPr rot="-5400000" vert="horz"/>
              <a:lstStyle/>
              <a:p>
                <a:pPr>
                  <a:defRPr/>
                </a:pPr>
                <a:endParaRPr lang="tr-TR"/>
              </a:p>
            </c:txPr>
            <c:showVal val="1"/>
          </c:dLbls>
          <c:cat>
            <c:strRef>
              <c:f>Sheet1!$A$2:$A$40</c:f>
              <c:strCache>
                <c:ptCount val="39"/>
                <c:pt idx="0">
                  <c:v>JAPONYA</c:v>
                </c:pt>
                <c:pt idx="1">
                  <c:v>HİNDİSTAN</c:v>
                </c:pt>
                <c:pt idx="2">
                  <c:v>BREZİLYA</c:v>
                </c:pt>
                <c:pt idx="3">
                  <c:v>AVUSTRALYA</c:v>
                </c:pt>
                <c:pt idx="4">
                  <c:v>TAYVAN</c:v>
                </c:pt>
                <c:pt idx="5">
                  <c:v>ROMANYA</c:v>
                </c:pt>
                <c:pt idx="6">
                  <c:v>AMERİKA</c:v>
                </c:pt>
                <c:pt idx="7">
                  <c:v>ARJANTİN</c:v>
                </c:pt>
                <c:pt idx="8">
                  <c:v>TÜRKİYE</c:v>
                </c:pt>
                <c:pt idx="9">
                  <c:v>İSVİÇRE</c:v>
                </c:pt>
                <c:pt idx="10">
                  <c:v>YENİ ZELANDA</c:v>
                </c:pt>
                <c:pt idx="11">
                  <c:v>SİNGAPUR</c:v>
                </c:pt>
                <c:pt idx="12">
                  <c:v>BULGARİSTAN</c:v>
                </c:pt>
                <c:pt idx="13">
                  <c:v>HONG KONG</c:v>
                </c:pt>
                <c:pt idx="14">
                  <c:v>MEKSİKA</c:v>
                </c:pt>
                <c:pt idx="15">
                  <c:v>YUNANİSTAN</c:v>
                </c:pt>
                <c:pt idx="16">
                  <c:v>ALMANYA</c:v>
                </c:pt>
                <c:pt idx="17">
                  <c:v>BELÇİKA</c:v>
                </c:pt>
                <c:pt idx="18">
                  <c:v>PANAMA</c:v>
                </c:pt>
                <c:pt idx="19">
                  <c:v>DÜNYA ORTALAMASI</c:v>
                </c:pt>
                <c:pt idx="20">
                  <c:v>KOSTA RİKA</c:v>
                </c:pt>
                <c:pt idx="21">
                  <c:v>KANADA</c:v>
                </c:pt>
                <c:pt idx="22">
                  <c:v>İTALYA</c:v>
                </c:pt>
                <c:pt idx="23">
                  <c:v>SLOVENYA</c:v>
                </c:pt>
                <c:pt idx="24">
                  <c:v>AVUSTURYA</c:v>
                </c:pt>
                <c:pt idx="25">
                  <c:v>GUATEMALA</c:v>
                </c:pt>
                <c:pt idx="26">
                  <c:v>ÇİN</c:v>
                </c:pt>
                <c:pt idx="27">
                  <c:v>MACARİSTAN</c:v>
                </c:pt>
                <c:pt idx="28">
                  <c:v>ÇEK CUMHURİYETİ</c:v>
                </c:pt>
                <c:pt idx="29">
                  <c:v>FRANSA</c:v>
                </c:pt>
                <c:pt idx="30">
                  <c:v>HOLLANDA</c:v>
                </c:pt>
                <c:pt idx="31">
                  <c:v>İSVEÇ</c:v>
                </c:pt>
                <c:pt idx="32">
                  <c:v>İNGİLTERE</c:v>
                </c:pt>
                <c:pt idx="33">
                  <c:v>GÜNEY AFRİKA</c:v>
                </c:pt>
                <c:pt idx="34">
                  <c:v>İSPANYA</c:v>
                </c:pt>
                <c:pt idx="35">
                  <c:v>PERU</c:v>
                </c:pt>
                <c:pt idx="36">
                  <c:v>NORVEÇ</c:v>
                </c:pt>
                <c:pt idx="37">
                  <c:v>İRLANDA</c:v>
                </c:pt>
                <c:pt idx="38">
                  <c:v>POLONYA</c:v>
                </c:pt>
              </c:strCache>
            </c:strRef>
          </c:cat>
          <c:val>
            <c:numRef>
              <c:f>Sheet1!$B$2:$B$40</c:f>
              <c:numCache>
                <c:formatCode>0%</c:formatCode>
                <c:ptCount val="39"/>
                <c:pt idx="0">
                  <c:v>0.8</c:v>
                </c:pt>
                <c:pt idx="1">
                  <c:v>0.67000000000000626</c:v>
                </c:pt>
                <c:pt idx="2">
                  <c:v>0.56999999999999995</c:v>
                </c:pt>
                <c:pt idx="3">
                  <c:v>0.54</c:v>
                </c:pt>
                <c:pt idx="4">
                  <c:v>0.54</c:v>
                </c:pt>
                <c:pt idx="5">
                  <c:v>0.53</c:v>
                </c:pt>
                <c:pt idx="6">
                  <c:v>0.52</c:v>
                </c:pt>
                <c:pt idx="7">
                  <c:v>0.51</c:v>
                </c:pt>
                <c:pt idx="8">
                  <c:v>0.48000000000000032</c:v>
                </c:pt>
                <c:pt idx="9">
                  <c:v>0.46</c:v>
                </c:pt>
                <c:pt idx="10">
                  <c:v>0.44000000000000028</c:v>
                </c:pt>
                <c:pt idx="11">
                  <c:v>0.44000000000000028</c:v>
                </c:pt>
                <c:pt idx="12">
                  <c:v>0.42000000000000032</c:v>
                </c:pt>
                <c:pt idx="13">
                  <c:v>0.42000000000000032</c:v>
                </c:pt>
                <c:pt idx="14">
                  <c:v>0.42000000000000032</c:v>
                </c:pt>
                <c:pt idx="15">
                  <c:v>0.41000000000000031</c:v>
                </c:pt>
                <c:pt idx="16">
                  <c:v>0.4</c:v>
                </c:pt>
                <c:pt idx="17">
                  <c:v>0.36000000000000032</c:v>
                </c:pt>
                <c:pt idx="18">
                  <c:v>0.36000000000000032</c:v>
                </c:pt>
                <c:pt idx="19">
                  <c:v>0.34000000000000041</c:v>
                </c:pt>
                <c:pt idx="20">
                  <c:v>0.30000000000000032</c:v>
                </c:pt>
                <c:pt idx="21">
                  <c:v>0.29000000000000031</c:v>
                </c:pt>
                <c:pt idx="22">
                  <c:v>0.29000000000000031</c:v>
                </c:pt>
                <c:pt idx="23">
                  <c:v>0.29000000000000031</c:v>
                </c:pt>
                <c:pt idx="24">
                  <c:v>0.27</c:v>
                </c:pt>
                <c:pt idx="25">
                  <c:v>0.27</c:v>
                </c:pt>
                <c:pt idx="26">
                  <c:v>0.25</c:v>
                </c:pt>
                <c:pt idx="27">
                  <c:v>0.24000000000000021</c:v>
                </c:pt>
                <c:pt idx="28">
                  <c:v>0.23</c:v>
                </c:pt>
                <c:pt idx="29">
                  <c:v>0.22000000000000014</c:v>
                </c:pt>
                <c:pt idx="30">
                  <c:v>0.2</c:v>
                </c:pt>
                <c:pt idx="31">
                  <c:v>0.17</c:v>
                </c:pt>
                <c:pt idx="32">
                  <c:v>0.15000000000000024</c:v>
                </c:pt>
                <c:pt idx="33">
                  <c:v>0.14000000000000001</c:v>
                </c:pt>
                <c:pt idx="34">
                  <c:v>0.11000000000000007</c:v>
                </c:pt>
                <c:pt idx="35">
                  <c:v>0.1</c:v>
                </c:pt>
                <c:pt idx="36">
                  <c:v>9.0000000000000066E-2</c:v>
                </c:pt>
                <c:pt idx="37">
                  <c:v>5.00000000000001E-2</c:v>
                </c:pt>
                <c:pt idx="38">
                  <c:v>4.0000000000000091E-2</c:v>
                </c:pt>
              </c:numCache>
            </c:numRef>
          </c:val>
        </c:ser>
        <c:gapWidth val="50"/>
        <c:axId val="54556928"/>
        <c:axId val="33394688"/>
      </c:barChart>
      <c:catAx>
        <c:axId val="54556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tr-TR"/>
          </a:p>
        </c:txPr>
        <c:crossAx val="33394688"/>
        <c:crosses val="autoZero"/>
        <c:auto val="1"/>
        <c:lblAlgn val="ctr"/>
        <c:lblOffset val="100"/>
      </c:catAx>
      <c:valAx>
        <c:axId val="33394688"/>
        <c:scaling>
          <c:orientation val="minMax"/>
        </c:scaling>
        <c:axPos val="l"/>
        <c:majorGridlines>
          <c:spPr>
            <a:ln>
              <a:solidFill>
                <a:sysClr val="windowText" lastClr="000000">
                  <a:tint val="75000"/>
                  <a:shade val="95000"/>
                  <a:satMod val="105000"/>
                  <a:alpha val="50000"/>
                </a:sysClr>
              </a:solidFill>
              <a:prstDash val="sysDot"/>
            </a:ln>
            <a:effectLst>
              <a:outerShdw dist="63500" sx="1000" sy="1000" algn="ctr" rotWithShape="0">
                <a:srgbClr val="000000"/>
              </a:outerShdw>
            </a:effectLst>
          </c:spPr>
        </c:majorGridlines>
        <c:numFmt formatCode="0%" sourceLinked="1"/>
        <c:tickLblPos val="nextTo"/>
        <c:txPr>
          <a:bodyPr/>
          <a:lstStyle/>
          <a:p>
            <a:pPr>
              <a:defRPr sz="1400" b="1"/>
            </a:pPr>
            <a:endParaRPr lang="tr-TR"/>
          </a:p>
        </c:txPr>
        <c:crossAx val="5455692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/>
      </a:pPr>
      <a:endParaRPr lang="tr-T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5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1.430021288925855E-2"/>
          <c:y val="7.6080871188604321E-2"/>
          <c:w val="0.94756588607271852"/>
          <c:h val="0.9239191288113956"/>
        </c:manualLayout>
      </c:layout>
      <c:pie3DChart>
        <c:varyColors val="1"/>
        <c:ser>
          <c:idx val="0"/>
          <c:order val="0"/>
          <c:cat>
            <c:strRef>
              <c:f>Sayfa1!$A$70:$A$71</c:f>
              <c:strCache>
                <c:ptCount val="2"/>
                <c:pt idx="0">
                  <c:v>Teknik Lise </c:v>
                </c:pt>
                <c:pt idx="1">
                  <c:v>Diğer  </c:v>
                </c:pt>
              </c:strCache>
            </c:strRef>
          </c:cat>
          <c:val>
            <c:numRef>
              <c:f>Sayfa1!$B$70:$B$71</c:f>
              <c:numCache>
                <c:formatCode>General</c:formatCode>
                <c:ptCount val="2"/>
                <c:pt idx="0">
                  <c:v>49.507210000000001</c:v>
                </c:pt>
                <c:pt idx="1">
                  <c:v>50.492790000000063</c:v>
                </c:pt>
              </c:numCache>
            </c:numRef>
          </c:val>
        </c:ser>
      </c:pie3DChart>
    </c:plotArea>
    <c:plotVisOnly val="1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style val="27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cat>
            <c:strRef>
              <c:f>Sayfa1!$C$3:$C$5</c:f>
              <c:strCache>
                <c:ptCount val="3"/>
                <c:pt idx="0">
                  <c:v>Tamamen İlgili</c:v>
                </c:pt>
                <c:pt idx="1">
                  <c:v>Kısmen İlgili</c:v>
                </c:pt>
                <c:pt idx="2">
                  <c:v>Tamamen İlgisiz</c:v>
                </c:pt>
              </c:strCache>
            </c:strRef>
          </c:cat>
          <c:val>
            <c:numRef>
              <c:f>Sayfa1!$D$3:$D$5</c:f>
              <c:numCache>
                <c:formatCode>General</c:formatCode>
                <c:ptCount val="3"/>
                <c:pt idx="0">
                  <c:v>48.9</c:v>
                </c:pt>
                <c:pt idx="1">
                  <c:v>11.8</c:v>
                </c:pt>
                <c:pt idx="2">
                  <c:v>47.3</c:v>
                </c:pt>
              </c:numCache>
            </c:numRef>
          </c:val>
        </c:ser>
        <c:axId val="33538432"/>
        <c:axId val="33539968"/>
      </c:barChart>
      <c:catAx>
        <c:axId val="33538432"/>
        <c:scaling>
          <c:orientation val="minMax"/>
        </c:scaling>
        <c:axPos val="b"/>
        <c:tickLblPos val="nextTo"/>
        <c:crossAx val="33539968"/>
        <c:crosses val="autoZero"/>
        <c:auto val="1"/>
        <c:lblAlgn val="ctr"/>
        <c:lblOffset val="100"/>
      </c:catAx>
      <c:valAx>
        <c:axId val="33539968"/>
        <c:scaling>
          <c:orientation val="minMax"/>
        </c:scaling>
        <c:axPos val="l"/>
        <c:majorGridlines/>
        <c:numFmt formatCode="General" sourceLinked="1"/>
        <c:tickLblPos val="nextTo"/>
        <c:crossAx val="33538432"/>
        <c:crosses val="autoZero"/>
        <c:crossBetween val="between"/>
      </c:valAx>
    </c:plotArea>
    <c:plotVisOnly val="1"/>
  </c:chart>
  <c:txPr>
    <a:bodyPr/>
    <a:lstStyle/>
    <a:p>
      <a:pPr>
        <a:defRPr sz="1800" b="1"/>
      </a:pPr>
      <a:endParaRPr lang="tr-TR"/>
    </a:p>
  </c:tx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cat>
            <c:strRef>
              <c:f>Sayfa1!$A$33:$A$42</c:f>
              <c:strCache>
                <c:ptCount val="10"/>
                <c:pt idx="0">
                  <c:v>Alanımda yeterli/tatmin edici ücret alamadığım için</c:v>
                </c:pt>
                <c:pt idx="1">
                  <c:v>Mezun olduğum alanı sevmediğim için </c:v>
                </c:pt>
                <c:pt idx="2">
                  <c:v>Herhangi bir nedeni yok</c:v>
                </c:pt>
                <c:pt idx="3">
                  <c:v>Öğrenim gördüğüm alanda iş bulamadığım için</c:v>
                </c:pt>
                <c:pt idx="4">
                  <c:v>Mezun olduğum alanın çalışma şartları ağır olduğu için</c:v>
                </c:pt>
                <c:pt idx="5">
                  <c:v>Mezun olduğum alanda eleman talebi olmadığı için</c:v>
                </c:pt>
                <c:pt idx="6">
                  <c:v>İşverenler tarafından yeterli bulunmadığım için</c:v>
                </c:pt>
                <c:pt idx="7">
                  <c:v>Kendi işimi kurduğum için</c:v>
                </c:pt>
                <c:pt idx="8">
                  <c:v>İşyerim aileme ait olduğu için </c:v>
                </c:pt>
                <c:pt idx="9">
                  <c:v>Diğer</c:v>
                </c:pt>
              </c:strCache>
            </c:strRef>
          </c:cat>
          <c:val>
            <c:numRef>
              <c:f>Sayfa1!$B$33:$B$42</c:f>
              <c:numCache>
                <c:formatCode>General</c:formatCode>
                <c:ptCount val="10"/>
                <c:pt idx="0">
                  <c:v>27.4</c:v>
                </c:pt>
                <c:pt idx="1">
                  <c:v>24.2</c:v>
                </c:pt>
                <c:pt idx="2">
                  <c:v>19.899999999999999</c:v>
                </c:pt>
                <c:pt idx="3">
                  <c:v>18.8</c:v>
                </c:pt>
                <c:pt idx="4">
                  <c:v>13.4</c:v>
                </c:pt>
                <c:pt idx="5">
                  <c:v>8.1</c:v>
                </c:pt>
                <c:pt idx="6">
                  <c:v>4.8</c:v>
                </c:pt>
                <c:pt idx="7">
                  <c:v>3.8</c:v>
                </c:pt>
                <c:pt idx="8">
                  <c:v>2.7</c:v>
                </c:pt>
                <c:pt idx="9">
                  <c:v>1.6</c:v>
                </c:pt>
              </c:numCache>
            </c:numRef>
          </c:val>
        </c:ser>
        <c:axId val="34085888"/>
        <c:axId val="34097792"/>
      </c:barChart>
      <c:catAx>
        <c:axId val="34085888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tr-TR"/>
          </a:p>
        </c:txPr>
        <c:crossAx val="34097792"/>
        <c:crosses val="autoZero"/>
        <c:auto val="1"/>
        <c:lblAlgn val="ctr"/>
        <c:lblOffset val="100"/>
      </c:catAx>
      <c:valAx>
        <c:axId val="34097792"/>
        <c:scaling>
          <c:orientation val="minMax"/>
        </c:scaling>
        <c:axPos val="b"/>
        <c:majorGridlines/>
        <c:numFmt formatCode="General" sourceLinked="1"/>
        <c:tickLblPos val="nextTo"/>
        <c:crossAx val="34085888"/>
        <c:crosses val="autoZero"/>
        <c:crossBetween val="between"/>
      </c:valAx>
    </c:plotArea>
    <c:plotVisOnly val="1"/>
  </c:chart>
  <c:txPr>
    <a:bodyPr/>
    <a:lstStyle/>
    <a:p>
      <a:pPr>
        <a:defRPr sz="1400" b="1"/>
      </a:pPr>
      <a:endParaRPr lang="tr-TR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0.46753</cdr:x>
      <cdr:y>0.04207</cdr:y>
    </cdr:from>
    <cdr:to>
      <cdr:x>1</cdr:x>
      <cdr:y>0.1731</cdr:y>
    </cdr:to>
    <cdr:sp macro="" textlink="">
      <cdr:nvSpPr>
        <cdr:cNvPr id="2" name="1 Metin kutusu"/>
        <cdr:cNvSpPr txBox="1"/>
      </cdr:nvSpPr>
      <cdr:spPr>
        <a:xfrm xmlns:a="http://schemas.openxmlformats.org/drawingml/2006/main">
          <a:off x="2592289" y="160546"/>
          <a:ext cx="2952327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600" b="1" dirty="0" smtClean="0"/>
            <a:t>% 49,51  </a:t>
          </a:r>
          <a:r>
            <a:rPr lang="tr-TR" sz="1600" dirty="0" smtClean="0"/>
            <a:t>Sanayiye Yönelik Meslek  Lisesi</a:t>
          </a:r>
          <a:endParaRPr lang="en-US" sz="1600" dirty="0" smtClean="0"/>
        </a:p>
        <a:p xmlns:a="http://schemas.openxmlformats.org/drawingml/2006/main">
          <a:endParaRPr lang="tr-TR" sz="1600" b="1" dirty="0"/>
        </a:p>
      </cdr:txBody>
    </cdr:sp>
  </cdr:relSizeAnchor>
  <cdr:relSizeAnchor xmlns:cdr="http://schemas.openxmlformats.org/drawingml/2006/chartDrawing">
    <cdr:from>
      <cdr:x>0.01282</cdr:x>
      <cdr:y>0.8125</cdr:y>
    </cdr:from>
    <cdr:to>
      <cdr:x>0.2987</cdr:x>
      <cdr:y>0.9076</cdr:y>
    </cdr:to>
    <cdr:sp macro="" textlink="">
      <cdr:nvSpPr>
        <cdr:cNvPr id="3" name="1 Metin kutusu"/>
        <cdr:cNvSpPr txBox="1"/>
      </cdr:nvSpPr>
      <cdr:spPr>
        <a:xfrm xmlns:a="http://schemas.openxmlformats.org/drawingml/2006/main">
          <a:off x="71084" y="3100845"/>
          <a:ext cx="1585099" cy="362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tr-TR" sz="1600" b="1" dirty="0" smtClean="0"/>
            <a:t>% 50,49 Diğer</a:t>
          </a:r>
          <a:endParaRPr lang="tr-TR" sz="16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0.17442</cdr:x>
      <cdr:y>0.07692</cdr:y>
    </cdr:from>
    <cdr:to>
      <cdr:x>0.28484</cdr:x>
      <cdr:y>0.17067</cdr:y>
    </cdr:to>
    <cdr:sp macro="" textlink="">
      <cdr:nvSpPr>
        <cdr:cNvPr id="2" name="1 Metin kutusu"/>
        <cdr:cNvSpPr txBox="1"/>
      </cdr:nvSpPr>
      <cdr:spPr>
        <a:xfrm xmlns:a="http://schemas.openxmlformats.org/drawingml/2006/main">
          <a:off x="1080120" y="288032"/>
          <a:ext cx="683797" cy="35103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tr-TR" sz="1400" b="1"/>
            <a:t>48,9</a:t>
          </a:r>
        </a:p>
      </cdr:txBody>
    </cdr:sp>
  </cdr:relSizeAnchor>
  <cdr:relSizeAnchor xmlns:cdr="http://schemas.openxmlformats.org/drawingml/2006/chartDrawing">
    <cdr:from>
      <cdr:x>0.47674</cdr:x>
      <cdr:y>0.57692</cdr:y>
    </cdr:from>
    <cdr:to>
      <cdr:x>0.58716</cdr:x>
      <cdr:y>0.67067</cdr:y>
    </cdr:to>
    <cdr:sp macro="" textlink="">
      <cdr:nvSpPr>
        <cdr:cNvPr id="3" name="1 Metin kutusu"/>
        <cdr:cNvSpPr txBox="1"/>
      </cdr:nvSpPr>
      <cdr:spPr>
        <a:xfrm xmlns:a="http://schemas.openxmlformats.org/drawingml/2006/main">
          <a:off x="2952328" y="2160240"/>
          <a:ext cx="683797" cy="351039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lumMod val="20000"/>
            <a:lumOff val="80000"/>
          </a:srgbClr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tr-TR" sz="1400" b="1" dirty="0"/>
            <a:t>11,8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417E772-1DA2-40D3-BE86-C9473749F17D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778250" y="942181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BE840E4-F79B-4207-A3ED-2892EE10F3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1CE59D4-42CA-4FC2-9A88-4EC5926ACFAB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4538"/>
            <a:ext cx="4957762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66750" y="4711700"/>
            <a:ext cx="5335588" cy="4462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778250" y="942181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507DCF-1DA4-485B-A616-A99A6A07A87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66A32-684D-40F6-B644-0DEDAB887490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AFC20-5853-44B7-AEF5-ED3D6046340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CE194-E4FA-4598-B612-0FFFE8687D5A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9652-5311-472A-8343-52B463EF7ED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0A346-23D2-49E5-A4D1-03A2969F4E5F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7EC65-5AA5-4469-9B87-E5E17032B2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8 Resim" descr="powerpoint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652120" y="3573016"/>
            <a:ext cx="3491880" cy="158417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36BB4-4A8D-48ED-A38E-1204AFEFF941}" type="datetime1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32D4B-5BA3-4E59-B19A-CA53ADC1FC5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A1F2A-F603-46F5-9C10-D74D1B579789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D16C2-A330-4B08-AEC3-91D371C194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E6C15-75AC-4A99-B973-E8C6C2FF443B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08F00-E0C8-4F54-B940-AE9C1B87646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64E30-F575-4E0F-9D40-79EF24E985AC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6C1A-7F4A-43F3-91CE-A23834D2A81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F899B-EA8A-4798-85A5-8EFD6C423AB9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7425-7C49-4E9E-A2CE-FCCC386AB2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A69D-52C7-4B4E-B303-01B050628E78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D4AB3-7649-49BA-9386-C90A5FA658D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89B26-A81E-4A40-8264-B4143A4EFBEA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FEE51-E085-4398-94E9-565B0AAC977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D85C1-5DDE-4EE3-8911-275F51E14EE3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5FAAB-3A1F-494E-A1D0-35AC7566BA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85CE-2D50-4E07-8B16-B469E837F9B4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2EB43-4870-4261-950C-16D571A71B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0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044938-9CA8-40D1-A0E7-B6D6F0A63C97}" type="datetimeFigureOut">
              <a:rPr lang="tr-TR"/>
              <a:pPr>
                <a:defRPr/>
              </a:pPr>
              <a:t>05.10.2012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A74D9A-E89A-4DBE-BB23-E694100950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  <p:sldLayoutId id="214748417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t&#252;m%20dosyalar/OSB'LER&#304;N%20MESLEK&#304;%20E&#286;&#304;T&#304;M%20KURUMU%20TALEPLER&#304;NE%20&#304;L&#304;&#350;K&#304;N%20GENEL%20TABLO.ppt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&#199;ar&#351;amba%20g&#252;nk&#252;%20sunum%20i&#231;in%20gereken/&#304;ST&#304;HDAMI%202000%20ALTI%20OSB'LER-54%20&#304;LDE%2095%20OSB-(TABLO%203).xl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Grafi_i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2 Başlık"/>
          <p:cNvSpPr>
            <a:spLocks noGrp="1"/>
          </p:cNvSpPr>
          <p:nvPr>
            <p:ph type="ctrTitle"/>
          </p:nvPr>
        </p:nvSpPr>
        <p:spPr>
          <a:xfrm>
            <a:off x="5381625" y="3429000"/>
            <a:ext cx="3762375" cy="928688"/>
          </a:xfrm>
        </p:spPr>
        <p:txBody>
          <a:bodyPr/>
          <a:lstStyle/>
          <a:p>
            <a:pPr eaLnBrk="1" hangingPunct="1"/>
            <a:r>
              <a:rPr lang="tr-TR" sz="2000" b="1" smtClean="0"/>
              <a:t>     Meslekî ve Teknik Eğitim</a:t>
            </a:r>
            <a:br>
              <a:rPr lang="tr-TR" sz="2000" b="1" smtClean="0"/>
            </a:br>
            <a:r>
              <a:rPr lang="tr-TR" sz="2000" b="1" smtClean="0"/>
              <a:t>    Genel Müdürlüğü</a:t>
            </a:r>
            <a:endParaRPr lang="tr-TR" sz="2000" b="1" smtClean="0">
              <a:latin typeface="Arial" charset="0"/>
              <a:cs typeface="Arial" charset="0"/>
            </a:endParaRPr>
          </a:p>
        </p:txBody>
      </p:sp>
      <p:sp>
        <p:nvSpPr>
          <p:cNvPr id="4" name="2 Başlık"/>
          <p:cNvSpPr txBox="1">
            <a:spLocks/>
          </p:cNvSpPr>
          <p:nvPr/>
        </p:nvSpPr>
        <p:spPr bwMode="auto">
          <a:xfrm>
            <a:off x="4788025" y="4799274"/>
            <a:ext cx="4122614" cy="1440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2400" b="1" dirty="0" smtClean="0">
                <a:latin typeface="+mj-lt"/>
                <a:ea typeface="+mj-ea"/>
                <a:cs typeface="+mj-cs"/>
              </a:rPr>
              <a:t>               </a:t>
            </a:r>
            <a:r>
              <a:rPr lang="tr-TR" sz="2400" b="1" dirty="0" err="1" smtClean="0">
                <a:latin typeface="+mj-lt"/>
                <a:ea typeface="+mj-ea"/>
                <a:cs typeface="+mj-cs"/>
              </a:rPr>
              <a:t>Doç.Dr</a:t>
            </a:r>
            <a:r>
              <a:rPr lang="tr-TR" sz="2400" b="1" dirty="0">
                <a:latin typeface="+mj-lt"/>
                <a:ea typeface="+mj-ea"/>
                <a:cs typeface="+mj-cs"/>
              </a:rPr>
              <a:t>. Ömer AÇIKGÖZ</a:t>
            </a:r>
          </a:p>
          <a:p>
            <a:pPr algn="ctr">
              <a:defRPr/>
            </a:pPr>
            <a:endParaRPr lang="tr-TR" sz="2000" b="1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tr-TR" sz="1600" b="1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tr-TR" sz="2000" b="1" dirty="0">
                <a:latin typeface="+mj-lt"/>
                <a:ea typeface="+mj-ea"/>
                <a:cs typeface="+mj-cs"/>
              </a:rPr>
              <a:t>“</a:t>
            </a:r>
            <a:r>
              <a:rPr lang="tr-TR" sz="2000" b="1" dirty="0"/>
              <a:t>Organize Sanayi Bölgelerinde Mesleki ve Teknik Eğitim</a:t>
            </a:r>
            <a:r>
              <a:rPr lang="tr-TR" sz="2000" b="1" dirty="0">
                <a:latin typeface="+mj-lt"/>
                <a:ea typeface="+mj-ea"/>
                <a:cs typeface="+mj-cs"/>
              </a:rPr>
              <a:t>”</a:t>
            </a:r>
          </a:p>
          <a:p>
            <a:pPr algn="ctr">
              <a:defRPr/>
            </a:pPr>
            <a:endParaRPr lang="tr-TR" sz="2000" b="1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tr-TR" sz="2000" b="1" dirty="0">
                <a:latin typeface="+mj-lt"/>
                <a:ea typeface="+mj-ea"/>
                <a:cs typeface="+mj-cs"/>
              </a:rPr>
              <a:t>İstanbul</a:t>
            </a:r>
          </a:p>
          <a:p>
            <a:pPr algn="ctr">
              <a:defRPr/>
            </a:pPr>
            <a:r>
              <a:rPr lang="tr-TR" b="1" dirty="0">
                <a:latin typeface="+mj-lt"/>
                <a:ea typeface="+mj-ea"/>
                <a:cs typeface="+mj-cs"/>
              </a:rPr>
              <a:t>6-7 Ekim  2012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2 İçerik Yer Tutucusu"/>
          <p:cNvSpPr>
            <a:spLocks noGrp="1"/>
          </p:cNvSpPr>
          <p:nvPr>
            <p:ph idx="1"/>
          </p:nvPr>
        </p:nvSpPr>
        <p:spPr>
          <a:xfrm>
            <a:off x="2268538" y="188913"/>
            <a:ext cx="5183187" cy="6762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400" b="1" smtClean="0">
                <a:solidFill>
                  <a:schemeClr val="bg1"/>
                </a:solidFill>
              </a:rPr>
              <a:t>ALAN DIŞINDA ÇALIŞMA SEBEPLERİ</a:t>
            </a:r>
          </a:p>
        </p:txBody>
      </p:sp>
      <p:graphicFrame>
        <p:nvGraphicFramePr>
          <p:cNvPr id="4" name="7 Grafik"/>
          <p:cNvGraphicFramePr/>
          <p:nvPr/>
        </p:nvGraphicFramePr>
        <p:xfrm>
          <a:off x="0" y="1700808"/>
          <a:ext cx="9144000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4 Metin kutusu"/>
          <p:cNvSpPr txBox="1">
            <a:spLocks noChangeArrowheads="1"/>
          </p:cNvSpPr>
          <p:nvPr/>
        </p:nvSpPr>
        <p:spPr bwMode="auto">
          <a:xfrm>
            <a:off x="6300788" y="6597650"/>
            <a:ext cx="28797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latin typeface="Calibri" pitchFamily="34" charset="0"/>
              </a:rPr>
              <a:t>Ankara MEM, Mesleki İşsizler Projesi, 2012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562350" y="6021388"/>
            <a:ext cx="230505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2200" b="1" dirty="0">
                <a:latin typeface="+mn-lt"/>
                <a:cs typeface="Arial" pitchFamily="34" charset="0"/>
              </a:rPr>
              <a:t>“Ankara Örneği”</a:t>
            </a:r>
            <a:endParaRPr lang="en-US" sz="2200" b="1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http://customwrittenbusinessplans.com/wp-content/uploads/2010/08/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557338"/>
            <a:ext cx="7561262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2627313" y="231775"/>
            <a:ext cx="3744912" cy="8207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400" b="1" smtClean="0">
                <a:solidFill>
                  <a:schemeClr val="bg1"/>
                </a:solidFill>
              </a:rPr>
              <a:t>İŞVERENLER NE DİYOR ???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828675" y="82550"/>
            <a:ext cx="7415213" cy="6096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tr-TR" sz="2400" b="1" smtClean="0">
                <a:solidFill>
                  <a:schemeClr val="bg1"/>
                </a:solidFill>
              </a:rPr>
              <a:t>İŞVERENLERİN EĞİTİM SEVİYELERİNE GÖRE  İŞGÜCÜ MEMNUNİYETLERİ</a:t>
            </a:r>
            <a:endParaRPr lang="en-US" sz="2400" b="1" smtClean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63713" y="1089025"/>
          <a:ext cx="6207125" cy="5394960"/>
        </p:xfrm>
        <a:graphic>
          <a:graphicData uri="http://schemas.openxmlformats.org/drawingml/2006/table">
            <a:tbl>
              <a:tblPr/>
              <a:tblGrid>
                <a:gridCol w="4160837"/>
                <a:gridCol w="1216025"/>
                <a:gridCol w="830263"/>
              </a:tblGrid>
              <a:tr h="406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%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Çıraklık eğitimi alanların mesleki becerilerinden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46,9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37,8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 lisesi mezunlarının 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mesleki becerilerinden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57,2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19,1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23,7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MYO mezunlarının mesleki becerilerinden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56,7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16,7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26,5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Üniversite mezunlarının mesleki becerilerinden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59,6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18,9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21,6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İşletmelerde yapılan </a:t>
                      </a: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staj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uygulamalarından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58,2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17,9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23,8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Sanayi ve okul/üniversite işbirliğinin</a:t>
                      </a: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mevcut yapısından memnun musunuz?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Memnunum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46,2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Memnun değilim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26,5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Fikrim yok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27,3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3901" marR="4390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5219700" y="6597650"/>
            <a:ext cx="41767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SETA, Türkiye’nin İnsan Kaynağının Belirlenmesi Projesi, 2012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tr-TR" sz="2800" b="1" smtClean="0">
                <a:solidFill>
                  <a:schemeClr val="bg1"/>
                </a:solidFill>
              </a:rPr>
              <a:t>İŞVERENLERİN BECERİ TALEPLERİ</a:t>
            </a: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539750" y="1196975"/>
          <a:ext cx="8229600" cy="5107305"/>
        </p:xfrm>
        <a:graphic>
          <a:graphicData uri="http://schemas.openxmlformats.org/drawingml/2006/table">
            <a:tbl>
              <a:tblPr/>
              <a:tblGrid>
                <a:gridCol w="2808288"/>
                <a:gridCol w="542131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Beceri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Tanımı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İletişim (sözlü ve yazılı) becerileri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Çalışanın bilgiyi ekip arkadaşlarına, müşterilere ve ilgili diğer kişilere doğru bir şekilde aktarabilmesi.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Analitik düşünme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Çalışanın işiyle ilişkili olarak karşılaştığı problemi kavraması, analiz etmesi ve çözüm üretmesi.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Teknolojik uyum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Bilgisayar temelli karmaşık üretim ve organizasyon teknolojilerine uyum becerisi.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Esneklik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Çalışanın birden fazla alana katkıda bulunabilmesi, ekipler arasında geçiş ve uyum kabiliyeti.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İnsan İlişkileri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Ekip uyumunu destekleyecek şekilde çoklu kültüre adapta olma düzeyi.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Ekip çalışması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Üretken ve dürüst ilişkiler kurma ve gelişme becerisi.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Liderlik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Performans hedeflerini etkin bir şekilde gerçekleştirmeyi mümkün kılacak temel bir beceri formasyonu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Planlama, organize etme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Çalışanın işlerini etkin bir şekilde planlaması ve organize etme beceri.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Problem çözme formasyonu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Çalışanın yaptığı işi geliştirmesi, sorunları veri kabul etmeden çözümler üretebilmesi.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Etik değerler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Temel ahlaki ilke ve tutumlara sahip olmak.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" name="3 Metin kutusu"/>
          <p:cNvSpPr txBox="1"/>
          <p:nvPr/>
        </p:nvSpPr>
        <p:spPr>
          <a:xfrm>
            <a:off x="5219700" y="6597650"/>
            <a:ext cx="41767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SETA, Türkiye’nin İnsan Kaynağının Belirlenmesi Projesi, 2012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11188" y="115888"/>
            <a:ext cx="8229600" cy="7524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tr-TR" sz="2400" b="1" smtClean="0">
                <a:solidFill>
                  <a:schemeClr val="bg1"/>
                </a:solidFill>
              </a:rPr>
              <a:t>ÖNÜMÜZDEKİ BİR YILDA ÇALIŞANLARIN EN ÇOK İHTİYAÇ DUYACAKLARI BECERİLERİN ÖLÇEĞE GÖRE DAĞILIMI</a:t>
            </a:r>
            <a:endParaRPr lang="en-US" sz="2400" b="1" smtClean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16013" y="1557338"/>
          <a:ext cx="7056437" cy="4160520"/>
        </p:xfrm>
        <a:graphic>
          <a:graphicData uri="http://schemas.openxmlformats.org/drawingml/2006/table">
            <a:tbl>
              <a:tblPr/>
              <a:tblGrid>
                <a:gridCol w="3717925"/>
                <a:gridCol w="835025"/>
                <a:gridCol w="835025"/>
                <a:gridCol w="835025"/>
                <a:gridCol w="833437"/>
              </a:tblGrid>
              <a:tr h="1762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FİRMA ÖLÇEĞİ (%)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7621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Mikro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Küçük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Orta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Büyük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Mesleki/teknik beceriler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53,4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56,2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61,8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56,7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İletişim becerileri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18,7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Ekip çalışması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19,9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25,7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24,2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28,7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Yönetim/Liderlik becerileri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5,3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Problem çözme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Yabancı dil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19,6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İş ahlâkı ve iş disiplini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26,1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30,2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18,1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16,1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Yenilikçilik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18,1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Diğer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İhtiyaç duyacağı beceri yok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TOPLAM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352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529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342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38175" marR="381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5219700" y="6597650"/>
            <a:ext cx="41767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SETA, Türkiye’nin İnsan Kaynağının Belirlenmesi Projesi, 2012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835150" y="3297238"/>
            <a:ext cx="56880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4000" b="1" dirty="0">
                <a:latin typeface="+mn-lt"/>
                <a:cs typeface="Arial" pitchFamily="34" charset="0"/>
              </a:rPr>
              <a:t>YENİ YASAL DÜZENLEME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54032"/>
          </a:xfrm>
        </p:spPr>
        <p:txBody>
          <a:bodyPr/>
          <a:lstStyle/>
          <a:p>
            <a:r>
              <a:rPr lang="tr-TR" dirty="0" smtClean="0"/>
              <a:t>AMAÇ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23528" y="1818396"/>
            <a:ext cx="86061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 algn="just">
              <a:buFont typeface="+mj-lt"/>
              <a:buAutoNum type="arabicPeriod"/>
            </a:pPr>
            <a:r>
              <a:rPr lang="tr-TR" sz="2400" dirty="0" smtClean="0">
                <a:cs typeface="Times New Roman" pitchFamily="18" charset="0"/>
              </a:rPr>
              <a:t>İş piyasasının ihtiyaçları doğrultusunda mesleki ve teknik eğitimin verilmesi,</a:t>
            </a:r>
          </a:p>
          <a:p>
            <a:pPr marL="971550" lvl="1" indent="-514350" algn="just">
              <a:buFont typeface="+mj-lt"/>
              <a:buAutoNum type="arabicPeriod"/>
            </a:pPr>
            <a:endParaRPr lang="tr-TR" sz="2400" dirty="0" smtClean="0">
              <a:cs typeface="Times New Roman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tr-TR" sz="2400" dirty="0" smtClean="0">
                <a:cs typeface="Times New Roman" pitchFamily="18" charset="0"/>
              </a:rPr>
              <a:t>Eğitim-istihdam ilişkisinin güçlendirilmesi, </a:t>
            </a:r>
          </a:p>
          <a:p>
            <a:pPr marL="971550" lvl="1" indent="-514350" algn="just">
              <a:buFont typeface="+mj-lt"/>
              <a:buAutoNum type="arabicPeriod"/>
            </a:pPr>
            <a:endParaRPr lang="tr-TR" sz="2400" dirty="0" smtClean="0">
              <a:cs typeface="Times New Roman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tr-TR" sz="2400" dirty="0" smtClean="0">
                <a:cs typeface="Times New Roman" pitchFamily="18" charset="0"/>
              </a:rPr>
              <a:t>Aktif iş gücü piyasası politikalarının etkin olarak uygulanması,</a:t>
            </a:r>
          </a:p>
          <a:p>
            <a:pPr marL="971550" lvl="1" indent="-514350" algn="just">
              <a:buFont typeface="+mj-lt"/>
              <a:buAutoNum type="arabicPeriod"/>
            </a:pPr>
            <a:endParaRPr lang="tr-TR" sz="2400" dirty="0" smtClean="0">
              <a:cs typeface="Times New Roman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tr-TR" sz="2400" dirty="0" smtClean="0">
                <a:cs typeface="Times New Roman" pitchFamily="18" charset="0"/>
              </a:rPr>
              <a:t>Mesleksizlik sorununun giderilerek iş gücünün istihdam edilebilirliğinin artırılması,</a:t>
            </a:r>
          </a:p>
          <a:p>
            <a:pPr marL="971550" lvl="1" indent="-514350" algn="just">
              <a:buFont typeface="+mj-lt"/>
              <a:buAutoNum type="arabicPeriod"/>
            </a:pPr>
            <a:endParaRPr lang="tr-TR" sz="2400" dirty="0" smtClean="0">
              <a:cs typeface="Times New Roman" pitchFamily="18" charset="0"/>
            </a:endParaRPr>
          </a:p>
          <a:p>
            <a:pPr marL="971550" lvl="1" indent="-514350" algn="just">
              <a:buFont typeface="+mj-lt"/>
              <a:buAutoNum type="arabicPeriod"/>
            </a:pPr>
            <a:r>
              <a:rPr lang="tr-TR" sz="2400" dirty="0" smtClean="0">
                <a:cs typeface="Times New Roman" pitchFamily="18" charset="0"/>
              </a:rPr>
              <a:t>İstihdamdakilerin Korunması</a:t>
            </a:r>
            <a:endParaRPr lang="tr-TR" sz="2400" dirty="0"/>
          </a:p>
        </p:txBody>
      </p:sp>
    </p:spTree>
  </p:cSld>
  <p:clrMapOvr>
    <a:masterClrMapping/>
  </p:clrMapOvr>
  <p:transition>
    <p:randomBa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Başlık 1"/>
          <p:cNvSpPr txBox="1">
            <a:spLocks/>
          </p:cNvSpPr>
          <p:nvPr/>
        </p:nvSpPr>
        <p:spPr bwMode="auto">
          <a:xfrm>
            <a:off x="684213" y="1166813"/>
            <a:ext cx="7772400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endParaRPr lang="tr-TR" sz="4400" i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9459" name="10 Dikdörtgen"/>
          <p:cNvSpPr>
            <a:spLocks noChangeArrowheads="1"/>
          </p:cNvSpPr>
          <p:nvPr/>
        </p:nvSpPr>
        <p:spPr bwMode="auto">
          <a:xfrm>
            <a:off x="339725" y="1341438"/>
            <a:ext cx="846455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4013" defTabSz="628650">
              <a:buFontTx/>
              <a:buNone/>
              <a:tabLst>
                <a:tab pos="533400" algn="l"/>
                <a:tab pos="542925" algn="l"/>
              </a:tabLst>
            </a:pPr>
            <a:endParaRPr lang="tr-TR" sz="2800" i="0" dirty="0"/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r>
              <a:rPr lang="tr-TR" sz="2800" i="0" dirty="0" smtClean="0">
                <a:hlinkClick r:id="rId2" action="ppaction://hlinkpres?slideindex=1&amp;slidetitle="/>
              </a:rPr>
              <a:t>OSB’lere anketler gönderildi. 168 </a:t>
            </a:r>
            <a:r>
              <a:rPr lang="tr-TR" sz="2800" i="0" dirty="0">
                <a:hlinkClick r:id="rId2" action="ppaction://hlinkpres?slideindex=1&amp;slidetitle="/>
              </a:rPr>
              <a:t>OSB</a:t>
            </a:r>
            <a:r>
              <a:rPr lang="tr-TR" sz="2800" i="0" dirty="0"/>
              <a:t>’den gelen yanıtlar, oluşturulan 3 kriter doğrultusunda incelenerek tablo hâline getirilmiştir. </a:t>
            </a:r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r>
              <a:rPr lang="tr-TR" sz="2800" i="0" dirty="0"/>
              <a:t>        </a:t>
            </a:r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r>
              <a:rPr lang="tr-TR" sz="2800" i="0" dirty="0"/>
              <a:t>Bu kriterlerle ilgili;</a:t>
            </a:r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endParaRPr lang="tr-TR" sz="2800" i="0" dirty="0"/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r>
              <a:rPr lang="tr-TR" sz="2800" b="1" i="0" dirty="0"/>
              <a:t>1-</a:t>
            </a:r>
            <a:r>
              <a:rPr lang="tr-TR" sz="2800" i="0" dirty="0"/>
              <a:t> Mevcut istihdamı 10.000 ve üzeri olan birinci kriter kapsamındaki toplam </a:t>
            </a:r>
            <a:r>
              <a:rPr lang="tr-TR" sz="2800" i="0" dirty="0">
                <a:hlinkClick r:id="" action="ppaction://noaction"/>
              </a:rPr>
              <a:t>15 ilde  24 OSB</a:t>
            </a:r>
            <a:r>
              <a:rPr lang="tr-TR" sz="2800" i="0" dirty="0"/>
              <a:t>’yi içeren  ilk çalışma,</a:t>
            </a:r>
          </a:p>
          <a:p>
            <a:pPr marL="354013" algn="just" defTabSz="628650">
              <a:buFontTx/>
              <a:buNone/>
              <a:tabLst>
                <a:tab pos="533400" algn="l"/>
                <a:tab pos="542925" algn="l"/>
              </a:tabLst>
            </a:pPr>
            <a:r>
              <a:rPr lang="tr-TR" sz="2400" i="0" dirty="0"/>
              <a:t>(Bu OSB’lerde pilot uygulama yapılması öngörülmektedir.)</a:t>
            </a:r>
          </a:p>
        </p:txBody>
      </p:sp>
      <p:sp>
        <p:nvSpPr>
          <p:cNvPr id="19460" name="1 Başlık"/>
          <p:cNvSpPr txBox="1">
            <a:spLocks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None/>
            </a:pPr>
            <a:r>
              <a:rPr lang="tr-TR" b="1" dirty="0" smtClean="0">
                <a:solidFill>
                  <a:schemeClr val="bg1"/>
                </a:solidFill>
                <a:cs typeface="Times New Roman" pitchFamily="18" charset="0"/>
              </a:rPr>
              <a:t>OSB ANKETLERİ</a:t>
            </a:r>
            <a:endParaRPr lang="tr-TR" i="0" dirty="0">
              <a:solidFill>
                <a:schemeClr val="bg1"/>
              </a:solidFill>
            </a:endParaRPr>
          </a:p>
        </p:txBody>
      </p:sp>
      <p:sp>
        <p:nvSpPr>
          <p:cNvPr id="6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FF7B49E-B5AD-4A23-A3A8-EDB43D0CFECF}" type="slidenum">
              <a:rPr lang="tr-TR"/>
              <a:pPr>
                <a:defRPr/>
              </a:pPr>
              <a:t>17</a:t>
            </a:fld>
            <a:r>
              <a:rPr lang="tr-TR" dirty="0"/>
              <a:t>/35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>
          <a:xfrm>
            <a:off x="179388" y="1196975"/>
            <a:ext cx="8372475" cy="4525963"/>
          </a:xfrm>
        </p:spPr>
        <p:txBody>
          <a:bodyPr/>
          <a:lstStyle/>
          <a:p>
            <a:pPr marL="598488" lvl="1" indent="-141288" algn="just">
              <a:buFont typeface="Arial" charset="0"/>
              <a:buNone/>
            </a:pPr>
            <a:r>
              <a:rPr lang="tr-TR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8488" lvl="1" indent="-141288" algn="just">
              <a:buFont typeface="Arial" charset="0"/>
              <a:buNone/>
            </a:pPr>
            <a:endParaRPr lang="tr-TR" b="1" smtClean="0">
              <a:latin typeface="Times New Roman" pitchFamily="18" charset="0"/>
              <a:cs typeface="Times New Roman" pitchFamily="18" charset="0"/>
            </a:endParaRPr>
          </a:p>
          <a:p>
            <a:pPr marL="598488" lvl="1" indent="-141288" algn="just">
              <a:buFont typeface="Arial" charset="0"/>
              <a:buNone/>
            </a:pPr>
            <a:r>
              <a:rPr lang="tr-TR" b="1" smtClean="0">
                <a:latin typeface="Times New Roman" pitchFamily="18" charset="0"/>
                <a:cs typeface="Times New Roman" pitchFamily="18" charset="0"/>
              </a:rPr>
              <a:t> 2- </a:t>
            </a:r>
            <a:r>
              <a:rPr lang="tr-TR" smtClean="0">
                <a:latin typeface="Times New Roman" pitchFamily="18" charset="0"/>
                <a:cs typeface="Times New Roman" pitchFamily="18" charset="0"/>
              </a:rPr>
              <a:t>Mevcut istihdamı 2.000 ile 10.000 arasında olan, ikinci kriter kapsamındaki  toplam </a:t>
            </a:r>
            <a:r>
              <a:rPr lang="tr-TR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40 ilde 49 OSB</a:t>
            </a:r>
            <a:r>
              <a:rPr lang="tr-TR" smtClean="0">
                <a:latin typeface="Times New Roman" pitchFamily="18" charset="0"/>
                <a:cs typeface="Times New Roman" pitchFamily="18" charset="0"/>
              </a:rPr>
              <a:t>’yi içeren ikinci çalışma,</a:t>
            </a:r>
          </a:p>
          <a:p>
            <a:pPr marL="598488" lvl="1" indent="-141288" algn="just">
              <a:buFont typeface="Arial" charset="0"/>
              <a:buNone/>
            </a:pPr>
            <a:r>
              <a:rPr lang="tr-TR" sz="2400" smtClean="0">
                <a:latin typeface="Times New Roman" pitchFamily="18" charset="0"/>
                <a:cs typeface="Times New Roman" pitchFamily="18" charset="0"/>
              </a:rPr>
              <a:t> (Bu bölgelerin ikinci etapta uygulamaya dâhil edilmesi öngörülmektedir.)</a:t>
            </a:r>
          </a:p>
          <a:p>
            <a:pPr marL="598488" lvl="1" indent="-141288" algn="just">
              <a:buFont typeface="Arial" charset="0"/>
              <a:buNone/>
            </a:pPr>
            <a:r>
              <a:rPr lang="tr-TR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0483" name="1 Başlık"/>
          <p:cNvSpPr txBox="1">
            <a:spLocks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buFontTx/>
              <a:buNone/>
            </a:pPr>
            <a:r>
              <a:rPr lang="tr-TR" b="1" dirty="0" smtClean="0">
                <a:solidFill>
                  <a:schemeClr val="bg1"/>
                </a:solidFill>
                <a:cs typeface="Times New Roman" pitchFamily="18" charset="0"/>
              </a:rPr>
              <a:t>OSB</a:t>
            </a:r>
            <a:r>
              <a:rPr lang="tr-TR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cs typeface="Times New Roman" pitchFamily="18" charset="0"/>
              </a:rPr>
              <a:t>ANKETLERİ</a:t>
            </a:r>
            <a:endParaRPr lang="tr-TR" i="0" dirty="0">
              <a:solidFill>
                <a:schemeClr val="bg1"/>
              </a:solidFill>
            </a:endParaRPr>
          </a:p>
        </p:txBody>
      </p:sp>
      <p:sp>
        <p:nvSpPr>
          <p:cNvPr id="6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B5FD2F1-49C3-42C7-AAA4-BA0FACB1B0BE}" type="slidenum">
              <a:rPr lang="tr-TR"/>
              <a:pPr>
                <a:defRPr/>
              </a:pPr>
              <a:t>18</a:t>
            </a:fld>
            <a:r>
              <a:rPr lang="tr-TR" dirty="0"/>
              <a:t>/35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1571625" y="214313"/>
            <a:ext cx="6384925" cy="7667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OSB ANKETLERİ</a:t>
            </a:r>
            <a:r>
              <a:rPr lang="tr-TR" sz="2100" dirty="0" smtClean="0">
                <a:solidFill>
                  <a:srgbClr val="0070C0"/>
                </a:solidFill>
                <a:latin typeface="Times New Roman" pitchFamily="18" charset="0"/>
              </a:rPr>
              <a:t/>
            </a:r>
            <a:br>
              <a:rPr lang="tr-TR" sz="2100" dirty="0" smtClean="0">
                <a:solidFill>
                  <a:srgbClr val="0070C0"/>
                </a:solidFill>
                <a:latin typeface="Times New Roman" pitchFamily="18" charset="0"/>
              </a:rPr>
            </a:br>
            <a:endParaRPr lang="tr-TR" sz="21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0" y="1052513"/>
            <a:ext cx="8675688" cy="4525962"/>
          </a:xfrm>
        </p:spPr>
        <p:txBody>
          <a:bodyPr/>
          <a:lstStyle/>
          <a:p>
            <a:pPr lvl="1" algn="just">
              <a:buFont typeface="Arial" charset="0"/>
              <a:buNone/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None/>
            </a:pP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charset="0"/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  3-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Mevcut istihdamı 2.000’in altında olan, üçüncü kriter kapsamındaki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54 ilde 95 OSB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’yi içeren  üçüncü çalışma,</a:t>
            </a:r>
          </a:p>
          <a:p>
            <a:pPr lvl="1" algn="just">
              <a:buFont typeface="Arial" charset="0"/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(Bu OSB’lerin uzun dönemde değerlendirmeye alınması öngörülmektedir.) </a:t>
            </a:r>
          </a:p>
          <a:p>
            <a:pPr lvl="1" algn="just">
              <a:buFont typeface="Arial" charset="0"/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yapılmıştır. </a:t>
            </a:r>
          </a:p>
          <a:p>
            <a:pPr>
              <a:buFont typeface="Arial" charset="0"/>
              <a:buNone/>
            </a:pPr>
            <a:endParaRPr lang="tr-TR" dirty="0" smtClean="0"/>
          </a:p>
        </p:txBody>
      </p:sp>
      <p:sp>
        <p:nvSpPr>
          <p:cNvPr id="6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47B573-F488-4F53-AB7F-4E9E3E03F7F0}" type="slidenum">
              <a:rPr lang="tr-TR"/>
              <a:pPr>
                <a:defRPr/>
              </a:pPr>
              <a:t>19</a:t>
            </a:fld>
            <a:r>
              <a:rPr lang="tr-TR" dirty="0"/>
              <a:t>/35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tr-TR" sz="2800" b="1" smtClean="0">
                <a:solidFill>
                  <a:schemeClr val="bg1"/>
                </a:solidFill>
              </a:rPr>
              <a:t>SUNU PLANI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>
          <a:xfrm>
            <a:off x="611560" y="1916831"/>
            <a:ext cx="8280920" cy="3960441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b="1" dirty="0" smtClean="0"/>
              <a:t> </a:t>
            </a:r>
            <a:r>
              <a:rPr lang="tr-TR" sz="2800" b="1" dirty="0" smtClean="0"/>
              <a:t>EĞİTİM - İSTİHDAM İLİŞKİSİ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b="1" dirty="0" smtClean="0"/>
              <a:t>OSB’LERDE  MTE İÇİN YENİ YASAL DÜZENLEME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800" b="1" dirty="0" smtClean="0"/>
              <a:t>SONUÇLAR VE ÖNERİLER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tr-TR" b="1" dirty="0" smtClean="0"/>
          </a:p>
          <a:p>
            <a:pPr>
              <a:lnSpc>
                <a:spcPct val="150000"/>
              </a:lnSpc>
              <a:buFont typeface="Arial" charset="0"/>
              <a:buNone/>
            </a:pPr>
            <a:endParaRPr lang="tr-TR" b="1" dirty="0" smtClean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 bwMode="auto">
          <a:xfrm>
            <a:off x="6350" y="3810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buFont typeface="Wingdings" pitchFamily="2" charset="2"/>
              <a:buNone/>
              <a:defRPr/>
            </a:pPr>
            <a:r>
              <a:rPr lang="tr-TR" b="1" cap="all" dirty="0" smtClean="0">
                <a:solidFill>
                  <a:schemeClr val="bg1"/>
                </a:solidFill>
                <a:cs typeface="Times New Roman" pitchFamily="18" charset="0"/>
              </a:rPr>
              <a:t>PİLOT UYGULAMA</a:t>
            </a:r>
            <a:endParaRPr lang="tr-TR" i="0" dirty="0">
              <a:solidFill>
                <a:schemeClr val="bg1"/>
              </a:solidFill>
              <a:cs typeface="Times New Roman" pitchFamily="18" charset="0"/>
            </a:endParaRPr>
          </a:p>
          <a:p>
            <a:pPr algn="ctr" eaLnBrk="0" hangingPunct="0">
              <a:buFont typeface="Wingdings" pitchFamily="2" charset="2"/>
              <a:buNone/>
              <a:defRPr/>
            </a:pPr>
            <a:endParaRPr lang="tr-TR" i="0" dirty="0">
              <a:solidFill>
                <a:srgbClr val="0070C0"/>
              </a:solidFill>
              <a:ea typeface="+mj-ea"/>
              <a:cs typeface="Times New Roman" pitchFamily="18" charset="0"/>
            </a:endParaRPr>
          </a:p>
        </p:txBody>
      </p:sp>
      <p:graphicFrame>
        <p:nvGraphicFramePr>
          <p:cNvPr id="5122" name="Grafik 1"/>
          <p:cNvGraphicFramePr>
            <a:graphicFrameLocks/>
          </p:cNvGraphicFramePr>
          <p:nvPr/>
        </p:nvGraphicFramePr>
        <p:xfrm>
          <a:off x="1473200" y="1649413"/>
          <a:ext cx="6197600" cy="4165600"/>
        </p:xfrm>
        <a:graphic>
          <a:graphicData uri="http://schemas.openxmlformats.org/presentationml/2006/ole">
            <p:oleObj spid="_x0000_s1026" r:id="rId3" imgW="6194073" imgH="4163929" progId="Excel.Chart.8">
              <p:embed/>
            </p:oleObj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 descr="http://www.zerohedge.com/sites/default/files/images/user5/imageroot/2012/06/justic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9875" y="5545138"/>
            <a:ext cx="1187450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tr-TR" sz="2800" b="1" smtClean="0">
                <a:solidFill>
                  <a:schemeClr val="bg1"/>
                </a:solidFill>
              </a:rPr>
              <a:t>YASAL DÜZENLEME</a:t>
            </a:r>
            <a:r>
              <a:rPr lang="tr-TR" sz="2400" b="1" smtClean="0">
                <a:solidFill>
                  <a:schemeClr val="bg1"/>
                </a:solidFill>
              </a:rPr>
              <a:t/>
            </a:r>
            <a:br>
              <a:rPr lang="tr-TR" sz="2400" b="1" smtClean="0">
                <a:solidFill>
                  <a:schemeClr val="bg1"/>
                </a:solidFill>
              </a:rPr>
            </a:br>
            <a:r>
              <a:rPr lang="tr-TR" sz="1600" b="1" smtClean="0">
                <a:solidFill>
                  <a:schemeClr val="bg1"/>
                </a:solidFill>
              </a:rPr>
              <a:t>(Kanun No. 6353, Kabul Tarihi: 4/7/2012, 12/07/2012 Tarihli Resmi Gazete)</a:t>
            </a:r>
            <a:endParaRPr lang="tr-TR" sz="2400" b="1" smtClean="0">
              <a:solidFill>
                <a:schemeClr val="bg1"/>
              </a:solidFill>
            </a:endParaRPr>
          </a:p>
        </p:txBody>
      </p:sp>
      <p:sp>
        <p:nvSpPr>
          <p:cNvPr id="20484" name="2 İçerik Yer Tutucusu"/>
          <p:cNvSpPr>
            <a:spLocks noGrp="1"/>
          </p:cNvSpPr>
          <p:nvPr>
            <p:ph idx="1"/>
          </p:nvPr>
        </p:nvSpPr>
        <p:spPr>
          <a:xfrm>
            <a:off x="160338" y="908050"/>
            <a:ext cx="8875712" cy="59499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tr-TR" sz="2200" b="1" smtClean="0"/>
              <a:t>BAZI KANUN VE KANUN HÜKMÜNDE KARARNAMELERDE</a:t>
            </a:r>
            <a:endParaRPr lang="en-US" sz="2200" b="1" smtClean="0"/>
          </a:p>
          <a:p>
            <a:pPr algn="ctr">
              <a:buFont typeface="Arial" charset="0"/>
              <a:buNone/>
            </a:pPr>
            <a:r>
              <a:rPr lang="tr-TR" sz="2200" b="1" smtClean="0"/>
              <a:t>DEĞİŞİKLİK YAPILMASINA DAİR KANUN</a:t>
            </a:r>
            <a:endParaRPr lang="en-US" sz="2200" b="1" smtClean="0"/>
          </a:p>
          <a:p>
            <a:pPr algn="just">
              <a:buFont typeface="Arial" charset="0"/>
              <a:buNone/>
            </a:pPr>
            <a:r>
              <a:rPr lang="tr-TR" sz="2200" b="1" smtClean="0"/>
              <a:t>MADDE 42 –</a:t>
            </a:r>
            <a:r>
              <a:rPr lang="tr-TR" sz="2200" smtClean="0"/>
              <a:t> 8/2/2007 tarihli ve 5580 sayılı Özel Öğretim Kurumları Kanununun 12’nci maddesine aşağıdaki fıkralar eklenmiştir.</a:t>
            </a:r>
          </a:p>
          <a:p>
            <a:pPr algn="just">
              <a:lnSpc>
                <a:spcPct val="150000"/>
              </a:lnSpc>
              <a:buFont typeface="Arial" charset="0"/>
              <a:buNone/>
            </a:pPr>
            <a:r>
              <a:rPr lang="tr-TR" sz="500" smtClean="0"/>
              <a:t>	</a:t>
            </a:r>
          </a:p>
          <a:p>
            <a:pPr algn="just">
              <a:lnSpc>
                <a:spcPct val="150000"/>
              </a:lnSpc>
              <a:buFont typeface="Arial" charset="0"/>
              <a:buNone/>
            </a:pPr>
            <a:r>
              <a:rPr lang="tr-TR" sz="2200" smtClean="0"/>
              <a:t>	“Bu Kanun kapsamında organize sanayi bölgelerinde açılan mesleki ve teknik eğitim okullarında öğrenim gören her bir öğrenci için, </a:t>
            </a:r>
            <a:r>
              <a:rPr lang="tr-TR" sz="2200" b="1" smtClean="0"/>
              <a:t>2012-2013 eğitim ve öğretim yılından başlamak üzere,</a:t>
            </a:r>
            <a:r>
              <a:rPr lang="tr-TR" sz="2200" smtClean="0"/>
              <a:t> resmî okullarda öğrenim gören bir </a:t>
            </a:r>
            <a:r>
              <a:rPr lang="tr-TR" sz="2200" b="1" smtClean="0"/>
              <a:t>öğrencinin</a:t>
            </a:r>
            <a:r>
              <a:rPr lang="tr-TR" sz="2200" smtClean="0"/>
              <a:t> okul türüne göre </a:t>
            </a:r>
            <a:r>
              <a:rPr lang="tr-TR" sz="2200" b="1" smtClean="0"/>
              <a:t>Devlete maliyetinin bir buçuk katını geçmemek üzere</a:t>
            </a:r>
            <a:r>
              <a:rPr lang="tr-TR" sz="2200" smtClean="0"/>
              <a:t>, her eğitim öğretim yılı itibarıyla Maliye Bakanlığı ile Bakanlık tarafından müştereken belirlenen tutarda, Bakanlık bütçesine bu amaçla konulan ödenekten </a:t>
            </a:r>
            <a:r>
              <a:rPr lang="tr-TR" sz="2200" b="1" smtClean="0"/>
              <a:t>eğitim ve öğretim desteği yapılabilir</a:t>
            </a:r>
            <a:r>
              <a:rPr lang="tr-TR" sz="2200" smtClean="0"/>
              <a:t>.</a:t>
            </a:r>
          </a:p>
          <a:p>
            <a:pPr algn="just">
              <a:lnSpc>
                <a:spcPct val="150000"/>
              </a:lnSpc>
              <a:buFont typeface="Arial" charset="0"/>
              <a:buNone/>
            </a:pPr>
            <a:r>
              <a:rPr lang="tr-TR" sz="2200" smtClean="0"/>
              <a:t>	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38125" y="1052513"/>
            <a:ext cx="8712200" cy="5545137"/>
          </a:xfrm>
        </p:spPr>
        <p:txBody>
          <a:bodyPr/>
          <a:lstStyle/>
          <a:p>
            <a:pPr marL="0" indent="0" algn="just">
              <a:lnSpc>
                <a:spcPts val="3200"/>
              </a:lnSpc>
              <a:buFont typeface="Arial" charset="0"/>
              <a:buNone/>
            </a:pPr>
            <a:r>
              <a:rPr lang="tr-TR" sz="2200" smtClean="0"/>
              <a:t>	Bakanlar Kurulu kararıyla, bu Kanun kapsamında </a:t>
            </a:r>
            <a:r>
              <a:rPr lang="tr-TR" sz="2200" b="1" smtClean="0"/>
              <a:t>organize sanayi bölgeleri dışında</a:t>
            </a:r>
            <a:r>
              <a:rPr lang="tr-TR" sz="2200" smtClean="0"/>
              <a:t> açılan mesleki ve teknik eğitim okullarında öğrenim gören öğrenciler için de altıncı fıkradaki usul ve esaslar çerçevesinde </a:t>
            </a:r>
            <a:r>
              <a:rPr lang="tr-TR" sz="2200" b="1" smtClean="0"/>
              <a:t>eğitim ve öğretim desteği</a:t>
            </a:r>
            <a:r>
              <a:rPr lang="tr-TR" sz="2200" smtClean="0"/>
              <a:t> </a:t>
            </a:r>
            <a:r>
              <a:rPr lang="tr-TR" sz="2200" b="1" smtClean="0"/>
              <a:t>yapılabilir.</a:t>
            </a:r>
          </a:p>
          <a:p>
            <a:pPr marL="0" indent="0" algn="just">
              <a:lnSpc>
                <a:spcPts val="3200"/>
              </a:lnSpc>
              <a:buFont typeface="Arial" charset="0"/>
              <a:buNone/>
            </a:pPr>
            <a:r>
              <a:rPr lang="tr-TR" sz="2200" smtClean="0"/>
              <a:t>	Söz konusu eğitim öğretim hizmetini sunan veya yararlananların, </a:t>
            </a:r>
            <a:r>
              <a:rPr lang="tr-TR" sz="2200" b="1" smtClean="0"/>
              <a:t>gerçek dışı beyanda bulunmak suretiyle fazladan ödemeye sebebiyet </a:t>
            </a:r>
            <a:r>
              <a:rPr lang="tr-TR" sz="2200" smtClean="0"/>
              <a:t>vermeleri durumunda bu tutarlar, iki katı ve kanuni faiziyle birlikte ilgililerden müteselsilen </a:t>
            </a:r>
            <a:r>
              <a:rPr lang="tr-TR" sz="2200" b="1" smtClean="0"/>
              <a:t>tahsil edilir. </a:t>
            </a:r>
            <a:r>
              <a:rPr lang="tr-TR" sz="2200" smtClean="0"/>
              <a:t>Bu fiillerin okullar tarafından tekrarı halinde, ayrıca kurum açma </a:t>
            </a:r>
            <a:r>
              <a:rPr lang="tr-TR" sz="2200" b="1" smtClean="0"/>
              <a:t>izinleri iptal edilir</a:t>
            </a:r>
            <a:r>
              <a:rPr lang="tr-TR" sz="2200" smtClean="0"/>
              <a:t>.</a:t>
            </a:r>
          </a:p>
          <a:p>
            <a:pPr marL="0" indent="0" algn="just">
              <a:lnSpc>
                <a:spcPts val="3200"/>
              </a:lnSpc>
              <a:buFont typeface="Arial" charset="0"/>
              <a:buNone/>
            </a:pPr>
            <a:r>
              <a:rPr lang="tr-TR" sz="2200" smtClean="0"/>
              <a:t>	Bu konu ile ilgili öğrenci başarı durumu da dahil olmak üzere destek verilme kriterleri, hangi eğitim ve öğretim alanlarına destek verileceğine dair kurallar ile diğer usul ve esaslar </a:t>
            </a:r>
            <a:r>
              <a:rPr lang="tr-TR" sz="2200" b="1" smtClean="0"/>
              <a:t>Maliye Bakanlığı ve Bakanlıkça müştereken hazırlanan yönetmelikle</a:t>
            </a:r>
            <a:r>
              <a:rPr lang="tr-TR" sz="2200" smtClean="0"/>
              <a:t> belirlenir.”</a:t>
            </a:r>
          </a:p>
          <a:p>
            <a:pPr marL="0" indent="0">
              <a:lnSpc>
                <a:spcPts val="3200"/>
              </a:lnSpc>
            </a:pPr>
            <a:endParaRPr lang="en-US" sz="2200" smtClean="0"/>
          </a:p>
        </p:txBody>
      </p:sp>
      <p:sp>
        <p:nvSpPr>
          <p:cNvPr id="21507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tr-TR" sz="2800" b="1" smtClean="0">
                <a:solidFill>
                  <a:schemeClr val="bg1"/>
                </a:solidFill>
              </a:rPr>
              <a:t>YASAL DÜZENLEME</a:t>
            </a:r>
            <a:r>
              <a:rPr lang="tr-TR" sz="2400" b="1" smtClean="0">
                <a:solidFill>
                  <a:schemeClr val="bg1"/>
                </a:solidFill>
              </a:rPr>
              <a:t/>
            </a:r>
            <a:br>
              <a:rPr lang="tr-TR" sz="2400" b="1" smtClean="0">
                <a:solidFill>
                  <a:schemeClr val="bg1"/>
                </a:solidFill>
              </a:rPr>
            </a:br>
            <a:r>
              <a:rPr lang="tr-TR" sz="1600" b="1" smtClean="0">
                <a:solidFill>
                  <a:schemeClr val="bg1"/>
                </a:solidFill>
              </a:rPr>
              <a:t>(Kanun No. 6353, Kabul Tarihi: 4/7/2012, 12/07/2012 Tarihli Resmi Gazete)</a:t>
            </a:r>
            <a:endParaRPr lang="tr-TR" sz="24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SONUÇ VE ÖNERİLER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14" name="13 Yuvarlatılmış Dikdörtgen"/>
          <p:cNvSpPr/>
          <p:nvPr/>
        </p:nvSpPr>
        <p:spPr>
          <a:xfrm>
            <a:off x="250825" y="2039938"/>
            <a:ext cx="8642350" cy="6477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İş gücü piyasası yeterince şeffaflaşmalı.</a:t>
            </a:r>
          </a:p>
        </p:txBody>
      </p:sp>
      <p:sp>
        <p:nvSpPr>
          <p:cNvPr id="15" name="14 Yuvarlatılmış Dikdörtgen"/>
          <p:cNvSpPr/>
          <p:nvPr/>
        </p:nvSpPr>
        <p:spPr>
          <a:xfrm>
            <a:off x="250825" y="2832100"/>
            <a:ext cx="8640763" cy="863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Firmaların işgücü vasıf ve beceri beklentileri sürekli izlenmeli ve değerlendirilmeli.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250825" y="3840163"/>
            <a:ext cx="8640763" cy="863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İşgücü piyasalarındaki meslekler ve mesleklerin altındaki iş ve işlemler tanımlanmalı ,istihdam buna göre gerçekleştirilmeli. </a:t>
            </a:r>
          </a:p>
        </p:txBody>
      </p:sp>
      <p:sp>
        <p:nvSpPr>
          <p:cNvPr id="12" name="11 Yuvarlatılmış Dikdörtgen"/>
          <p:cNvSpPr/>
          <p:nvPr/>
        </p:nvSpPr>
        <p:spPr>
          <a:xfrm>
            <a:off x="250825" y="4848225"/>
            <a:ext cx="8640763" cy="863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İşgücü devir hızı düşürülmeli. 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252413" y="5856288"/>
            <a:ext cx="8640762" cy="863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Küresel ekonomiye entegrasyonu </a:t>
            </a:r>
            <a:r>
              <a:rPr lang="tr-TR" sz="2000" dirty="0" smtClean="0"/>
              <a:t>güçlendirmek </a:t>
            </a:r>
            <a:r>
              <a:rPr lang="tr-TR" sz="2000" dirty="0"/>
              <a:t>için yabancı dil ön planda tutulmalı.</a:t>
            </a:r>
          </a:p>
        </p:txBody>
      </p:sp>
      <p:sp>
        <p:nvSpPr>
          <p:cNvPr id="16" name="15 Yuvarlatılmış Dikdörtgen"/>
          <p:cNvSpPr/>
          <p:nvPr/>
        </p:nvSpPr>
        <p:spPr>
          <a:xfrm>
            <a:off x="250825" y="1031875"/>
            <a:ext cx="8640763" cy="863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İnsan kaynakları yönetimi konusunda kurumsallaşma sağlanmalı.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  <p:bldP spid="15" grpId="0" build="p" animBg="1"/>
      <p:bldP spid="10" grpId="0" build="p" animBg="1"/>
      <p:bldP spid="12" grpId="0" build="p" animBg="1"/>
      <p:bldP spid="13" grpId="0" build="p" animBg="1"/>
      <p:bldP spid="16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52413" y="1773238"/>
            <a:ext cx="8640762" cy="863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Hayat boyu öğrenme işgücü piyasalarında yaygınlaştırılmalı.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252413" y="2781300"/>
            <a:ext cx="8640762" cy="863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 err="1"/>
              <a:t>MYK’nın</a:t>
            </a:r>
            <a:r>
              <a:rPr lang="tr-TR" sz="2000" dirty="0"/>
              <a:t> yürüttüğü çalışmalar işgücü </a:t>
            </a:r>
            <a:r>
              <a:rPr lang="tr-TR" sz="2000" dirty="0" smtClean="0"/>
              <a:t>piyasalar tarafından sahiplenilmeli ve yaygınlaştırılmalı</a:t>
            </a:r>
            <a:endParaRPr lang="tr-TR" sz="2000" dirty="0"/>
          </a:p>
        </p:txBody>
      </p:sp>
      <p:sp>
        <p:nvSpPr>
          <p:cNvPr id="7" name="6 Yuvarlatılmış Dikdörtgen"/>
          <p:cNvSpPr/>
          <p:nvPr/>
        </p:nvSpPr>
        <p:spPr>
          <a:xfrm>
            <a:off x="250825" y="3788401"/>
            <a:ext cx="8640763" cy="863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buFont typeface="Wingdings" pitchFamily="2" charset="2"/>
              <a:buChar char="Ø"/>
              <a:defRPr/>
            </a:pPr>
            <a:r>
              <a:rPr lang="tr-TR" sz="2000" dirty="0"/>
              <a:t>Kayıt dışı istihdam ve ücret politikaları yeniden gözden geçirilmeli.</a:t>
            </a:r>
          </a:p>
        </p:txBody>
      </p:sp>
      <p:sp>
        <p:nvSpPr>
          <p:cNvPr id="235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SONUÇ VE ÖNERİLER</a:t>
            </a:r>
            <a:endParaRPr lang="en-US" sz="2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7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792163"/>
          </a:xfrm>
        </p:spPr>
        <p:txBody>
          <a:bodyPr/>
          <a:lstStyle/>
          <a:p>
            <a:r>
              <a:rPr lang="tr-TR" sz="3600" smtClean="0"/>
              <a:t>Okul Sanayi İşbirliği İçin El Ele…</a:t>
            </a:r>
          </a:p>
        </p:txBody>
      </p:sp>
      <p:pic>
        <p:nvPicPr>
          <p:cNvPr id="24579" name="Picture 2" descr="http://www.hill-top.com/images/suppo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133600"/>
            <a:ext cx="38100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Başlık"/>
          <p:cNvSpPr>
            <a:spLocks noGrp="1"/>
          </p:cNvSpPr>
          <p:nvPr>
            <p:ph type="ctrTitle"/>
          </p:nvPr>
        </p:nvSpPr>
        <p:spPr>
          <a:xfrm>
            <a:off x="5219700" y="4005263"/>
            <a:ext cx="3762375" cy="863600"/>
          </a:xfrm>
        </p:spPr>
        <p:txBody>
          <a:bodyPr/>
          <a:lstStyle/>
          <a:p>
            <a:pPr eaLnBrk="1" hangingPunct="1"/>
            <a:r>
              <a:rPr lang="tr-TR" sz="2800" b="1" smtClean="0"/>
              <a:t>     TEŞEKKÜRLER</a:t>
            </a:r>
            <a:endParaRPr lang="tr-TR" sz="2800" b="1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Yuvarlatılmış Dikdörtgen"/>
          <p:cNvSpPr/>
          <p:nvPr/>
        </p:nvSpPr>
        <p:spPr>
          <a:xfrm>
            <a:off x="69850" y="1700213"/>
            <a:ext cx="1368425" cy="20891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EĞİTİMİN YAPISI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3779838" y="4895850"/>
            <a:ext cx="2951162" cy="14859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EĞİTİM  İLE EKONOMİ VE SOSYAL YAPI</a:t>
            </a:r>
          </a:p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İLİŞKİSİNİN ARTMASI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6858016" y="1785926"/>
            <a:ext cx="2178034" cy="13271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EĞİTİM -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İSTİHDAM UYUMU</a:t>
            </a:r>
          </a:p>
        </p:txBody>
      </p:sp>
      <p:sp>
        <p:nvSpPr>
          <p:cNvPr id="11" name="10 Yuvarlatılmış Dikdörtgen"/>
          <p:cNvSpPr/>
          <p:nvPr/>
        </p:nvSpPr>
        <p:spPr>
          <a:xfrm>
            <a:off x="3790950" y="3284538"/>
            <a:ext cx="2952750" cy="14398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GENÇ NÜFUSUN EKONOMİK BİR GÜÇ OLARAK ARTAN ÖNEMİ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2" name="11 Yuvarlatılmış Dikdörtgen"/>
          <p:cNvSpPr/>
          <p:nvPr/>
        </p:nvSpPr>
        <p:spPr>
          <a:xfrm>
            <a:off x="3789363" y="1700213"/>
            <a:ext cx="2952750" cy="14414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ULUSLARARASI SOSYAL VE EKONOMİK  REKABETTE İNSAN KAYNAKLARININ </a:t>
            </a:r>
            <a:r>
              <a:rPr lang="tr-TR" b="1" dirty="0" smtClean="0">
                <a:solidFill>
                  <a:schemeClr val="tx1"/>
                </a:solidFill>
              </a:rPr>
              <a:t> ÖNEMLİ UNSUR HALİNE GELMESİ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3" name="12 Yuvarlatılmış Dikdörtgen"/>
          <p:cNvSpPr/>
          <p:nvPr/>
        </p:nvSpPr>
        <p:spPr>
          <a:xfrm>
            <a:off x="1668463" y="1689100"/>
            <a:ext cx="1728787" cy="20891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DEVLET</a:t>
            </a:r>
            <a:endParaRPr lang="tr-TR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4" name="13 Yuvarlatılmış Dikdörtgen"/>
          <p:cNvSpPr/>
          <p:nvPr/>
        </p:nvSpPr>
        <p:spPr>
          <a:xfrm>
            <a:off x="6858016" y="5000635"/>
            <a:ext cx="2147872" cy="13398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KÜRESEL EKONOMİK </a:t>
            </a:r>
            <a:r>
              <a:rPr lang="tr-TR" b="1" dirty="0" smtClean="0">
                <a:solidFill>
                  <a:schemeClr val="tx1"/>
                </a:solidFill>
              </a:rPr>
              <a:t>DEĞİŞİMLER </a:t>
            </a:r>
            <a:r>
              <a:rPr lang="tr-TR" b="1" dirty="0">
                <a:solidFill>
                  <a:schemeClr val="tx1"/>
                </a:solidFill>
              </a:rPr>
              <a:t>VE İSTİHDAMA YANSIMALARI</a:t>
            </a:r>
          </a:p>
        </p:txBody>
      </p:sp>
      <p:sp>
        <p:nvSpPr>
          <p:cNvPr id="5129" name="1 Başlık"/>
          <p:cNvSpPr>
            <a:spLocks noGrp="1"/>
          </p:cNvSpPr>
          <p:nvPr>
            <p:ph type="title"/>
          </p:nvPr>
        </p:nvSpPr>
        <p:spPr>
          <a:xfrm>
            <a:off x="468313" y="58738"/>
            <a:ext cx="8229600" cy="706437"/>
          </a:xfrm>
        </p:spPr>
        <p:txBody>
          <a:bodyPr/>
          <a:lstStyle/>
          <a:p>
            <a:r>
              <a:rPr lang="tr-TR" sz="2800" b="1" dirty="0" smtClean="0">
                <a:solidFill>
                  <a:schemeClr val="bg1"/>
                </a:solidFill>
              </a:rPr>
              <a:t>EĞİTİM VE İSTİHDAM MATRİSİNDE DEĞİŞİM</a:t>
            </a:r>
          </a:p>
        </p:txBody>
      </p:sp>
      <p:sp>
        <p:nvSpPr>
          <p:cNvPr id="31" name="30 Yuvarlatılmış Dikdörtgen"/>
          <p:cNvSpPr/>
          <p:nvPr/>
        </p:nvSpPr>
        <p:spPr>
          <a:xfrm>
            <a:off x="6858016" y="3357562"/>
            <a:ext cx="2141522" cy="13684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 smtClean="0">
                <a:solidFill>
                  <a:schemeClr val="tx1"/>
                </a:solidFill>
              </a:rPr>
              <a:t>İŞ VE MESLEK PİYASALARINDA HIZLI DEĞİŞME </a:t>
            </a:r>
            <a:endParaRPr lang="tr-TR" b="1" dirty="0">
              <a:solidFill>
                <a:schemeClr val="tx1"/>
              </a:solidFill>
            </a:endParaRPr>
          </a:p>
        </p:txBody>
      </p:sp>
      <p:cxnSp>
        <p:nvCxnSpPr>
          <p:cNvPr id="21" name="20 Düz Bağlayıcı"/>
          <p:cNvCxnSpPr/>
          <p:nvPr/>
        </p:nvCxnSpPr>
        <p:spPr>
          <a:xfrm flipV="1">
            <a:off x="0" y="1557338"/>
            <a:ext cx="9144000" cy="714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Bağlayıcı"/>
          <p:cNvCxnSpPr/>
          <p:nvPr/>
        </p:nvCxnSpPr>
        <p:spPr>
          <a:xfrm flipV="1">
            <a:off x="1547813" y="981075"/>
            <a:ext cx="0" cy="57610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Düz Bağlayıcı"/>
          <p:cNvCxnSpPr/>
          <p:nvPr/>
        </p:nvCxnSpPr>
        <p:spPr>
          <a:xfrm>
            <a:off x="3573463" y="1412875"/>
            <a:ext cx="0" cy="36036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3159125" y="936625"/>
            <a:ext cx="122396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2800" b="1" dirty="0">
                <a:latin typeface="+mn-lt"/>
              </a:rPr>
              <a:t>1980</a:t>
            </a:r>
          </a:p>
        </p:txBody>
      </p:sp>
      <p:sp>
        <p:nvSpPr>
          <p:cNvPr id="15" name="14 Aşağı Bükülü Ok"/>
          <p:cNvSpPr/>
          <p:nvPr/>
        </p:nvSpPr>
        <p:spPr>
          <a:xfrm>
            <a:off x="971600" y="1700808"/>
            <a:ext cx="1368152" cy="50405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4020944" y="1248294"/>
            <a:ext cx="4938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TOPLUM, STK VE EKONOMİK SEKTÖRLER</a:t>
            </a:r>
            <a:endParaRPr lang="tr-TR" b="1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323850" y="53975"/>
            <a:ext cx="8229600" cy="782638"/>
          </a:xfrm>
        </p:spPr>
        <p:txBody>
          <a:bodyPr/>
          <a:lstStyle/>
          <a:p>
            <a:r>
              <a:rPr lang="tr-TR" sz="2400" b="1" smtClean="0">
                <a:solidFill>
                  <a:schemeClr val="bg1"/>
                </a:solidFill>
              </a:rPr>
              <a:t>KAVRAMSAL  ZEMİN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074738" y="1700213"/>
          <a:ext cx="7169174" cy="4271158"/>
        </p:xfrm>
        <a:graphic>
          <a:graphicData uri="http://schemas.openxmlformats.org/drawingml/2006/table">
            <a:tbl>
              <a:tblPr/>
              <a:tblGrid>
                <a:gridCol w="2930411"/>
                <a:gridCol w="4238763"/>
              </a:tblGrid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Kavram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Tanımı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Vasıf Uyumsuzluğu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Qualification mismatch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)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Çalışanın sahip olduğu vasıf formasyonu ile işin talep ettiği yetkinlik gereklilikleri arasındaki uyumsuzluk.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Aşırı Vasıf Düzeyi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Over-qualification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)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Çalışanın işin gereklerinin üzerinde bir vasıf formasyonuna sahip olması durumu.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Yetersiz Vasıf Düzeyi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Under-qualification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)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Çalışanın işin gerektirdiğinin altında bir vasıf formasyonuna sahip olması durumu.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Beceri Uyumsuzluğu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tr-T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Skills mismatch</a:t>
                      </a: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) 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Çalışanın sahip olduğu genel ve spesifik becerilerle işin gerektirdiği beceriler arasındaki uyumsuzluk.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Yetersiz Beceri Düzeyi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tr-TR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Under</a:t>
                      </a:r>
                      <a:r>
                        <a:rPr kumimoji="0" lang="tr-TR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tr-TR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skilling</a:t>
                      </a: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)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Çalışanın işin gerektirdiğinin altında bir beceri düzeyine sahip olması durumu.</a:t>
                      </a:r>
                      <a:endParaRPr kumimoji="0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47594" marR="47594" marT="25119" marB="251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3797300" y="6615113"/>
            <a:ext cx="6048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tr-TR" sz="1200" dirty="0">
                <a:latin typeface="+mn-lt"/>
                <a:cs typeface="Arial" pitchFamily="34" charset="0"/>
              </a:rPr>
              <a:t>Kaynak: OECD (2011a) SETA Türkiye’nin İnsan Kaynağının Belirlenmesi Projesi, 2012.</a:t>
            </a:r>
          </a:p>
          <a:p>
            <a:pPr eaLnBrk="0" hangingPunct="0">
              <a:defRPr/>
            </a:pPr>
            <a:endParaRPr lang="tr-TR" sz="12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tr-TR" sz="2400" b="1" smtClean="0">
                <a:solidFill>
                  <a:schemeClr val="bg1"/>
                </a:solidFill>
              </a:rPr>
              <a:t>BECERİ EKSİKLİĞİNİN ÜLKELERE GÖRE DAĞILIMI</a:t>
            </a:r>
            <a:r>
              <a:rPr lang="en-US" sz="2400" b="1" smtClean="0">
                <a:solidFill>
                  <a:schemeClr val="bg1"/>
                </a:solidFill>
              </a:rPr>
              <a:t/>
            </a:r>
            <a:br>
              <a:rPr lang="en-US" sz="2400" b="1" smtClean="0">
                <a:solidFill>
                  <a:schemeClr val="bg1"/>
                </a:solidFill>
              </a:rPr>
            </a:br>
            <a:endParaRPr lang="en-US" sz="2400" b="1" smtClean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51520" y="1196752"/>
          <a:ext cx="871296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Dikdörtgen"/>
          <p:cNvSpPr/>
          <p:nvPr/>
        </p:nvSpPr>
        <p:spPr>
          <a:xfrm>
            <a:off x="3132138" y="6608763"/>
            <a:ext cx="6032500" cy="276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Kaynak: Manpower (2011), SETA </a:t>
            </a:r>
            <a:r>
              <a:rPr lang="tr-TR" sz="1200" dirty="0">
                <a:latin typeface="Arial" pitchFamily="34" charset="0"/>
                <a:cs typeface="Arial" pitchFamily="34" charset="0"/>
              </a:rPr>
              <a:t>Türkiye’nin İnsan Kaynağının Belirlenmesi Projesi, 2012.</a:t>
            </a:r>
            <a:endParaRPr lang="tr-TR" sz="12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0 Grafik"/>
          <p:cNvGraphicFramePr>
            <a:graphicFrameLocks noGrp="1"/>
          </p:cNvGraphicFramePr>
          <p:nvPr>
            <p:ph idx="1"/>
          </p:nvPr>
        </p:nvGraphicFramePr>
        <p:xfrm>
          <a:off x="1979712" y="1196752"/>
          <a:ext cx="532859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171" name="1 Başlık"/>
          <p:cNvSpPr>
            <a:spLocks noGrp="1"/>
          </p:cNvSpPr>
          <p:nvPr>
            <p:ph type="title"/>
          </p:nvPr>
        </p:nvSpPr>
        <p:spPr>
          <a:xfrm>
            <a:off x="590550" y="188913"/>
            <a:ext cx="8229600" cy="633412"/>
          </a:xfrm>
        </p:spPr>
        <p:txBody>
          <a:bodyPr/>
          <a:lstStyle/>
          <a:p>
            <a:r>
              <a:rPr lang="tr-TR" sz="2400" b="1" smtClean="0">
                <a:solidFill>
                  <a:schemeClr val="bg1"/>
                </a:solidFill>
              </a:rPr>
              <a:t>SANAYİYE YÖNELİK MESLEK LİSELERİNİN TÜM MESLEK LİSELERİNDEKİ PAYI</a:t>
            </a:r>
          </a:p>
        </p:txBody>
      </p:sp>
      <p:sp>
        <p:nvSpPr>
          <p:cNvPr id="7" name="6 Metin kutusu"/>
          <p:cNvSpPr txBox="1"/>
          <p:nvPr/>
        </p:nvSpPr>
        <p:spPr>
          <a:xfrm>
            <a:off x="7740650" y="6597650"/>
            <a:ext cx="230346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MEB, e-okul 2012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8913" y="5143511"/>
          <a:ext cx="3597269" cy="14739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8191"/>
                <a:gridCol w="1429078"/>
              </a:tblGrid>
              <a:tr h="49650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Okul Türü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Öğrenci Sayısı  </a:t>
                      </a:r>
                      <a:endParaRPr lang="en-US" sz="1600" dirty="0" smtClean="0"/>
                    </a:p>
                  </a:txBody>
                  <a:tcPr/>
                </a:tc>
              </a:tr>
              <a:tr h="48870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Sanayiye Yönelik  Lise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763.965</a:t>
                      </a:r>
                      <a:endParaRPr lang="en-US" sz="1600" dirty="0"/>
                    </a:p>
                  </a:txBody>
                  <a:tcPr/>
                </a:tc>
              </a:tr>
              <a:tr h="48870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Mesleki Eğitim</a:t>
                      </a:r>
                      <a:r>
                        <a:rPr lang="tr-TR" sz="1600" baseline="0" dirty="0" smtClean="0"/>
                        <a:t> Geneli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1.543.139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Metin kutusu"/>
          <p:cNvSpPr txBox="1"/>
          <p:nvPr/>
        </p:nvSpPr>
        <p:spPr>
          <a:xfrm>
            <a:off x="7286644" y="1857364"/>
            <a:ext cx="1857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2011 Sanayi istihdam oranı: % 14.16</a:t>
            </a:r>
          </a:p>
          <a:p>
            <a:endParaRPr lang="tr-TR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881063"/>
          <a:ext cx="9124950" cy="5829300"/>
        </p:xfrm>
        <a:graphic>
          <a:graphicData uri="http://schemas.openxmlformats.org/drawingml/2006/table">
            <a:tbl>
              <a:tblPr/>
              <a:tblGrid>
                <a:gridCol w="2909888"/>
                <a:gridCol w="1220787"/>
                <a:gridCol w="1006475"/>
                <a:gridCol w="814388"/>
                <a:gridCol w="635000"/>
                <a:gridCol w="633412"/>
                <a:gridCol w="635000"/>
                <a:gridCol w="633413"/>
                <a:gridCol w="636587"/>
              </a:tblGrid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Okuma Yazma Bilmeyen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Okur Yazar Diplomasız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İlkokul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İlköğretim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Orta Okul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Genel Lise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 Lisesi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Yüksekokul Fakülte</a:t>
                      </a: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150813">
                <a:tc gridSpan="9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TARIM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Tarım, Ormancılık ve Balıkçılık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53,7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75">
                <a:tc gridSpan="9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SANAY</a:t>
                      </a:r>
                      <a:r>
                        <a:rPr kumimoji="0" lang="tr-T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14,16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Madencilik ve Taşocakçılığı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--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48,8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6,4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9,6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8,0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12,8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12,0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İmalat Sanayi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38,2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12,8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9,9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9,4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14,1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Elektrik, Gaz, Buhar, Su Temini, Kanalizasyon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29,2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6,1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7,5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7,5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15,6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19,8</a:t>
                      </a: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65088">
                <a:tc gridSpan="9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İNŞAAT</a:t>
                      </a: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İnşaat ve Bayındırlık İşleri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46,8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25">
                <a:tc gridSpan="9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HİZMETLER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Toptan ve Perakende Ticaret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31,4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17,5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Ulaştırma ve Depolama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38,6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6,6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Konaklama ve Yiyecek Hizmetleri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43,1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13,7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10,8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10,1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Bilgi ve İletişim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20,8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15,2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40,8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Finans ve Sigorta Faaliyetleri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15,4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9,6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65,7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Gayrimenkul Faaliyetleri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46,7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7,8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Mesleki, Bilimsel ve Teknik Faaliyetler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13,3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57,4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İdari ve Destek Hizmet Faaliyetleri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31,8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21,1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15,7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Kamu Yönetimi ve Savunma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7,6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50,3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Eğitim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0,7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5,1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4,2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82,5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İnsan Sağlığı ve Sosyal Hizmet Faaliyetleri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1,9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9,5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16,6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53,1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Kültür, Sanat, Eğlence, Dinlence ve Spor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22,0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23,0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Diğer Hizmet Faaliyetleri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3,4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40,8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8,3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8,9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0271" marR="50271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84" name="2 Dikdörtgen"/>
          <p:cNvSpPr>
            <a:spLocks noChangeArrowheads="1"/>
          </p:cNvSpPr>
          <p:nvPr/>
        </p:nvSpPr>
        <p:spPr bwMode="auto">
          <a:xfrm>
            <a:off x="755650" y="-26988"/>
            <a:ext cx="8208963" cy="958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tr-TR" sz="2000" b="1">
                <a:solidFill>
                  <a:schemeClr val="bg1"/>
                </a:solidFill>
              </a:rPr>
              <a:t>İSTİHDAMIN, FAALİYET KOLLARI VE EĞİTİME GÖRE DURUMU (2011)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294063" y="6608763"/>
            <a:ext cx="6173787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1200" dirty="0">
                <a:latin typeface="+mn-lt"/>
                <a:cs typeface="Arial" pitchFamily="34" charset="0"/>
              </a:rPr>
              <a:t>Kaynak: TÜİK (2012b)  İstihdam edilenlerin iktisadi faaliyet kollarına ve eğitim durumu (2011)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561975"/>
          </a:xfrm>
        </p:spPr>
        <p:txBody>
          <a:bodyPr/>
          <a:lstStyle/>
          <a:p>
            <a:r>
              <a:rPr lang="tr-TR" sz="2400" b="1" smtClean="0">
                <a:solidFill>
                  <a:schemeClr val="bg1"/>
                </a:solidFill>
              </a:rPr>
              <a:t>EĞİTİM DURUMUNA GÖRE İŞSİZLİK (%)</a:t>
            </a:r>
            <a:endParaRPr lang="en-US" sz="2400" b="1" smtClean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7088" y="1997075"/>
          <a:ext cx="7704856" cy="3311223"/>
        </p:xfrm>
        <a:graphic>
          <a:graphicData uri="http://schemas.openxmlformats.org/drawingml/2006/table">
            <a:tbl>
              <a:tblPr/>
              <a:tblGrid>
                <a:gridCol w="2679608"/>
                <a:gridCol w="626406"/>
                <a:gridCol w="630406"/>
                <a:gridCol w="626406"/>
                <a:gridCol w="628406"/>
                <a:gridCol w="628406"/>
                <a:gridCol w="628406"/>
                <a:gridCol w="628406"/>
                <a:gridCol w="628406"/>
              </a:tblGrid>
              <a:tr h="73798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2009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73798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Okur-Yazar Olmayanlar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5,2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8,0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4,6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6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Lise Altı Eğitimliler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9,8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11,6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9,3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6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Lise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14,1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18,0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15,9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3798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Mesleki veya Teknik Lise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16,0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15,6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+mn-ea"/>
                          <a:cs typeface="Times New Roman" pitchFamily="18" charset="0"/>
                        </a:rPr>
                        <a:t>11,0</a:t>
                      </a:r>
                      <a:endParaRPr kumimoji="0" lang="en-US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4468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Yükseköğretim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9,7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12,1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10,4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>
            <a:off x="5076825" y="6597650"/>
            <a:ext cx="4175125" cy="2873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None/>
              <a:defRPr/>
            </a:pPr>
            <a:r>
              <a:rPr lang="tr-TR" sz="1200" dirty="0">
                <a:latin typeface="+mn-lt"/>
                <a:cs typeface="Arial" pitchFamily="34" charset="0"/>
              </a:rPr>
              <a:t>Kaynak: TÜİK (2012b) Eğitim durumuna göre işsizlik oranları (%)</a:t>
            </a:r>
            <a:endParaRPr lang="en-US" sz="12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900113" y="260350"/>
            <a:ext cx="7848600" cy="7921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2400" b="1" smtClean="0">
                <a:solidFill>
                  <a:schemeClr val="bg1"/>
                </a:solidFill>
              </a:rPr>
              <a:t>MEZUNİYET ALANIYLA İSTİHDAM ALANININ EŞLEŞMESİ (%)</a:t>
            </a:r>
          </a:p>
        </p:txBody>
      </p:sp>
      <p:graphicFrame>
        <p:nvGraphicFramePr>
          <p:cNvPr id="4" name="2 Grafik"/>
          <p:cNvGraphicFramePr/>
          <p:nvPr/>
        </p:nvGraphicFramePr>
        <p:xfrm>
          <a:off x="1547664" y="1988840"/>
          <a:ext cx="6192688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316" name="1 Metin kutusu"/>
          <p:cNvSpPr txBox="1">
            <a:spLocks noChangeArrowheads="1"/>
          </p:cNvSpPr>
          <p:nvPr/>
        </p:nvSpPr>
        <p:spPr bwMode="auto">
          <a:xfrm>
            <a:off x="6300788" y="2276475"/>
            <a:ext cx="684212" cy="350838"/>
          </a:xfrm>
          <a:prstGeom prst="rect">
            <a:avLst/>
          </a:prstGeom>
          <a:solidFill>
            <a:srgbClr val="DCE6F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1400" b="1">
                <a:latin typeface="Calibri" pitchFamily="34" charset="0"/>
              </a:rPr>
              <a:t>47,3</a:t>
            </a:r>
          </a:p>
        </p:txBody>
      </p:sp>
      <p:sp>
        <p:nvSpPr>
          <p:cNvPr id="13317" name="4 Metin kutusu"/>
          <p:cNvSpPr txBox="1">
            <a:spLocks noChangeArrowheads="1"/>
          </p:cNvSpPr>
          <p:nvPr/>
        </p:nvSpPr>
        <p:spPr bwMode="auto">
          <a:xfrm>
            <a:off x="6300788" y="6597650"/>
            <a:ext cx="28797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latin typeface="Calibri" pitchFamily="34" charset="0"/>
              </a:rPr>
              <a:t>Ankara MEM, Mesleki İşsizler Projesi, 2012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288" y="1341438"/>
            <a:ext cx="230505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2200" b="1" dirty="0">
                <a:latin typeface="+mn-lt"/>
                <a:cs typeface="Arial" pitchFamily="34" charset="0"/>
              </a:rPr>
              <a:t>Eşleşme Sorunu ...</a:t>
            </a:r>
            <a:endParaRPr lang="en-US" sz="2200" b="1" dirty="0">
              <a:latin typeface="+mn-lt"/>
              <a:cs typeface="Arial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3562350" y="6021388"/>
            <a:ext cx="2305050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2200" b="1" dirty="0">
                <a:latin typeface="+mn-lt"/>
                <a:cs typeface="Arial" pitchFamily="34" charset="0"/>
              </a:rPr>
              <a:t>“Ankara Örneği”</a:t>
            </a:r>
            <a:endParaRPr lang="en-US" sz="2200" b="1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s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s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s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i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s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i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5484</TotalTime>
  <Words>1313</Words>
  <Application>Microsoft Office PowerPoint</Application>
  <PresentationFormat>Ekran Gösterisi (4:3)</PresentationFormat>
  <Paragraphs>489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8" baseType="lpstr">
      <vt:lpstr>Ofis Teması</vt:lpstr>
      <vt:lpstr>Microsoft Excel Grafiği</vt:lpstr>
      <vt:lpstr>     Meslekî ve Teknik Eğitim     Genel Müdürlüğü</vt:lpstr>
      <vt:lpstr>SUNU PLANI</vt:lpstr>
      <vt:lpstr>EĞİTİM VE İSTİHDAM MATRİSİNDE DEĞİŞİM</vt:lpstr>
      <vt:lpstr>KAVRAMSAL  ZEMİN</vt:lpstr>
      <vt:lpstr>BECERİ EKSİKLİĞİNİN ÜLKELERE GÖRE DAĞILIMI </vt:lpstr>
      <vt:lpstr>SANAYİYE YÖNELİK MESLEK LİSELERİNİN TÜM MESLEK LİSELERİNDEKİ PAYI</vt:lpstr>
      <vt:lpstr>Slayt 7</vt:lpstr>
      <vt:lpstr>EĞİTİM DURUMUNA GÖRE İŞSİZLİK (%)</vt:lpstr>
      <vt:lpstr>Slayt 9</vt:lpstr>
      <vt:lpstr>Slayt 10</vt:lpstr>
      <vt:lpstr>Slayt 11</vt:lpstr>
      <vt:lpstr>Slayt 12</vt:lpstr>
      <vt:lpstr>İŞVERENLERİN BECERİ TALEPLERİ</vt:lpstr>
      <vt:lpstr>Slayt 14</vt:lpstr>
      <vt:lpstr>Slayt 15</vt:lpstr>
      <vt:lpstr>AMAÇ</vt:lpstr>
      <vt:lpstr>Slayt 17</vt:lpstr>
      <vt:lpstr>Slayt 18</vt:lpstr>
      <vt:lpstr>OSB ANKETLERİ </vt:lpstr>
      <vt:lpstr>Slayt 20</vt:lpstr>
      <vt:lpstr>YASAL DÜZENLEME (Kanun No. 6353, Kabul Tarihi: 4/7/2012, 12/07/2012 Tarihli Resmi Gazete)</vt:lpstr>
      <vt:lpstr>YASAL DÜZENLEME (Kanun No. 6353, Kabul Tarihi: 4/7/2012, 12/07/2012 Tarihli Resmi Gazete)</vt:lpstr>
      <vt:lpstr>SONUÇ VE ÖNERİLER</vt:lpstr>
      <vt:lpstr>SONUÇ VE ÖNERİLER</vt:lpstr>
      <vt:lpstr>Okul Sanayi İşbirliği İçin El Ele…</vt:lpstr>
      <vt:lpstr>     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 ve Teknik Eğitim  Yeni Bir Sistem Önerisi  (TASLAK)</dc:title>
  <dc:creator>Sedat GUNEYPARLAK</dc:creator>
  <cp:lastModifiedBy>Omer ACIKGOZ</cp:lastModifiedBy>
  <cp:revision>660</cp:revision>
  <dcterms:created xsi:type="dcterms:W3CDTF">2012-01-17T12:34:24Z</dcterms:created>
  <dcterms:modified xsi:type="dcterms:W3CDTF">2012-10-05T20:42:00Z</dcterms:modified>
</cp:coreProperties>
</file>