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358" r:id="rId3"/>
    <p:sldId id="365" r:id="rId4"/>
    <p:sldId id="370" r:id="rId5"/>
    <p:sldId id="367" r:id="rId6"/>
    <p:sldId id="368" r:id="rId7"/>
    <p:sldId id="369" r:id="rId8"/>
    <p:sldId id="373" r:id="rId9"/>
    <p:sldId id="374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6" r:id="rId24"/>
    <p:sldId id="297" r:id="rId25"/>
    <p:sldId id="298" r:id="rId26"/>
    <p:sldId id="376" r:id="rId27"/>
    <p:sldId id="299" r:id="rId28"/>
    <p:sldId id="300" r:id="rId29"/>
    <p:sldId id="301" r:id="rId30"/>
    <p:sldId id="302" r:id="rId31"/>
    <p:sldId id="303" r:id="rId32"/>
    <p:sldId id="304" r:id="rId33"/>
    <p:sldId id="310" r:id="rId34"/>
    <p:sldId id="319" r:id="rId35"/>
    <p:sldId id="383" r:id="rId36"/>
    <p:sldId id="377" r:id="rId37"/>
    <p:sldId id="379" r:id="rId38"/>
    <p:sldId id="380" r:id="rId39"/>
    <p:sldId id="382" r:id="rId40"/>
    <p:sldId id="333" r:id="rId41"/>
    <p:sldId id="334" r:id="rId42"/>
    <p:sldId id="335" r:id="rId43"/>
    <p:sldId id="363" r:id="rId44"/>
    <p:sldId id="364" r:id="rId45"/>
    <p:sldId id="351" r:id="rId46"/>
    <p:sldId id="352" r:id="rId47"/>
    <p:sldId id="362" r:id="rId4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B11C9"/>
    <a:srgbClr val="BC8F00"/>
    <a:srgbClr val="663A92"/>
    <a:srgbClr val="834DB9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3331F1-C563-48D8-B782-8D08ED5D56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91C5A5-5C52-4FFB-9022-D45FD0017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349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6349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017F8-64A3-469B-9FC5-794BCACFAAD5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270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27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BFDEC-9854-4BB8-AB71-848CE7E081B6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373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37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0C3EA-6B02-451C-A302-FD821ABBED1F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47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5089E-ABF1-442E-9691-F3BE357266F8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57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89614-CB8C-42E7-92D0-2125B61D72B4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68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E9BB4-DC77-4B5F-B702-ED0CBD5CEA29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782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04C6C-1050-4214-B0BC-30063213105E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88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D4039-F9E2-4265-B571-2D65E7885C34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98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9AF96-42F4-4024-916B-DFCDB29F27F5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089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809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D04EC-DAE0-4BBB-99C6-10C6EA899E54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819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1881D-E92D-4D09-9A30-635A75FEB548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645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02B55-4529-42D4-ABCE-B11DB74E48C4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294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829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A6878-CDCC-451B-8553-07B652E54255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3CB4E-F47C-4A06-A9B3-7C5E4AE9B495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B3F8854-A9AF-42A6-81CC-F76BE8382123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FCB63-A5AA-4115-81F5-90E21EECF062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9B45D89-FB87-405A-B259-D854CE920773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860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E4170-34DA-4F0B-8242-018D475D61B4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70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870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0E7BB-B909-4F12-8799-8640A9583087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43022-433F-4904-B21E-A2601F18EC91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806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806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88069" name="3 Slayt Numarası Yer Tutucusu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6BD199-7741-498B-9802-57F3420C953D}" type="slidenum">
              <a:rPr lang="tr-TR" sz="1200">
                <a:latin typeface="Calibri" pitchFamily="34" charset="0"/>
              </a:rPr>
              <a:pPr algn="r"/>
              <a:t>25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2BD32-ED58-42F3-A092-B91BBE8478F1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909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909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89093" name="3 Slayt Numarası Yer Tutucusu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68CD82-C765-4A93-9111-D18FFB6A76F3}" type="slidenum">
              <a:rPr lang="tr-TR" sz="1200">
                <a:latin typeface="Calibri" pitchFamily="34" charset="0"/>
              </a:rPr>
              <a:pPr algn="r"/>
              <a:t>26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01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01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0F16F-677D-4EEE-AAE8-548419B13319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113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11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258E8-C50A-420D-8654-47D8D80CF512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21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6497F-2A5B-488F-9EE4-8AD380EA261D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655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EB2FA-6DDB-4118-BC78-DED69816D8B6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31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31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615D4-E36E-4F8B-9B55-AA1736F8967D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42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42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66B5A-2EDB-4A6E-8DC7-AAC511690470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F5A31-CF9B-4FC8-8870-9742BB7C4798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D6A022-2666-4F48-88A9-758442B377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62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62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C77DB-F8CE-4CE7-A355-D8BF69B3BB66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98C55-01E2-44F6-A8E8-4FCBB3301FEA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/>
              <a:t>Sanayi faaliyetleri ile çevre kaynakları arasında denge kurmak,</a:t>
            </a:r>
          </a:p>
          <a:p>
            <a:endParaRPr lang="tr-TR" smtClean="0"/>
          </a:p>
          <a:p>
            <a:r>
              <a:rPr lang="tr-TR" smtClean="0"/>
              <a:t> Doğal kaynakları bilinçsizce tüketmemek,</a:t>
            </a:r>
          </a:p>
          <a:p>
            <a:endParaRPr lang="tr-TR" smtClean="0"/>
          </a:p>
          <a:p>
            <a:r>
              <a:rPr lang="tr-TR" smtClean="0"/>
              <a:t> Gelecek nesillerin ihtiyaçlarını ve  kalkınmasını düşünerek bugünün ve geleceğin kalkınmasını programlamak</a:t>
            </a:r>
          </a:p>
          <a:p>
            <a:endParaRPr lang="tr-TR" smtClean="0"/>
          </a:p>
          <a:p>
            <a:pPr>
              <a:spcBef>
                <a:spcPct val="1000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42A9-39BA-49DC-AEBA-A964FD675992}" type="slidenum">
              <a:rPr lang="en-US" smtClean="0">
                <a:latin typeface="Arial" charset="0"/>
                <a:cs typeface="Arial" charset="0"/>
              </a:rPr>
              <a:pPr/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059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0596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66563" name="3 Slayt Numarası Yer Tutucusu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25D9808-40F0-4804-A3B0-7B04C665F4E7}" type="slidenum">
              <a:rPr lang="tr-TR" sz="1200">
                <a:latin typeface="+mn-lt"/>
                <a:cs typeface="+mn-cs"/>
              </a:rPr>
              <a:pPr algn="r">
                <a:defRPr/>
              </a:pPr>
              <a:t>40</a:t>
            </a:fld>
            <a:endParaRPr lang="tr-T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16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1116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7ABE9-3855-405A-BEB2-A33A0A293E0A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1126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19601-4312-4D68-A640-7C5CBEDD2F39}" type="slidenum">
              <a:rPr lang="en-US" smtClean="0">
                <a:latin typeface="Arial" charset="0"/>
                <a:cs typeface="Arial" charset="0"/>
              </a:rPr>
              <a:pPr/>
              <a:t>42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18078-FAFF-4F9F-8B1B-210113E5493F}" type="slidenum">
              <a:rPr lang="en-US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673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6740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116741" name="3 Slayt Numarası Yer Tutucusu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55EBD0-E83C-44B3-B88C-9B3F71CCC378}" type="slidenum">
              <a:rPr lang="tr-TR" sz="1200">
                <a:latin typeface="Calibri" pitchFamily="34" charset="0"/>
              </a:rPr>
              <a:pPr algn="r"/>
              <a:t>43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665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E86DF-10E2-4CFF-9523-B4ED811076D3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8477B-6681-4542-8BF4-0EEB57D27E2B}" type="slidenum">
              <a:rPr lang="en-US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776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776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117765" name="3 Slayt Numarası Yer Tutucusu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CFC191-BE1F-45ED-8F91-13E3880A765D}" type="slidenum">
              <a:rPr lang="tr-TR" sz="1200">
                <a:latin typeface="Calibri" pitchFamily="34" charset="0"/>
              </a:rPr>
              <a:pPr algn="r"/>
              <a:t>44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10FB7-0418-46DC-98C4-FC71D765A1FB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8787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8788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7283" name="3 Slayt Numarası Yer Tutucusu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DA8B29C-521F-481C-B71D-B494CB7CB989}" type="slidenum">
              <a:rPr lang="tr-TR" sz="1200">
                <a:latin typeface="+mn-lt"/>
                <a:cs typeface="+mn-cs"/>
              </a:rPr>
              <a:pPr algn="r">
                <a:defRPr/>
              </a:pPr>
              <a:t>45</a:t>
            </a:fld>
            <a:endParaRPr lang="tr-T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C9E3C-5060-4204-B472-1E77C1FC62EB}" type="slidenum">
              <a:rPr lang="en-US" smtClean="0">
                <a:latin typeface="Arial" charset="0"/>
                <a:cs typeface="Arial" charset="0"/>
              </a:rPr>
              <a:pPr/>
              <a:t>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9811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9812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99331" name="3 Slayt Numarası Yer Tutucusu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F57763A-715E-44BE-85EC-38387041CB0E}" type="slidenum">
              <a:rPr lang="tr-TR" sz="1200">
                <a:latin typeface="+mn-lt"/>
                <a:cs typeface="+mn-cs"/>
              </a:rPr>
              <a:pPr algn="r">
                <a:defRPr/>
              </a:pPr>
              <a:t>46</a:t>
            </a:fld>
            <a:endParaRPr lang="tr-T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3F33E-D7A7-4F3C-B50A-86E339535AB9}" type="slidenum">
              <a:rPr lang="en-US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675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13437-8600-434F-8236-8BE3FC9A58AC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6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686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5EAB3-E5FD-4983-9E7A-924401318835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6963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0758D-7FC9-4913-85F6-9C5F2C4303D2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06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17CE4-9C31-46E9-9894-8AF6398958F3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charset="0"/>
              <a:cs typeface="Arial" charset="0"/>
            </a:endParaRPr>
          </a:p>
        </p:txBody>
      </p:sp>
      <p:sp>
        <p:nvSpPr>
          <p:cNvPr id="716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26729-5835-4A3F-BDD0-AC3DDDF1A6A4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3181-D741-4A3D-B510-CD4A59AEF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7436-78C7-4F01-B02B-D652B25B3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8C3B-5072-424E-8C63-A397BB91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9A43-2599-4310-BDC9-DFB908C42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EA81-B3A5-4BE1-9C5E-20CFB2883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FF35F-557D-4495-A13A-F7D668FC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51D9-5AA3-4974-8C78-39C528D5D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508D-0D20-4510-8C0F-EACDC2B94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8274-7969-4F81-A1F3-A7BF2BCCD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77F4-17CB-4FB9-B452-5E3FF8CC1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88051-B314-4C8F-A4AC-290EECD2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C9DCEA-B9D2-43A8-AEC7-DF0A972A8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Excel_97-2003__al__ma_Sayfas_1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_al__ma_Sayfas_2.xls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_al__ma_Sayfas_3.xls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21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jpeg"/><Relationship Id="rId4" Type="http://schemas.openxmlformats.org/officeDocument/2006/relationships/oleObject" Target="../embeddings/Microsoft_Office_Excel_97-2003__al__ma_Sayfas_4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etin kutusu"/>
          <p:cNvSpPr txBox="1">
            <a:spLocks noChangeArrowheads="1"/>
          </p:cNvSpPr>
          <p:nvPr/>
        </p:nvSpPr>
        <p:spPr bwMode="auto">
          <a:xfrm>
            <a:off x="2439988" y="5084763"/>
            <a:ext cx="3683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400" b="1">
                <a:solidFill>
                  <a:srgbClr val="000000"/>
                </a:solidFill>
              </a:rPr>
              <a:t>Eyüp YAHŞİ</a:t>
            </a:r>
          </a:p>
          <a:p>
            <a:pPr algn="ctr"/>
            <a:r>
              <a:rPr lang="tr-TR" sz="2400" b="1">
                <a:solidFill>
                  <a:srgbClr val="000000"/>
                </a:solidFill>
              </a:rPr>
              <a:t>Genel Müdür Yardımcısı</a:t>
            </a:r>
          </a:p>
          <a:p>
            <a:pPr algn="ctr"/>
            <a:endParaRPr lang="tr-TR" sz="1600" b="1">
              <a:solidFill>
                <a:srgbClr val="000000"/>
              </a:solidFill>
            </a:endParaRPr>
          </a:p>
        </p:txBody>
      </p:sp>
      <p:pic>
        <p:nvPicPr>
          <p:cNvPr id="92162" name="Picture 2" descr="C:\Users\rkarakoc\Desktop\AK Parti\turk-bayragi[1].gif"/>
          <p:cNvPicPr>
            <a:picLocks noChangeAspect="1" noChangeArrowheads="1"/>
          </p:cNvPicPr>
          <p:nvPr/>
        </p:nvPicPr>
        <p:blipFill>
          <a:blip r:embed="rId3" cstate="print"/>
          <a:srcRect r="2187" b="7500"/>
          <a:stretch>
            <a:fillRect/>
          </a:stretch>
        </p:blipFill>
        <p:spPr bwMode="auto">
          <a:xfrm>
            <a:off x="285720" y="1997067"/>
            <a:ext cx="2738762" cy="2047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08315"/>
            <a:ext cx="2143140" cy="1692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0178" name="Picture 2" descr="http://kurtalanziraatodasi.org.tr/images_up/ab_bayra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6287" y="1941506"/>
            <a:ext cx="2739600" cy="185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04701" y="522288"/>
            <a:ext cx="73155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AB SÜRECİNDE </a:t>
            </a:r>
          </a:p>
          <a:p>
            <a:pPr algn="ctr">
              <a:defRPr/>
            </a:pPr>
            <a:r>
              <a:rPr lang="tr-TR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SANAYİ ve ÇEVRE YÖNETİMİ</a:t>
            </a:r>
            <a:endParaRPr lang="tr-TR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736725" y="6078538"/>
            <a:ext cx="51133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dirty="0" smtClean="0"/>
              <a:t>12 Kasım </a:t>
            </a:r>
            <a:r>
              <a:rPr lang="tr-TR" dirty="0"/>
              <a:t>2010  </a:t>
            </a:r>
            <a:r>
              <a:rPr lang="tr-TR" dirty="0" smtClean="0"/>
              <a:t>BURSA</a:t>
            </a:r>
            <a:endParaRPr lang="en-US" dirty="0"/>
          </a:p>
          <a:p>
            <a:pPr>
              <a:spcBef>
                <a:spcPct val="50000"/>
              </a:spcBef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4ED0C8-875E-4C1F-939F-E114E6302642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571500" y="1143000"/>
            <a:ext cx="8001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3600" b="1">
                <a:solidFill>
                  <a:srgbClr val="FF0000"/>
                </a:solidFill>
              </a:rPr>
              <a:t>ÇEVRE FASLI MÜZAKERE SÜRECİ </a:t>
            </a:r>
            <a:r>
              <a:rPr lang="tr-TR" sz="3600" b="1">
                <a:solidFill>
                  <a:srgbClr val="000099"/>
                </a:solidFill>
              </a:rPr>
              <a:t>                    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tr-TR" sz="3600" b="1">
              <a:solidFill>
                <a:srgbClr val="000099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tr-TR" sz="3600" b="1"/>
          </a:p>
        </p:txBody>
      </p:sp>
      <p:pic>
        <p:nvPicPr>
          <p:cNvPr id="112642" name="Picture 2" descr="http://www.cevreorman.gov.tr/COB/Libraries/Haberler/cevre_fasl%c4%b1.sflb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249" y="2046280"/>
            <a:ext cx="5834070" cy="4093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85AEC8-F3A4-44CF-8571-6C7993D73BFC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0038" y="714375"/>
            <a:ext cx="8558212" cy="3000375"/>
          </a:xfrm>
          <a:prstGeom prst="rect">
            <a:avLst/>
          </a:prstGeom>
        </p:spPr>
        <p:txBody>
          <a:bodyPr/>
          <a:lstStyle/>
          <a:p>
            <a:pPr marL="266700" indent="-266700" algn="just" fontAlgn="auto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defRPr/>
            </a:pPr>
            <a:endParaRPr lang="tr-TR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 fontAlgn="auto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Çevre ve Orman Bakanlığı;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Ulusal Program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</a:t>
            </a:r>
            <a:b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Çevre Mevzuatı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uyum  çalışmalarından sorumlu kurumdur. 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 algn="just" fontAlgn="auto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Çevre faslı tarama toplantıları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2006 yılında tamamlanmıştır.</a:t>
            </a:r>
            <a:r>
              <a:rPr lang="tr-TR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25604" name="4 Dikdörtgen"/>
          <p:cNvSpPr>
            <a:spLocks noChangeArrowheads="1"/>
          </p:cNvSpPr>
          <p:nvPr/>
        </p:nvSpPr>
        <p:spPr bwMode="auto">
          <a:xfrm>
            <a:off x="2413000" y="119063"/>
            <a:ext cx="47307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ct val="20000"/>
              </a:spcBef>
            </a:pPr>
            <a:r>
              <a:rPr lang="tr-TR" sz="3000" b="1">
                <a:solidFill>
                  <a:srgbClr val="FF0000"/>
                </a:solidFill>
              </a:rPr>
              <a:t>TARAMA TOPLANTILARI</a:t>
            </a: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775" name="Picture 7" descr="C:\Users\User\Desktop\iklimdegisikligikoordinasy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3548063"/>
            <a:ext cx="5635625" cy="31670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B8B32D-DD2A-4BCB-8C80-098E81D40EB1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2413" y="642938"/>
            <a:ext cx="8534400" cy="3652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1775" indent="-231775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Üye ülkelerin görüşü alındıktan sonra, Avrupa Konseyi tarafından onaylanmıştır.</a:t>
            </a:r>
          </a:p>
          <a:p>
            <a:pPr marL="231775" indent="-231775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Portekiz Dönem Başkanlığı’nın resmi mektubu ile </a:t>
            </a:r>
            <a:b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 Ekim 2007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tarihinde Ülkemize nihai şekli iletilmiştir.</a:t>
            </a:r>
          </a:p>
          <a:p>
            <a:pPr marL="231775" indent="-231775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İki (2)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adet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Açılış Kriteri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ihtiva etmekte idi.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3 Dikdörtgen"/>
          <p:cNvSpPr>
            <a:spLocks noChangeArrowheads="1"/>
          </p:cNvSpPr>
          <p:nvPr/>
        </p:nvSpPr>
        <p:spPr bwMode="auto">
          <a:xfrm>
            <a:off x="1500188" y="71438"/>
            <a:ext cx="75358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1775" indent="-231775">
              <a:lnSpc>
                <a:spcPct val="120000"/>
              </a:lnSpc>
              <a:spcBef>
                <a:spcPct val="20000"/>
              </a:spcBef>
            </a:pPr>
            <a:r>
              <a:rPr lang="tr-TR" sz="3000" b="1">
                <a:solidFill>
                  <a:srgbClr val="FF0000"/>
                </a:solidFill>
              </a:rPr>
              <a:t>ÇEVRE FASL</a:t>
            </a:r>
            <a:r>
              <a:rPr lang="en-US" sz="3000" b="1">
                <a:solidFill>
                  <a:srgbClr val="FF0000"/>
                </a:solidFill>
              </a:rPr>
              <a:t>I</a:t>
            </a:r>
            <a:r>
              <a:rPr lang="tr-TR" sz="3000" b="1">
                <a:solidFill>
                  <a:srgbClr val="FF0000"/>
                </a:solidFill>
              </a:rPr>
              <a:t> TARAMA SONU RAPORU </a:t>
            </a:r>
          </a:p>
        </p:txBody>
      </p:sp>
      <p:pic>
        <p:nvPicPr>
          <p:cNvPr id="52226" name="Picture 2" descr="http://digm.meb.gov.tr/images/logo_bayrak/Logo_c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076700"/>
            <a:ext cx="414337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A90634-299C-450B-AA69-F7962B081ECB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304800" y="1357313"/>
            <a:ext cx="86106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tr-TR" sz="2400" b="1">
                <a:solidFill>
                  <a:srgbClr val="FF0000"/>
                </a:solidFill>
              </a:rPr>
              <a:t>1.</a:t>
            </a:r>
            <a:r>
              <a:rPr lang="tr-TR" sz="2400" b="1"/>
              <a:t>	</a:t>
            </a:r>
            <a:r>
              <a:rPr lang="tr-TR" sz="2400" b="1">
                <a:solidFill>
                  <a:srgbClr val="0000FF"/>
                </a:solidFill>
              </a:rPr>
              <a:t>Müktesebatın uyumlaştırılmasına, uygulanmasına ve uygulamanın etkili hale getirilmesine ilişkin aşamaların ve zaman çizelgelerinin yer aldığı, </a:t>
            </a:r>
            <a:r>
              <a:rPr lang="tr-TR" sz="2400" b="1">
                <a:solidFill>
                  <a:srgbClr val="FF0000"/>
                </a:solidFill>
              </a:rPr>
              <a:t>kapsamlı bir Stratejinin hazırlanması.</a:t>
            </a:r>
            <a:r>
              <a:rPr lang="tr-TR" sz="2400" b="1"/>
              <a:t>   </a:t>
            </a:r>
          </a:p>
        </p:txBody>
      </p:sp>
      <p:sp>
        <p:nvSpPr>
          <p:cNvPr id="27652" name="3 Dikdörtgen"/>
          <p:cNvSpPr>
            <a:spLocks noChangeArrowheads="1"/>
          </p:cNvSpPr>
          <p:nvPr/>
        </p:nvSpPr>
        <p:spPr bwMode="auto">
          <a:xfrm>
            <a:off x="2824163" y="142875"/>
            <a:ext cx="38623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spcBef>
                <a:spcPts val="1200"/>
              </a:spcBef>
            </a:pPr>
            <a:r>
              <a:rPr lang="tr-TR" sz="3000" b="1">
                <a:solidFill>
                  <a:srgbClr val="FF0000"/>
                </a:solidFill>
              </a:rPr>
              <a:t>AÇILIŞ KRİTERLERİ</a:t>
            </a:r>
          </a:p>
        </p:txBody>
      </p:sp>
      <p:pic>
        <p:nvPicPr>
          <p:cNvPr id="27653" name="Picture 4" descr="http://www.btnet.com.tr/wps/PA_1_M2JDV2KIEQG0D02RKHCMC82082/ImageServlet?image=resim1&amp;content=btnethaber_12521389295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28453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406607-A404-430E-87FE-EF5D92CAC94D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066800"/>
            <a:ext cx="8610600" cy="1790700"/>
          </a:xfrm>
          <a:prstGeom prst="rect">
            <a:avLst/>
          </a:prstGeom>
        </p:spPr>
        <p:txBody>
          <a:bodyPr/>
          <a:lstStyle/>
          <a:p>
            <a:pPr marL="457200" indent="-457200" algn="just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AutoNum type="arabicPeriod" startAt="2"/>
              <a:defRPr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AT-Türkiye Ortaklık Konseyi’nin kararlarına uygun olarak, ilgili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 Çevre Mevzuatının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uygulanmasına ilişkin yükümlülüklerin 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(Gümrük Birliği)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yerine getirilmesi.</a:t>
            </a:r>
          </a:p>
          <a:p>
            <a:pPr marL="514350" indent="-5143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sp>
        <p:nvSpPr>
          <p:cNvPr id="28676" name="3 Dikdörtgen"/>
          <p:cNvSpPr>
            <a:spLocks noChangeArrowheads="1"/>
          </p:cNvSpPr>
          <p:nvPr/>
        </p:nvSpPr>
        <p:spPr bwMode="auto">
          <a:xfrm>
            <a:off x="2824163" y="142875"/>
            <a:ext cx="38623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3538" indent="-363538">
              <a:spcBef>
                <a:spcPts val="1200"/>
              </a:spcBef>
            </a:pPr>
            <a:r>
              <a:rPr lang="tr-TR" sz="3000" b="1">
                <a:solidFill>
                  <a:srgbClr val="FF0000"/>
                </a:solidFill>
              </a:rPr>
              <a:t>AÇILIŞ KRİTERLERİ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 l="23215" t="17142" r="70535" b="77856"/>
          <a:stretch>
            <a:fillRect/>
          </a:stretch>
        </p:blipFill>
        <p:spPr bwMode="auto">
          <a:xfrm>
            <a:off x="2214563" y="34290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D863A1-A3EB-4153-94AF-FEB26D405829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tr-T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162175" y="71438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YAPILAN ÇALIŞMALAR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29700" name="3 Dikdörtgen"/>
          <p:cNvSpPr>
            <a:spLocks noChangeArrowheads="1"/>
          </p:cNvSpPr>
          <p:nvPr/>
        </p:nvSpPr>
        <p:spPr bwMode="auto">
          <a:xfrm>
            <a:off x="142875" y="928688"/>
            <a:ext cx="88582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0225" indent="-530225" algn="just">
              <a:lnSpc>
                <a:spcPct val="120000"/>
              </a:lnSpc>
              <a:buClr>
                <a:srgbClr val="FF0000"/>
              </a:buClr>
            </a:pPr>
            <a:r>
              <a:rPr lang="tr-TR" sz="2400" b="1">
                <a:solidFill>
                  <a:srgbClr val="FF0000"/>
                </a:solidFill>
              </a:rPr>
              <a:t> 1. Açılış Kriterinin karşılanmasına yönelik olarak: </a:t>
            </a:r>
          </a:p>
          <a:p>
            <a:pPr marL="530225" indent="-530225" algn="just">
              <a:lnSpc>
                <a:spcPct val="120000"/>
              </a:lnSpc>
              <a:buClr>
                <a:srgbClr val="FF0000"/>
              </a:buClr>
            </a:pPr>
            <a:endParaRPr lang="tr-TR" sz="500" b="1">
              <a:solidFill>
                <a:srgbClr val="FF0000"/>
              </a:solidFill>
            </a:endParaRPr>
          </a:p>
          <a:p>
            <a:pPr marL="530225" indent="-530225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300" b="1">
                <a:solidFill>
                  <a:srgbClr val="0000FF"/>
                </a:solidFill>
              </a:rPr>
              <a:t>Bakanlığımızın koordinasyonunda ilgili kurum ve kuruluşların katkıları ile </a:t>
            </a:r>
            <a:r>
              <a:rPr lang="tr-TR" sz="2300" b="1">
                <a:solidFill>
                  <a:srgbClr val="FF0000"/>
                </a:solidFill>
              </a:rPr>
              <a:t>69 adet AB Mevzuatı </a:t>
            </a:r>
            <a:r>
              <a:rPr lang="tr-TR" sz="2300" b="1">
                <a:solidFill>
                  <a:srgbClr val="0000FF"/>
                </a:solidFill>
              </a:rPr>
              <a:t>için </a:t>
            </a:r>
            <a:br>
              <a:rPr lang="tr-TR" sz="2300" b="1">
                <a:solidFill>
                  <a:srgbClr val="0000FF"/>
                </a:solidFill>
              </a:rPr>
            </a:br>
            <a:r>
              <a:rPr lang="tr-TR" sz="2300" b="1">
                <a:solidFill>
                  <a:srgbClr val="FF0000"/>
                </a:solidFill>
              </a:rPr>
              <a:t>400 sayfalık Strateji Belgesi </a:t>
            </a:r>
            <a:r>
              <a:rPr lang="tr-TR" sz="2300" b="1">
                <a:solidFill>
                  <a:srgbClr val="0000FF"/>
                </a:solidFill>
              </a:rPr>
              <a:t>hazırlanmıştır.</a:t>
            </a:r>
          </a:p>
          <a:p>
            <a:pPr marL="530225" indent="-530225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tr-TR" sz="2300" b="1">
              <a:solidFill>
                <a:srgbClr val="0000FF"/>
              </a:solidFill>
            </a:endParaRPr>
          </a:p>
          <a:p>
            <a:pPr marL="530225" indent="-530225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tr-TR" sz="500" b="1">
              <a:solidFill>
                <a:srgbClr val="0000FF"/>
              </a:solidFill>
            </a:endParaRPr>
          </a:p>
          <a:p>
            <a:pPr marL="530225" indent="-530225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Hazırlanan </a:t>
            </a:r>
            <a:r>
              <a:rPr lang="tr-TR" sz="2400" b="1">
                <a:solidFill>
                  <a:srgbClr val="FF0000"/>
                </a:solidFill>
              </a:rPr>
              <a:t>Strateji Belgesi</a:t>
            </a:r>
            <a:r>
              <a:rPr lang="tr-TR" sz="2400" b="1">
                <a:solidFill>
                  <a:srgbClr val="0000FF"/>
                </a:solidFill>
              </a:rPr>
              <a:t>; </a:t>
            </a:r>
          </a:p>
          <a:p>
            <a:pPr marL="987425" lvl="1" indent="-530225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Yatay Mevzuat, </a:t>
            </a:r>
          </a:p>
          <a:p>
            <a:pPr marL="987425" lvl="1" indent="-530225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Hava Kalitesi, </a:t>
            </a:r>
          </a:p>
          <a:p>
            <a:pPr marL="987425" lvl="1" indent="-530225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Atık Yönetimi, </a:t>
            </a:r>
          </a:p>
          <a:p>
            <a:pPr marL="987425" lvl="1" indent="-530225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Su Kalitesi, </a:t>
            </a:r>
          </a:p>
          <a:p>
            <a:pPr marL="987425" lvl="1" indent="-530225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Doğa Koruma, </a:t>
            </a:r>
          </a:p>
          <a:p>
            <a:pPr marL="987425" lvl="1" indent="-530225" algn="just">
              <a:lnSpc>
                <a:spcPct val="120000"/>
              </a:lnSpc>
              <a:buClr>
                <a:srgbClr val="FF0000"/>
              </a:buClr>
            </a:pPr>
            <a:endParaRPr lang="tr-TR" sz="1200" b="1">
              <a:solidFill>
                <a:srgbClr val="0000FF"/>
              </a:solidFill>
            </a:endParaRPr>
          </a:p>
          <a:p>
            <a:pPr marL="530225" indent="-530225" algn="just">
              <a:lnSpc>
                <a:spcPct val="120000"/>
              </a:lnSpc>
              <a:buClr>
                <a:srgbClr val="FF0000"/>
              </a:buClr>
            </a:pPr>
            <a:r>
              <a:rPr lang="tr-TR" sz="2300" b="1">
                <a:solidFill>
                  <a:srgbClr val="0000FF"/>
                </a:solidFill>
              </a:rPr>
              <a:t>	olmak üzere </a:t>
            </a:r>
            <a:r>
              <a:rPr lang="tr-TR" sz="2300" b="1">
                <a:solidFill>
                  <a:srgbClr val="FF0000"/>
                </a:solidFill>
              </a:rPr>
              <a:t>(dokuz) 9 sektörü</a:t>
            </a:r>
            <a:r>
              <a:rPr lang="tr-TR" sz="2300" b="1">
                <a:solidFill>
                  <a:srgbClr val="0000FF"/>
                </a:solidFill>
              </a:rPr>
              <a:t> ihtiva etmektedir.</a:t>
            </a:r>
            <a:endParaRPr lang="tr-TR" sz="2300" b="1"/>
          </a:p>
        </p:txBody>
      </p:sp>
      <p:sp>
        <p:nvSpPr>
          <p:cNvPr id="29701" name="4 Dikdörtgen"/>
          <p:cNvSpPr>
            <a:spLocks noChangeArrowheads="1"/>
          </p:cNvSpPr>
          <p:nvPr/>
        </p:nvSpPr>
        <p:spPr bwMode="auto">
          <a:xfrm>
            <a:off x="3429000" y="3786188"/>
            <a:ext cx="5572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lvl="1" indent="-268288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Endüstriyel Kirlilik Kontrolü ve Risk Yönetimi, </a:t>
            </a:r>
          </a:p>
          <a:p>
            <a:pPr marL="268288" lvl="1" indent="-268288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Kimyasallar Yönetimi, </a:t>
            </a:r>
          </a:p>
          <a:p>
            <a:pPr marL="268288" lvl="1" indent="-268288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Genetiği Değiştirilmiş Organizmalar,</a:t>
            </a:r>
          </a:p>
          <a:p>
            <a:pPr marL="268288" lvl="1" indent="-268288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000" b="1">
                <a:solidFill>
                  <a:srgbClr val="0000FF"/>
                </a:solidFill>
              </a:rPr>
              <a:t>Gürültü Yönetimi </a:t>
            </a: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9B50EA-CE5D-448E-87CE-0B980B70AE2B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162175" y="71438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YAPILAN ÇALIŞMALAR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30724" name="3 Dikdörtgen"/>
          <p:cNvSpPr>
            <a:spLocks noChangeArrowheads="1"/>
          </p:cNvSpPr>
          <p:nvPr/>
        </p:nvSpPr>
        <p:spPr bwMode="auto">
          <a:xfrm>
            <a:off x="142875" y="1025525"/>
            <a:ext cx="8858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buClr>
                <a:srgbClr val="FF0000"/>
              </a:buClr>
            </a:pPr>
            <a:r>
              <a:rPr lang="tr-TR" sz="2300" b="1">
                <a:solidFill>
                  <a:srgbClr val="FF0000"/>
                </a:solidFill>
              </a:rPr>
              <a:t>2. Açılış Kriterinin karşılanmasına yönelik olarak:</a:t>
            </a:r>
          </a:p>
          <a:p>
            <a:pPr marL="266700" indent="-266700" algn="just">
              <a:lnSpc>
                <a:spcPct val="120000"/>
              </a:lnSpc>
              <a:buClr>
                <a:srgbClr val="FF0000"/>
              </a:buClr>
            </a:pPr>
            <a:endParaRPr lang="tr-TR" sz="1000" b="1">
              <a:solidFill>
                <a:srgbClr val="FF0000"/>
              </a:solidFill>
            </a:endParaRPr>
          </a:p>
          <a:p>
            <a:pPr marL="266700" indent="-2667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300" b="1">
                <a:solidFill>
                  <a:srgbClr val="0000FF"/>
                </a:solidFill>
              </a:rPr>
              <a:t>Gümrük Birliği kapsamında kalan </a:t>
            </a:r>
            <a:r>
              <a:rPr lang="tr-TR" sz="2300" b="1">
                <a:solidFill>
                  <a:srgbClr val="FF0000"/>
                </a:solidFill>
              </a:rPr>
              <a:t>5 AB </a:t>
            </a:r>
            <a:r>
              <a:rPr lang="tr-TR" sz="2300" b="1">
                <a:solidFill>
                  <a:srgbClr val="0000FF"/>
                </a:solidFill>
              </a:rPr>
              <a:t>Çevre Mevzuatından: </a:t>
            </a:r>
          </a:p>
          <a:p>
            <a:pPr marL="266700" indent="-2667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tr-TR" sz="1000" b="1">
              <a:solidFill>
                <a:srgbClr val="0000FF"/>
              </a:solidFill>
            </a:endParaRP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300" b="1">
                <a:solidFill>
                  <a:srgbClr val="0000FF"/>
                </a:solidFill>
              </a:rPr>
              <a:t>Tehlikeli Kimyasallar Direktifi, 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300" b="1">
                <a:solidFill>
                  <a:srgbClr val="0000FF"/>
                </a:solidFill>
              </a:rPr>
              <a:t>Deney Hayvanları Direktifi,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300" b="1">
                <a:solidFill>
                  <a:srgbClr val="0000FF"/>
                </a:solidFill>
              </a:rPr>
              <a:t>Ambalaj ve Ambalaj Atıkları Direktifi,  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300" b="1">
                <a:solidFill>
                  <a:srgbClr val="0000FF"/>
                </a:solidFill>
              </a:rPr>
              <a:t>Petrol ve  Motorin Kalitesine İlişkin Direktif,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300" b="1">
                <a:solidFill>
                  <a:srgbClr val="0000FF"/>
                </a:solidFill>
              </a:rPr>
              <a:t>Bazı Sıvı Yakıtların Kükürt İçeriğine İlişkin Direktif</a:t>
            </a:r>
          </a:p>
          <a:p>
            <a:pPr marL="266700" indent="-266700" algn="just">
              <a:lnSpc>
                <a:spcPct val="120000"/>
              </a:lnSpc>
              <a:buClr>
                <a:schemeClr val="tx1"/>
              </a:buClr>
            </a:pPr>
            <a:r>
              <a:rPr lang="tr-TR" sz="2300" b="1">
                <a:solidFill>
                  <a:srgbClr val="0000FF"/>
                </a:solidFill>
              </a:rPr>
              <a:t>	      için</a:t>
            </a:r>
            <a:r>
              <a:rPr lang="tr-TR" sz="2300" b="1">
                <a:solidFill>
                  <a:srgbClr val="000066"/>
                </a:solidFill>
              </a:rPr>
              <a:t> </a:t>
            </a:r>
            <a:r>
              <a:rPr lang="tr-TR" sz="2300" b="1">
                <a:solidFill>
                  <a:srgbClr val="FF0000"/>
                </a:solidFill>
              </a:rPr>
              <a:t>Uygulama Notları </a:t>
            </a:r>
            <a:r>
              <a:rPr lang="tr-TR" sz="2300" b="1">
                <a:solidFill>
                  <a:srgbClr val="0000FF"/>
                </a:solidFill>
              </a:rPr>
              <a:t>hazırlanmıştır.</a:t>
            </a: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17E8C1-79C4-4905-A955-B9820A86A74E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162175" y="71438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YAPILAN ÇALIŞMALAR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31748" name="3 Dikdörtgen"/>
          <p:cNvSpPr>
            <a:spLocks noChangeArrowheads="1"/>
          </p:cNvSpPr>
          <p:nvPr/>
        </p:nvSpPr>
        <p:spPr bwMode="auto">
          <a:xfrm>
            <a:off x="285750" y="928688"/>
            <a:ext cx="850106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0" algn="l"/>
                <a:tab pos="266700" algn="l"/>
              </a:tabLst>
            </a:pPr>
            <a:r>
              <a:rPr lang="tr-TR" sz="2200" b="1">
                <a:solidFill>
                  <a:srgbClr val="0000FF"/>
                </a:solidFill>
              </a:rPr>
              <a:t>Strateji Belgesi ve Uygulama Notları, </a:t>
            </a:r>
            <a:r>
              <a:rPr lang="tr-TR" sz="2200" b="1">
                <a:solidFill>
                  <a:srgbClr val="FF0000"/>
                </a:solidFill>
              </a:rPr>
              <a:t>30 Eylül 2009 </a:t>
            </a:r>
            <a:r>
              <a:rPr lang="tr-TR" sz="2200" b="1">
                <a:solidFill>
                  <a:srgbClr val="0000FF"/>
                </a:solidFill>
              </a:rPr>
              <a:t>tarihi itibarıyla, Dışişleri Bakanlığı kanalıyla, Avrupa Komisyonu’na gönderilmiştir. </a:t>
            </a:r>
          </a:p>
          <a:p>
            <a:pPr marL="266700" indent="-266700" algn="just"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0" algn="l"/>
                <a:tab pos="266700" algn="l"/>
              </a:tabLst>
            </a:pPr>
            <a:r>
              <a:rPr lang="tr-TR" sz="2200" b="1">
                <a:solidFill>
                  <a:srgbClr val="0000FF"/>
                </a:solidFill>
              </a:rPr>
              <a:t>Avrupa Komisyonu tarafından </a:t>
            </a:r>
            <a:r>
              <a:rPr lang="tr-TR" sz="2200" b="1">
                <a:solidFill>
                  <a:srgbClr val="FF0000"/>
                </a:solidFill>
              </a:rPr>
              <a:t>“Açılış Kriterleri Değerlendirme Raporu” </a:t>
            </a:r>
            <a:r>
              <a:rPr lang="tr-TR" sz="2200" b="1">
                <a:solidFill>
                  <a:srgbClr val="0000FF"/>
                </a:solidFill>
              </a:rPr>
              <a:t>hazırlanmış ve  </a:t>
            </a:r>
            <a:r>
              <a:rPr lang="tr-TR" sz="2200" b="1">
                <a:solidFill>
                  <a:srgbClr val="FF0000"/>
                </a:solidFill>
              </a:rPr>
              <a:t>09 Ekim 2009 </a:t>
            </a:r>
            <a:r>
              <a:rPr lang="tr-TR" sz="2200" b="1">
                <a:solidFill>
                  <a:srgbClr val="0000FF"/>
                </a:solidFill>
              </a:rPr>
              <a:t>tarihinde Avrupa Konseyi’ne sunulmuştur. </a:t>
            </a:r>
          </a:p>
        </p:txBody>
      </p:sp>
      <p:pic>
        <p:nvPicPr>
          <p:cNvPr id="5" name="Picture 4" descr="http://www.gazeteci.tv/images/haber/1248960507.jpg"/>
          <p:cNvPicPr>
            <a:picLocks noChangeAspect="1" noChangeArrowheads="1"/>
          </p:cNvPicPr>
          <p:nvPr/>
        </p:nvPicPr>
        <p:blipFill>
          <a:blip r:embed="rId3" cstate="print"/>
          <a:srcRect t="8824" r="7352" b="9558"/>
          <a:stretch>
            <a:fillRect/>
          </a:stretch>
        </p:blipFill>
        <p:spPr bwMode="auto">
          <a:xfrm>
            <a:off x="2108183" y="3832230"/>
            <a:ext cx="4429156" cy="2488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F1430C-3CE4-4AEB-847D-F4EF41016002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162175" y="71438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YAPILAN ÇALIŞMALAR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32772" name="3 Dikdörtgen"/>
          <p:cNvSpPr>
            <a:spLocks noChangeArrowheads="1"/>
          </p:cNvSpPr>
          <p:nvPr/>
        </p:nvSpPr>
        <p:spPr bwMode="auto">
          <a:xfrm>
            <a:off x="142875" y="928688"/>
            <a:ext cx="871537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0" algn="l"/>
                <a:tab pos="266700" algn="l"/>
              </a:tabLst>
            </a:pPr>
            <a:r>
              <a:rPr lang="tr-TR" sz="2400" b="1">
                <a:solidFill>
                  <a:srgbClr val="0000FF"/>
                </a:solidFill>
              </a:rPr>
              <a:t>Avrupa Konseyi’nde “</a:t>
            </a:r>
            <a:r>
              <a:rPr lang="tr-TR" sz="2400" b="1">
                <a:solidFill>
                  <a:srgbClr val="FF0000"/>
                </a:solidFill>
              </a:rPr>
              <a:t>Açılış Kriterleri Değerlendirme Raporu</a:t>
            </a:r>
            <a:r>
              <a:rPr lang="tr-TR" sz="2400" b="1">
                <a:solidFill>
                  <a:srgbClr val="0000FF"/>
                </a:solidFill>
              </a:rPr>
              <a:t>”nun onaylanmasının ardından, </a:t>
            </a:r>
            <a:r>
              <a:rPr lang="tr-TR" sz="2400" b="1">
                <a:solidFill>
                  <a:srgbClr val="FF0000"/>
                </a:solidFill>
              </a:rPr>
              <a:t>12 Kasım 2009</a:t>
            </a:r>
            <a:r>
              <a:rPr lang="tr-TR" sz="2400" b="1">
                <a:solidFill>
                  <a:srgbClr val="0000FF"/>
                </a:solidFill>
              </a:rPr>
              <a:t> tarihinde Ülkemiz İsveç Dönem Başkanlığı tarafından “</a:t>
            </a:r>
            <a:r>
              <a:rPr lang="tr-TR" sz="2400" b="1">
                <a:solidFill>
                  <a:srgbClr val="FF0000"/>
                </a:solidFill>
              </a:rPr>
              <a:t>Çevre Faslı</a:t>
            </a:r>
            <a:r>
              <a:rPr lang="tr-TR" sz="2400" b="1">
                <a:solidFill>
                  <a:srgbClr val="0000FF"/>
                </a:solidFill>
              </a:rPr>
              <a:t> </a:t>
            </a:r>
            <a:r>
              <a:rPr lang="tr-TR" sz="2400" b="1">
                <a:solidFill>
                  <a:srgbClr val="FF0000"/>
                </a:solidFill>
              </a:rPr>
              <a:t>Müzakere Pozisyon Belgesi</a:t>
            </a:r>
            <a:r>
              <a:rPr lang="tr-TR" sz="2400" b="1">
                <a:solidFill>
                  <a:srgbClr val="0000FF"/>
                </a:solidFill>
              </a:rPr>
              <a:t>”ni</a:t>
            </a:r>
            <a:r>
              <a:rPr lang="tr-TR" sz="2400" b="1">
                <a:solidFill>
                  <a:srgbClr val="FF0000"/>
                </a:solidFill>
              </a:rPr>
              <a:t> </a:t>
            </a:r>
            <a:r>
              <a:rPr lang="tr-TR" sz="2400" b="1">
                <a:solidFill>
                  <a:srgbClr val="0000FF"/>
                </a:solidFill>
              </a:rPr>
              <a:t>sunmaya davet edilmiştir.</a:t>
            </a:r>
          </a:p>
          <a:p>
            <a:pPr marL="266700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0" algn="l"/>
                <a:tab pos="266700" algn="l"/>
              </a:tabLst>
            </a:pPr>
            <a:r>
              <a:rPr lang="tr-TR" sz="2400" b="1">
                <a:solidFill>
                  <a:srgbClr val="0000FF"/>
                </a:solidFill>
              </a:rPr>
              <a:t>“</a:t>
            </a:r>
            <a:r>
              <a:rPr lang="tr-TR" sz="2400" b="1">
                <a:solidFill>
                  <a:srgbClr val="FF0000"/>
                </a:solidFill>
              </a:rPr>
              <a:t>Çevre Faslı Müzakere Pozisyon Belgesi</a:t>
            </a:r>
            <a:r>
              <a:rPr lang="tr-TR" sz="2400" b="1">
                <a:solidFill>
                  <a:srgbClr val="0000FF"/>
                </a:solidFill>
              </a:rPr>
              <a:t>” </a:t>
            </a:r>
            <a:br>
              <a:rPr lang="tr-TR" sz="2400" b="1">
                <a:solidFill>
                  <a:srgbClr val="0000FF"/>
                </a:solidFill>
              </a:rPr>
            </a:br>
            <a:r>
              <a:rPr lang="tr-TR" sz="2400" b="1">
                <a:solidFill>
                  <a:srgbClr val="FF0000"/>
                </a:solidFill>
              </a:rPr>
              <a:t>13 Kasım 2009</a:t>
            </a:r>
            <a:r>
              <a:rPr lang="tr-TR" sz="2400" b="1">
                <a:solidFill>
                  <a:srgbClr val="0000FF"/>
                </a:solidFill>
              </a:rPr>
              <a:t> tarihi itibarıyla İsveç Dönem Başkanlığı’na sunulmuştur. </a:t>
            </a:r>
          </a:p>
        </p:txBody>
      </p:sp>
      <p:pic>
        <p:nvPicPr>
          <p:cNvPr id="104450" name="Picture 2" descr="http://www.kriterdergisi.com/admin/files/original/tb_sy9-syf8-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51" y="4422785"/>
            <a:ext cx="250033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74EFED-E125-46CF-9C9B-2C7365DD40ED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143125" y="158750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YAPILAN ÇALIŞMALAR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33796" name="3 Dikdörtgen"/>
          <p:cNvSpPr>
            <a:spLocks noChangeArrowheads="1"/>
          </p:cNvSpPr>
          <p:nvPr/>
        </p:nvSpPr>
        <p:spPr bwMode="auto">
          <a:xfrm>
            <a:off x="214313" y="928688"/>
            <a:ext cx="87153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İsveç Dönem Başkanlığı’nda, </a:t>
            </a:r>
            <a:r>
              <a:rPr lang="tr-TR" sz="2400" b="1">
                <a:solidFill>
                  <a:srgbClr val="FF0000"/>
                </a:solidFill>
              </a:rPr>
              <a:t>21 Aralık 2009</a:t>
            </a:r>
            <a:r>
              <a:rPr lang="tr-TR" sz="2400" b="1">
                <a:solidFill>
                  <a:srgbClr val="0000FF"/>
                </a:solidFill>
              </a:rPr>
              <a:t> tarihinde Brüksel’de gerçekleştirilen </a:t>
            </a:r>
            <a:r>
              <a:rPr lang="tr-TR" sz="2400" b="1">
                <a:solidFill>
                  <a:srgbClr val="FF0000"/>
                </a:solidFill>
              </a:rPr>
              <a:t>“Hükümetlerarası Katılım</a:t>
            </a:r>
            <a:r>
              <a:rPr lang="tr-TR" sz="2400" b="1">
                <a:solidFill>
                  <a:srgbClr val="0000FF"/>
                </a:solidFill>
              </a:rPr>
              <a:t> </a:t>
            </a:r>
            <a:r>
              <a:rPr lang="tr-TR" sz="2400" b="1">
                <a:solidFill>
                  <a:srgbClr val="FF0000"/>
                </a:solidFill>
              </a:rPr>
              <a:t>Konferansı”</a:t>
            </a:r>
            <a:r>
              <a:rPr lang="tr-TR" sz="2400" b="1">
                <a:solidFill>
                  <a:srgbClr val="0000FF"/>
                </a:solidFill>
              </a:rPr>
              <a:t>nda </a:t>
            </a:r>
            <a:r>
              <a:rPr lang="tr-TR" sz="2400" b="1">
                <a:solidFill>
                  <a:srgbClr val="FF0000"/>
                </a:solidFill>
              </a:rPr>
              <a:t>“27 No’lu Çevre Faslı”</a:t>
            </a:r>
            <a:r>
              <a:rPr lang="tr-TR" sz="2400" b="1">
                <a:solidFill>
                  <a:srgbClr val="0000FF"/>
                </a:solidFill>
              </a:rPr>
              <a:t>nın</a:t>
            </a:r>
            <a:r>
              <a:rPr lang="tr-TR" sz="2400" b="1">
                <a:solidFill>
                  <a:srgbClr val="FF0000"/>
                </a:solidFill>
              </a:rPr>
              <a:t> </a:t>
            </a:r>
            <a:r>
              <a:rPr lang="tr-TR" sz="2400" b="1">
                <a:solidFill>
                  <a:srgbClr val="0000FF"/>
                </a:solidFill>
              </a:rPr>
              <a:t>müzakerelere açılması resmen ilan edilmiştir. </a:t>
            </a:r>
          </a:p>
          <a:p>
            <a:pPr marL="266700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Böylece, Türkiye-Avrupa Birliği Katılım Müzakereleri sürecinde, </a:t>
            </a:r>
            <a:r>
              <a:rPr lang="tr-TR" sz="2400" b="1">
                <a:solidFill>
                  <a:srgbClr val="FF0000"/>
                </a:solidFill>
              </a:rPr>
              <a:t>“Çevre Faslı”</a:t>
            </a:r>
            <a:r>
              <a:rPr lang="tr-TR" sz="2400" b="1">
                <a:solidFill>
                  <a:srgbClr val="0000FF"/>
                </a:solidFill>
              </a:rPr>
              <a:t> ile birlikte toplam açılan </a:t>
            </a:r>
            <a:br>
              <a:rPr lang="tr-TR" sz="2400" b="1">
                <a:solidFill>
                  <a:srgbClr val="0000FF"/>
                </a:solidFill>
              </a:rPr>
            </a:br>
            <a:r>
              <a:rPr lang="tr-TR" sz="2400" b="1">
                <a:solidFill>
                  <a:srgbClr val="0000FF"/>
                </a:solidFill>
              </a:rPr>
              <a:t>Fasıl sayısı </a:t>
            </a:r>
            <a:r>
              <a:rPr lang="tr-TR" sz="2400" b="1">
                <a:solidFill>
                  <a:srgbClr val="FF0000"/>
                </a:solidFill>
              </a:rPr>
              <a:t>12</a:t>
            </a:r>
            <a:r>
              <a:rPr lang="tr-TR" sz="2400" b="1">
                <a:solidFill>
                  <a:srgbClr val="0000FF"/>
                </a:solidFill>
              </a:rPr>
              <a:t>’ye ulaşmıştır.</a:t>
            </a:r>
            <a:endParaRPr lang="tr-TR" sz="2400" b="1"/>
          </a:p>
        </p:txBody>
      </p:sp>
      <p:pic>
        <p:nvPicPr>
          <p:cNvPr id="103426" name="Picture 2" descr="http://www.cevreorman.gov.tr/COB/Libraries/Haberler/cevre_fasl%c4%b1_5.sflb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64" y="4137033"/>
            <a:ext cx="2857519" cy="2094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Sunum İçeriği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AB Müzakere Süreci</a:t>
            </a:r>
          </a:p>
          <a:p>
            <a:pPr eaLnBrk="1" hangingPunct="1"/>
            <a:r>
              <a:rPr lang="tr-TR" smtClean="0"/>
              <a:t>AB Çevre Mevzuatı Uyum üreci</a:t>
            </a:r>
          </a:p>
          <a:p>
            <a:pPr eaLnBrk="1" hangingPunct="1"/>
            <a:r>
              <a:rPr lang="tr-TR" smtClean="0"/>
              <a:t>Uygulamalar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 smtClean="0">
                <a:solidFill>
                  <a:srgbClr val="0000FF"/>
                </a:solidFill>
              </a:rPr>
              <a:t>Atık Yönetimi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 smtClean="0">
                <a:solidFill>
                  <a:srgbClr val="0000FF"/>
                </a:solidFill>
              </a:rPr>
              <a:t>Su ve Toprak Yönetimi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 smtClean="0">
                <a:solidFill>
                  <a:srgbClr val="0000FF"/>
                </a:solidFill>
              </a:rPr>
              <a:t>Deniz ve Kıyı Yönetimi 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 smtClean="0">
                <a:solidFill>
                  <a:srgbClr val="0000FF"/>
                </a:solidFill>
              </a:rPr>
              <a:t>Hava Kalitesi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 smtClean="0">
                <a:solidFill>
                  <a:srgbClr val="0000FF"/>
                </a:solidFill>
              </a:rPr>
              <a:t>Gürültü Kontrolü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 smtClean="0">
                <a:solidFill>
                  <a:srgbClr val="0000FF"/>
                </a:solidFill>
              </a:rPr>
              <a:t>İklim Değişikliği</a:t>
            </a:r>
          </a:p>
          <a:p>
            <a:pPr lvl="1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 smtClean="0">
                <a:solidFill>
                  <a:srgbClr val="0000FF"/>
                </a:solidFill>
              </a:rPr>
              <a:t>Kimyasallar Yönetimi</a:t>
            </a:r>
          </a:p>
          <a:p>
            <a:pPr lvl="1"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  <p:pic>
        <p:nvPicPr>
          <p:cNvPr id="4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6F63E1-0658-4FF8-BCC2-6A1C5184CF80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143125" y="158750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KAPANIŞ KRİTERLERİ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34820" name="3 Dikdörtgen"/>
          <p:cNvSpPr>
            <a:spLocks noChangeArrowheads="1"/>
          </p:cNvSpPr>
          <p:nvPr/>
        </p:nvSpPr>
        <p:spPr bwMode="auto">
          <a:xfrm>
            <a:off x="357188" y="1357313"/>
            <a:ext cx="8501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Ülkemizin “</a:t>
            </a:r>
            <a:r>
              <a:rPr lang="tr-TR" sz="2400" b="1">
                <a:solidFill>
                  <a:srgbClr val="FF0000"/>
                </a:solidFill>
              </a:rPr>
              <a:t>Müzakere Pozisyon</a:t>
            </a:r>
            <a:r>
              <a:rPr lang="tr-TR" sz="2400" b="1">
                <a:solidFill>
                  <a:srgbClr val="0000FF"/>
                </a:solidFill>
              </a:rPr>
              <a:t> </a:t>
            </a:r>
            <a:r>
              <a:rPr lang="tr-TR" sz="2400" b="1">
                <a:solidFill>
                  <a:srgbClr val="FF0000"/>
                </a:solidFill>
              </a:rPr>
              <a:t>Belgesi</a:t>
            </a:r>
            <a:r>
              <a:rPr lang="tr-TR" sz="2400" b="1">
                <a:solidFill>
                  <a:srgbClr val="0000FF"/>
                </a:solidFill>
              </a:rPr>
              <a:t>”ne karşılık olarak hazırlanan  Avrupa Birliği’nin “</a:t>
            </a:r>
            <a:r>
              <a:rPr lang="tr-TR" sz="2400" b="1">
                <a:solidFill>
                  <a:srgbClr val="FF0000"/>
                </a:solidFill>
              </a:rPr>
              <a:t>Ortak Müzakere</a:t>
            </a:r>
            <a:r>
              <a:rPr lang="tr-TR" sz="2400" b="1">
                <a:solidFill>
                  <a:srgbClr val="0000FF"/>
                </a:solidFill>
              </a:rPr>
              <a:t> </a:t>
            </a:r>
            <a:r>
              <a:rPr lang="tr-TR" sz="2400" b="1">
                <a:solidFill>
                  <a:srgbClr val="FF0000"/>
                </a:solidFill>
              </a:rPr>
              <a:t>Pozisyon Belgesi</a:t>
            </a:r>
            <a:r>
              <a:rPr lang="tr-TR" sz="2400" b="1">
                <a:solidFill>
                  <a:srgbClr val="0000FF"/>
                </a:solidFill>
              </a:rPr>
              <a:t>”nde, “</a:t>
            </a:r>
            <a:r>
              <a:rPr lang="tr-TR" sz="2400" b="1">
                <a:solidFill>
                  <a:srgbClr val="FF0000"/>
                </a:solidFill>
              </a:rPr>
              <a:t>Çevre</a:t>
            </a:r>
            <a:r>
              <a:rPr lang="tr-TR" sz="2400" b="1">
                <a:solidFill>
                  <a:srgbClr val="0000FF"/>
                </a:solidFill>
              </a:rPr>
              <a:t> </a:t>
            </a:r>
            <a:r>
              <a:rPr lang="tr-TR" sz="2400" b="1">
                <a:solidFill>
                  <a:srgbClr val="FF0000"/>
                </a:solidFill>
              </a:rPr>
              <a:t>Faslı</a:t>
            </a:r>
            <a:r>
              <a:rPr lang="tr-TR" sz="2400" b="1">
                <a:solidFill>
                  <a:srgbClr val="0000FF"/>
                </a:solidFill>
              </a:rPr>
              <a:t>”nın geçici olarak müzakerelere kapatılabilmesi için </a:t>
            </a:r>
            <a:r>
              <a:rPr lang="tr-TR" sz="2400" b="1">
                <a:solidFill>
                  <a:srgbClr val="FF0000"/>
                </a:solidFill>
              </a:rPr>
              <a:t>6 adet “Kapanış Kriteri”</a:t>
            </a:r>
            <a:r>
              <a:rPr lang="tr-TR" sz="2400" b="1">
                <a:solidFill>
                  <a:srgbClr val="0000FF"/>
                </a:solidFill>
              </a:rPr>
              <a:t> belirlenmiştir. </a:t>
            </a:r>
          </a:p>
        </p:txBody>
      </p:sp>
      <p:pic>
        <p:nvPicPr>
          <p:cNvPr id="34821" name="Picture 4" descr="http://www.ozida.gov.tr/images/site_haritas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357563"/>
            <a:ext cx="30718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686800" cy="5224463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Tx/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Bu doğrultuda, Türkiye’nin: </a:t>
            </a:r>
          </a:p>
          <a:p>
            <a:pPr marL="801688" lvl="1" indent="-355600" algn="just"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tr-TR" sz="2400" b="1" dirty="0" smtClean="0">
              <a:solidFill>
                <a:srgbClr val="0000FF"/>
              </a:solidFill>
            </a:endParaRPr>
          </a:p>
          <a:p>
            <a:pPr marL="801688" lvl="1" indent="-355600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tr-TR" sz="2400" b="1" dirty="0" smtClean="0">
                <a:solidFill>
                  <a:srgbClr val="0000FF"/>
                </a:solidFill>
              </a:rPr>
              <a:t>Avrupa Birliği’nin yatay ve çerçeve çevre müktesebatını kabul etmesi,</a:t>
            </a:r>
          </a:p>
          <a:p>
            <a:pPr marL="801688" lvl="1" indent="-355600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/>
            </a:pPr>
            <a:endParaRPr lang="tr-TR" sz="2400" b="1" dirty="0" smtClean="0">
              <a:solidFill>
                <a:srgbClr val="0000FF"/>
              </a:solidFill>
            </a:endParaRPr>
          </a:p>
          <a:p>
            <a:pPr marL="801688" lvl="1" indent="-355600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tr-TR" sz="2400" b="1" dirty="0" smtClean="0">
                <a:solidFill>
                  <a:srgbClr val="0000FF"/>
                </a:solidFill>
              </a:rPr>
              <a:t>Türkiye’nin Avrupa Birliği’nin su kalitesi çevre müktesebatını kabul ederek ilerleme sağlaması.</a:t>
            </a:r>
          </a:p>
          <a:p>
            <a:pPr marL="801688" lvl="1" indent="-355600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/>
            </a:pPr>
            <a:endParaRPr lang="tr-TR" sz="2400" b="1" dirty="0" smtClean="0">
              <a:solidFill>
                <a:srgbClr val="0000FF"/>
              </a:solidFill>
            </a:endParaRPr>
          </a:p>
          <a:p>
            <a:pPr marL="801688" lvl="1" indent="-355600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tr-TR" sz="2400" b="1" dirty="0" smtClean="0">
                <a:solidFill>
                  <a:srgbClr val="0000FF"/>
                </a:solidFill>
              </a:rPr>
              <a:t>Endüstriyel kirlilik ve risk yönetimi çevre müktesebatını kabul etmesi.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tr-TR" sz="2400" b="1" dirty="0" smtClean="0">
              <a:solidFill>
                <a:srgbClr val="0000FF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tr-TR" sz="2400" b="1" dirty="0" smtClean="0">
              <a:solidFill>
                <a:srgbClr val="0000FF"/>
              </a:solidFill>
            </a:endParaRPr>
          </a:p>
        </p:txBody>
      </p:sp>
      <p:sp>
        <p:nvSpPr>
          <p:cNvPr id="35843" name="4 Dikdörtgen"/>
          <p:cNvSpPr>
            <a:spLocks noChangeArrowheads="1"/>
          </p:cNvSpPr>
          <p:nvPr/>
        </p:nvSpPr>
        <p:spPr bwMode="auto">
          <a:xfrm>
            <a:off x="3000375" y="85725"/>
            <a:ext cx="4578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tr-TR" sz="3200" b="1">
                <a:solidFill>
                  <a:srgbClr val="FF0000"/>
                </a:solidFill>
              </a:rPr>
              <a:t>KAPANIŞ KRİTERLERİ</a:t>
            </a:r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B95593-9BE1-47C3-BC91-6806A09C3BE5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071563"/>
            <a:ext cx="8758237" cy="5786437"/>
          </a:xfrm>
        </p:spPr>
        <p:txBody>
          <a:bodyPr/>
          <a:lstStyle/>
          <a:p>
            <a:pPr marL="801688" lvl="1" indent="-538163" algn="just" eaLnBrk="1" hangingPunct="1">
              <a:lnSpc>
                <a:spcPct val="120000"/>
              </a:lnSpc>
              <a:buFontTx/>
              <a:buNone/>
            </a:pPr>
            <a:endParaRPr lang="tr-TR" sz="500" b="1" dirty="0" smtClean="0">
              <a:solidFill>
                <a:srgbClr val="0000FF"/>
              </a:solidFill>
            </a:endParaRPr>
          </a:p>
          <a:p>
            <a:pPr marL="801688" lvl="1" indent="-538163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 startAt="4"/>
            </a:pPr>
            <a:r>
              <a:rPr lang="tr-TR" sz="2400" b="1" dirty="0" smtClean="0">
                <a:solidFill>
                  <a:srgbClr val="0000FF"/>
                </a:solidFill>
              </a:rPr>
              <a:t>Doğa koruma ve atık yönetimini de içerecek şekilde, geri kalan sektörlerde müktesebata uyumu sürdürmesi ve katılım tarihinde Avrupa Birliği yükümlülüklerine ilişkin tamamen hazır olduğunu göstermesi,</a:t>
            </a:r>
          </a:p>
          <a:p>
            <a:pPr marL="801688" lvl="1" indent="-538163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 startAt="4"/>
            </a:pPr>
            <a:endParaRPr lang="tr-TR" sz="500" b="1" dirty="0" smtClean="0">
              <a:solidFill>
                <a:srgbClr val="0000FF"/>
              </a:solidFill>
            </a:endParaRPr>
          </a:p>
          <a:p>
            <a:pPr marL="801688" lvl="1" indent="-538163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 startAt="4"/>
            </a:pPr>
            <a:r>
              <a:rPr lang="tr-TR" sz="2400" b="1" dirty="0" smtClean="0">
                <a:solidFill>
                  <a:srgbClr val="0000FF"/>
                </a:solidFill>
              </a:rPr>
              <a:t>Denetim hizmetlerini de içerecek şekilde idari kapasiteyi ve koordinasyonu geliştirmeye devam etmesi ve hazır hale getirmesi.   </a:t>
            </a:r>
          </a:p>
          <a:p>
            <a:pPr marL="801688" lvl="1" indent="-538163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 startAt="4"/>
            </a:pPr>
            <a:endParaRPr lang="tr-TR" sz="500" b="1" dirty="0" smtClean="0">
              <a:solidFill>
                <a:srgbClr val="0000FF"/>
              </a:solidFill>
            </a:endParaRPr>
          </a:p>
          <a:p>
            <a:pPr marL="801688" lvl="1" indent="-538163" algn="just" eaLnBrk="1" hangingPunct="1">
              <a:lnSpc>
                <a:spcPct val="120000"/>
              </a:lnSpc>
              <a:buClr>
                <a:srgbClr val="FF0000"/>
              </a:buClr>
              <a:buFont typeface="Calibri" pitchFamily="34" charset="0"/>
              <a:buAutoNum type="arabicPeriod" startAt="4"/>
            </a:pPr>
            <a:r>
              <a:rPr lang="tr-TR" sz="2400" b="1" dirty="0" smtClean="0">
                <a:solidFill>
                  <a:srgbClr val="0000FF"/>
                </a:solidFill>
              </a:rPr>
              <a:t>Ek Protokol yükümlülüklerini yerine getirmesi</a:t>
            </a:r>
            <a:endParaRPr lang="tr-TR" sz="2400" dirty="0" smtClean="0"/>
          </a:p>
          <a:p>
            <a:pPr marL="801688" lvl="1" indent="-538163" algn="just" eaLnBrk="1" hangingPunct="1">
              <a:lnSpc>
                <a:spcPct val="120000"/>
              </a:lnSpc>
              <a:buFontTx/>
              <a:buNone/>
            </a:pPr>
            <a:r>
              <a:rPr lang="tr-TR" sz="2400" b="1" dirty="0" smtClean="0">
                <a:solidFill>
                  <a:srgbClr val="0000FF"/>
                </a:solidFill>
              </a:rPr>
              <a:t>  gerekmektedir.</a:t>
            </a:r>
            <a:r>
              <a:rPr lang="tr-TR" sz="2400" dirty="0" smtClean="0"/>
              <a:t> </a:t>
            </a:r>
            <a:endParaRPr lang="tr-TR" sz="2400" b="1" dirty="0" smtClean="0">
              <a:solidFill>
                <a:srgbClr val="0000FF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   </a:t>
            </a:r>
            <a:endParaRPr lang="tr-TR" sz="2400" b="1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tr-TR" sz="2400" b="1" dirty="0" smtClean="0">
              <a:solidFill>
                <a:srgbClr val="000066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endParaRPr lang="tr-TR" sz="2400" b="1" dirty="0" smtClean="0"/>
          </a:p>
        </p:txBody>
      </p:sp>
      <p:sp>
        <p:nvSpPr>
          <p:cNvPr id="36867" name="4 Dikdörtgen"/>
          <p:cNvSpPr>
            <a:spLocks noChangeArrowheads="1"/>
          </p:cNvSpPr>
          <p:nvPr/>
        </p:nvSpPr>
        <p:spPr bwMode="auto">
          <a:xfrm>
            <a:off x="3000375" y="85725"/>
            <a:ext cx="4578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</a:pPr>
            <a:r>
              <a:rPr lang="tr-TR" sz="3200" b="1">
                <a:solidFill>
                  <a:srgbClr val="FF0000"/>
                </a:solidFill>
              </a:rPr>
              <a:t>KAPANIŞ KRİTERLERİ</a:t>
            </a:r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97AEC8-1A7D-4F4D-BF78-85C5D7AF2737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88463B-021E-4F61-B8E1-5E7D922A1AFB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891" name="2 Dikdörtgen"/>
          <p:cNvSpPr>
            <a:spLocks noChangeArrowheads="1"/>
          </p:cNvSpPr>
          <p:nvPr/>
        </p:nvSpPr>
        <p:spPr bwMode="auto">
          <a:xfrm>
            <a:off x="0" y="1071563"/>
            <a:ext cx="8786813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Su Kalite Yönetimi (Su Çerçeve Direktifi)</a:t>
            </a:r>
          </a:p>
          <a:p>
            <a:pPr marL="723900" lvl="1" indent="-266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Entegre nehir havza yönetim planlarının                               hazırlanması, su kalite hedeflerinin tespiti</a:t>
            </a:r>
          </a:p>
          <a:p>
            <a:pPr marL="723900" lvl="1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Hassas alanların tespiti, kentsel atıksu arıtımının besi maddeleri giderimini de sağlayacak şekilde geliştirilmesi</a:t>
            </a:r>
          </a:p>
          <a:p>
            <a:pPr marL="723900" lvl="1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Sanayi atıksularının kontrolü için tehlikeli maddelerin sulara deşarjı direktifinin uygulanması</a:t>
            </a:r>
          </a:p>
          <a:p>
            <a:pPr marL="723900" lvl="1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Yayılı kirletici kaynakların kontrolu için Nitrat Direktifinin uygulanması, hassas alanlarda iyi tarım uygulamalarına geçilmesi</a:t>
            </a:r>
          </a:p>
          <a:p>
            <a:pPr marL="723900" lvl="1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Etkili bir su kalite izleme sisteminin kurulması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143125" y="158750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UYUM SÜRECİ</a:t>
            </a:r>
            <a:endParaRPr lang="en-GB" sz="3000" b="1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r="5191" b="6427"/>
          <a:stretch>
            <a:fillRect/>
          </a:stretch>
        </p:blipFill>
        <p:spPr bwMode="auto">
          <a:xfrm>
            <a:off x="6429388" y="714356"/>
            <a:ext cx="2611952" cy="1915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50EFB8-E467-4350-9723-B9AC0013C179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915" name="2 Dikdörtgen"/>
          <p:cNvSpPr>
            <a:spLocks noChangeArrowheads="1"/>
          </p:cNvSpPr>
          <p:nvPr/>
        </p:nvSpPr>
        <p:spPr bwMode="auto">
          <a:xfrm>
            <a:off x="214313" y="928688"/>
            <a:ext cx="8715375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Atık Yönetiminde</a:t>
            </a:r>
          </a:p>
          <a:p>
            <a:pPr marL="723900" lvl="1" indent="-266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Entegre atık yönetim planlarının hazırlanması ve uygulanması</a:t>
            </a:r>
          </a:p>
          <a:p>
            <a:pPr marL="723900" lvl="1" indent="-266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Kaynağında ayrı toplama ve geri dönüşüme öncelik verilmesi</a:t>
            </a:r>
          </a:p>
          <a:p>
            <a:pPr marL="723900" lvl="1" indent="-266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Düzenli depolamaya gidecek organik madde miktarının giderek azaltılması</a:t>
            </a:r>
          </a:p>
          <a:p>
            <a:pPr marL="723900" lvl="1" indent="-266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Düzensiz depolama sahaları </a:t>
            </a:r>
            <a:r>
              <a:rPr lang="tr-TR" sz="2000" b="1">
                <a:solidFill>
                  <a:srgbClr val="FF0000"/>
                </a:solidFill>
              </a:rPr>
              <a:t>(vahşi çöplük alanları) </a:t>
            </a:r>
            <a:r>
              <a:rPr lang="tr-TR" sz="2000" b="1">
                <a:solidFill>
                  <a:srgbClr val="0000FF"/>
                </a:solidFill>
              </a:rPr>
              <a:t>kapatılarak rehabilite edilmesi </a:t>
            </a:r>
          </a:p>
          <a:p>
            <a:pPr marL="723900" lvl="1" indent="-2667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Tehlikeli atık yönetiminde atık azaltma ve geri                 kazanmayı öncelik veren, kaynaktan nihai                           bertaraf noktasına kadar kayıt ve takibe imkan                        veren bir atık yönetim sistemi</a:t>
            </a:r>
            <a:endParaRPr lang="tr-TR" sz="2400" b="1">
              <a:solidFill>
                <a:srgbClr val="0000FF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43125" y="158750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UYUM SÜRECİ</a:t>
            </a:r>
            <a:endParaRPr lang="en-GB" sz="3000" b="1">
              <a:solidFill>
                <a:srgbClr val="FF0000"/>
              </a:solidFill>
            </a:endParaRPr>
          </a:p>
        </p:txBody>
      </p:sp>
      <p:pic>
        <p:nvPicPr>
          <p:cNvPr id="5" name="Picture 2" descr="http://www.risalehaber.com/images/news/62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404573" cy="1357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ambalaj1.jpg"/>
          <p:cNvPicPr>
            <a:picLocks noChangeAspect="1"/>
          </p:cNvPicPr>
          <p:nvPr/>
        </p:nvPicPr>
        <p:blipFill>
          <a:blip r:embed="rId4" cstate="print"/>
          <a:srcRect l="50962" t="1524" r="2818" b="52377"/>
          <a:stretch>
            <a:fillRect/>
          </a:stretch>
        </p:blipFill>
        <p:spPr bwMode="auto">
          <a:xfrm>
            <a:off x="6851665" y="4572008"/>
            <a:ext cx="2292335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89F3D7-5234-4AE6-962F-2D41D3325163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939" name="2 Dikdörtgen"/>
          <p:cNvSpPr>
            <a:spLocks noChangeArrowheads="1"/>
          </p:cNvSpPr>
          <p:nvPr/>
        </p:nvSpPr>
        <p:spPr bwMode="auto">
          <a:xfrm>
            <a:off x="357188" y="1000125"/>
            <a:ext cx="85725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Hava kalitesi yönetiminde AB hava kalite standartlarını sağlamak üzere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Temiz hava eylem planları hazırlanarak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Isınma ve motorlu taşıt kaynaklı hava kirliliğinin azaltılması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Sanayi kaynaklı hava kirliliğinin kontrol altına alınması</a:t>
            </a:r>
          </a:p>
          <a:p>
            <a:pPr marL="723900" lvl="1" indent="-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Mevcut kalitesi izleme sisteminin geliştirilerek bölgesel temiz hava merkezlerinin                                                                    kurulması. 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tr-TR" sz="2000" b="1">
              <a:solidFill>
                <a:srgbClr val="0000FF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43125" y="158750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UYUM SÜRECİ</a:t>
            </a:r>
            <a:endParaRPr lang="en-GB" sz="3000" b="1">
              <a:solidFill>
                <a:srgbClr val="FF0000"/>
              </a:solidFill>
            </a:endParaRPr>
          </a:p>
        </p:txBody>
      </p:sp>
      <p:pic>
        <p:nvPicPr>
          <p:cNvPr id="91139" name="Picture 3" descr="C:\Documents and Settings\rkarakoc\Desktop\Resim1.png"/>
          <p:cNvPicPr>
            <a:picLocks noChangeAspect="1" noChangeArrowheads="1"/>
          </p:cNvPicPr>
          <p:nvPr/>
        </p:nvPicPr>
        <p:blipFill>
          <a:blip r:embed="rId3" cstate="print"/>
          <a:srcRect l="2994" t="14057" r="2994" b="2042"/>
          <a:stretch>
            <a:fillRect/>
          </a:stretch>
        </p:blipFill>
        <p:spPr bwMode="auto">
          <a:xfrm>
            <a:off x="3783042" y="4143380"/>
            <a:ext cx="486092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2" name="6 Metin kutusu"/>
          <p:cNvSpPr txBox="1">
            <a:spLocks noChangeArrowheads="1"/>
          </p:cNvSpPr>
          <p:nvPr/>
        </p:nvSpPr>
        <p:spPr bwMode="auto">
          <a:xfrm>
            <a:off x="468313" y="6276975"/>
            <a:ext cx="803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0000"/>
                </a:solidFill>
              </a:rPr>
              <a:t>Hava kirliliği ile mücadele için sekiz (8) Temiz Hava Merkezi kurulacaktır.</a:t>
            </a: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C947BA-1828-4C70-8885-2E71EC8F579D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3" name="2 Dikdörtgen"/>
          <p:cNvSpPr>
            <a:spLocks noChangeArrowheads="1"/>
          </p:cNvSpPr>
          <p:nvPr/>
        </p:nvSpPr>
        <p:spPr bwMode="auto">
          <a:xfrm>
            <a:off x="357188" y="1000125"/>
            <a:ext cx="85725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Endüstriyel Kirlenme ve Risk Yönetimi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Entegre Kirliliğin Önleme ve Kontrolü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000" b="1">
                <a:solidFill>
                  <a:srgbClr val="0000FF"/>
                </a:solidFill>
              </a:rPr>
              <a:t>Büyük Endüstriyel Kazalar</a:t>
            </a:r>
          </a:p>
          <a:p>
            <a:pPr marL="723900" lvl="1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tr-TR" sz="2000" b="1">
              <a:solidFill>
                <a:srgbClr val="0000FF"/>
              </a:solidFill>
            </a:endParaRP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tr-TR" sz="2000" b="1">
              <a:solidFill>
                <a:srgbClr val="0000FF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43125" y="158750"/>
            <a:ext cx="541020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>
                <a:solidFill>
                  <a:srgbClr val="FF0000"/>
                </a:solidFill>
              </a:rPr>
              <a:t>UYUM SÜRECİ</a:t>
            </a:r>
            <a:endParaRPr lang="en-GB" sz="3000" b="1">
              <a:solidFill>
                <a:srgbClr val="FF0000"/>
              </a:solidFill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A1D4C8-3ED6-452B-A33D-6BD91A0B25CB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143124" y="158750"/>
            <a:ext cx="5857899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 dirty="0">
                <a:solidFill>
                  <a:srgbClr val="FF0000"/>
                </a:solidFill>
              </a:rPr>
              <a:t>UYUM </a:t>
            </a:r>
            <a:r>
              <a:rPr lang="tr-TR" sz="3000" b="1" dirty="0" smtClean="0">
                <a:solidFill>
                  <a:srgbClr val="FF0000"/>
                </a:solidFill>
              </a:rPr>
              <a:t>SÜRECİ NE GETİRECEK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41988" name="3 Dikdörtgen"/>
          <p:cNvSpPr>
            <a:spLocks noChangeArrowheads="1"/>
          </p:cNvSpPr>
          <p:nvPr/>
        </p:nvSpPr>
        <p:spPr bwMode="auto">
          <a:xfrm>
            <a:off x="285750" y="1143000"/>
            <a:ext cx="87153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Biyolojik çeşitlilik korunacak ve </a:t>
            </a:r>
            <a:r>
              <a:rPr lang="tr-TR" sz="2400" b="1">
                <a:solidFill>
                  <a:srgbClr val="FF0000"/>
                </a:solidFill>
              </a:rPr>
              <a:t>eko-turizm</a:t>
            </a:r>
            <a:r>
              <a:rPr lang="tr-TR" sz="2400" b="1">
                <a:solidFill>
                  <a:srgbClr val="0000FF"/>
                </a:solidFill>
              </a:rPr>
              <a:t> yaygınlaşacaktır. 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Daha </a:t>
            </a:r>
            <a:r>
              <a:rPr lang="tr-TR" sz="2400" b="1">
                <a:solidFill>
                  <a:srgbClr val="FF0000"/>
                </a:solidFill>
              </a:rPr>
              <a:t>çevre dostu </a:t>
            </a:r>
            <a:r>
              <a:rPr lang="tr-TR" sz="2400" b="1">
                <a:solidFill>
                  <a:srgbClr val="0000FF"/>
                </a:solidFill>
              </a:rPr>
              <a:t>ürün ve teknolojiler kullanılacaktır. 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FF0000"/>
                </a:solidFill>
              </a:rPr>
              <a:t>Çevresel izin </a:t>
            </a:r>
            <a:r>
              <a:rPr lang="tr-TR" sz="2400" b="1">
                <a:solidFill>
                  <a:srgbClr val="0000FF"/>
                </a:solidFill>
              </a:rPr>
              <a:t>sistemleri sadeleşecektir.</a:t>
            </a:r>
          </a:p>
        </p:txBody>
      </p:sp>
      <p:grpSp>
        <p:nvGrpSpPr>
          <p:cNvPr id="41989" name="16 Grup"/>
          <p:cNvGrpSpPr>
            <a:grpSpLocks/>
          </p:cNvGrpSpPr>
          <p:nvPr/>
        </p:nvGrpSpPr>
        <p:grpSpPr bwMode="auto">
          <a:xfrm>
            <a:off x="4786313" y="4000500"/>
            <a:ext cx="3857625" cy="2106613"/>
            <a:chOff x="1714480" y="3536912"/>
            <a:chExt cx="4959358" cy="2569821"/>
          </a:xfrm>
        </p:grpSpPr>
        <p:pic>
          <p:nvPicPr>
            <p:cNvPr id="41992" name="Picture 2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3034" y="5367747"/>
              <a:ext cx="1402813" cy="738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4346208"/>
              <a:ext cx="1544127" cy="89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6617" y="3677861"/>
              <a:ext cx="1276973" cy="71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3576" y="4427714"/>
              <a:ext cx="1450262" cy="73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6" name="Line 6"/>
            <p:cNvSpPr>
              <a:spLocks noChangeShapeType="1"/>
            </p:cNvSpPr>
            <p:nvPr/>
          </p:nvSpPr>
          <p:spPr bwMode="auto">
            <a:xfrm flipV="1">
              <a:off x="2416919" y="3830005"/>
              <a:ext cx="1028386" cy="45720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997" name="Line 7"/>
            <p:cNvSpPr>
              <a:spLocks noChangeShapeType="1"/>
            </p:cNvSpPr>
            <p:nvPr/>
          </p:nvSpPr>
          <p:spPr bwMode="auto">
            <a:xfrm>
              <a:off x="5036879" y="3794298"/>
              <a:ext cx="981969" cy="528623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998" name="Line 8"/>
            <p:cNvSpPr>
              <a:spLocks noChangeShapeType="1"/>
            </p:cNvSpPr>
            <p:nvPr/>
          </p:nvSpPr>
          <p:spPr bwMode="auto">
            <a:xfrm flipH="1">
              <a:off x="5223576" y="5262178"/>
              <a:ext cx="935553" cy="598486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1999" name="Line 9"/>
            <p:cNvSpPr>
              <a:spLocks noChangeShapeType="1"/>
            </p:cNvSpPr>
            <p:nvPr/>
          </p:nvSpPr>
          <p:spPr bwMode="auto">
            <a:xfrm flipH="1" flipV="1">
              <a:off x="2275605" y="5307977"/>
              <a:ext cx="1311012" cy="56355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2000" name="Text Box 17"/>
            <p:cNvSpPr txBox="1">
              <a:spLocks noChangeArrowheads="1"/>
            </p:cNvSpPr>
            <p:nvPr/>
          </p:nvSpPr>
          <p:spPr bwMode="auto">
            <a:xfrm rot="1885825">
              <a:off x="4914089" y="3536912"/>
              <a:ext cx="1365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200" b="1">
                  <a:solidFill>
                    <a:srgbClr val="0033CC"/>
                  </a:solidFill>
                </a:rPr>
                <a:t>Elektronik Ortamda</a:t>
              </a:r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 rot="-2017330">
              <a:off x="5299955" y="5446123"/>
              <a:ext cx="1365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200" b="1">
                  <a:solidFill>
                    <a:srgbClr val="0033CC"/>
                  </a:solidFill>
                </a:rPr>
                <a:t>Elektronik Ortamda</a:t>
              </a:r>
            </a:p>
          </p:txBody>
        </p:sp>
        <p:sp>
          <p:nvSpPr>
            <p:cNvPr id="42002" name="Text Box 17"/>
            <p:cNvSpPr txBox="1">
              <a:spLocks noChangeArrowheads="1"/>
            </p:cNvSpPr>
            <p:nvPr/>
          </p:nvSpPr>
          <p:spPr bwMode="auto">
            <a:xfrm rot="1496437">
              <a:off x="2172459" y="5624255"/>
              <a:ext cx="1365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200" b="1">
                  <a:solidFill>
                    <a:srgbClr val="0033CC"/>
                  </a:solidFill>
                </a:rPr>
                <a:t>Elektronik Ortamda</a:t>
              </a:r>
            </a:p>
          </p:txBody>
        </p:sp>
        <p:sp>
          <p:nvSpPr>
            <p:cNvPr id="42003" name="Text Box 17"/>
            <p:cNvSpPr txBox="1">
              <a:spLocks noChangeArrowheads="1"/>
            </p:cNvSpPr>
            <p:nvPr/>
          </p:nvSpPr>
          <p:spPr bwMode="auto">
            <a:xfrm rot="-1416517">
              <a:off x="2027948" y="3602821"/>
              <a:ext cx="13657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1200" b="1">
                  <a:solidFill>
                    <a:srgbClr val="0033CC"/>
                  </a:solidFill>
                </a:rPr>
                <a:t>Elektronik Ortamda</a:t>
              </a:r>
            </a:p>
          </p:txBody>
        </p:sp>
      </p:grpSp>
      <p:pic>
        <p:nvPicPr>
          <p:cNvPr id="23" name="Picture 2" descr="http://medya.zaman.com.tr/2009/08/02/ekoturizm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643314"/>
            <a:ext cx="3913215" cy="2515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93F8F1-6F5C-411D-BE08-3D04797F4F1A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143124" y="158750"/>
            <a:ext cx="6143652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 dirty="0">
                <a:solidFill>
                  <a:srgbClr val="FF0000"/>
                </a:solidFill>
              </a:rPr>
              <a:t>UYUM </a:t>
            </a:r>
            <a:r>
              <a:rPr lang="tr-TR" sz="3000" b="1" dirty="0" smtClean="0">
                <a:solidFill>
                  <a:srgbClr val="FF0000"/>
                </a:solidFill>
              </a:rPr>
              <a:t>SÜRECİ NE GETİRECEK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43012" name="3 Dikdörtgen"/>
          <p:cNvSpPr>
            <a:spLocks noChangeArrowheads="1"/>
          </p:cNvSpPr>
          <p:nvPr/>
        </p:nvSpPr>
        <p:spPr bwMode="auto">
          <a:xfrm>
            <a:off x="214313" y="1000125"/>
            <a:ext cx="87153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</a:rPr>
              <a:t>Toplam kalite standartları ve enerji verimliliği uygulamaları ile sanayide üretim verimliliği artacak, </a:t>
            </a:r>
            <a:r>
              <a:rPr lang="tr-TR" sz="2400" b="1" dirty="0">
                <a:solidFill>
                  <a:srgbClr val="FF0000"/>
                </a:solidFill>
              </a:rPr>
              <a:t>ihracat daha da gelişecektir.</a:t>
            </a:r>
          </a:p>
          <a:p>
            <a:pPr marL="266700" indent="-2667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</a:rPr>
              <a:t>Proje paketi hazırlama, hizmet (kapasite geliştirme) ve </a:t>
            </a:r>
            <a:br>
              <a:rPr lang="tr-TR" sz="2400" b="1" dirty="0">
                <a:solidFill>
                  <a:srgbClr val="0000FF"/>
                </a:solidFill>
              </a:rPr>
            </a:br>
            <a:r>
              <a:rPr lang="tr-TR" sz="2400" b="1" dirty="0">
                <a:solidFill>
                  <a:srgbClr val="0000FF"/>
                </a:solidFill>
              </a:rPr>
              <a:t>mal (su, atık su, atık, hava sektörü teçhizatı vb.) alımı ve inşaat ihalelerinin sayısı artacak, bu durum özel sektör için istihdam ve ticaret ortamı sağlayacaktır. </a:t>
            </a:r>
            <a:endParaRPr lang="tr-TR" sz="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stratejifactoring.com/assets/images/world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729" y="4351346"/>
            <a:ext cx="3000374" cy="200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5650" name="Picture 2" descr="http://www.alto.org.tr/images/news/cin-ihra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61" y="4521208"/>
            <a:ext cx="28575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3EC3A4-0DE8-4073-A943-B5301C18F8BB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035" name="2 Dikdörtgen"/>
          <p:cNvSpPr>
            <a:spLocks noChangeArrowheads="1"/>
          </p:cNvSpPr>
          <p:nvPr/>
        </p:nvSpPr>
        <p:spPr bwMode="auto">
          <a:xfrm>
            <a:off x="142875" y="1000125"/>
            <a:ext cx="89296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Özel sektörün doğrudan yararlanabileceği ve araştırma ve geliştirme faaliyetlerini hızlandıracak </a:t>
            </a:r>
            <a:r>
              <a:rPr lang="tr-TR" sz="2400" b="1">
                <a:solidFill>
                  <a:srgbClr val="FF0000"/>
                </a:solidFill>
              </a:rPr>
              <a:t>yenilikçi çevre fonlarının</a:t>
            </a:r>
            <a:r>
              <a:rPr lang="tr-TR" sz="2400" b="1">
                <a:solidFill>
                  <a:srgbClr val="0000FF"/>
                </a:solidFill>
              </a:rPr>
              <a:t> kullanımı artacaktır.</a:t>
            </a:r>
          </a:p>
          <a:p>
            <a:pPr marL="266700" indent="-2667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tr-TR" sz="2400" b="1">
              <a:solidFill>
                <a:srgbClr val="0000FF"/>
              </a:solidFill>
            </a:endParaRPr>
          </a:p>
          <a:p>
            <a:pPr marL="266700" indent="-266700"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Atıkların bertaraf edilmesine yönelik teknolojiler/yatırımlar artacak, </a:t>
            </a:r>
            <a:r>
              <a:rPr lang="tr-TR" sz="2400" b="1">
                <a:solidFill>
                  <a:srgbClr val="FF0000"/>
                </a:solidFill>
              </a:rPr>
              <a:t>özel sektöre yeni iş kolları imkanı </a:t>
            </a:r>
            <a:r>
              <a:rPr lang="tr-TR" sz="2400" b="1">
                <a:solidFill>
                  <a:srgbClr val="0000FF"/>
                </a:solidFill>
              </a:rPr>
              <a:t>oluşacaktır.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143124" y="158750"/>
            <a:ext cx="6215089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spcBef>
                <a:spcPts val="1500"/>
              </a:spcBef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000" b="1" dirty="0">
                <a:solidFill>
                  <a:srgbClr val="FF0000"/>
                </a:solidFill>
              </a:rPr>
              <a:t>UYUM </a:t>
            </a:r>
            <a:r>
              <a:rPr lang="tr-TR" sz="3000" b="1" dirty="0" smtClean="0">
                <a:solidFill>
                  <a:srgbClr val="FF0000"/>
                </a:solidFill>
              </a:rPr>
              <a:t>SÜRECİ NE GETİRECEK</a:t>
            </a:r>
            <a:endParaRPr lang="en-GB" sz="3000" b="1" dirty="0">
              <a:solidFill>
                <a:srgbClr val="FF0000"/>
              </a:solidFill>
            </a:endParaRPr>
          </a:p>
        </p:txBody>
      </p:sp>
      <p:pic>
        <p:nvPicPr>
          <p:cNvPr id="115714" name="Picture 2" descr="http://www.sedefed.org/news/cevre_du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11" y="3992567"/>
            <a:ext cx="2552699" cy="237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5716" name="Picture 4" descr="http://www.ilanalanya.com/images/el%20s%C4%B1k%C4%B1s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59" y="3921130"/>
            <a:ext cx="447675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Başlık"/>
          <p:cNvSpPr>
            <a:spLocks noGrp="1"/>
          </p:cNvSpPr>
          <p:nvPr>
            <p:ph type="ctrTitle"/>
          </p:nvPr>
        </p:nvSpPr>
        <p:spPr>
          <a:xfrm>
            <a:off x="1371600" y="142875"/>
            <a:ext cx="7272338" cy="857250"/>
          </a:xfrm>
        </p:spPr>
        <p:txBody>
          <a:bodyPr/>
          <a:lstStyle/>
          <a:p>
            <a:r>
              <a:rPr lang="tr-TR" sz="3200" b="1" smtClean="0">
                <a:solidFill>
                  <a:srgbClr val="FF0000"/>
                </a:solidFill>
              </a:rPr>
              <a:t>ORGANİZASYON ŞEMASI</a:t>
            </a:r>
          </a:p>
        </p:txBody>
      </p:sp>
      <p:pic>
        <p:nvPicPr>
          <p:cNvPr id="5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412" name="Picture 6" descr="C:\Documents and Settings\ebiltekin\Belgelerim\organizasy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4438"/>
            <a:ext cx="85725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446F51-B646-4AD1-AF57-1937F1759F7A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625" y="1428750"/>
            <a:ext cx="8293100" cy="14287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AVRUPA BİRLİĞİ ÇEVRE MEVZUATI </a:t>
            </a:r>
          </a:p>
          <a:p>
            <a:pPr algn="ctr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UYGULAMA SÜRECİ</a:t>
            </a:r>
            <a:endParaRPr lang="tr-T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4" name="Picture 2" descr="http://www.abhaber.com/manset/tc-avru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71810"/>
            <a:ext cx="4786346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36FC81-C389-432C-ADE4-D61CFA1CB3C1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083" name="3 Dikdörtgen"/>
          <p:cNvSpPr>
            <a:spLocks noChangeArrowheads="1"/>
          </p:cNvSpPr>
          <p:nvPr/>
        </p:nvSpPr>
        <p:spPr bwMode="auto">
          <a:xfrm>
            <a:off x="285750" y="1357313"/>
            <a:ext cx="8643938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 defTabSz="1206500">
              <a:lnSpc>
                <a:spcPct val="130000"/>
              </a:lnSpc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tr-TR" sz="2400" b="1">
                <a:solidFill>
                  <a:srgbClr val="0000FF"/>
                </a:solidFill>
              </a:rPr>
              <a:t>Bakanlığımız koordinasyonunda ilgili Kurumların katılımı ile Avrupa Birliği Entegre Çevre Uyum Stratejisi </a:t>
            </a:r>
            <a:r>
              <a:rPr lang="tr-TR" sz="2400" b="1">
                <a:solidFill>
                  <a:srgbClr val="FF0000"/>
                </a:solidFill>
              </a:rPr>
              <a:t>(UÇES) </a:t>
            </a:r>
            <a:r>
              <a:rPr lang="tr-TR" sz="2400" b="1">
                <a:solidFill>
                  <a:srgbClr val="0000FF"/>
                </a:solidFill>
              </a:rPr>
              <a:t>hazırlanmıştır.    </a:t>
            </a:r>
          </a:p>
          <a:p>
            <a:pPr marL="355600" indent="-355600" algn="just" defTabSz="1206500">
              <a:lnSpc>
                <a:spcPct val="130000"/>
              </a:lnSpc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tr-TR" sz="2400" b="1">
                <a:solidFill>
                  <a:srgbClr val="FF0000"/>
                </a:solidFill>
              </a:rPr>
              <a:t>(UÇES) </a:t>
            </a:r>
            <a:r>
              <a:rPr lang="tr-TR" sz="2400" b="1">
                <a:solidFill>
                  <a:srgbClr val="0000FF"/>
                </a:solidFill>
              </a:rPr>
              <a:t>ile </a:t>
            </a:r>
            <a:r>
              <a:rPr lang="tr-TR" sz="2400" b="1">
                <a:solidFill>
                  <a:srgbClr val="FF0000"/>
                </a:solidFill>
              </a:rPr>
              <a:t>(sekiz) 8 </a:t>
            </a:r>
            <a:r>
              <a:rPr lang="tr-TR" sz="2400" b="1">
                <a:solidFill>
                  <a:srgbClr val="0000FF"/>
                </a:solidFill>
              </a:rPr>
              <a:t>alt sektör için yasal durum, kurumsal yapı ve maliyet analizi geliştirilmiştir.</a:t>
            </a:r>
          </a:p>
          <a:p>
            <a:pPr marL="355600" indent="-355600" algn="just" defTabSz="1206500">
              <a:lnSpc>
                <a:spcPct val="130000"/>
              </a:lnSpc>
              <a:spcBef>
                <a:spcPts val="240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tr-TR" sz="2400" b="1">
                <a:solidFill>
                  <a:srgbClr val="0000FF"/>
                </a:solidFill>
              </a:rPr>
              <a:t>Belge </a:t>
            </a:r>
            <a:r>
              <a:rPr lang="tr-TR" sz="2400" b="1">
                <a:solidFill>
                  <a:srgbClr val="FF0000"/>
                </a:solidFill>
              </a:rPr>
              <a:t>07 Şubat 2007 tarihinde </a:t>
            </a:r>
            <a:r>
              <a:rPr lang="tr-TR" sz="2400" b="1">
                <a:solidFill>
                  <a:srgbClr val="0000FF"/>
                </a:solidFill>
              </a:rPr>
              <a:t>Yüksek Planlama Kurulu tarafından onaylanmıştır.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233363" y="152400"/>
            <a:ext cx="883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UYGULAMA SÜRECİ</a:t>
            </a:r>
            <a:endParaRPr lang="en-GB" sz="2800" b="1">
              <a:solidFill>
                <a:srgbClr val="FF0000"/>
              </a:solidFill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534400" cy="5105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tr-TR" sz="2400" b="1" smtClean="0">
                <a:solidFill>
                  <a:srgbClr val="FF0000"/>
                </a:solidFill>
              </a:rPr>
              <a:t>  UÇES’e Göre Toplam Yatırım İhtiyacı (2007-2023)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tr-TR" sz="28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30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30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30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30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30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30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12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1800" b="1" smtClean="0">
              <a:solidFill>
                <a:srgbClr val="000066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b="1" smtClean="0"/>
          </a:p>
          <a:p>
            <a:pPr marL="0" indent="0" eaLnBrk="1" hangingPunct="1">
              <a:buFont typeface="Wingdings" pitchFamily="2" charset="2"/>
              <a:buNone/>
            </a:pPr>
            <a:endParaRPr lang="tr-TR" sz="1400" b="1" smtClean="0"/>
          </a:p>
          <a:p>
            <a:pPr marL="0" indent="0" eaLnBrk="1" hangingPunct="1">
              <a:buFont typeface="Wingdings" pitchFamily="2" charset="2"/>
              <a:buNone/>
            </a:pPr>
            <a:endParaRPr lang="tr-TR" sz="1400" b="1" smtClean="0"/>
          </a:p>
          <a:p>
            <a:pPr marL="0" indent="0" eaLnBrk="1" hangingPunct="1">
              <a:buFont typeface="Wingdings" pitchFamily="2" charset="2"/>
              <a:buNone/>
            </a:pPr>
            <a:endParaRPr lang="tr-TR" sz="18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7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2000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tr-TR" sz="2000" b="1" smtClean="0"/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/>
        </p:nvGraphicFramePr>
        <p:xfrm>
          <a:off x="304800" y="1600200"/>
          <a:ext cx="8610600" cy="3881441"/>
        </p:xfrm>
        <a:graphic>
          <a:graphicData uri="http://schemas.openxmlformats.org/drawingml/2006/table">
            <a:tbl>
              <a:tblPr/>
              <a:tblGrid>
                <a:gridCol w="3382963"/>
                <a:gridCol w="2601912"/>
                <a:gridCol w="2625725"/>
              </a:tblGrid>
              <a:tr h="5826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Sektör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Yatırım İhtiyacı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302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Mil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yar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Euro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Oran (%)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Su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3,969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57,95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At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ı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,31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Hava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0,037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0,07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Endüstriyel Kirlilik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4,785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25,22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Do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ğ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Koruma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0,264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0,45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plam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8,615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143" name="Rectangle 2"/>
          <p:cNvSpPr>
            <a:spLocks noChangeArrowheads="1"/>
          </p:cNvSpPr>
          <p:nvPr/>
        </p:nvSpPr>
        <p:spPr bwMode="auto">
          <a:xfrm>
            <a:off x="233363" y="152400"/>
            <a:ext cx="883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UYGULAMA SÜRECİ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5" name="4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A3DE74-EFD1-4555-A1E8-8B8B9239C33B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0E9CBA-27DE-4764-979A-CD8812868DDD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50825" y="1484313"/>
          <a:ext cx="8572500" cy="4873629"/>
        </p:xfrm>
        <a:graphic>
          <a:graphicData uri="http://schemas.openxmlformats.org/drawingml/2006/table">
            <a:tbl>
              <a:tblPr/>
              <a:tblGrid>
                <a:gridCol w="4286250"/>
                <a:gridCol w="428625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İLGİLİ KURUM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FİNANSMAN İHTİYACI</a:t>
                      </a:r>
                      <a:b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(MİLYAR EURO)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 Merkezi İdare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7,738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 Yerel İdare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21,814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Belediye öz kaynakları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İller Bankası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Dış Krediler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KÖİ (PPP)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 Özel Sektör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4- KİT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 AB Fonları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GENEL TOPLAM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9" name="Rectangle 2"/>
          <p:cNvSpPr>
            <a:spLocks noChangeArrowheads="1"/>
          </p:cNvSpPr>
          <p:nvPr/>
        </p:nvSpPr>
        <p:spPr bwMode="auto">
          <a:xfrm>
            <a:off x="233363" y="152400"/>
            <a:ext cx="883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UYGULAMA SÜRECİ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48170" name="4 Dikdörtgen"/>
          <p:cNvSpPr>
            <a:spLocks noChangeArrowheads="1"/>
          </p:cNvSpPr>
          <p:nvPr/>
        </p:nvSpPr>
        <p:spPr bwMode="auto">
          <a:xfrm>
            <a:off x="1071563" y="1028700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FF0000"/>
                </a:solidFill>
              </a:rPr>
              <a:t>UÇES’e Göre İlgili Kurumların Finansman İhtiyacı (2007-2023)</a:t>
            </a:r>
            <a:endParaRPr lang="tr-TR" sz="2000">
              <a:latin typeface="Calibri" pitchFamily="34" charset="0"/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25538"/>
            <a:ext cx="8750300" cy="53276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700" b="1" dirty="0" smtClean="0">
                <a:solidFill>
                  <a:srgbClr val="FF0000"/>
                </a:solidFill>
                <a:sym typeface="Wingdings" pitchFamily="2" charset="2"/>
              </a:rPr>
              <a:t>652 milyon avro </a:t>
            </a: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toplam bütçeli 27 proje </a:t>
            </a:r>
          </a:p>
          <a:p>
            <a:pPr algn="just" eaLnBrk="1" hangingPunct="1">
              <a:lnSpc>
                <a:spcPct val="90000"/>
              </a:lnSpc>
            </a:pPr>
            <a:endParaRPr lang="tr-TR" sz="900" b="1" dirty="0" smtClean="0">
              <a:solidFill>
                <a:schemeClr val="hlink"/>
              </a:solidFill>
              <a:sym typeface="Wingdings" pitchFamily="2" charset="2"/>
            </a:endParaRPr>
          </a:p>
          <a:p>
            <a:pPr lvl="3" algn="just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	2 </a:t>
            </a:r>
            <a:r>
              <a:rPr lang="tr-TR" sz="2700" b="1" dirty="0" err="1" smtClean="0">
                <a:solidFill>
                  <a:schemeClr val="hlink"/>
                </a:solidFill>
                <a:sym typeface="Wingdings" pitchFamily="2" charset="2"/>
              </a:rPr>
              <a:t>İçmesuyu</a:t>
            </a: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 Arıtma, </a:t>
            </a:r>
          </a:p>
          <a:p>
            <a:pPr lvl="3" algn="just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	6 </a:t>
            </a:r>
            <a:r>
              <a:rPr lang="tr-TR" sz="2700" b="1" dirty="0" err="1" smtClean="0">
                <a:solidFill>
                  <a:schemeClr val="hlink"/>
                </a:solidFill>
                <a:sym typeface="Wingdings" pitchFamily="2" charset="2"/>
              </a:rPr>
              <a:t>Atıksu</a:t>
            </a: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 Arıtma Tesisi, </a:t>
            </a:r>
          </a:p>
          <a:p>
            <a:pPr lvl="3" algn="just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	16 </a:t>
            </a:r>
            <a:r>
              <a:rPr lang="tr-TR" sz="2700" b="1" dirty="0" err="1" smtClean="0">
                <a:solidFill>
                  <a:schemeClr val="hlink"/>
                </a:solidFill>
                <a:sym typeface="Wingdings" pitchFamily="2" charset="2"/>
              </a:rPr>
              <a:t>İçmesuyu</a:t>
            </a: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 + </a:t>
            </a:r>
            <a:r>
              <a:rPr lang="tr-TR" sz="2700" b="1" dirty="0" err="1" smtClean="0">
                <a:solidFill>
                  <a:schemeClr val="hlink"/>
                </a:solidFill>
                <a:sym typeface="Wingdings" pitchFamily="2" charset="2"/>
              </a:rPr>
              <a:t>Atıksu</a:t>
            </a: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 Arıtma Tesisi,</a:t>
            </a:r>
          </a:p>
          <a:p>
            <a:pPr lvl="3" algn="just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	3 Katı Atık Tesisi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sz="900" b="1" dirty="0" smtClean="0">
              <a:solidFill>
                <a:schemeClr val="hlink"/>
              </a:solidFill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tr-TR" sz="2400" b="1" dirty="0" smtClean="0">
                <a:solidFill>
                  <a:schemeClr val="hlink"/>
                </a:solidFill>
                <a:sym typeface="Wingdings" pitchFamily="2" charset="2"/>
              </a:rPr>
              <a:t>	</a:t>
            </a:r>
            <a:r>
              <a:rPr lang="tr-TR" sz="2700" b="1" dirty="0" smtClean="0">
                <a:solidFill>
                  <a:schemeClr val="hlink"/>
                </a:solidFill>
                <a:sym typeface="Wingdings" pitchFamily="2" charset="2"/>
              </a:rPr>
              <a:t>IPA Fonları kapsamında  Avrupa Komisyonuna sunulmuştur. </a:t>
            </a:r>
            <a:endParaRPr lang="tr-TR" sz="2400" b="1" dirty="0" smtClean="0">
              <a:solidFill>
                <a:schemeClr val="hlink"/>
              </a:solidFill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2357438" y="-63500"/>
            <a:ext cx="5286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AB  Tarafından Desteklenen </a:t>
            </a:r>
            <a:br>
              <a:rPr lang="tr-TR" sz="28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tr-TR" sz="28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Çevre Yatırımları Projeleri</a:t>
            </a:r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8F71AF-4EF4-4464-8533-20215BC2E416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71604" y="214313"/>
            <a:ext cx="7319984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fontAlgn="auto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28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KYOTO PROTOKOLÜ ve TÜRKİYE</a:t>
            </a:r>
            <a:endParaRPr lang="en-GB" sz="28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714375" y="1071563"/>
            <a:ext cx="77866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algn="just" defTabSz="449263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Türkiye</a:t>
            </a:r>
            <a:r>
              <a:rPr lang="tr-TR" sz="2400" b="1" dirty="0">
                <a:solidFill>
                  <a:srgbClr val="0000FF"/>
                </a:solidFill>
              </a:rPr>
              <a:t>, </a:t>
            </a:r>
            <a:r>
              <a:rPr lang="tr-TR" sz="2400" b="1" dirty="0">
                <a:solidFill>
                  <a:srgbClr val="FF0000"/>
                </a:solidFill>
              </a:rPr>
              <a:t>26 Ağustos 2009 </a:t>
            </a:r>
            <a:r>
              <a:rPr lang="tr-TR" sz="2400" b="1" dirty="0">
                <a:solidFill>
                  <a:srgbClr val="0000FF"/>
                </a:solidFill>
              </a:rPr>
              <a:t>tarihi itibari ile </a:t>
            </a:r>
            <a:br>
              <a:rPr lang="tr-TR" sz="2400" b="1" dirty="0">
                <a:solidFill>
                  <a:srgbClr val="0000FF"/>
                </a:solidFill>
              </a:rPr>
            </a:br>
            <a:r>
              <a:rPr lang="tr-TR" sz="2400" b="1" dirty="0">
                <a:solidFill>
                  <a:srgbClr val="0000FF"/>
                </a:solidFill>
              </a:rPr>
              <a:t>Kyoto Protokolü’ne resmen taraf olmuştur.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BCD40-EC8B-4F3B-B3E0-AEAA63ADBEE5}" type="slidenum">
              <a:rPr lang="tr-TR"/>
              <a:pPr>
                <a:defRPr/>
              </a:pPr>
              <a:t>35</a:t>
            </a:fld>
            <a:endParaRPr lang="tr-TR"/>
          </a:p>
        </p:txBody>
      </p:sp>
      <p:pic>
        <p:nvPicPr>
          <p:cNvPr id="54293" name="Picture 21" descr="C:\GÜRCAN\RESİMLER\SUNUM RESİMLERİ\2800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03543"/>
            <a:ext cx="7072362" cy="359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135315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3CB28-D23B-4758-85FA-9D198C49E9A4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sp>
        <p:nvSpPr>
          <p:cNvPr id="39939" name="Rectangle 2"/>
          <p:cNvSpPr txBox="1">
            <a:spLocks noChangeArrowheads="1"/>
          </p:cNvSpPr>
          <p:nvPr/>
        </p:nvSpPr>
        <p:spPr bwMode="auto">
          <a:xfrm>
            <a:off x="2286000" y="142875"/>
            <a:ext cx="55006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285750" y="977900"/>
            <a:ext cx="8643938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</a:pPr>
            <a:r>
              <a:rPr lang="tr-TR" sz="2800" b="1" dirty="0">
                <a:solidFill>
                  <a:srgbClr val="0000FF"/>
                </a:solidFill>
              </a:rPr>
              <a:t>    Bu çerçevede; </a:t>
            </a:r>
          </a:p>
          <a:p>
            <a:pPr marL="339725" indent="-339725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tr-TR" sz="2800" b="1" dirty="0">
                <a:solidFill>
                  <a:srgbClr val="0000FF"/>
                </a:solidFill>
              </a:rPr>
              <a:t>Ülkemizin diğer EK-1 ülkelerinden farklı olduğunu teyit eden </a:t>
            </a:r>
            <a:r>
              <a:rPr lang="tr-TR" sz="2800" b="1" dirty="0" err="1">
                <a:solidFill>
                  <a:srgbClr val="0000FF"/>
                </a:solidFill>
              </a:rPr>
              <a:t>Marakeş</a:t>
            </a:r>
            <a:r>
              <a:rPr lang="tr-TR" sz="2800" b="1" dirty="0">
                <a:solidFill>
                  <a:srgbClr val="0000FF"/>
                </a:solidFill>
              </a:rPr>
              <a:t> 26/CP.7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0000FF"/>
                </a:solidFill>
              </a:rPr>
              <a:t>kararı çerçevesinde müzakerelerini sürdürmesi,</a:t>
            </a:r>
          </a:p>
          <a:p>
            <a:pPr marL="339725" indent="-339725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itchFamily="2" charset="2"/>
              <a:buNone/>
            </a:pPr>
            <a:endParaRPr lang="tr-TR" sz="2800" b="1" dirty="0">
              <a:solidFill>
                <a:srgbClr val="0000FF"/>
              </a:solidFill>
            </a:endParaRPr>
          </a:p>
          <a:p>
            <a:pPr marL="339725" indent="-339725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tr-TR" sz="2800" b="1" dirty="0">
                <a:solidFill>
                  <a:srgbClr val="0000FF"/>
                </a:solidFill>
              </a:rPr>
              <a:t>Envanter ve projeksiyon çalışmalarının yeniden gözden geçirilmesi </a:t>
            </a:r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1571625" y="71438"/>
            <a:ext cx="6767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2800" b="1" dirty="0">
                <a:solidFill>
                  <a:srgbClr val="FF0000"/>
                </a:solidFill>
              </a:rPr>
              <a:t>ÜLKEMİZDE YAPILACAKLAR</a:t>
            </a:r>
          </a:p>
        </p:txBody>
      </p:sp>
      <p:pic>
        <p:nvPicPr>
          <p:cNvPr id="6" name="Picture 2" descr="D:\Logolar\Bakanlık logo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92" y="135315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/>
          </p:cNvSpPr>
          <p:nvPr/>
        </p:nvSpPr>
        <p:spPr bwMode="auto">
          <a:xfrm>
            <a:off x="1547813" y="88900"/>
            <a:ext cx="7200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>
                <a:solidFill>
                  <a:srgbClr val="FF0000"/>
                </a:solidFill>
              </a:rPr>
              <a:t>SANAYİDE SERA GAZI EMİSYONLARININ AZALTIMI</a:t>
            </a:r>
          </a:p>
        </p:txBody>
      </p:sp>
      <p:sp>
        <p:nvSpPr>
          <p:cNvPr id="41987" name="2 İçerik Yer Tutucusu"/>
          <p:cNvSpPr>
            <a:spLocks/>
          </p:cNvSpPr>
          <p:nvPr/>
        </p:nvSpPr>
        <p:spPr bwMode="auto">
          <a:xfrm>
            <a:off x="4211638" y="1536700"/>
            <a:ext cx="46799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l" eaLnBrk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Çevre dostu en iyi tekniklerin kullanımı,</a:t>
            </a:r>
          </a:p>
          <a:p>
            <a:pPr marL="469900" indent="-469900" algn="l" eaLnBrk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</a:rPr>
              <a:t>Temiz teknolojilerin kullanılması,</a:t>
            </a:r>
          </a:p>
          <a:p>
            <a:pPr marL="469900" indent="-469900" algn="l" eaLnBrk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  <a:sym typeface="Symbol" pitchFamily="18" charset="2"/>
              </a:rPr>
              <a:t>Enerji yoğunluğunun  düşürülmesi</a:t>
            </a:r>
          </a:p>
          <a:p>
            <a:pPr marL="469900" indent="-469900" algn="l" eaLnBrk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rgbClr val="0000FF"/>
                </a:solidFill>
                <a:sym typeface="Symbol" pitchFamily="18" charset="2"/>
              </a:rPr>
              <a:t>Enerji verimliliğinin</a:t>
            </a:r>
            <a:r>
              <a:rPr lang="tr-TR" sz="2400" b="1">
                <a:sym typeface="Symbol" pitchFamily="18" charset="2"/>
              </a:rPr>
              <a:t> </a:t>
            </a:r>
            <a:r>
              <a:rPr lang="tr-TR" sz="2400" b="1">
                <a:solidFill>
                  <a:srgbClr val="0000FF"/>
                </a:solidFill>
                <a:sym typeface="Symbol" pitchFamily="18" charset="2"/>
              </a:rPr>
              <a:t>sağlanması </a:t>
            </a:r>
          </a:p>
          <a:p>
            <a:pPr marL="469900" indent="-469900" algn="l" eaLnBrk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tr-TR" sz="2400" b="1">
              <a:solidFill>
                <a:srgbClr val="0000FF"/>
              </a:solidFill>
              <a:sym typeface="Symbol" pitchFamily="18" charset="2"/>
            </a:endParaRPr>
          </a:p>
        </p:txBody>
      </p:sp>
      <p:pic>
        <p:nvPicPr>
          <p:cNvPr id="6" name="Picture 4" descr="fabrik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0" y="1997065"/>
            <a:ext cx="3760221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F1545-F36E-4949-8FCF-315A1E4523D1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pic>
        <p:nvPicPr>
          <p:cNvPr id="7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135315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Alt Başlık"/>
          <p:cNvSpPr>
            <a:spLocks noGrp="1"/>
          </p:cNvSpPr>
          <p:nvPr>
            <p:ph type="subTitle" idx="4294967295"/>
          </p:nvPr>
        </p:nvSpPr>
        <p:spPr>
          <a:xfrm>
            <a:off x="1928813" y="71438"/>
            <a:ext cx="6286500" cy="714375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tr-TR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GÖNÜLLÜ KARBON PİYASALARI</a:t>
            </a:r>
          </a:p>
        </p:txBody>
      </p:sp>
      <p:sp>
        <p:nvSpPr>
          <p:cNvPr id="43011" name="5 Dikdörtgen"/>
          <p:cNvSpPr>
            <a:spLocks noChangeArrowheads="1"/>
          </p:cNvSpPr>
          <p:nvPr/>
        </p:nvSpPr>
        <p:spPr bwMode="auto">
          <a:xfrm>
            <a:off x="71438" y="1928813"/>
            <a:ext cx="50006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chemeClr val="hlink"/>
                </a:solidFill>
              </a:rPr>
              <a:t>Gönüllü Karbon Ticareti kapsamında faaliyet gösteren firmalar için bir kayıt sistemi oluşturmak için çalışmalar başlatılmıştır.</a:t>
            </a:r>
          </a:p>
          <a:p>
            <a:pPr marL="360363" indent="-360363" algn="just">
              <a:buClr>
                <a:srgbClr val="FF0000"/>
              </a:buClr>
              <a:buFont typeface="Wingdings" pitchFamily="2" charset="2"/>
              <a:buChar char="Ø"/>
            </a:pPr>
            <a:endParaRPr lang="tr-TR" sz="2400" b="1">
              <a:solidFill>
                <a:schemeClr val="hlink"/>
              </a:solidFill>
            </a:endParaRPr>
          </a:p>
          <a:p>
            <a:pPr marL="360363" indent="-360363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>
                <a:solidFill>
                  <a:schemeClr val="hlink"/>
                </a:solidFill>
              </a:rPr>
              <a:t>2010 yılı sonuna kadar mevzuat hazırlanacaktır.</a:t>
            </a:r>
            <a:r>
              <a:rPr lang="tr-TR" sz="2400" b="1"/>
              <a:t> </a:t>
            </a:r>
          </a:p>
          <a:p>
            <a:pPr marL="360363" indent="-360363" algn="just">
              <a:buClr>
                <a:srgbClr val="FF0000"/>
              </a:buClr>
              <a:buFont typeface="Wingdings" pitchFamily="2" charset="2"/>
              <a:buChar char="Ø"/>
            </a:pPr>
            <a:endParaRPr lang="tr-TR" sz="2400" b="1" u="sng">
              <a:solidFill>
                <a:srgbClr val="0000FF"/>
              </a:solidFill>
            </a:endParaRPr>
          </a:p>
        </p:txBody>
      </p:sp>
      <p:pic>
        <p:nvPicPr>
          <p:cNvPr id="7" name="Picture 99" descr="71080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762371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7E6BD-C50F-4E81-9CC1-BA5E380241C4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pic>
        <p:nvPicPr>
          <p:cNvPr id="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135315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472488" cy="2590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3000" b="1" smtClean="0">
                <a:latin typeface="Arial" charset="0"/>
              </a:rPr>
              <a:t>   </a:t>
            </a:r>
            <a:r>
              <a:rPr lang="tr-TR" sz="2400" b="1" smtClean="0">
                <a:solidFill>
                  <a:srgbClr val="0000FF"/>
                </a:solidFill>
                <a:latin typeface="Arial" charset="0"/>
              </a:rPr>
              <a:t>Bilimin mesaji; </a:t>
            </a:r>
          </a:p>
          <a:p>
            <a:pPr algn="just">
              <a:lnSpc>
                <a:spcPct val="90000"/>
              </a:lnSpc>
            </a:pPr>
            <a:r>
              <a:rPr lang="tr-TR" sz="2400" b="1" smtClean="0">
                <a:solidFill>
                  <a:srgbClr val="0000FF"/>
                </a:solidFill>
                <a:latin typeface="Arial" charset="0"/>
              </a:rPr>
              <a:t>hayat tarzını değiştirmek </a:t>
            </a:r>
            <a:endParaRPr lang="tr-TR" sz="500" b="1" smtClean="0">
              <a:solidFill>
                <a:srgbClr val="0000FF"/>
              </a:solidFill>
              <a:latin typeface="Arial" charset="0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smtClean="0">
                <a:solidFill>
                  <a:srgbClr val="0000FF"/>
                </a:solidFill>
                <a:latin typeface="Arial" charset="0"/>
              </a:rPr>
              <a:t>Doğal kaynakların bilinçli tüketimi,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smtClean="0">
                <a:solidFill>
                  <a:srgbClr val="0000FF"/>
                </a:solidFill>
                <a:latin typeface="Arial" charset="0"/>
              </a:rPr>
              <a:t>Sanayileşme ve çevre arasında denge,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smtClean="0">
                <a:solidFill>
                  <a:srgbClr val="0000FF"/>
                </a:solidFill>
                <a:latin typeface="Arial" charset="0"/>
              </a:rPr>
              <a:t>Temiz Üretim,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smtClean="0">
                <a:solidFill>
                  <a:srgbClr val="0000FF"/>
                </a:solidFill>
                <a:latin typeface="Arial" charset="0"/>
              </a:rPr>
              <a:t>Enerji ve Sanayide verimlilik,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Char char="•"/>
            </a:pPr>
            <a:endParaRPr lang="tr-TR" sz="2400" smtClean="0">
              <a:solidFill>
                <a:srgbClr val="0000FF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71438"/>
            <a:ext cx="5086350" cy="642937"/>
          </a:xfrm>
        </p:spPr>
        <p:txBody>
          <a:bodyPr/>
          <a:lstStyle/>
          <a:p>
            <a:r>
              <a:rPr lang="tr-TR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GELECEĞİN KURGUSU</a:t>
            </a:r>
          </a:p>
        </p:txBody>
      </p:sp>
      <p:pic>
        <p:nvPicPr>
          <p:cNvPr id="45060" name="Picture 6" descr="renewable-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714750"/>
            <a:ext cx="75596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341EB-E458-4464-A132-36C3F815521A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pic>
        <p:nvPicPr>
          <p:cNvPr id="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135315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42875"/>
            <a:ext cx="8229600" cy="1143000"/>
          </a:xfrm>
        </p:spPr>
        <p:txBody>
          <a:bodyPr/>
          <a:lstStyle/>
          <a:p>
            <a:pPr eaLnBrk="1" hangingPunct="1"/>
            <a:r>
              <a:rPr lang="tr-TR" sz="2800" b="1" smtClean="0">
                <a:solidFill>
                  <a:srgbClr val="FF0000"/>
                </a:solidFill>
              </a:rPr>
              <a:t>Çevre Yönetimi Alanında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7188" y="793750"/>
            <a:ext cx="8391525" cy="5429250"/>
          </a:xfrm>
        </p:spPr>
        <p:txBody>
          <a:bodyPr/>
          <a:lstStyle/>
          <a:p>
            <a:pPr marL="92075" lvl="1" indent="0" algn="just" eaLnBrk="1" hangingPunct="1">
              <a:lnSpc>
                <a:spcPct val="110000"/>
              </a:lnSpc>
              <a:buFontTx/>
              <a:buNone/>
            </a:pPr>
            <a:r>
              <a:rPr lang="tr-TR" sz="2400" b="1" dirty="0" smtClean="0">
                <a:solidFill>
                  <a:srgbClr val="0000FF"/>
                </a:solidFill>
              </a:rPr>
              <a:t>Bakanlığımız, koruma-kullanma ilkesi çerçevesinde çevresel kaynakların korunması ve geliştirilmesi kapsamında;</a:t>
            </a:r>
            <a:endParaRPr lang="tr-TR" sz="800" b="1" dirty="0" smtClean="0">
              <a:solidFill>
                <a:srgbClr val="0000FF"/>
              </a:solidFill>
            </a:endParaRPr>
          </a:p>
          <a:p>
            <a:pPr marL="8143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Atık Yönetimi (15)</a:t>
            </a:r>
          </a:p>
          <a:p>
            <a:pPr marL="8143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Su ve Toprak Yönetimi (7)</a:t>
            </a:r>
          </a:p>
          <a:p>
            <a:pPr marL="8143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Deniz ve Kıyı Yönetimi (4)</a:t>
            </a:r>
          </a:p>
          <a:p>
            <a:pPr marL="8143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Hava Kalitesi (6)</a:t>
            </a:r>
          </a:p>
          <a:p>
            <a:pPr marL="8143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Gürültü Kontrolü (1)</a:t>
            </a:r>
          </a:p>
          <a:p>
            <a:pPr marL="8143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İklim Değişikliği</a:t>
            </a:r>
          </a:p>
          <a:p>
            <a:pPr marL="8143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Kimyasallar Yönetimi (4)</a:t>
            </a:r>
          </a:p>
          <a:p>
            <a:pPr marL="814388"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Finansman (2)</a:t>
            </a:r>
            <a:endParaRPr lang="tr-TR" sz="800" b="1" dirty="0" smtClean="0">
              <a:solidFill>
                <a:srgbClr val="0000FF"/>
              </a:solidFill>
            </a:endParaRPr>
          </a:p>
          <a:p>
            <a:pPr marL="814388" eaLnBrk="1" hangingPunct="1">
              <a:lnSpc>
                <a:spcPct val="110000"/>
              </a:lnSpc>
              <a:buFontTx/>
              <a:buNone/>
            </a:pPr>
            <a:r>
              <a:rPr lang="tr-TR" sz="2400" b="1" dirty="0" smtClean="0">
                <a:solidFill>
                  <a:srgbClr val="0000FF"/>
                </a:solidFill>
              </a:rPr>
              <a:t>	sahalarında halihazırda </a:t>
            </a:r>
            <a:r>
              <a:rPr lang="tr-TR" sz="2400" b="1" dirty="0" smtClean="0">
                <a:solidFill>
                  <a:srgbClr val="FF0000"/>
                </a:solidFill>
              </a:rPr>
              <a:t>42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Yönetmelik </a:t>
            </a:r>
            <a:r>
              <a:rPr lang="tr-TR" sz="2400" b="1" dirty="0" smtClean="0">
                <a:solidFill>
                  <a:srgbClr val="0000FF"/>
                </a:solidFill>
              </a:rPr>
              <a:t>ile hizmet vermektedir olup, </a:t>
            </a:r>
            <a:r>
              <a:rPr lang="tr-TR" sz="2400" b="1" dirty="0" smtClean="0">
                <a:solidFill>
                  <a:srgbClr val="FF0000"/>
                </a:solidFill>
              </a:rPr>
              <a:t>27 Taslak Yönetmelik</a:t>
            </a:r>
            <a:r>
              <a:rPr lang="tr-TR" sz="2400" b="1" dirty="0" smtClean="0">
                <a:solidFill>
                  <a:srgbClr val="0000FF"/>
                </a:solidFill>
              </a:rPr>
              <a:t> çalışmaları devam etmektedir.</a:t>
            </a: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C4A5C3-7562-4123-A56C-EC066F6B31D1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7" name="7 Dikdörtgen"/>
          <p:cNvSpPr>
            <a:spLocks noChangeArrowheads="1"/>
          </p:cNvSpPr>
          <p:nvPr/>
        </p:nvSpPr>
        <p:spPr bwMode="auto">
          <a:xfrm>
            <a:off x="1428750" y="214313"/>
            <a:ext cx="750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Hava Kalitesi Ölçüm ve İzleme Ağı</a:t>
            </a:r>
          </a:p>
        </p:txBody>
      </p:sp>
      <p:graphicFrame>
        <p:nvGraphicFramePr>
          <p:cNvPr id="8194" name="3 Grafik"/>
          <p:cNvGraphicFramePr>
            <a:graphicFrameLocks/>
          </p:cNvGraphicFramePr>
          <p:nvPr/>
        </p:nvGraphicFramePr>
        <p:xfrm>
          <a:off x="71438" y="3571875"/>
          <a:ext cx="3643312" cy="3071813"/>
        </p:xfrm>
        <a:graphic>
          <a:graphicData uri="http://schemas.openxmlformats.org/presentationml/2006/ole">
            <p:oleObj spid="_x0000_s8194" r:id="rId4" imgW="3639627" imgH="3072650" progId="Excel.Sheet.8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643313" y="1000125"/>
          <a:ext cx="5629275" cy="3429000"/>
        </p:xfrm>
        <a:graphic>
          <a:graphicData uri="http://schemas.openxmlformats.org/presentationml/2006/ole">
            <p:oleObj spid="_x0000_s8195" name="Acrobat Document" r:id="rId5" imgW="13923000" imgH="9839520" progId="AcroExch.Document.7">
              <p:embed/>
            </p:oleObj>
          </a:graphicData>
        </a:graphic>
      </p:graphicFrame>
      <p:sp>
        <p:nvSpPr>
          <p:cNvPr id="8198" name="5 Metin kutusu"/>
          <p:cNvSpPr txBox="1">
            <a:spLocks noChangeArrowheads="1"/>
          </p:cNvSpPr>
          <p:nvPr/>
        </p:nvSpPr>
        <p:spPr bwMode="auto">
          <a:xfrm>
            <a:off x="1071563" y="3559175"/>
            <a:ext cx="1851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İstasyon Sayısı</a:t>
            </a:r>
          </a:p>
        </p:txBody>
      </p:sp>
      <p:sp>
        <p:nvSpPr>
          <p:cNvPr id="8199" name="6 Dikdörtgen"/>
          <p:cNvSpPr>
            <a:spLocks noChangeArrowheads="1"/>
          </p:cNvSpPr>
          <p:nvPr/>
        </p:nvSpPr>
        <p:spPr bwMode="auto">
          <a:xfrm>
            <a:off x="357188" y="1928813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tr-TR" sz="2000" b="1">
              <a:solidFill>
                <a:srgbClr val="0000FF"/>
              </a:solidFill>
            </a:endParaRPr>
          </a:p>
        </p:txBody>
      </p:sp>
      <p:sp>
        <p:nvSpPr>
          <p:cNvPr id="8" name="4 Dikdörtgen"/>
          <p:cNvSpPr>
            <a:spLocks noChangeArrowheads="1"/>
          </p:cNvSpPr>
          <p:nvPr/>
        </p:nvSpPr>
        <p:spPr bwMode="auto">
          <a:xfrm>
            <a:off x="0" y="1000125"/>
            <a:ext cx="37147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just" fontAlgn="auto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81 İlde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116 istasyon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ile hava kalitesi izliyoruz</a:t>
            </a:r>
          </a:p>
          <a:p>
            <a:pPr marL="268288" indent="-268288" algn="just" fontAlgn="auto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2011 yılında Marmara Temiz Hava Merkezi ile birlikte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 adet yeni istasyon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kurulacaktır.</a:t>
            </a:r>
          </a:p>
          <a:p>
            <a:pPr algn="just" fontAlgn="auto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defRPr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8 Metin kutusu"/>
          <p:cNvSpPr txBox="1">
            <a:spLocks noChangeArrowheads="1"/>
          </p:cNvSpPr>
          <p:nvPr/>
        </p:nvSpPr>
        <p:spPr bwMode="auto">
          <a:xfrm>
            <a:off x="3857625" y="5033963"/>
            <a:ext cx="5072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0000FF"/>
                </a:solidFill>
              </a:rPr>
              <a:t>2014 yılında hava kalitesi </a:t>
            </a:r>
            <a:br>
              <a:rPr lang="tr-TR" sz="2000" b="1">
                <a:solidFill>
                  <a:srgbClr val="0000FF"/>
                </a:solidFill>
              </a:rPr>
            </a:br>
            <a:r>
              <a:rPr lang="tr-TR" sz="2000" b="1">
                <a:solidFill>
                  <a:srgbClr val="0000FF"/>
                </a:solidFill>
              </a:rPr>
              <a:t>Avrupa Birliği standartlarında </a:t>
            </a:r>
            <a:br>
              <a:rPr lang="tr-TR" sz="2000" b="1">
                <a:solidFill>
                  <a:srgbClr val="0000FF"/>
                </a:solidFill>
              </a:rPr>
            </a:br>
            <a:r>
              <a:rPr lang="tr-TR" sz="2000" b="1">
                <a:solidFill>
                  <a:srgbClr val="0000FF"/>
                </a:solidFill>
              </a:rPr>
              <a:t>toplam  </a:t>
            </a:r>
            <a:r>
              <a:rPr lang="tr-TR" sz="2000" b="1">
                <a:solidFill>
                  <a:srgbClr val="FF0000"/>
                </a:solidFill>
              </a:rPr>
              <a:t>209 istasyon </a:t>
            </a:r>
            <a:r>
              <a:rPr lang="tr-TR" sz="2000" b="1">
                <a:solidFill>
                  <a:srgbClr val="0000FF"/>
                </a:solidFill>
              </a:rPr>
              <a:t>ile izlenecektir.</a:t>
            </a:r>
          </a:p>
          <a:p>
            <a:pPr algn="ctr"/>
            <a:endParaRPr lang="tr-TR" sz="2000">
              <a:latin typeface="Calibri" pitchFamily="34" charset="0"/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2" descr="C:\Documents and Settings\Nesrin YILMAZ\Desktop\yeni so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85875"/>
            <a:ext cx="81438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27"/>
          <p:cNvGraphicFramePr>
            <a:graphicFrameLocks/>
          </p:cNvGraphicFramePr>
          <p:nvPr/>
        </p:nvGraphicFramePr>
        <p:xfrm>
          <a:off x="1500188" y="5214938"/>
          <a:ext cx="6000792" cy="997440"/>
        </p:xfrm>
        <a:graphic>
          <a:graphicData uri="http://schemas.openxmlformats.org/drawingml/2006/table">
            <a:tbl>
              <a:tblPr/>
              <a:tblGrid>
                <a:gridCol w="3223164"/>
                <a:gridCol w="2777628"/>
              </a:tblGrid>
              <a:tr h="15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0 - 50 arasında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Çok İyi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5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51 - 100 arasında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İyi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00"/>
                    </a:solidFill>
                  </a:tcPr>
                </a:tc>
              </a:tr>
              <a:tr h="15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101 - 150 arasında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Orta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8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151 - 200 arasında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Hassas gruplar için sağlıksız</a:t>
                      </a: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5316" name="7 Dikdörtgen"/>
          <p:cNvSpPr>
            <a:spLocks noChangeArrowheads="1"/>
          </p:cNvSpPr>
          <p:nvPr/>
        </p:nvSpPr>
        <p:spPr bwMode="auto">
          <a:xfrm>
            <a:off x="1500188" y="0"/>
            <a:ext cx="6715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2008-2009 Kış Dönemi (Ekim-Mart) </a:t>
            </a:r>
            <a:br>
              <a:rPr lang="tr-TR" sz="2800" b="1">
                <a:solidFill>
                  <a:srgbClr val="FF0000"/>
                </a:solidFill>
              </a:rPr>
            </a:br>
            <a:r>
              <a:rPr lang="tr-TR" sz="2800" b="1">
                <a:solidFill>
                  <a:srgbClr val="FF0000"/>
                </a:solidFill>
              </a:rPr>
              <a:t> Hava Kirliliği ( SO</a:t>
            </a:r>
            <a:r>
              <a:rPr lang="tr-TR" sz="2800" b="1" baseline="-25000">
                <a:solidFill>
                  <a:srgbClr val="FF0000"/>
                </a:solidFill>
              </a:rPr>
              <a:t>2 </a:t>
            </a:r>
            <a:r>
              <a:rPr lang="tr-TR" sz="2800" b="1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22548" name="7 Slayt Numarası Yer Tutucusu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81F281C-7A65-4C35-9119-2F5CDA009A52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Numarası Yer Tutucusu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5E7704-3A46-4069-A981-0434D4715F01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6323" name="3 Dikdörtgen"/>
          <p:cNvSpPr>
            <a:spLocks noChangeArrowheads="1"/>
          </p:cNvSpPr>
          <p:nvPr/>
        </p:nvSpPr>
        <p:spPr bwMode="auto">
          <a:xfrm>
            <a:off x="1500188" y="0"/>
            <a:ext cx="7072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2008-2009 Kış Dönemi (Ekim-Mart) </a:t>
            </a:r>
            <a:br>
              <a:rPr lang="tr-TR" sz="2800" b="1">
                <a:solidFill>
                  <a:srgbClr val="FF0000"/>
                </a:solidFill>
              </a:rPr>
            </a:br>
            <a:r>
              <a:rPr lang="tr-TR" sz="2800" b="1">
                <a:solidFill>
                  <a:srgbClr val="FF0000"/>
                </a:solidFill>
              </a:rPr>
              <a:t> Hava Kirliliği ( PM10</a:t>
            </a:r>
            <a:r>
              <a:rPr lang="tr-TR" sz="2800" b="1" baseline="-25000">
                <a:solidFill>
                  <a:srgbClr val="FF0000"/>
                </a:solidFill>
              </a:rPr>
              <a:t> </a:t>
            </a:r>
            <a:r>
              <a:rPr lang="tr-TR" sz="2800" b="1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56324" name="Picture 5" descr="C:\Documents and Settings\Nesrin YILMAZ\Desktop\yeni pm1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4438"/>
            <a:ext cx="8072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7"/>
          <p:cNvGraphicFramePr>
            <a:graphicFrameLocks/>
          </p:cNvGraphicFramePr>
          <p:nvPr/>
        </p:nvGraphicFramePr>
        <p:xfrm>
          <a:off x="1357313" y="5429250"/>
          <a:ext cx="6000792" cy="997440"/>
        </p:xfrm>
        <a:graphic>
          <a:graphicData uri="http://schemas.openxmlformats.org/drawingml/2006/table">
            <a:tbl>
              <a:tblPr/>
              <a:tblGrid>
                <a:gridCol w="3223164"/>
                <a:gridCol w="2777628"/>
              </a:tblGrid>
              <a:tr h="15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0 - 50 arasında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Çok İyi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5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51 - 100 arasında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İyi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00"/>
                    </a:solidFill>
                  </a:tcPr>
                </a:tc>
              </a:tr>
              <a:tr h="156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101 - 150 arasında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Orta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8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151 - 200 arasında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Hassas gruplar için sağlıksız</a:t>
                      </a:r>
                    </a:p>
                  </a:txBody>
                  <a:tcPr marL="18000" marR="18000" marT="18000" marB="18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11 Slayt Numarası Yer Tutucusu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D8B5C6-5067-49A8-BBA0-BCA79E0F3DC1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1438"/>
            <a:ext cx="8229600" cy="647700"/>
          </a:xfrm>
        </p:spPr>
        <p:txBody>
          <a:bodyPr/>
          <a:lstStyle/>
          <a:p>
            <a:r>
              <a:rPr lang="tr-TR" sz="2800" b="1" smtClean="0">
                <a:solidFill>
                  <a:srgbClr val="FF0000"/>
                </a:solidFill>
              </a:rPr>
              <a:t>Çevre Denetimleri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4938713"/>
            <a:ext cx="8424863" cy="1704975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tr-TR" sz="2400" dirty="0" smtClean="0"/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00113" y="981075"/>
          <a:ext cx="7416800" cy="3816350"/>
        </p:xfrm>
        <a:graphic>
          <a:graphicData uri="http://schemas.openxmlformats.org/presentationml/2006/ole">
            <p:oleObj spid="_x0000_s11266" name="Grafik" r:id="rId5" imgW="6038898" imgH="343843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1438"/>
            <a:ext cx="8229600" cy="647700"/>
          </a:xfrm>
        </p:spPr>
        <p:txBody>
          <a:bodyPr/>
          <a:lstStyle/>
          <a:p>
            <a:r>
              <a:rPr lang="tr-TR" sz="2800" b="1" smtClean="0">
                <a:solidFill>
                  <a:srgbClr val="FF0000"/>
                </a:solidFill>
              </a:rPr>
              <a:t>Çevre Denetimleri</a:t>
            </a:r>
          </a:p>
        </p:txBody>
      </p:sp>
      <p:sp>
        <p:nvSpPr>
          <p:cNvPr id="12292" name="9 Dikdörtgen"/>
          <p:cNvSpPr>
            <a:spLocks noChangeArrowheads="1"/>
          </p:cNvSpPr>
          <p:nvPr/>
        </p:nvSpPr>
        <p:spPr bwMode="auto">
          <a:xfrm>
            <a:off x="468313" y="4929188"/>
            <a:ext cx="842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  <a:latin typeface="Calibri" pitchFamily="34" charset="0"/>
              </a:rPr>
              <a:t>1</a:t>
            </a:r>
            <a:endParaRPr lang="tr-TR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293" name="11 Slayt Numarası Yer Tutucusu"/>
          <p:cNvSpPr txBox="1">
            <a:spLocks noGrp="1"/>
          </p:cNvSpPr>
          <p:nvPr/>
        </p:nvSpPr>
        <p:spPr bwMode="auto">
          <a:xfrm>
            <a:off x="8072438" y="6572250"/>
            <a:ext cx="714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CEEF097-61AB-4ECD-A719-24E5B994241E}" type="slidenum">
              <a:rPr lang="tr-TR" sz="1400">
                <a:solidFill>
                  <a:schemeClr val="bg1"/>
                </a:solidFill>
                <a:latin typeface="Calibri" pitchFamily="34" charset="0"/>
              </a:rPr>
              <a:pPr/>
              <a:t>44</a:t>
            </a:fld>
            <a:endParaRPr lang="tr-TR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4" name="5 Metin kutusu"/>
          <p:cNvSpPr txBox="1">
            <a:spLocks noChangeArrowheads="1"/>
          </p:cNvSpPr>
          <p:nvPr/>
        </p:nvSpPr>
        <p:spPr bwMode="auto">
          <a:xfrm>
            <a:off x="3143250" y="107156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8" name="7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54D057-B8AE-4E55-B452-A4FA93945CCC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928813" y="981075"/>
          <a:ext cx="5214937" cy="3816350"/>
        </p:xfrm>
        <a:graphic>
          <a:graphicData uri="http://schemas.openxmlformats.org/presentationml/2006/ole">
            <p:oleObj spid="_x0000_s12290" name="Çizelge" r:id="rId5" imgW="6039002" imgH="353385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8D3D20-3F6F-405D-B0ED-48852E8D4231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71525" y="107950"/>
            <a:ext cx="8229600" cy="6334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Çevre İzin ve Lisanslarını 2010 Yılında Elektronik Ortamda Tek Elden Veriyoruz</a:t>
            </a:r>
          </a:p>
        </p:txBody>
      </p:sp>
      <p:pic>
        <p:nvPicPr>
          <p:cNvPr id="4" name="Picture 2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4676775"/>
            <a:ext cx="1516062" cy="106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0013" y="1214438"/>
            <a:ext cx="1379537" cy="103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2500313"/>
            <a:ext cx="1785937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5" name="Line 6"/>
          <p:cNvSpPr>
            <a:spLocks noChangeShapeType="1"/>
          </p:cNvSpPr>
          <p:nvPr/>
        </p:nvSpPr>
        <p:spPr bwMode="auto">
          <a:xfrm flipV="1">
            <a:off x="2000250" y="1571625"/>
            <a:ext cx="1857375" cy="12144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>
            <a:off x="5429250" y="4143375"/>
            <a:ext cx="1928813" cy="11049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H="1" flipV="1">
            <a:off x="2071688" y="3929063"/>
            <a:ext cx="1857375" cy="1176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10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2714625"/>
            <a:ext cx="1785937" cy="118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9" name="Line 6"/>
          <p:cNvSpPr>
            <a:spLocks noChangeShapeType="1"/>
          </p:cNvSpPr>
          <p:nvPr/>
        </p:nvSpPr>
        <p:spPr bwMode="auto">
          <a:xfrm>
            <a:off x="5286375" y="1604963"/>
            <a:ext cx="2143125" cy="82391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380" name="20 Dikdörtgen"/>
          <p:cNvSpPr>
            <a:spLocks noChangeArrowheads="1"/>
          </p:cNvSpPr>
          <p:nvPr/>
        </p:nvSpPr>
        <p:spPr bwMode="auto">
          <a:xfrm>
            <a:off x="1619250" y="5734050"/>
            <a:ext cx="6286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>
                <a:solidFill>
                  <a:srgbClr val="0000FF"/>
                </a:solidFill>
              </a:rPr>
              <a:t>1 Nisan 2010 Tarihi İtibariyle Uygulamaya Geçilecek</a:t>
            </a:r>
          </a:p>
        </p:txBody>
      </p:sp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6D2DE8-9456-49B7-B73A-F300D7868310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00125" y="0"/>
            <a:ext cx="8229600" cy="9366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Bakanlığımızca Yetkilendirilmiş Çevre </a:t>
            </a:r>
            <a:r>
              <a:rPr lang="tr-TR" sz="2800" b="1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Laboratuvar</a:t>
            </a:r>
            <a:r>
              <a:rPr lang="tr-TR" sz="28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Sayısı</a:t>
            </a:r>
          </a:p>
        </p:txBody>
      </p:sp>
      <p:graphicFrame>
        <p:nvGraphicFramePr>
          <p:cNvPr id="13314" name="3 Grafik"/>
          <p:cNvGraphicFramePr>
            <a:graphicFrameLocks/>
          </p:cNvGraphicFramePr>
          <p:nvPr/>
        </p:nvGraphicFramePr>
        <p:xfrm>
          <a:off x="714375" y="1428750"/>
          <a:ext cx="7500938" cy="4643438"/>
        </p:xfrm>
        <a:graphic>
          <a:graphicData uri="http://schemas.openxmlformats.org/presentationml/2006/ole">
            <p:oleObj spid="_x0000_s13314" r:id="rId4" imgW="7504826" imgH="4645555" progId="Excel.Sheet.8">
              <p:embed/>
            </p:oleObj>
          </a:graphicData>
        </a:graphic>
      </p:graphicFrame>
      <p:pic>
        <p:nvPicPr>
          <p:cNvPr id="1026" name="Picture 2" descr="D:\Logolar\Bakanlık logos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3995738" y="141288"/>
            <a:ext cx="1081087" cy="936625"/>
          </a:xfrm>
          <a:prstGeom prst="roundRect">
            <a:avLst>
              <a:gd name="adj" fmla="val 16667"/>
            </a:avLst>
          </a:prstGeom>
          <a:solidFill>
            <a:schemeClr val="bg1">
              <a:alpha val="5294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>
              <a:latin typeface="Calibri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647700"/>
            <a:ext cx="5070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tr-TR" sz="120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endParaRPr lang="tr-TR">
              <a:latin typeface="Calibri" pitchFamily="34" charset="0"/>
            </a:endParaRPr>
          </a:p>
        </p:txBody>
      </p:sp>
      <p:pic>
        <p:nvPicPr>
          <p:cNvPr id="61445" name="Picture 5" descr="logo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73038"/>
            <a:ext cx="9366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009900" y="1052513"/>
            <a:ext cx="3170238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tr-TR" sz="1400" i="1">
                <a:solidFill>
                  <a:schemeClr val="bg1"/>
                </a:solidFill>
                <a:latin typeface="Verdana" pitchFamily="34" charset="0"/>
              </a:rPr>
              <a:t>T.C. </a:t>
            </a:r>
          </a:p>
          <a:p>
            <a:pPr algn="ctr" defTabSz="762000" eaLnBrk="0" hangingPunct="0"/>
            <a:r>
              <a:rPr lang="tr-TR" sz="1400" i="1">
                <a:solidFill>
                  <a:schemeClr val="bg1"/>
                </a:solidFill>
                <a:latin typeface="Verdana" pitchFamily="34" charset="0"/>
              </a:rPr>
              <a:t>ÇEVRE VE ORMAN BAKANLIĞI</a:t>
            </a:r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2051050" y="3109913"/>
            <a:ext cx="53641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800" i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TEŞEKKÜRLER…</a:t>
            </a:r>
            <a:endParaRPr lang="en-GB" sz="4800" i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48" name="Picture 8" descr="deniz-sun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9" name="Group 10"/>
          <p:cNvGrpSpPr>
            <a:grpSpLocks/>
          </p:cNvGrpSpPr>
          <p:nvPr/>
        </p:nvGrpSpPr>
        <p:grpSpPr bwMode="auto">
          <a:xfrm>
            <a:off x="3168650" y="152400"/>
            <a:ext cx="3170238" cy="1397000"/>
            <a:chOff x="1896" y="109"/>
            <a:chExt cx="1997" cy="880"/>
          </a:xfrm>
        </p:grpSpPr>
        <p:pic>
          <p:nvPicPr>
            <p:cNvPr id="61453" name="Picture 11" descr="logo 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2" y="109"/>
              <a:ext cx="590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1896" y="663"/>
              <a:ext cx="1997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 eaLnBrk="0" hangingPunct="0"/>
              <a:r>
                <a:rPr lang="tr-TR" sz="1400" i="1">
                  <a:solidFill>
                    <a:schemeClr val="bg1"/>
                  </a:solidFill>
                  <a:latin typeface="Verdana" pitchFamily="34" charset="0"/>
                </a:rPr>
                <a:t>T.C. </a:t>
              </a:r>
            </a:p>
            <a:p>
              <a:pPr algn="ctr" defTabSz="762000" eaLnBrk="0" hangingPunct="0"/>
              <a:r>
                <a:rPr lang="tr-TR" sz="1400" i="1">
                  <a:solidFill>
                    <a:schemeClr val="bg1"/>
                  </a:solidFill>
                  <a:latin typeface="Verdana" pitchFamily="34" charset="0"/>
                </a:rPr>
                <a:t>ÇEVRE VE ORMAN BAKANLIĞI</a:t>
              </a:r>
            </a:p>
          </p:txBody>
        </p:sp>
      </p:grpSp>
      <p:sp>
        <p:nvSpPr>
          <p:cNvPr id="14" name="13 Dikdörtgen"/>
          <p:cNvSpPr/>
          <p:nvPr/>
        </p:nvSpPr>
        <p:spPr>
          <a:xfrm>
            <a:off x="1785938" y="4214813"/>
            <a:ext cx="5889625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Teşekkürler</a:t>
            </a:r>
            <a:endParaRPr lang="tr-TR" sz="80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DAD897-FF75-4C91-AD42-35DFEFAF173D}" type="slidenum">
              <a:rPr lang="tr-T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tr-T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452" name="Text Box 14"/>
          <p:cNvSpPr txBox="1">
            <a:spLocks noChangeArrowheads="1"/>
          </p:cNvSpPr>
          <p:nvPr/>
        </p:nvSpPr>
        <p:spPr bwMode="auto">
          <a:xfrm>
            <a:off x="1835150" y="2214563"/>
            <a:ext cx="54006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000">
                <a:solidFill>
                  <a:srgbClr val="FFFF00"/>
                </a:solidFill>
              </a:rPr>
              <a:t>DAHA TEMİZ BİR ÇEVRE İÇİN </a:t>
            </a:r>
          </a:p>
          <a:p>
            <a:pPr algn="ctr">
              <a:spcBef>
                <a:spcPct val="50000"/>
              </a:spcBef>
            </a:pPr>
            <a:r>
              <a:rPr lang="tr-TR" sz="4000" b="1">
                <a:solidFill>
                  <a:srgbClr val="FFFF00"/>
                </a:solidFill>
              </a:rPr>
              <a:t>KATKILARINIZA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50" y="142875"/>
            <a:ext cx="6715125" cy="857250"/>
          </a:xfrm>
        </p:spPr>
        <p:txBody>
          <a:bodyPr/>
          <a:lstStyle/>
          <a:p>
            <a:pPr>
              <a:defRPr/>
            </a:pPr>
            <a:r>
              <a:rPr lang="tr-TR" sz="3200" b="1" kern="1200" dirty="0" smtClean="0">
                <a:solidFill>
                  <a:srgbClr val="FF0000"/>
                </a:solidFill>
              </a:rPr>
              <a:t>ÖNEMLİ PROJELER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5357812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1600" b="1" kern="1200" dirty="0" smtClean="0">
                <a:solidFill>
                  <a:srgbClr val="0066FF"/>
                </a:solidFill>
              </a:rPr>
              <a:t>Ulusal</a:t>
            </a:r>
            <a:r>
              <a:rPr lang="tr-TR" sz="1800" b="1" dirty="0" smtClean="0">
                <a:solidFill>
                  <a:srgbClr val="0066FF"/>
                </a:solidFill>
              </a:rPr>
              <a:t> </a:t>
            </a:r>
            <a:r>
              <a:rPr lang="tr-TR" sz="1600" b="1" dirty="0" smtClean="0">
                <a:solidFill>
                  <a:srgbClr val="0066FF"/>
                </a:solidFill>
              </a:rPr>
              <a:t>Hava Kalitesi İzleme Ağı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Maden Atıklarının Yönetimi Projesi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i-FI" sz="1600" b="1" dirty="0" smtClean="0">
                <a:solidFill>
                  <a:srgbClr val="0066FF"/>
                </a:solidFill>
              </a:rPr>
              <a:t>Marmara Hava Kalitesi Eşleştirme Projesi</a:t>
            </a:r>
            <a:endParaRPr lang="tr-TR" sz="1600" b="1" dirty="0" smtClean="0">
              <a:solidFill>
                <a:srgbClr val="0066FF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Türkiye’nin İklim Değişikliğine Uyum Kapasitesinin Geliştirilmesi Projesi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Türkiye’nin iklim değişikliği ulusal eylem planı projesi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Türkiye’de iklim değişikliği ile mücadelenin yönetimi için kapasitelerin artırılması projesi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Türkiye’de Su Sektöründe Kapasitenin Güçlendirilmesi Projesi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Su Çerçeve Direktifi İzleme Sisteminin Türkiye’de Oluşturulmasına Yönelik Kapasitenin Geliştirilmesi Projesi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REACH Projesi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EMAS Sisteminin Kurulması Projesi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Çevrimiçi Çevre İzinleri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Türkiye Kıyılarında Kentsel </a:t>
            </a:r>
            <a:r>
              <a:rPr lang="tr-TR" sz="1600" b="1" dirty="0" err="1" smtClean="0">
                <a:solidFill>
                  <a:srgbClr val="0066FF"/>
                </a:solidFill>
              </a:rPr>
              <a:t>Atıksu</a:t>
            </a:r>
            <a:r>
              <a:rPr lang="tr-TR" sz="1600" b="1" dirty="0" smtClean="0">
                <a:solidFill>
                  <a:srgbClr val="0066FF"/>
                </a:solidFill>
              </a:rPr>
              <a:t> Yönetimi: (SINHA) Projesi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Ulusal ve Bölgesel Acil Müdahale Planlarının Hazırlanması Projesi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Karadeniz’de Kirlilik İzleme Projesi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MED POL IV Ulusal İzleme Projesi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66FF"/>
                </a:solidFill>
              </a:rPr>
              <a:t>Anadolu Su Havzaları Rehabilitasyon Projesi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600" b="1" dirty="0" smtClean="0">
              <a:solidFill>
                <a:srgbClr val="0066FF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tr-TR" sz="1600" b="1" dirty="0" smtClean="0">
              <a:solidFill>
                <a:srgbClr val="0066FF"/>
              </a:solidFill>
            </a:endParaRPr>
          </a:p>
        </p:txBody>
      </p:sp>
      <p:pic>
        <p:nvPicPr>
          <p:cNvPr id="5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Dikdörtgen"/>
          <p:cNvSpPr>
            <a:spLocks noChangeArrowheads="1"/>
          </p:cNvSpPr>
          <p:nvPr/>
        </p:nvSpPr>
        <p:spPr bwMode="auto">
          <a:xfrm>
            <a:off x="357188" y="1000125"/>
            <a:ext cx="878681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Akdeniz'in Deniz Ortamı ve Kıyı Bölgesinin Korunması Sözleşmesi (Barselona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Birleşmiş Milletler İklim Değişikliği Çerçeve Sözleşmesi (Birleşmiş Milletler İklim Değişikliği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Denizde Kara kaynaklı Kirliliğin Önlenmesi Sözleşmesi (Paris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Denizlerin Gemiler Tarafından Kirletilmesinin Önlenmesine Ait Sözleşme (</a:t>
            </a:r>
            <a:r>
              <a:rPr lang="tr-TR" sz="1400" b="1" dirty="0" err="1">
                <a:solidFill>
                  <a:srgbClr val="0066FF"/>
                </a:solidFill>
                <a:latin typeface="+mn-lt"/>
                <a:cs typeface="+mn-cs"/>
              </a:rPr>
              <a:t>Marpol</a:t>
            </a: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 73/78)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Kalıcı Organik Kirleticilere İlişkin Stockholm Sözleşmesi (Stockholm Sözleşmesi)</a:t>
            </a:r>
          </a:p>
          <a:p>
            <a:pPr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 err="1">
                <a:solidFill>
                  <a:srgbClr val="0066FF"/>
                </a:solidFill>
                <a:latin typeface="+mn-lt"/>
                <a:cs typeface="+mn-cs"/>
              </a:rPr>
              <a:t>Karadenizin</a:t>
            </a: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 Kirliliğe Karşı Korunması Sözleşmesi (Bükreş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Ozon Tabakasının Korunmasına Dair Sözleşme (Viyana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Petrol Kirliliğinden Doğan Zararın Hukuki Sorumluluğu İle İlgili Uluslararası Sözleşme (Hukuki Sorumluluk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Petrol Kirliliği Zararlarının Tazmini İçin Bir Fonun Kurulmasıyla İlgili Uluslararası Sözleşme (Fon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Tehlikeli Atıkların Sınır Ötesi </a:t>
            </a:r>
            <a:r>
              <a:rPr lang="tr-TR" sz="1400" b="1" dirty="0" err="1">
                <a:solidFill>
                  <a:srgbClr val="0066FF"/>
                </a:solidFill>
                <a:latin typeface="+mn-lt"/>
                <a:cs typeface="+mn-cs"/>
              </a:rPr>
              <a:t>Taşınımının</a:t>
            </a: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 ve </a:t>
            </a:r>
            <a:r>
              <a:rPr lang="tr-TR" sz="1400" b="1" dirty="0" err="1">
                <a:solidFill>
                  <a:srgbClr val="0066FF"/>
                </a:solidFill>
                <a:latin typeface="+mn-lt"/>
                <a:cs typeface="+mn-cs"/>
              </a:rPr>
              <a:t>Bertarafının</a:t>
            </a: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 Kontrolüne İlişkin Sözleşme (</a:t>
            </a:r>
            <a:r>
              <a:rPr lang="tr-TR" sz="1400" b="1" dirty="0" err="1">
                <a:solidFill>
                  <a:srgbClr val="0066FF"/>
                </a:solidFill>
                <a:latin typeface="+mn-lt"/>
                <a:cs typeface="+mn-cs"/>
              </a:rPr>
              <a:t>Basel</a:t>
            </a: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Bazı Tehlikeli Kimyasalların İthalatı ve İhracatı Sözleşmesi (Rotterdam Sözleşmesi)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1400" b="1" dirty="0">
              <a:solidFill>
                <a:srgbClr val="0066FF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tr-TR" sz="1400" b="1" dirty="0">
                <a:solidFill>
                  <a:srgbClr val="0066FF"/>
                </a:solidFill>
                <a:latin typeface="+mn-lt"/>
                <a:cs typeface="+mn-cs"/>
              </a:rPr>
              <a:t>Uzun Menzilli Sınır Ötesi Hava Kirliliği Sözleşmesi</a:t>
            </a:r>
            <a:endParaRPr lang="tr-TR" sz="1600" b="1" dirty="0">
              <a:solidFill>
                <a:srgbClr val="0066FF"/>
              </a:solidFill>
              <a:latin typeface="+mn-lt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428750" y="285750"/>
            <a:ext cx="7000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ÖNEMLİ ULUSLAR ARASI SÖZLEŞMELER</a:t>
            </a:r>
          </a:p>
        </p:txBody>
      </p:sp>
      <p:pic>
        <p:nvPicPr>
          <p:cNvPr id="6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186613" cy="1143000"/>
          </a:xfrm>
        </p:spPr>
        <p:txBody>
          <a:bodyPr/>
          <a:lstStyle/>
          <a:p>
            <a:r>
              <a:rPr lang="tr-TR" sz="3200" b="1" smtClean="0"/>
              <a:t/>
            </a:r>
            <a:br>
              <a:rPr lang="tr-TR" sz="3200" b="1" smtClean="0"/>
            </a:br>
            <a:r>
              <a:rPr lang="tr-TR" sz="2800" b="1" smtClean="0">
                <a:solidFill>
                  <a:srgbClr val="FF0000"/>
                </a:solidFill>
              </a:rPr>
              <a:t>Türkiye’nin Taraf Olduğu Uluslararası Çevre Sözleşmeleri </a:t>
            </a:r>
            <a:r>
              <a:rPr lang="tr-TR" b="1" smtClean="0"/>
              <a:t/>
            </a:r>
            <a:br>
              <a:rPr lang="tr-TR" b="1" smtClean="0"/>
            </a:br>
            <a:endParaRPr lang="tr-TR" smtClean="0"/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3214688"/>
          </a:xfrm>
        </p:spPr>
        <p:txBody>
          <a:bodyPr/>
          <a:lstStyle/>
          <a:p>
            <a:pPr>
              <a:buFontTx/>
              <a:buNone/>
            </a:pPr>
            <a:endParaRPr lang="tr-TR" smtClean="0"/>
          </a:p>
          <a:p>
            <a:pPr>
              <a:buFont typeface="Wingdings" pitchFamily="2" charset="2"/>
              <a:buChar char="Ø"/>
            </a:pPr>
            <a:r>
              <a:rPr lang="tr-TR" smtClean="0">
                <a:solidFill>
                  <a:srgbClr val="0070C0"/>
                </a:solidFill>
              </a:rPr>
              <a:t>Ozon Tabakasını İncelten Maddelere Dair Protokolü (Montreal Protokolü)</a:t>
            </a:r>
          </a:p>
          <a:p>
            <a:pPr>
              <a:buFont typeface="Wingdings" pitchFamily="2" charset="2"/>
              <a:buChar char="Ø"/>
            </a:pPr>
            <a:endParaRPr lang="tr-TR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mtClean="0">
                <a:solidFill>
                  <a:srgbClr val="C00000"/>
                </a:solidFill>
              </a:rPr>
              <a:t>Kyoto Protokolü</a:t>
            </a:r>
          </a:p>
          <a:p>
            <a:pPr>
              <a:buFontTx/>
              <a:buNone/>
            </a:pPr>
            <a:endParaRPr lang="tr-TR" smtClean="0"/>
          </a:p>
        </p:txBody>
      </p:sp>
      <p:pic>
        <p:nvPicPr>
          <p:cNvPr id="4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572375" cy="1143000"/>
          </a:xfrm>
        </p:spPr>
        <p:txBody>
          <a:bodyPr/>
          <a:lstStyle/>
          <a:p>
            <a:r>
              <a:rPr lang="tr-TR" sz="3200" b="1" smtClean="0"/>
              <a:t/>
            </a:r>
            <a:br>
              <a:rPr lang="tr-TR" sz="3200" b="1" smtClean="0"/>
            </a:br>
            <a:r>
              <a:rPr lang="tr-TR" sz="2800" b="1" smtClean="0">
                <a:solidFill>
                  <a:srgbClr val="FF0000"/>
                </a:solidFill>
              </a:rPr>
              <a:t>YETKİ DEVRİ VE İKİLİ PROTOKOLLER</a:t>
            </a:r>
            <a:r>
              <a:rPr lang="tr-TR" b="1" smtClean="0"/>
              <a:t/>
            </a:r>
            <a:br>
              <a:rPr lang="tr-TR" b="1" smtClean="0"/>
            </a:br>
            <a:endParaRPr lang="tr-TR" smtClean="0"/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8577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0070C0"/>
                </a:solidFill>
              </a:rPr>
              <a:t>Hafriyat Toprağı, İnşaat ve Yıkıntı Atıkları Yetki Devri</a:t>
            </a:r>
            <a:r>
              <a:rPr lang="tr-TR" sz="2000" smtClean="0"/>
              <a:t> (Kocaeli, İstanbul, Gaziantep ve Adapazarı B.Belediyelerine yetki devri yapılmıştır)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C00000"/>
                </a:solidFill>
              </a:rPr>
              <a:t>Gemilerden Kaynaklanan Deniz Kirliliğinin Tespiti İçin Yetki Devri </a:t>
            </a:r>
            <a:r>
              <a:rPr lang="tr-TR" sz="2000" smtClean="0"/>
              <a:t>(İstanbul,Kocaeli,Mersin,Antalya B.Belediyeleri, Sahil Güvenlik ve Denizcilik Müsteşarlığı)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0070C0"/>
                </a:solidFill>
              </a:rPr>
              <a:t>Denizlerde Kurulan Balık Çiftliklerinin Denetlenmesi Yetki Devri </a:t>
            </a:r>
            <a:r>
              <a:rPr lang="tr-TR" sz="2000" smtClean="0"/>
              <a:t>(Sahil Güvenlik Komutanlığı)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C00000"/>
                </a:solidFill>
              </a:rPr>
              <a:t>Çevresel Gürültü Denetimi Yetki Devri </a:t>
            </a:r>
            <a:r>
              <a:rPr lang="tr-TR" sz="2000" smtClean="0"/>
              <a:t>(75 Belediye)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0070C0"/>
                </a:solidFill>
              </a:rPr>
              <a:t>Bitkisel Atık Yağlar </a:t>
            </a:r>
            <a:r>
              <a:rPr lang="tr-TR" sz="2000" smtClean="0"/>
              <a:t>(58 Belediye)</a:t>
            </a:r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C00000"/>
                </a:solidFill>
              </a:rPr>
              <a:t>Katı Yakıtlar İthalatı ve Denetimi Yetki Devri</a:t>
            </a:r>
          </a:p>
          <a:p>
            <a:pPr>
              <a:buFontTx/>
              <a:buNone/>
            </a:pPr>
            <a:endParaRPr lang="tr-TR" sz="240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tr-TR" smtClean="0"/>
          </a:p>
        </p:txBody>
      </p:sp>
      <p:pic>
        <p:nvPicPr>
          <p:cNvPr id="4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572375" cy="1143000"/>
          </a:xfrm>
        </p:spPr>
        <p:txBody>
          <a:bodyPr/>
          <a:lstStyle/>
          <a:p>
            <a:r>
              <a:rPr lang="tr-TR" sz="3200" b="1" smtClean="0"/>
              <a:t/>
            </a:r>
            <a:br>
              <a:rPr lang="tr-TR" sz="3200" b="1" smtClean="0"/>
            </a:br>
            <a:r>
              <a:rPr lang="tr-TR" sz="2800" b="1" smtClean="0">
                <a:solidFill>
                  <a:srgbClr val="FF0000"/>
                </a:solidFill>
              </a:rPr>
              <a:t>İKİLİ PROTOKOLLER</a:t>
            </a:r>
            <a:r>
              <a:rPr lang="tr-TR" b="1" smtClean="0"/>
              <a:t/>
            </a:r>
            <a:br>
              <a:rPr lang="tr-TR" b="1" smtClean="0"/>
            </a:br>
            <a:endParaRPr lang="tr-TR" smtClean="0"/>
          </a:p>
        </p:txBody>
      </p: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>
          <a:xfrm>
            <a:off x="571500" y="1785938"/>
            <a:ext cx="8229600" cy="3857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0070C0"/>
                </a:solidFill>
              </a:rPr>
              <a:t>PETDER</a:t>
            </a:r>
            <a:r>
              <a:rPr lang="tr-TR" sz="2400" smtClean="0"/>
              <a:t> </a:t>
            </a:r>
            <a:r>
              <a:rPr lang="tr-TR" sz="2000" smtClean="0"/>
              <a:t>(Atık Motor Yağlarının Toplanması)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C00000"/>
                </a:solidFill>
              </a:rPr>
              <a:t>ÇEVKO </a:t>
            </a:r>
            <a:r>
              <a:rPr lang="tr-TR" sz="2000" smtClean="0"/>
              <a:t>(Ambalaj Atıkları)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0070C0"/>
                </a:solidFill>
              </a:rPr>
              <a:t>AKÜDER</a:t>
            </a:r>
            <a:r>
              <a:rPr lang="tr-TR" sz="2400" smtClean="0"/>
              <a:t> </a:t>
            </a:r>
            <a:r>
              <a:rPr lang="tr-TR" sz="2000" smtClean="0"/>
              <a:t>(Akü Toplama, Taşıma Geri Kazanım)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C00000"/>
                </a:solidFill>
              </a:rPr>
              <a:t>TÜMAKÜDER</a:t>
            </a:r>
            <a:r>
              <a:rPr lang="tr-TR" sz="2400" smtClean="0"/>
              <a:t> </a:t>
            </a:r>
            <a:r>
              <a:rPr lang="tr-TR" sz="2000" smtClean="0"/>
              <a:t>(Akü Toplama, Taşıma Geri Kazanım)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0070C0"/>
                </a:solidFill>
              </a:rPr>
              <a:t>TAP</a:t>
            </a:r>
            <a:r>
              <a:rPr lang="tr-TR" sz="2400" smtClean="0"/>
              <a:t> </a:t>
            </a:r>
            <a:r>
              <a:rPr lang="tr-TR" sz="2000" smtClean="0"/>
              <a:t>(Atık Pil Toplama, Taşıma Geri Kazanım)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C00000"/>
                </a:solidFill>
              </a:rPr>
              <a:t>LASDER</a:t>
            </a:r>
            <a:r>
              <a:rPr lang="tr-TR" sz="2400" smtClean="0"/>
              <a:t> (</a:t>
            </a:r>
            <a:r>
              <a:rPr lang="tr-TR" sz="2000" smtClean="0"/>
              <a:t>Ömrünü Tamamlamış Lastiklerin yönetimine İlişkin İşbirliği Protokolü) 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r>
              <a:rPr lang="tr-TR" sz="2400" smtClean="0">
                <a:solidFill>
                  <a:srgbClr val="0070C0"/>
                </a:solidFill>
              </a:rPr>
              <a:t>AKAT</a:t>
            </a:r>
            <a:r>
              <a:rPr lang="tr-TR" sz="2400" smtClean="0"/>
              <a:t> </a:t>
            </a:r>
            <a:r>
              <a:rPr lang="tr-TR" sz="2000" smtClean="0"/>
              <a:t>(Atıkların Kaynağında Ayrı Toplaması)</a:t>
            </a:r>
            <a:endParaRPr lang="tr-TR" sz="2400" smtClean="0"/>
          </a:p>
          <a:p>
            <a:pPr>
              <a:buFont typeface="Wingdings" pitchFamily="2" charset="2"/>
              <a:buChar char="Ø"/>
            </a:pPr>
            <a:endParaRPr lang="tr-TR" sz="240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tr-TR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endParaRPr lang="tr-TR" smtClean="0"/>
          </a:p>
        </p:txBody>
      </p:sp>
      <p:pic>
        <p:nvPicPr>
          <p:cNvPr id="4" name="Picture 2" descr="D:\Logolar\Bakanlık log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92" y="-29864"/>
            <a:ext cx="1185231" cy="93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1747</Words>
  <Application>Microsoft Office PowerPoint</Application>
  <PresentationFormat>Ekran Gösterisi (4:3)</PresentationFormat>
  <Paragraphs>444</Paragraphs>
  <Slides>47</Slides>
  <Notes>43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4</vt:i4>
      </vt:variant>
      <vt:variant>
        <vt:lpstr>Slayt Başlıkları</vt:lpstr>
      </vt:variant>
      <vt:variant>
        <vt:i4>47</vt:i4>
      </vt:variant>
    </vt:vector>
  </HeadingPairs>
  <TitlesOfParts>
    <vt:vector size="52" baseType="lpstr">
      <vt:lpstr>Varsayılan Tasarım</vt:lpstr>
      <vt:lpstr>Microsoft Office Excel 97-2003 Çalışma Sayfası</vt:lpstr>
      <vt:lpstr>Acrobat Document</vt:lpstr>
      <vt:lpstr>Grafik</vt:lpstr>
      <vt:lpstr>Çizelge</vt:lpstr>
      <vt:lpstr>Slayt 1</vt:lpstr>
      <vt:lpstr>Sunum İçeriği</vt:lpstr>
      <vt:lpstr>ORGANİZASYON ŞEMASI</vt:lpstr>
      <vt:lpstr>Çevre Yönetimi Alanında</vt:lpstr>
      <vt:lpstr>ÖNEMLİ PROJELER</vt:lpstr>
      <vt:lpstr>Slayt 6</vt:lpstr>
      <vt:lpstr> Türkiye’nin Taraf Olduğu Uluslararası Çevre Sözleşmeleri  </vt:lpstr>
      <vt:lpstr> YETKİ DEVRİ VE İKİLİ PROTOKOLLER </vt:lpstr>
      <vt:lpstr> İKİLİ PROTOKOLLER 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GELECEĞİN KURGUSU</vt:lpstr>
      <vt:lpstr>Slayt 40</vt:lpstr>
      <vt:lpstr>Slayt 41</vt:lpstr>
      <vt:lpstr>Slayt 42</vt:lpstr>
      <vt:lpstr>Çevre Denetimleri</vt:lpstr>
      <vt:lpstr>Çevre Denetimleri</vt:lpstr>
      <vt:lpstr>Slayt 45</vt:lpstr>
      <vt:lpstr>Slayt 46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Evren Türkmenoğlu</dc:creator>
  <cp:lastModifiedBy>Yasemen-AYDOGDU</cp:lastModifiedBy>
  <cp:revision>93</cp:revision>
  <dcterms:created xsi:type="dcterms:W3CDTF">2010-01-25T10:18:56Z</dcterms:created>
  <dcterms:modified xsi:type="dcterms:W3CDTF">2010-11-23T15:08:40Z</dcterms:modified>
</cp:coreProperties>
</file>