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81" r:id="rId2"/>
    <p:sldMasterId id="2147485198" r:id="rId3"/>
  </p:sldMasterIdLst>
  <p:notesMasterIdLst>
    <p:notesMasterId r:id="rId51"/>
  </p:notesMasterIdLst>
  <p:handoutMasterIdLst>
    <p:handoutMasterId r:id="rId52"/>
  </p:handoutMasterIdLst>
  <p:sldIdLst>
    <p:sldId id="962" r:id="rId4"/>
    <p:sldId id="892" r:id="rId5"/>
    <p:sldId id="893" r:id="rId6"/>
    <p:sldId id="898" r:id="rId7"/>
    <p:sldId id="901" r:id="rId8"/>
    <p:sldId id="902" r:id="rId9"/>
    <p:sldId id="903" r:id="rId10"/>
    <p:sldId id="904" r:id="rId11"/>
    <p:sldId id="905" r:id="rId12"/>
    <p:sldId id="906" r:id="rId13"/>
    <p:sldId id="907" r:id="rId14"/>
    <p:sldId id="908" r:id="rId15"/>
    <p:sldId id="909" r:id="rId16"/>
    <p:sldId id="913" r:id="rId17"/>
    <p:sldId id="912" r:id="rId18"/>
    <p:sldId id="915" r:id="rId19"/>
    <p:sldId id="916" r:id="rId20"/>
    <p:sldId id="917" r:id="rId21"/>
    <p:sldId id="918" r:id="rId22"/>
    <p:sldId id="919" r:id="rId23"/>
    <p:sldId id="920" r:id="rId24"/>
    <p:sldId id="921" r:id="rId25"/>
    <p:sldId id="965" r:id="rId26"/>
    <p:sldId id="966" r:id="rId27"/>
    <p:sldId id="924" r:id="rId28"/>
    <p:sldId id="925" r:id="rId29"/>
    <p:sldId id="927" r:id="rId30"/>
    <p:sldId id="928" r:id="rId31"/>
    <p:sldId id="934" r:id="rId32"/>
    <p:sldId id="935" r:id="rId33"/>
    <p:sldId id="940" r:id="rId34"/>
    <p:sldId id="941" r:id="rId35"/>
    <p:sldId id="944" r:id="rId36"/>
    <p:sldId id="945" r:id="rId37"/>
    <p:sldId id="946" r:id="rId38"/>
    <p:sldId id="947" r:id="rId39"/>
    <p:sldId id="948" r:id="rId40"/>
    <p:sldId id="952" r:id="rId41"/>
    <p:sldId id="964" r:id="rId42"/>
    <p:sldId id="967" r:id="rId43"/>
    <p:sldId id="968" r:id="rId44"/>
    <p:sldId id="969" r:id="rId45"/>
    <p:sldId id="971" r:id="rId46"/>
    <p:sldId id="972" r:id="rId47"/>
    <p:sldId id="973" r:id="rId48"/>
    <p:sldId id="974" r:id="rId49"/>
    <p:sldId id="975" r:id="rId50"/>
  </p:sldIdLst>
  <p:sldSz cx="9144000" cy="6858000" type="screen4x3"/>
  <p:notesSz cx="9926638" cy="6797675"/>
  <p:defaultTextStyle>
    <a:defPPr>
      <a:defRPr lang="tr-TR"/>
    </a:defPPr>
    <a:lvl1pPr algn="l" rtl="0" fontAlgn="base">
      <a:spcBef>
        <a:spcPct val="0"/>
      </a:spcBef>
      <a:spcAft>
        <a:spcPct val="0"/>
      </a:spcAft>
      <a:defRPr sz="3200" b="1" kern="1200">
        <a:solidFill>
          <a:schemeClr val="tx1"/>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FF"/>
    <a:srgbClr val="0066FF"/>
    <a:srgbClr val="6699FF"/>
    <a:srgbClr val="CCFFFF"/>
    <a:srgbClr val="CCFFCC"/>
    <a:srgbClr val="FFFF99"/>
    <a:srgbClr val="FFFF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43" autoAdjust="0"/>
    <p:restoredTop sz="96042" autoAdjust="0"/>
  </p:normalViewPr>
  <p:slideViewPr>
    <p:cSldViewPr>
      <p:cViewPr>
        <p:scale>
          <a:sx n="71" d="100"/>
          <a:sy n="71" d="100"/>
        </p:scale>
        <p:origin x="-98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0"/>
    </p:cViewPr>
  </p:sorterViewPr>
  <p:notesViewPr>
    <p:cSldViewPr>
      <p:cViewPr varScale="1">
        <p:scale>
          <a:sx n="167" d="100"/>
          <a:sy n="167" d="100"/>
        </p:scale>
        <p:origin x="-276" y="-90"/>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eozcan\Desktop\5-7%20ekim%20e&#287;itim\gfb_tablos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AngAx val="1"/>
    </c:view3D>
    <c:plotArea>
      <c:layout>
        <c:manualLayout>
          <c:layoutTarget val="inner"/>
          <c:xMode val="edge"/>
          <c:yMode val="edge"/>
          <c:x val="0.23467411073668087"/>
          <c:y val="3.3677631061913453E-2"/>
          <c:w val="0.74037479684260621"/>
          <c:h val="0.93264473787617608"/>
        </c:manualLayout>
      </c:layout>
      <c:bar3DChart>
        <c:barDir val="bar"/>
        <c:grouping val="stacked"/>
        <c:ser>
          <c:idx val="0"/>
          <c:order val="0"/>
          <c:dLbls>
            <c:showVal val="1"/>
          </c:dLbls>
          <c:cat>
            <c:strRef>
              <c:f>Sayfa3!$B$4:$B$9</c:f>
              <c:strCache>
                <c:ptCount val="6"/>
                <c:pt idx="0">
                  <c:v>Başvuru Sayısı</c:v>
                </c:pt>
                <c:pt idx="1">
                  <c:v>Yeni Kayıt</c:v>
                </c:pt>
                <c:pt idx="2">
                  <c:v>Beklemede</c:v>
                </c:pt>
                <c:pt idx="3">
                  <c:v>Değerlendirmede</c:v>
                </c:pt>
                <c:pt idx="4">
                  <c:v>Kabul</c:v>
                </c:pt>
                <c:pt idx="5">
                  <c:v>Red</c:v>
                </c:pt>
              </c:strCache>
            </c:strRef>
          </c:cat>
          <c:val>
            <c:numRef>
              <c:f>Sayfa3!$C$4:$C$9</c:f>
              <c:numCache>
                <c:formatCode>General</c:formatCode>
                <c:ptCount val="6"/>
              </c:numCache>
            </c:numRef>
          </c:val>
        </c:ser>
        <c:ser>
          <c:idx val="1"/>
          <c:order val="1"/>
          <c:dLbls>
            <c:showVal val="1"/>
          </c:dLbls>
          <c:cat>
            <c:strRef>
              <c:f>Sayfa3!$B$4:$B$9</c:f>
              <c:strCache>
                <c:ptCount val="6"/>
                <c:pt idx="0">
                  <c:v>Başvuru Sayısı</c:v>
                </c:pt>
                <c:pt idx="1">
                  <c:v>Yeni Kayıt</c:v>
                </c:pt>
                <c:pt idx="2">
                  <c:v>Beklemede</c:v>
                </c:pt>
                <c:pt idx="3">
                  <c:v>Değerlendirmede</c:v>
                </c:pt>
                <c:pt idx="4">
                  <c:v>Kabul</c:v>
                </c:pt>
                <c:pt idx="5">
                  <c:v>Red</c:v>
                </c:pt>
              </c:strCache>
            </c:strRef>
          </c:cat>
          <c:val>
            <c:numRef>
              <c:f>Sayfa3!$D$4:$D$9</c:f>
              <c:numCache>
                <c:formatCode>General</c:formatCode>
                <c:ptCount val="6"/>
              </c:numCache>
            </c:numRef>
          </c:val>
        </c:ser>
        <c:ser>
          <c:idx val="2"/>
          <c:order val="2"/>
          <c:spPr>
            <a:solidFill>
              <a:srgbClr val="0066FF"/>
            </a:solidFill>
          </c:spPr>
          <c:dLbls>
            <c:dLbl>
              <c:idx val="0"/>
              <c:tx>
                <c:rich>
                  <a:bodyPr/>
                  <a:lstStyle/>
                  <a:p>
                    <a:r>
                      <a:rPr lang="tr-TR" dirty="0" smtClean="0"/>
                      <a:t>687</a:t>
                    </a:r>
                    <a:endParaRPr lang="en-US" dirty="0"/>
                  </a:p>
                </c:rich>
              </c:tx>
              <c:showVal val="1"/>
            </c:dLbl>
            <c:dLbl>
              <c:idx val="1"/>
              <c:tx>
                <c:rich>
                  <a:bodyPr/>
                  <a:lstStyle/>
                  <a:p>
                    <a:r>
                      <a:rPr lang="en-US" smtClean="0"/>
                      <a:t>2</a:t>
                    </a:r>
                    <a:r>
                      <a:rPr lang="tr-TR" smtClean="0"/>
                      <a:t>55</a:t>
                    </a:r>
                    <a:endParaRPr lang="en-US"/>
                  </a:p>
                </c:rich>
              </c:tx>
              <c:showVal val="1"/>
            </c:dLbl>
            <c:dLbl>
              <c:idx val="4"/>
              <c:tx>
                <c:rich>
                  <a:bodyPr/>
                  <a:lstStyle/>
                  <a:p>
                    <a:r>
                      <a:rPr lang="en-US" dirty="0" smtClean="0"/>
                      <a:t>1</a:t>
                    </a:r>
                    <a:r>
                      <a:rPr lang="tr-TR" dirty="0" smtClean="0"/>
                      <a:t>31</a:t>
                    </a:r>
                    <a:endParaRPr lang="en-US" dirty="0"/>
                  </a:p>
                </c:rich>
              </c:tx>
              <c:showVal val="1"/>
            </c:dLbl>
            <c:txPr>
              <a:bodyPr/>
              <a:lstStyle/>
              <a:p>
                <a:pPr>
                  <a:defRPr sz="1600" b="1">
                    <a:solidFill>
                      <a:schemeClr val="bg1"/>
                    </a:solidFill>
                  </a:defRPr>
                </a:pPr>
                <a:endParaRPr lang="tr-TR"/>
              </a:p>
            </c:txPr>
            <c:showVal val="1"/>
          </c:dLbls>
          <c:cat>
            <c:strRef>
              <c:f>Sayfa3!$B$4:$B$9</c:f>
              <c:strCache>
                <c:ptCount val="6"/>
                <c:pt idx="0">
                  <c:v>Başvuru Sayısı</c:v>
                </c:pt>
                <c:pt idx="1">
                  <c:v>Yeni Kayıt</c:v>
                </c:pt>
                <c:pt idx="2">
                  <c:v>Beklemede</c:v>
                </c:pt>
                <c:pt idx="3">
                  <c:v>Değerlendirmede</c:v>
                </c:pt>
                <c:pt idx="4">
                  <c:v>Kabul</c:v>
                </c:pt>
                <c:pt idx="5">
                  <c:v>Red</c:v>
                </c:pt>
              </c:strCache>
            </c:strRef>
          </c:cat>
          <c:val>
            <c:numRef>
              <c:f>Sayfa3!$E$4:$E$9</c:f>
              <c:numCache>
                <c:formatCode>General</c:formatCode>
                <c:ptCount val="6"/>
                <c:pt idx="0">
                  <c:v>715</c:v>
                </c:pt>
                <c:pt idx="1">
                  <c:v>286</c:v>
                </c:pt>
                <c:pt idx="2">
                  <c:v>9</c:v>
                </c:pt>
                <c:pt idx="3">
                  <c:v>88</c:v>
                </c:pt>
                <c:pt idx="4">
                  <c:v>128</c:v>
                </c:pt>
                <c:pt idx="5">
                  <c:v>204</c:v>
                </c:pt>
              </c:numCache>
            </c:numRef>
          </c:val>
        </c:ser>
        <c:dLbls>
          <c:showVal val="1"/>
        </c:dLbls>
        <c:gapWidth val="95"/>
        <c:gapDepth val="95"/>
        <c:shape val="cylinder"/>
        <c:axId val="141838976"/>
        <c:axId val="141844864"/>
        <c:axId val="0"/>
      </c:bar3DChart>
      <c:catAx>
        <c:axId val="141838976"/>
        <c:scaling>
          <c:orientation val="minMax"/>
        </c:scaling>
        <c:axPos val="l"/>
        <c:majorTickMark val="none"/>
        <c:tickLblPos val="nextTo"/>
        <c:txPr>
          <a:bodyPr/>
          <a:lstStyle/>
          <a:p>
            <a:pPr>
              <a:defRPr sz="1600" b="1"/>
            </a:pPr>
            <a:endParaRPr lang="tr-TR"/>
          </a:p>
        </c:txPr>
        <c:crossAx val="141844864"/>
        <c:crosses val="autoZero"/>
        <c:auto val="1"/>
        <c:lblAlgn val="ctr"/>
        <c:lblOffset val="100"/>
      </c:catAx>
      <c:valAx>
        <c:axId val="141844864"/>
        <c:scaling>
          <c:orientation val="minMax"/>
        </c:scaling>
        <c:delete val="1"/>
        <c:axPos val="b"/>
        <c:numFmt formatCode="General" sourceLinked="1"/>
        <c:majorTickMark val="none"/>
        <c:tickLblPos val="none"/>
        <c:crossAx val="1418389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AngAx val="1"/>
    </c:view3D>
    <c:plotArea>
      <c:layout/>
      <c:bar3DChart>
        <c:barDir val="bar"/>
        <c:grouping val="stacked"/>
        <c:ser>
          <c:idx val="0"/>
          <c:order val="0"/>
          <c:dLbls>
            <c:showVal val="1"/>
          </c:dLbls>
          <c:cat>
            <c:strRef>
              <c:f>Sayfa4!$C$5:$C$10</c:f>
              <c:strCache>
                <c:ptCount val="6"/>
                <c:pt idx="0">
                  <c:v>Başvuru Sayısı</c:v>
                </c:pt>
                <c:pt idx="1">
                  <c:v>Yeni Kayıt</c:v>
                </c:pt>
                <c:pt idx="2">
                  <c:v>Beklemede</c:v>
                </c:pt>
                <c:pt idx="3">
                  <c:v>Değerlendirmede</c:v>
                </c:pt>
                <c:pt idx="4">
                  <c:v>Kabul</c:v>
                </c:pt>
                <c:pt idx="5">
                  <c:v>Red</c:v>
                </c:pt>
              </c:strCache>
            </c:strRef>
          </c:cat>
          <c:val>
            <c:numRef>
              <c:f>Sayfa4!$D$5:$D$10</c:f>
              <c:numCache>
                <c:formatCode>General</c:formatCode>
                <c:ptCount val="6"/>
              </c:numCache>
            </c:numRef>
          </c:val>
        </c:ser>
        <c:ser>
          <c:idx val="1"/>
          <c:order val="1"/>
          <c:dLbls>
            <c:showVal val="1"/>
          </c:dLbls>
          <c:cat>
            <c:strRef>
              <c:f>Sayfa4!$C$5:$C$10</c:f>
              <c:strCache>
                <c:ptCount val="6"/>
                <c:pt idx="0">
                  <c:v>Başvuru Sayısı</c:v>
                </c:pt>
                <c:pt idx="1">
                  <c:v>Yeni Kayıt</c:v>
                </c:pt>
                <c:pt idx="2">
                  <c:v>Beklemede</c:v>
                </c:pt>
                <c:pt idx="3">
                  <c:v>Değerlendirmede</c:v>
                </c:pt>
                <c:pt idx="4">
                  <c:v>Kabul</c:v>
                </c:pt>
                <c:pt idx="5">
                  <c:v>Red</c:v>
                </c:pt>
              </c:strCache>
            </c:strRef>
          </c:cat>
          <c:val>
            <c:numRef>
              <c:f>Sayfa4!$E$5:$E$10</c:f>
              <c:numCache>
                <c:formatCode>General</c:formatCode>
                <c:ptCount val="6"/>
              </c:numCache>
            </c:numRef>
          </c:val>
        </c:ser>
        <c:ser>
          <c:idx val="2"/>
          <c:order val="2"/>
          <c:spPr>
            <a:solidFill>
              <a:srgbClr val="C00000"/>
            </a:solidFill>
          </c:spPr>
          <c:dLbls>
            <c:dLbl>
              <c:idx val="0"/>
              <c:tx>
                <c:rich>
                  <a:bodyPr/>
                  <a:lstStyle/>
                  <a:p>
                    <a:r>
                      <a:rPr lang="tr-TR" dirty="0" smtClean="0"/>
                      <a:t>255</a:t>
                    </a:r>
                    <a:endParaRPr lang="en-US" dirty="0"/>
                  </a:p>
                </c:rich>
              </c:tx>
              <c:showVal val="1"/>
            </c:dLbl>
            <c:dLbl>
              <c:idx val="1"/>
              <c:tx>
                <c:rich>
                  <a:bodyPr/>
                  <a:lstStyle/>
                  <a:p>
                    <a:r>
                      <a:rPr lang="tr-TR" smtClean="0"/>
                      <a:t>83</a:t>
                    </a:r>
                    <a:endParaRPr lang="en-US"/>
                  </a:p>
                </c:rich>
              </c:tx>
              <c:showVal val="1"/>
            </c:dLbl>
            <c:dLbl>
              <c:idx val="4"/>
              <c:tx>
                <c:rich>
                  <a:bodyPr/>
                  <a:lstStyle/>
                  <a:p>
                    <a:r>
                      <a:rPr lang="tr-TR" smtClean="0"/>
                      <a:t>41</a:t>
                    </a:r>
                    <a:endParaRPr lang="en-US"/>
                  </a:p>
                </c:rich>
              </c:tx>
              <c:showVal val="1"/>
            </c:dLbl>
            <c:txPr>
              <a:bodyPr/>
              <a:lstStyle/>
              <a:p>
                <a:pPr>
                  <a:defRPr sz="1600" b="1">
                    <a:solidFill>
                      <a:schemeClr val="bg1"/>
                    </a:solidFill>
                  </a:defRPr>
                </a:pPr>
                <a:endParaRPr lang="tr-TR"/>
              </a:p>
            </c:txPr>
            <c:showVal val="1"/>
          </c:dLbls>
          <c:cat>
            <c:strRef>
              <c:f>Sayfa4!$C$5:$C$10</c:f>
              <c:strCache>
                <c:ptCount val="6"/>
                <c:pt idx="0">
                  <c:v>Başvuru Sayısı</c:v>
                </c:pt>
                <c:pt idx="1">
                  <c:v>Yeni Kayıt</c:v>
                </c:pt>
                <c:pt idx="2">
                  <c:v>Beklemede</c:v>
                </c:pt>
                <c:pt idx="3">
                  <c:v>Değerlendirmede</c:v>
                </c:pt>
                <c:pt idx="4">
                  <c:v>Kabul</c:v>
                </c:pt>
                <c:pt idx="5">
                  <c:v>Red</c:v>
                </c:pt>
              </c:strCache>
            </c:strRef>
          </c:cat>
          <c:val>
            <c:numRef>
              <c:f>Sayfa4!$F$5:$F$10</c:f>
              <c:numCache>
                <c:formatCode>General</c:formatCode>
                <c:ptCount val="6"/>
                <c:pt idx="0">
                  <c:v>248</c:v>
                </c:pt>
                <c:pt idx="1">
                  <c:v>78</c:v>
                </c:pt>
                <c:pt idx="2">
                  <c:v>0</c:v>
                </c:pt>
                <c:pt idx="3">
                  <c:v>29</c:v>
                </c:pt>
                <c:pt idx="4">
                  <c:v>39</c:v>
                </c:pt>
                <c:pt idx="5">
                  <c:v>102</c:v>
                </c:pt>
              </c:numCache>
            </c:numRef>
          </c:val>
        </c:ser>
        <c:dLbls>
          <c:showVal val="1"/>
        </c:dLbls>
        <c:gapWidth val="95"/>
        <c:gapDepth val="95"/>
        <c:shape val="cylinder"/>
        <c:axId val="151439232"/>
        <c:axId val="151440768"/>
        <c:axId val="0"/>
      </c:bar3DChart>
      <c:catAx>
        <c:axId val="151439232"/>
        <c:scaling>
          <c:orientation val="minMax"/>
        </c:scaling>
        <c:axPos val="l"/>
        <c:majorTickMark val="none"/>
        <c:tickLblPos val="nextTo"/>
        <c:txPr>
          <a:bodyPr/>
          <a:lstStyle/>
          <a:p>
            <a:pPr>
              <a:defRPr sz="1600" b="1"/>
            </a:pPr>
            <a:endParaRPr lang="tr-TR"/>
          </a:p>
        </c:txPr>
        <c:crossAx val="151440768"/>
        <c:crosses val="autoZero"/>
        <c:auto val="1"/>
        <c:lblAlgn val="ctr"/>
        <c:lblOffset val="100"/>
      </c:catAx>
      <c:valAx>
        <c:axId val="151440768"/>
        <c:scaling>
          <c:orientation val="minMax"/>
        </c:scaling>
        <c:delete val="1"/>
        <c:axPos val="b"/>
        <c:numFmt formatCode="General" sourceLinked="1"/>
        <c:majorTickMark val="none"/>
        <c:tickLblPos val="none"/>
        <c:crossAx val="15143923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AngAx val="1"/>
    </c:view3D>
    <c:plotArea>
      <c:layout>
        <c:manualLayout>
          <c:layoutTarget val="inner"/>
          <c:xMode val="edge"/>
          <c:yMode val="edge"/>
          <c:x val="0.2287315574344187"/>
          <c:y val="9.4949029228141885E-2"/>
          <c:w val="0.7490463692038497"/>
          <c:h val="0.82418911328704603"/>
        </c:manualLayout>
      </c:layout>
      <c:bar3DChart>
        <c:barDir val="bar"/>
        <c:grouping val="stacked"/>
        <c:ser>
          <c:idx val="0"/>
          <c:order val="0"/>
          <c:dLbls>
            <c:showVal val="1"/>
          </c:dLbls>
          <c:cat>
            <c:strRef>
              <c:f>Sayfa5!$B$7:$B$12</c:f>
              <c:strCache>
                <c:ptCount val="6"/>
                <c:pt idx="0">
                  <c:v>Başvuru Sayısı</c:v>
                </c:pt>
                <c:pt idx="1">
                  <c:v>Yeni Kayıt</c:v>
                </c:pt>
                <c:pt idx="2">
                  <c:v>Beklemede</c:v>
                </c:pt>
                <c:pt idx="3">
                  <c:v>Değerlendirmede</c:v>
                </c:pt>
                <c:pt idx="4">
                  <c:v>Kabul</c:v>
                </c:pt>
                <c:pt idx="5">
                  <c:v>Red</c:v>
                </c:pt>
              </c:strCache>
            </c:strRef>
          </c:cat>
          <c:val>
            <c:numRef>
              <c:f>Sayfa5!$C$7:$C$12</c:f>
              <c:numCache>
                <c:formatCode>General</c:formatCode>
                <c:ptCount val="6"/>
              </c:numCache>
            </c:numRef>
          </c:val>
        </c:ser>
        <c:ser>
          <c:idx val="1"/>
          <c:order val="1"/>
          <c:dLbls>
            <c:showVal val="1"/>
          </c:dLbls>
          <c:cat>
            <c:strRef>
              <c:f>Sayfa5!$B$7:$B$12</c:f>
              <c:strCache>
                <c:ptCount val="6"/>
                <c:pt idx="0">
                  <c:v>Başvuru Sayısı</c:v>
                </c:pt>
                <c:pt idx="1">
                  <c:v>Yeni Kayıt</c:v>
                </c:pt>
                <c:pt idx="2">
                  <c:v>Beklemede</c:v>
                </c:pt>
                <c:pt idx="3">
                  <c:v>Değerlendirmede</c:v>
                </c:pt>
                <c:pt idx="4">
                  <c:v>Kabul</c:v>
                </c:pt>
                <c:pt idx="5">
                  <c:v>Red</c:v>
                </c:pt>
              </c:strCache>
            </c:strRef>
          </c:cat>
          <c:val>
            <c:numRef>
              <c:f>Sayfa5!$D$7:$D$12</c:f>
              <c:numCache>
                <c:formatCode>General</c:formatCode>
                <c:ptCount val="6"/>
              </c:numCache>
            </c:numRef>
          </c:val>
        </c:ser>
        <c:ser>
          <c:idx val="2"/>
          <c:order val="2"/>
          <c:spPr>
            <a:solidFill>
              <a:schemeClr val="accent6">
                <a:lumMod val="60000"/>
                <a:lumOff val="40000"/>
              </a:schemeClr>
            </a:solidFill>
          </c:spPr>
          <c:dLbls>
            <c:dLbl>
              <c:idx val="0"/>
              <c:tx>
                <c:rich>
                  <a:bodyPr/>
                  <a:lstStyle/>
                  <a:p>
                    <a:r>
                      <a:rPr lang="tr-TR" dirty="0" smtClean="0"/>
                      <a:t>432</a:t>
                    </a:r>
                    <a:endParaRPr lang="en-US" dirty="0"/>
                  </a:p>
                </c:rich>
              </c:tx>
              <c:showVal val="1"/>
            </c:dLbl>
            <c:dLbl>
              <c:idx val="1"/>
              <c:tx>
                <c:rich>
                  <a:bodyPr/>
                  <a:lstStyle/>
                  <a:p>
                    <a:r>
                      <a:rPr lang="en-US" smtClean="0"/>
                      <a:t>1</a:t>
                    </a:r>
                    <a:r>
                      <a:rPr lang="tr-TR" smtClean="0"/>
                      <a:t>7</a:t>
                    </a:r>
                    <a:r>
                      <a:rPr lang="en-US" smtClean="0"/>
                      <a:t>2</a:t>
                    </a:r>
                    <a:endParaRPr lang="en-US"/>
                  </a:p>
                </c:rich>
              </c:tx>
              <c:showVal val="1"/>
            </c:dLbl>
            <c:dLbl>
              <c:idx val="4"/>
              <c:tx>
                <c:rich>
                  <a:bodyPr/>
                  <a:lstStyle/>
                  <a:p>
                    <a:r>
                      <a:rPr lang="tr-TR" smtClean="0"/>
                      <a:t>90</a:t>
                    </a:r>
                    <a:endParaRPr lang="en-US"/>
                  </a:p>
                </c:rich>
              </c:tx>
              <c:showVal val="1"/>
            </c:dLbl>
            <c:txPr>
              <a:bodyPr/>
              <a:lstStyle/>
              <a:p>
                <a:pPr>
                  <a:defRPr sz="1600" b="1">
                    <a:solidFill>
                      <a:schemeClr val="bg1"/>
                    </a:solidFill>
                  </a:defRPr>
                </a:pPr>
                <a:endParaRPr lang="tr-TR"/>
              </a:p>
            </c:txPr>
            <c:showVal val="1"/>
          </c:dLbls>
          <c:cat>
            <c:strRef>
              <c:f>Sayfa5!$B$7:$B$12</c:f>
              <c:strCache>
                <c:ptCount val="6"/>
                <c:pt idx="0">
                  <c:v>Başvuru Sayısı</c:v>
                </c:pt>
                <c:pt idx="1">
                  <c:v>Yeni Kayıt</c:v>
                </c:pt>
                <c:pt idx="2">
                  <c:v>Beklemede</c:v>
                </c:pt>
                <c:pt idx="3">
                  <c:v>Değerlendirmede</c:v>
                </c:pt>
                <c:pt idx="4">
                  <c:v>Kabul</c:v>
                </c:pt>
                <c:pt idx="5">
                  <c:v>Red</c:v>
                </c:pt>
              </c:strCache>
            </c:strRef>
          </c:cat>
          <c:val>
            <c:numRef>
              <c:f>Sayfa5!$E$7:$E$12</c:f>
              <c:numCache>
                <c:formatCode>General</c:formatCode>
                <c:ptCount val="6"/>
                <c:pt idx="0">
                  <c:v>361</c:v>
                </c:pt>
                <c:pt idx="1">
                  <c:v>102</c:v>
                </c:pt>
                <c:pt idx="2">
                  <c:v>9</c:v>
                </c:pt>
                <c:pt idx="3">
                  <c:v>59</c:v>
                </c:pt>
                <c:pt idx="4">
                  <c:v>89</c:v>
                </c:pt>
                <c:pt idx="5">
                  <c:v>102</c:v>
                </c:pt>
              </c:numCache>
            </c:numRef>
          </c:val>
        </c:ser>
        <c:dLbls>
          <c:showVal val="1"/>
        </c:dLbls>
        <c:gapWidth val="95"/>
        <c:gapDepth val="95"/>
        <c:shape val="cylinder"/>
        <c:axId val="142169984"/>
        <c:axId val="142171520"/>
        <c:axId val="0"/>
      </c:bar3DChart>
      <c:catAx>
        <c:axId val="142169984"/>
        <c:scaling>
          <c:orientation val="minMax"/>
        </c:scaling>
        <c:axPos val="l"/>
        <c:majorTickMark val="none"/>
        <c:tickLblPos val="nextTo"/>
        <c:txPr>
          <a:bodyPr/>
          <a:lstStyle/>
          <a:p>
            <a:pPr>
              <a:defRPr sz="1600" b="1"/>
            </a:pPr>
            <a:endParaRPr lang="tr-TR"/>
          </a:p>
        </c:txPr>
        <c:crossAx val="142171520"/>
        <c:crosses val="autoZero"/>
        <c:auto val="1"/>
        <c:lblAlgn val="ctr"/>
        <c:lblOffset val="100"/>
      </c:catAx>
      <c:valAx>
        <c:axId val="142171520"/>
        <c:scaling>
          <c:orientation val="minMax"/>
        </c:scaling>
        <c:delete val="1"/>
        <c:axPos val="b"/>
        <c:numFmt formatCode="General" sourceLinked="1"/>
        <c:tickLblPos val="none"/>
        <c:crossAx val="142169984"/>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style val="27"/>
  <c:chart>
    <c:autoTitleDeleted val="1"/>
    <c:view3D>
      <c:perspective val="30"/>
    </c:view3D>
    <c:plotArea>
      <c:layout/>
      <c:bar3DChart>
        <c:barDir val="col"/>
        <c:grouping val="standard"/>
        <c:ser>
          <c:idx val="0"/>
          <c:order val="0"/>
          <c:spPr>
            <a:solidFill>
              <a:srgbClr val="FF0000"/>
            </a:solidFill>
          </c:spPr>
          <c:dLbls>
            <c:txPr>
              <a:bodyPr/>
              <a:lstStyle/>
              <a:p>
                <a:pPr>
                  <a:defRPr b="1"/>
                </a:pPr>
                <a:endParaRPr lang="tr-TR"/>
              </a:p>
            </c:txPr>
            <c:showVal val="1"/>
          </c:dLbls>
          <c:cat>
            <c:strRef>
              <c:f>Sayfa8!$C$7:$C$33</c:f>
              <c:strCache>
                <c:ptCount val="27"/>
                <c:pt idx="0">
                  <c:v>Afyon</c:v>
                </c:pt>
                <c:pt idx="1">
                  <c:v>Balıkesir</c:v>
                </c:pt>
                <c:pt idx="2">
                  <c:v>Bilecik</c:v>
                </c:pt>
                <c:pt idx="3">
                  <c:v>Burdur</c:v>
                </c:pt>
                <c:pt idx="4">
                  <c:v>Bolu</c:v>
                </c:pt>
                <c:pt idx="5">
                  <c:v>Çorum</c:v>
                </c:pt>
                <c:pt idx="6">
                  <c:v>Denizli </c:v>
                </c:pt>
                <c:pt idx="7">
                  <c:v>Düzce</c:v>
                </c:pt>
                <c:pt idx="8">
                  <c:v>Erzincan</c:v>
                </c:pt>
                <c:pt idx="9">
                  <c:v>Gaziantep</c:v>
                </c:pt>
                <c:pt idx="10">
                  <c:v>Giresun</c:v>
                </c:pt>
                <c:pt idx="11">
                  <c:v>Hatay</c:v>
                </c:pt>
                <c:pt idx="12">
                  <c:v>Iğdır</c:v>
                </c:pt>
                <c:pt idx="13">
                  <c:v>İstanbul</c:v>
                </c:pt>
                <c:pt idx="14">
                  <c:v>Karabük</c:v>
                </c:pt>
                <c:pt idx="15">
                  <c:v>Kırıkkale</c:v>
                </c:pt>
                <c:pt idx="16">
                  <c:v>Kırklareli</c:v>
                </c:pt>
                <c:pt idx="17">
                  <c:v>Kilis </c:v>
                </c:pt>
                <c:pt idx="18">
                  <c:v>Kütahya </c:v>
                </c:pt>
                <c:pt idx="19">
                  <c:v>Mardin </c:v>
                </c:pt>
                <c:pt idx="20">
                  <c:v>Mersin</c:v>
                </c:pt>
                <c:pt idx="21">
                  <c:v>Muğla</c:v>
                </c:pt>
                <c:pt idx="22">
                  <c:v>Rize</c:v>
                </c:pt>
                <c:pt idx="23">
                  <c:v>Şanlıurfa</c:v>
                </c:pt>
                <c:pt idx="24">
                  <c:v>Tekirdağ</c:v>
                </c:pt>
                <c:pt idx="25">
                  <c:v>Trabzon</c:v>
                </c:pt>
                <c:pt idx="26">
                  <c:v>Yalova</c:v>
                </c:pt>
              </c:strCache>
            </c:strRef>
          </c:cat>
          <c:val>
            <c:numRef>
              <c:f>Sayfa8!$D$7:$D$33</c:f>
              <c:numCache>
                <c:formatCode>General</c:formatCode>
                <c:ptCount val="27"/>
                <c:pt idx="0">
                  <c:v>2</c:v>
                </c:pt>
                <c:pt idx="1">
                  <c:v>2</c:v>
                </c:pt>
                <c:pt idx="2">
                  <c:v>2</c:v>
                </c:pt>
                <c:pt idx="3">
                  <c:v>1</c:v>
                </c:pt>
                <c:pt idx="4">
                  <c:v>1</c:v>
                </c:pt>
                <c:pt idx="5">
                  <c:v>1</c:v>
                </c:pt>
                <c:pt idx="6">
                  <c:v>6</c:v>
                </c:pt>
                <c:pt idx="7">
                  <c:v>3</c:v>
                </c:pt>
                <c:pt idx="8">
                  <c:v>2</c:v>
                </c:pt>
                <c:pt idx="9">
                  <c:v>7</c:v>
                </c:pt>
                <c:pt idx="10">
                  <c:v>3</c:v>
                </c:pt>
                <c:pt idx="11">
                  <c:v>8</c:v>
                </c:pt>
                <c:pt idx="12">
                  <c:v>2</c:v>
                </c:pt>
                <c:pt idx="13">
                  <c:v>7</c:v>
                </c:pt>
                <c:pt idx="14">
                  <c:v>2</c:v>
                </c:pt>
                <c:pt idx="15">
                  <c:v>5</c:v>
                </c:pt>
                <c:pt idx="16">
                  <c:v>3</c:v>
                </c:pt>
                <c:pt idx="17">
                  <c:v>1</c:v>
                </c:pt>
                <c:pt idx="18">
                  <c:v>4</c:v>
                </c:pt>
                <c:pt idx="19">
                  <c:v>1</c:v>
                </c:pt>
                <c:pt idx="20">
                  <c:v>6</c:v>
                </c:pt>
                <c:pt idx="21">
                  <c:v>1</c:v>
                </c:pt>
                <c:pt idx="22">
                  <c:v>2</c:v>
                </c:pt>
                <c:pt idx="23">
                  <c:v>2</c:v>
                </c:pt>
                <c:pt idx="24">
                  <c:v>2</c:v>
                </c:pt>
                <c:pt idx="25">
                  <c:v>2</c:v>
                </c:pt>
                <c:pt idx="26">
                  <c:v>1</c:v>
                </c:pt>
              </c:numCache>
            </c:numRef>
          </c:val>
        </c:ser>
        <c:dLbls>
          <c:showVal val="1"/>
        </c:dLbls>
        <c:shape val="cylinder"/>
        <c:axId val="142008704"/>
        <c:axId val="142010240"/>
        <c:axId val="152570944"/>
      </c:bar3DChart>
      <c:catAx>
        <c:axId val="142008704"/>
        <c:scaling>
          <c:orientation val="minMax"/>
        </c:scaling>
        <c:axPos val="b"/>
        <c:majorTickMark val="none"/>
        <c:tickLblPos val="nextTo"/>
        <c:txPr>
          <a:bodyPr/>
          <a:lstStyle/>
          <a:p>
            <a:pPr>
              <a:defRPr b="1"/>
            </a:pPr>
            <a:endParaRPr lang="tr-TR"/>
          </a:p>
        </c:txPr>
        <c:crossAx val="142010240"/>
        <c:crosses val="autoZero"/>
        <c:auto val="1"/>
        <c:lblAlgn val="ctr"/>
        <c:lblOffset val="100"/>
      </c:catAx>
      <c:valAx>
        <c:axId val="142010240"/>
        <c:scaling>
          <c:orientation val="minMax"/>
        </c:scaling>
        <c:delete val="1"/>
        <c:axPos val="l"/>
        <c:numFmt formatCode="General" sourceLinked="1"/>
        <c:tickLblPos val="nextTo"/>
        <c:crossAx val="142008704"/>
        <c:crosses val="autoZero"/>
        <c:crossBetween val="between"/>
      </c:valAx>
      <c:serAx>
        <c:axId val="152570944"/>
        <c:scaling>
          <c:orientation val="minMax"/>
        </c:scaling>
        <c:delete val="1"/>
        <c:axPos val="b"/>
        <c:tickLblPos val="nextTo"/>
        <c:crossAx val="142010240"/>
        <c:crosses val="autoZero"/>
      </c:serAx>
    </c:plotArea>
    <c:plotVisOnly val="1"/>
  </c:chart>
  <c:txPr>
    <a:bodyPr/>
    <a:lstStyle/>
    <a:p>
      <a:pPr>
        <a:defRPr sz="1800"/>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style val="5"/>
  <c:chart>
    <c:autoTitleDeleted val="1"/>
    <c:view3D>
      <c:perspective val="30"/>
    </c:view3D>
    <c:plotArea>
      <c:layout/>
      <c:bar3DChart>
        <c:barDir val="col"/>
        <c:grouping val="standard"/>
        <c:ser>
          <c:idx val="0"/>
          <c:order val="0"/>
          <c:spPr>
            <a:solidFill>
              <a:srgbClr val="FFC000"/>
            </a:solidFill>
            <a:ln>
              <a:solidFill>
                <a:srgbClr val="FFC000"/>
              </a:solidFill>
            </a:ln>
          </c:spPr>
          <c:dLbls>
            <c:txPr>
              <a:bodyPr/>
              <a:lstStyle/>
              <a:p>
                <a:pPr>
                  <a:defRPr sz="1200" b="1"/>
                </a:pPr>
                <a:endParaRPr lang="tr-TR"/>
              </a:p>
            </c:txPr>
            <c:showVal val="1"/>
          </c:dLbls>
          <c:cat>
            <c:strRef>
              <c:f>Sayfa9!$K$14:$K$45</c:f>
              <c:strCache>
                <c:ptCount val="32"/>
                <c:pt idx="0">
                  <c:v>Adana</c:v>
                </c:pt>
                <c:pt idx="1">
                  <c:v>Aksaray</c:v>
                </c:pt>
                <c:pt idx="2">
                  <c:v>Ankara</c:v>
                </c:pt>
                <c:pt idx="3">
                  <c:v>Antalya</c:v>
                </c:pt>
                <c:pt idx="4">
                  <c:v>Aydın</c:v>
                </c:pt>
                <c:pt idx="5">
                  <c:v>Balıkesir</c:v>
                </c:pt>
                <c:pt idx="6">
                  <c:v>Bingöl</c:v>
                </c:pt>
                <c:pt idx="7">
                  <c:v>Bolu</c:v>
                </c:pt>
                <c:pt idx="8">
                  <c:v>Bursa</c:v>
                </c:pt>
                <c:pt idx="9">
                  <c:v>Denizli</c:v>
                </c:pt>
                <c:pt idx="10">
                  <c:v>Eskişehir</c:v>
                </c:pt>
                <c:pt idx="11">
                  <c:v>Gaziantep</c:v>
                </c:pt>
                <c:pt idx="12">
                  <c:v>Hatay</c:v>
                </c:pt>
                <c:pt idx="13">
                  <c:v>Iğdır</c:v>
                </c:pt>
                <c:pt idx="14">
                  <c:v>Isparta </c:v>
                </c:pt>
                <c:pt idx="15">
                  <c:v>İstanbul</c:v>
                </c:pt>
                <c:pt idx="16">
                  <c:v>İzmir</c:v>
                </c:pt>
                <c:pt idx="17">
                  <c:v>Karabük</c:v>
                </c:pt>
                <c:pt idx="18">
                  <c:v>Karaman</c:v>
                </c:pt>
                <c:pt idx="19">
                  <c:v>Kırklareli</c:v>
                </c:pt>
                <c:pt idx="20">
                  <c:v>Kocaeli</c:v>
                </c:pt>
                <c:pt idx="21">
                  <c:v>Konya</c:v>
                </c:pt>
                <c:pt idx="22">
                  <c:v>Manisa</c:v>
                </c:pt>
                <c:pt idx="23">
                  <c:v>Mardin</c:v>
                </c:pt>
                <c:pt idx="24">
                  <c:v>Mersin</c:v>
                </c:pt>
                <c:pt idx="25">
                  <c:v>Muğla </c:v>
                </c:pt>
                <c:pt idx="26">
                  <c:v>Rize</c:v>
                </c:pt>
                <c:pt idx="27">
                  <c:v>Sakarya</c:v>
                </c:pt>
                <c:pt idx="28">
                  <c:v>Samsun</c:v>
                </c:pt>
                <c:pt idx="29">
                  <c:v>Sivas</c:v>
                </c:pt>
                <c:pt idx="30">
                  <c:v>Tekirdağ</c:v>
                </c:pt>
                <c:pt idx="31">
                  <c:v>Yalova</c:v>
                </c:pt>
              </c:strCache>
            </c:strRef>
          </c:cat>
          <c:val>
            <c:numRef>
              <c:f>Sayfa9!$L$14:$L$45</c:f>
              <c:numCache>
                <c:formatCode>General</c:formatCode>
                <c:ptCount val="32"/>
                <c:pt idx="0">
                  <c:v>2</c:v>
                </c:pt>
                <c:pt idx="1">
                  <c:v>3</c:v>
                </c:pt>
                <c:pt idx="2">
                  <c:v>1</c:v>
                </c:pt>
                <c:pt idx="3">
                  <c:v>5</c:v>
                </c:pt>
                <c:pt idx="4">
                  <c:v>1</c:v>
                </c:pt>
                <c:pt idx="5">
                  <c:v>3</c:v>
                </c:pt>
                <c:pt idx="6">
                  <c:v>1</c:v>
                </c:pt>
                <c:pt idx="7">
                  <c:v>3</c:v>
                </c:pt>
                <c:pt idx="8">
                  <c:v>1</c:v>
                </c:pt>
                <c:pt idx="9">
                  <c:v>1</c:v>
                </c:pt>
                <c:pt idx="10">
                  <c:v>2</c:v>
                </c:pt>
                <c:pt idx="11">
                  <c:v>5</c:v>
                </c:pt>
                <c:pt idx="12">
                  <c:v>7</c:v>
                </c:pt>
                <c:pt idx="13">
                  <c:v>1</c:v>
                </c:pt>
                <c:pt idx="14">
                  <c:v>1</c:v>
                </c:pt>
                <c:pt idx="15">
                  <c:v>8</c:v>
                </c:pt>
                <c:pt idx="16">
                  <c:v>1</c:v>
                </c:pt>
                <c:pt idx="17">
                  <c:v>1</c:v>
                </c:pt>
                <c:pt idx="18">
                  <c:v>1</c:v>
                </c:pt>
                <c:pt idx="19">
                  <c:v>2</c:v>
                </c:pt>
                <c:pt idx="20">
                  <c:v>3</c:v>
                </c:pt>
                <c:pt idx="21">
                  <c:v>2</c:v>
                </c:pt>
                <c:pt idx="22">
                  <c:v>9</c:v>
                </c:pt>
                <c:pt idx="23">
                  <c:v>1</c:v>
                </c:pt>
                <c:pt idx="24">
                  <c:v>3</c:v>
                </c:pt>
                <c:pt idx="25">
                  <c:v>1</c:v>
                </c:pt>
                <c:pt idx="26">
                  <c:v>2</c:v>
                </c:pt>
                <c:pt idx="27">
                  <c:v>2</c:v>
                </c:pt>
                <c:pt idx="28">
                  <c:v>11</c:v>
                </c:pt>
                <c:pt idx="29">
                  <c:v>1</c:v>
                </c:pt>
                <c:pt idx="30">
                  <c:v>2</c:v>
                </c:pt>
                <c:pt idx="31">
                  <c:v>1</c:v>
                </c:pt>
              </c:numCache>
            </c:numRef>
          </c:val>
        </c:ser>
        <c:dLbls>
          <c:showVal val="1"/>
        </c:dLbls>
        <c:shape val="cylinder"/>
        <c:axId val="142220288"/>
        <c:axId val="142254848"/>
        <c:axId val="142196224"/>
      </c:bar3DChart>
      <c:catAx>
        <c:axId val="142220288"/>
        <c:scaling>
          <c:orientation val="minMax"/>
        </c:scaling>
        <c:axPos val="b"/>
        <c:majorTickMark val="none"/>
        <c:tickLblPos val="nextTo"/>
        <c:txPr>
          <a:bodyPr/>
          <a:lstStyle/>
          <a:p>
            <a:pPr>
              <a:defRPr sz="1200" b="1"/>
            </a:pPr>
            <a:endParaRPr lang="tr-TR"/>
          </a:p>
        </c:txPr>
        <c:crossAx val="142254848"/>
        <c:crosses val="autoZero"/>
        <c:auto val="1"/>
        <c:lblAlgn val="ctr"/>
        <c:lblOffset val="100"/>
      </c:catAx>
      <c:valAx>
        <c:axId val="142254848"/>
        <c:scaling>
          <c:orientation val="minMax"/>
        </c:scaling>
        <c:delete val="1"/>
        <c:axPos val="l"/>
        <c:numFmt formatCode="General" sourceLinked="1"/>
        <c:tickLblPos val="nextTo"/>
        <c:crossAx val="142220288"/>
        <c:crosses val="autoZero"/>
        <c:crossBetween val="between"/>
      </c:valAx>
      <c:serAx>
        <c:axId val="142196224"/>
        <c:scaling>
          <c:orientation val="minMax"/>
        </c:scaling>
        <c:delete val="1"/>
        <c:axPos val="b"/>
        <c:tickLblPos val="nextTo"/>
        <c:crossAx val="142254848"/>
        <c:crosses val="autoZero"/>
      </c:ser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style val="32"/>
  <c:chart>
    <c:autoTitleDeleted val="1"/>
    <c:view3D>
      <c:perspective val="30"/>
    </c:view3D>
    <c:plotArea>
      <c:layout/>
      <c:bar3DChart>
        <c:barDir val="col"/>
        <c:grouping val="standard"/>
        <c:ser>
          <c:idx val="0"/>
          <c:order val="0"/>
          <c:spPr>
            <a:solidFill>
              <a:srgbClr val="7030A0"/>
            </a:solidFill>
          </c:spPr>
          <c:dLbls>
            <c:txPr>
              <a:bodyPr/>
              <a:lstStyle/>
              <a:p>
                <a:pPr>
                  <a:defRPr sz="1200" b="1"/>
                </a:pPr>
                <a:endParaRPr lang="tr-TR"/>
              </a:p>
            </c:txPr>
            <c:showVal val="1"/>
          </c:dLbls>
          <c:cat>
            <c:strRef>
              <c:f>Sayfa6!$B$6:$B$22</c:f>
              <c:strCache>
                <c:ptCount val="17"/>
                <c:pt idx="0">
                  <c:v>Adana</c:v>
                </c:pt>
                <c:pt idx="1">
                  <c:v>Ankara</c:v>
                </c:pt>
                <c:pt idx="2">
                  <c:v>Antalya</c:v>
                </c:pt>
                <c:pt idx="3">
                  <c:v>Bilecik</c:v>
                </c:pt>
                <c:pt idx="4">
                  <c:v>Bursa</c:v>
                </c:pt>
                <c:pt idx="5">
                  <c:v>Çanakkale</c:v>
                </c:pt>
                <c:pt idx="6">
                  <c:v>Hatay</c:v>
                </c:pt>
                <c:pt idx="7">
                  <c:v>Denizli</c:v>
                </c:pt>
                <c:pt idx="8">
                  <c:v>İstanbul</c:v>
                </c:pt>
                <c:pt idx="9">
                  <c:v>Kırklareli</c:v>
                </c:pt>
                <c:pt idx="10">
                  <c:v>İzmir</c:v>
                </c:pt>
                <c:pt idx="11">
                  <c:v>Kocaeli</c:v>
                </c:pt>
                <c:pt idx="12">
                  <c:v>Konya</c:v>
                </c:pt>
                <c:pt idx="13">
                  <c:v>Sakarya</c:v>
                </c:pt>
                <c:pt idx="14">
                  <c:v>Manisa</c:v>
                </c:pt>
                <c:pt idx="15">
                  <c:v>Tekirdağ</c:v>
                </c:pt>
                <c:pt idx="16">
                  <c:v>Tokat</c:v>
                </c:pt>
              </c:strCache>
            </c:strRef>
          </c:cat>
          <c:val>
            <c:numRef>
              <c:f>Sayfa6!$C$6:$C$22</c:f>
              <c:numCache>
                <c:formatCode>General</c:formatCode>
                <c:ptCount val="17"/>
                <c:pt idx="0">
                  <c:v>1</c:v>
                </c:pt>
                <c:pt idx="1">
                  <c:v>4</c:v>
                </c:pt>
                <c:pt idx="2">
                  <c:v>1</c:v>
                </c:pt>
                <c:pt idx="3">
                  <c:v>2</c:v>
                </c:pt>
                <c:pt idx="4">
                  <c:v>3</c:v>
                </c:pt>
                <c:pt idx="5">
                  <c:v>1</c:v>
                </c:pt>
                <c:pt idx="6">
                  <c:v>1</c:v>
                </c:pt>
                <c:pt idx="7">
                  <c:v>1</c:v>
                </c:pt>
                <c:pt idx="8">
                  <c:v>4</c:v>
                </c:pt>
                <c:pt idx="9">
                  <c:v>1</c:v>
                </c:pt>
                <c:pt idx="10">
                  <c:v>4</c:v>
                </c:pt>
                <c:pt idx="11">
                  <c:v>5</c:v>
                </c:pt>
                <c:pt idx="12">
                  <c:v>4</c:v>
                </c:pt>
                <c:pt idx="13">
                  <c:v>1</c:v>
                </c:pt>
                <c:pt idx="14">
                  <c:v>1</c:v>
                </c:pt>
                <c:pt idx="15">
                  <c:v>3</c:v>
                </c:pt>
                <c:pt idx="16">
                  <c:v>1</c:v>
                </c:pt>
              </c:numCache>
            </c:numRef>
          </c:val>
        </c:ser>
        <c:ser>
          <c:idx val="1"/>
          <c:order val="1"/>
          <c:dLbls>
            <c:showVal val="1"/>
          </c:dLbls>
          <c:cat>
            <c:strRef>
              <c:f>Sayfa6!$B$6:$B$22</c:f>
              <c:strCache>
                <c:ptCount val="17"/>
                <c:pt idx="0">
                  <c:v>Adana</c:v>
                </c:pt>
                <c:pt idx="1">
                  <c:v>Ankara</c:v>
                </c:pt>
                <c:pt idx="2">
                  <c:v>Antalya</c:v>
                </c:pt>
                <c:pt idx="3">
                  <c:v>Bilecik</c:v>
                </c:pt>
                <c:pt idx="4">
                  <c:v>Bursa</c:v>
                </c:pt>
                <c:pt idx="5">
                  <c:v>Çanakkale</c:v>
                </c:pt>
                <c:pt idx="6">
                  <c:v>Hatay</c:v>
                </c:pt>
                <c:pt idx="7">
                  <c:v>Denizli</c:v>
                </c:pt>
                <c:pt idx="8">
                  <c:v>İstanbul</c:v>
                </c:pt>
                <c:pt idx="9">
                  <c:v>Kırklareli</c:v>
                </c:pt>
                <c:pt idx="10">
                  <c:v>İzmir</c:v>
                </c:pt>
                <c:pt idx="11">
                  <c:v>Kocaeli</c:v>
                </c:pt>
                <c:pt idx="12">
                  <c:v>Konya</c:v>
                </c:pt>
                <c:pt idx="13">
                  <c:v>Sakarya</c:v>
                </c:pt>
                <c:pt idx="14">
                  <c:v>Manisa</c:v>
                </c:pt>
                <c:pt idx="15">
                  <c:v>Tekirdağ</c:v>
                </c:pt>
                <c:pt idx="16">
                  <c:v>Tokat</c:v>
                </c:pt>
              </c:strCache>
            </c:strRef>
          </c:cat>
          <c:val>
            <c:numRef>
              <c:f>Sayfa6!$D$6:$D$22</c:f>
              <c:numCache>
                <c:formatCode>General</c:formatCode>
                <c:ptCount val="17"/>
              </c:numCache>
            </c:numRef>
          </c:val>
        </c:ser>
        <c:dLbls>
          <c:showVal val="1"/>
        </c:dLbls>
        <c:shape val="cylinder"/>
        <c:axId val="142297728"/>
        <c:axId val="142307712"/>
        <c:axId val="151804992"/>
      </c:bar3DChart>
      <c:catAx>
        <c:axId val="142297728"/>
        <c:scaling>
          <c:orientation val="minMax"/>
        </c:scaling>
        <c:axPos val="b"/>
        <c:majorTickMark val="none"/>
        <c:tickLblPos val="nextTo"/>
        <c:txPr>
          <a:bodyPr/>
          <a:lstStyle/>
          <a:p>
            <a:pPr>
              <a:defRPr sz="1200" b="1"/>
            </a:pPr>
            <a:endParaRPr lang="tr-TR"/>
          </a:p>
        </c:txPr>
        <c:crossAx val="142307712"/>
        <c:crosses val="autoZero"/>
        <c:auto val="1"/>
        <c:lblAlgn val="ctr"/>
        <c:lblOffset val="100"/>
      </c:catAx>
      <c:valAx>
        <c:axId val="142307712"/>
        <c:scaling>
          <c:orientation val="minMax"/>
        </c:scaling>
        <c:delete val="1"/>
        <c:axPos val="l"/>
        <c:numFmt formatCode="General" sourceLinked="1"/>
        <c:tickLblPos val="nextTo"/>
        <c:crossAx val="142297728"/>
        <c:crosses val="autoZero"/>
        <c:crossBetween val="between"/>
      </c:valAx>
      <c:serAx>
        <c:axId val="151804992"/>
        <c:scaling>
          <c:orientation val="minMax"/>
        </c:scaling>
        <c:delete val="1"/>
        <c:axPos val="b"/>
        <c:tickLblPos val="nextTo"/>
        <c:crossAx val="142307712"/>
        <c:crosses val="autoZero"/>
      </c:ser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style val="23"/>
  <c:chart>
    <c:autoTitleDeleted val="1"/>
    <c:view3D>
      <c:perspective val="30"/>
    </c:view3D>
    <c:plotArea>
      <c:layout/>
      <c:bar3DChart>
        <c:barDir val="col"/>
        <c:grouping val="standard"/>
        <c:ser>
          <c:idx val="0"/>
          <c:order val="0"/>
          <c:spPr>
            <a:solidFill>
              <a:srgbClr val="0033CC"/>
            </a:solidFill>
          </c:spPr>
          <c:dLbls>
            <c:txPr>
              <a:bodyPr/>
              <a:lstStyle/>
              <a:p>
                <a:pPr>
                  <a:defRPr b="1"/>
                </a:pPr>
                <a:endParaRPr lang="tr-TR"/>
              </a:p>
            </c:txPr>
            <c:showVal val="1"/>
          </c:dLbls>
          <c:cat>
            <c:strRef>
              <c:f>Sayfa7!$C$9:$C$15</c:f>
              <c:strCache>
                <c:ptCount val="7"/>
                <c:pt idx="0">
                  <c:v>Aksaray</c:v>
                </c:pt>
                <c:pt idx="1">
                  <c:v>Balıkesir</c:v>
                </c:pt>
                <c:pt idx="2">
                  <c:v>Denizli</c:v>
                </c:pt>
                <c:pt idx="3">
                  <c:v>İstanbul</c:v>
                </c:pt>
                <c:pt idx="4">
                  <c:v>Kırklareli</c:v>
                </c:pt>
                <c:pt idx="5">
                  <c:v>Mersin</c:v>
                </c:pt>
                <c:pt idx="6">
                  <c:v>Muş</c:v>
                </c:pt>
              </c:strCache>
            </c:strRef>
          </c:cat>
          <c:val>
            <c:numRef>
              <c:f>Sayfa7!$D$9:$D$15</c:f>
              <c:numCache>
                <c:formatCode>General</c:formatCode>
                <c:ptCount val="7"/>
                <c:pt idx="0">
                  <c:v>1</c:v>
                </c:pt>
                <c:pt idx="1">
                  <c:v>1</c:v>
                </c:pt>
                <c:pt idx="2">
                  <c:v>1</c:v>
                </c:pt>
                <c:pt idx="3">
                  <c:v>1</c:v>
                </c:pt>
                <c:pt idx="4">
                  <c:v>1</c:v>
                </c:pt>
                <c:pt idx="5">
                  <c:v>1</c:v>
                </c:pt>
                <c:pt idx="6">
                  <c:v>1</c:v>
                </c:pt>
              </c:numCache>
            </c:numRef>
          </c:val>
        </c:ser>
        <c:ser>
          <c:idx val="1"/>
          <c:order val="1"/>
          <c:dLbls>
            <c:showVal val="1"/>
          </c:dLbls>
          <c:cat>
            <c:strRef>
              <c:f>Sayfa7!$C$9:$C$15</c:f>
              <c:strCache>
                <c:ptCount val="7"/>
                <c:pt idx="0">
                  <c:v>Aksaray</c:v>
                </c:pt>
                <c:pt idx="1">
                  <c:v>Balıkesir</c:v>
                </c:pt>
                <c:pt idx="2">
                  <c:v>Denizli</c:v>
                </c:pt>
                <c:pt idx="3">
                  <c:v>İstanbul</c:v>
                </c:pt>
                <c:pt idx="4">
                  <c:v>Kırklareli</c:v>
                </c:pt>
                <c:pt idx="5">
                  <c:v>Mersin</c:v>
                </c:pt>
                <c:pt idx="6">
                  <c:v>Muş</c:v>
                </c:pt>
              </c:strCache>
            </c:strRef>
          </c:cat>
          <c:val>
            <c:numRef>
              <c:f>Sayfa7!$E$9:$E$15</c:f>
              <c:numCache>
                <c:formatCode>General</c:formatCode>
                <c:ptCount val="7"/>
              </c:numCache>
            </c:numRef>
          </c:val>
        </c:ser>
        <c:dLbls>
          <c:showVal val="1"/>
        </c:dLbls>
        <c:shape val="cylinder"/>
        <c:axId val="142363648"/>
        <c:axId val="142373632"/>
        <c:axId val="142319616"/>
      </c:bar3DChart>
      <c:catAx>
        <c:axId val="142363648"/>
        <c:scaling>
          <c:orientation val="minMax"/>
        </c:scaling>
        <c:axPos val="b"/>
        <c:majorTickMark val="none"/>
        <c:tickLblPos val="nextTo"/>
        <c:txPr>
          <a:bodyPr/>
          <a:lstStyle/>
          <a:p>
            <a:pPr>
              <a:defRPr b="1"/>
            </a:pPr>
            <a:endParaRPr lang="tr-TR"/>
          </a:p>
        </c:txPr>
        <c:crossAx val="142373632"/>
        <c:crosses val="autoZero"/>
        <c:auto val="1"/>
        <c:lblAlgn val="ctr"/>
        <c:lblOffset val="100"/>
      </c:catAx>
      <c:valAx>
        <c:axId val="142373632"/>
        <c:scaling>
          <c:orientation val="minMax"/>
        </c:scaling>
        <c:delete val="1"/>
        <c:axPos val="l"/>
        <c:numFmt formatCode="General" sourceLinked="1"/>
        <c:tickLblPos val="nextTo"/>
        <c:crossAx val="142363648"/>
        <c:crosses val="autoZero"/>
        <c:crossBetween val="between"/>
      </c:valAx>
      <c:serAx>
        <c:axId val="142319616"/>
        <c:scaling>
          <c:orientation val="minMax"/>
        </c:scaling>
        <c:delete val="1"/>
        <c:axPos val="b"/>
        <c:tickLblPos val="nextTo"/>
        <c:crossAx val="142373632"/>
        <c:crosses val="autoZero"/>
      </c:serAx>
    </c:plotArea>
    <c:plotVisOnly val="1"/>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73937-75BF-4C93-BF7C-40C8A163A752}" type="doc">
      <dgm:prSet loTypeId="urn:microsoft.com/office/officeart/2005/8/layout/cycle1" loCatId="cycle" qsTypeId="urn:microsoft.com/office/officeart/2005/8/quickstyle/3d1" qsCatId="3D" csTypeId="urn:microsoft.com/office/officeart/2005/8/colors/accent2_2" csCatId="accent2" phldr="1"/>
      <dgm:spPr/>
      <dgm:t>
        <a:bodyPr/>
        <a:lstStyle/>
        <a:p>
          <a:endParaRPr lang="tr-TR"/>
        </a:p>
      </dgm:t>
    </dgm:pt>
    <dgm:pt modelId="{5836DF4D-BD7B-4FA5-8819-24084B660CED}">
      <dgm:prSet phldrT="[Metin]" phldr="1"/>
      <dgm:spPr/>
      <dgm:t>
        <a:bodyPr/>
        <a:lstStyle/>
        <a:p>
          <a:endParaRPr lang="tr-TR" dirty="0"/>
        </a:p>
      </dgm:t>
    </dgm:pt>
    <dgm:pt modelId="{FBFF2D16-EF46-4AF8-861B-9E90BCD36A17}" type="parTrans" cxnId="{D3ECC721-5A48-483B-BB94-AB83DFD4D0E9}">
      <dgm:prSet/>
      <dgm:spPr/>
      <dgm:t>
        <a:bodyPr/>
        <a:lstStyle/>
        <a:p>
          <a:endParaRPr lang="tr-TR"/>
        </a:p>
      </dgm:t>
    </dgm:pt>
    <dgm:pt modelId="{6C801C45-C967-420E-9260-B5BE25EB5C60}" type="sibTrans" cxnId="{D3ECC721-5A48-483B-BB94-AB83DFD4D0E9}">
      <dgm:prSet/>
      <dgm:spPr/>
      <dgm:t>
        <a:bodyPr/>
        <a:lstStyle/>
        <a:p>
          <a:endParaRPr lang="tr-TR"/>
        </a:p>
      </dgm:t>
    </dgm:pt>
    <dgm:pt modelId="{0882780E-9A81-4176-A409-F25B52DBAD99}">
      <dgm:prSet phldrT="[Metin]" phldr="1"/>
      <dgm:spPr/>
      <dgm:t>
        <a:bodyPr/>
        <a:lstStyle/>
        <a:p>
          <a:endParaRPr lang="tr-TR" dirty="0"/>
        </a:p>
      </dgm:t>
    </dgm:pt>
    <dgm:pt modelId="{F32A9C65-23D9-43B9-A10C-068557A2DB90}" type="parTrans" cxnId="{21A48325-4253-4C37-A760-7E1CF4EE519E}">
      <dgm:prSet/>
      <dgm:spPr/>
      <dgm:t>
        <a:bodyPr/>
        <a:lstStyle/>
        <a:p>
          <a:endParaRPr lang="tr-TR"/>
        </a:p>
      </dgm:t>
    </dgm:pt>
    <dgm:pt modelId="{ED40AC46-1325-4D2D-8A1F-B38DC08664A3}" type="sibTrans" cxnId="{21A48325-4253-4C37-A760-7E1CF4EE519E}">
      <dgm:prSet/>
      <dgm:spPr/>
      <dgm:t>
        <a:bodyPr/>
        <a:lstStyle/>
        <a:p>
          <a:endParaRPr lang="tr-TR"/>
        </a:p>
      </dgm:t>
    </dgm:pt>
    <dgm:pt modelId="{12ACB2F6-C612-42AD-ACB1-BF6E00232B02}">
      <dgm:prSet phldrT="[Metin]" phldr="1"/>
      <dgm:spPr/>
      <dgm:t>
        <a:bodyPr/>
        <a:lstStyle/>
        <a:p>
          <a:endParaRPr lang="tr-TR" dirty="0"/>
        </a:p>
      </dgm:t>
    </dgm:pt>
    <dgm:pt modelId="{85C36C8E-66F4-4FCA-A167-6937D6326729}" type="sibTrans" cxnId="{3F82A302-4B18-4BBF-A014-920D457A3CC3}">
      <dgm:prSet/>
      <dgm:spPr/>
      <dgm:t>
        <a:bodyPr/>
        <a:lstStyle/>
        <a:p>
          <a:endParaRPr lang="tr-TR"/>
        </a:p>
      </dgm:t>
    </dgm:pt>
    <dgm:pt modelId="{24E33709-71F5-445A-AF2D-783519D02C4D}" type="parTrans" cxnId="{3F82A302-4B18-4BBF-A014-920D457A3CC3}">
      <dgm:prSet/>
      <dgm:spPr/>
      <dgm:t>
        <a:bodyPr/>
        <a:lstStyle/>
        <a:p>
          <a:endParaRPr lang="tr-TR"/>
        </a:p>
      </dgm:t>
    </dgm:pt>
    <dgm:pt modelId="{7E7237F7-45AB-444C-A323-4E7AE3D8EBC0}">
      <dgm:prSet phldrT="[Metin]" phldr="1"/>
      <dgm:spPr/>
      <dgm:t>
        <a:bodyPr/>
        <a:lstStyle/>
        <a:p>
          <a:endParaRPr lang="tr-TR" dirty="0"/>
        </a:p>
      </dgm:t>
    </dgm:pt>
    <dgm:pt modelId="{38BFD7F6-606E-43B0-A9B3-81C7D2846A8C}" type="sibTrans" cxnId="{995952F5-2532-42B0-A3D6-9787D8BC8C3B}">
      <dgm:prSet/>
      <dgm:spPr/>
      <dgm:t>
        <a:bodyPr/>
        <a:lstStyle/>
        <a:p>
          <a:endParaRPr lang="tr-TR"/>
        </a:p>
      </dgm:t>
    </dgm:pt>
    <dgm:pt modelId="{66680E61-F454-4F77-BC52-851F95B9E1F1}" type="parTrans" cxnId="{995952F5-2532-42B0-A3D6-9787D8BC8C3B}">
      <dgm:prSet/>
      <dgm:spPr/>
      <dgm:t>
        <a:bodyPr/>
        <a:lstStyle/>
        <a:p>
          <a:endParaRPr lang="tr-TR"/>
        </a:p>
      </dgm:t>
    </dgm:pt>
    <dgm:pt modelId="{3F762BFC-91CE-451C-A521-E5FBF1F9861C}" type="pres">
      <dgm:prSet presAssocID="{C8D73937-75BF-4C93-BF7C-40C8A163A752}" presName="cycle" presStyleCnt="0">
        <dgm:presLayoutVars>
          <dgm:dir/>
          <dgm:resizeHandles val="exact"/>
        </dgm:presLayoutVars>
      </dgm:prSet>
      <dgm:spPr/>
      <dgm:t>
        <a:bodyPr/>
        <a:lstStyle/>
        <a:p>
          <a:endParaRPr lang="tr-TR"/>
        </a:p>
      </dgm:t>
    </dgm:pt>
    <dgm:pt modelId="{07B27CB3-40DC-45CF-B449-EA989E1EE4D5}" type="pres">
      <dgm:prSet presAssocID="{7E7237F7-45AB-444C-A323-4E7AE3D8EBC0}" presName="dummy" presStyleCnt="0"/>
      <dgm:spPr/>
      <dgm:t>
        <a:bodyPr/>
        <a:lstStyle/>
        <a:p>
          <a:endParaRPr lang="tr-TR"/>
        </a:p>
      </dgm:t>
    </dgm:pt>
    <dgm:pt modelId="{3EC29E9B-B22A-4A63-A9E5-F3FC4508F16B}" type="pres">
      <dgm:prSet presAssocID="{7E7237F7-45AB-444C-A323-4E7AE3D8EBC0}" presName="node" presStyleLbl="revTx" presStyleIdx="0" presStyleCnt="4" custScaleX="71803" custScaleY="72902">
        <dgm:presLayoutVars>
          <dgm:bulletEnabled val="1"/>
        </dgm:presLayoutVars>
      </dgm:prSet>
      <dgm:spPr/>
      <dgm:t>
        <a:bodyPr/>
        <a:lstStyle/>
        <a:p>
          <a:endParaRPr lang="tr-TR"/>
        </a:p>
      </dgm:t>
    </dgm:pt>
    <dgm:pt modelId="{06B9F3DB-9B26-4006-A684-4BD25BB71210}" type="pres">
      <dgm:prSet presAssocID="{38BFD7F6-606E-43B0-A9B3-81C7D2846A8C}" presName="sibTrans" presStyleLbl="node1" presStyleIdx="0" presStyleCnt="4" custLinFactNeighborX="-2128" custLinFactNeighborY="1492"/>
      <dgm:spPr/>
      <dgm:t>
        <a:bodyPr/>
        <a:lstStyle/>
        <a:p>
          <a:endParaRPr lang="tr-TR"/>
        </a:p>
      </dgm:t>
    </dgm:pt>
    <dgm:pt modelId="{8F517B08-2B9E-4787-836F-D6D8AD2294BD}" type="pres">
      <dgm:prSet presAssocID="{12ACB2F6-C612-42AD-ACB1-BF6E00232B02}" presName="dummy" presStyleCnt="0"/>
      <dgm:spPr/>
      <dgm:t>
        <a:bodyPr/>
        <a:lstStyle/>
        <a:p>
          <a:endParaRPr lang="tr-TR"/>
        </a:p>
      </dgm:t>
    </dgm:pt>
    <dgm:pt modelId="{7F531ED3-B56E-4D09-B5CE-50D23CDA46C1}" type="pres">
      <dgm:prSet presAssocID="{12ACB2F6-C612-42AD-ACB1-BF6E00232B02}" presName="node" presStyleLbl="revTx" presStyleIdx="1" presStyleCnt="4">
        <dgm:presLayoutVars>
          <dgm:bulletEnabled val="1"/>
        </dgm:presLayoutVars>
      </dgm:prSet>
      <dgm:spPr/>
      <dgm:t>
        <a:bodyPr/>
        <a:lstStyle/>
        <a:p>
          <a:endParaRPr lang="tr-TR"/>
        </a:p>
      </dgm:t>
    </dgm:pt>
    <dgm:pt modelId="{9E57FA9B-2A1C-498F-AFAA-B846BFCA29BB}" type="pres">
      <dgm:prSet presAssocID="{85C36C8E-66F4-4FCA-A167-6937D6326729}" presName="sibTrans" presStyleLbl="node1" presStyleIdx="1" presStyleCnt="4"/>
      <dgm:spPr/>
      <dgm:t>
        <a:bodyPr/>
        <a:lstStyle/>
        <a:p>
          <a:endParaRPr lang="tr-TR"/>
        </a:p>
      </dgm:t>
    </dgm:pt>
    <dgm:pt modelId="{9C087666-831A-491A-8E31-4E4E0D730211}" type="pres">
      <dgm:prSet presAssocID="{5836DF4D-BD7B-4FA5-8819-24084B660CED}" presName="dummy" presStyleCnt="0"/>
      <dgm:spPr/>
      <dgm:t>
        <a:bodyPr/>
        <a:lstStyle/>
        <a:p>
          <a:endParaRPr lang="tr-TR"/>
        </a:p>
      </dgm:t>
    </dgm:pt>
    <dgm:pt modelId="{874F3D49-8FFA-4A34-8D3B-FA38F0F5612F}" type="pres">
      <dgm:prSet presAssocID="{5836DF4D-BD7B-4FA5-8819-24084B660CED}" presName="node" presStyleLbl="revTx" presStyleIdx="2" presStyleCnt="4">
        <dgm:presLayoutVars>
          <dgm:bulletEnabled val="1"/>
        </dgm:presLayoutVars>
      </dgm:prSet>
      <dgm:spPr/>
      <dgm:t>
        <a:bodyPr/>
        <a:lstStyle/>
        <a:p>
          <a:endParaRPr lang="tr-TR"/>
        </a:p>
      </dgm:t>
    </dgm:pt>
    <dgm:pt modelId="{1520C703-E52A-4438-A2B5-2C44FB74DF59}" type="pres">
      <dgm:prSet presAssocID="{6C801C45-C967-420E-9260-B5BE25EB5C60}" presName="sibTrans" presStyleLbl="node1" presStyleIdx="2" presStyleCnt="4"/>
      <dgm:spPr/>
      <dgm:t>
        <a:bodyPr/>
        <a:lstStyle/>
        <a:p>
          <a:endParaRPr lang="tr-TR"/>
        </a:p>
      </dgm:t>
    </dgm:pt>
    <dgm:pt modelId="{141F7FD2-E3E8-491F-8C32-CDCF59F12DEB}" type="pres">
      <dgm:prSet presAssocID="{0882780E-9A81-4176-A409-F25B52DBAD99}" presName="dummy" presStyleCnt="0"/>
      <dgm:spPr/>
      <dgm:t>
        <a:bodyPr/>
        <a:lstStyle/>
        <a:p>
          <a:endParaRPr lang="tr-TR"/>
        </a:p>
      </dgm:t>
    </dgm:pt>
    <dgm:pt modelId="{3F2FB68F-4DA7-419E-977C-454D5C4668AD}" type="pres">
      <dgm:prSet presAssocID="{0882780E-9A81-4176-A409-F25B52DBAD99}" presName="node" presStyleLbl="revTx" presStyleIdx="3" presStyleCnt="4">
        <dgm:presLayoutVars>
          <dgm:bulletEnabled val="1"/>
        </dgm:presLayoutVars>
      </dgm:prSet>
      <dgm:spPr/>
      <dgm:t>
        <a:bodyPr/>
        <a:lstStyle/>
        <a:p>
          <a:endParaRPr lang="tr-TR"/>
        </a:p>
      </dgm:t>
    </dgm:pt>
    <dgm:pt modelId="{57AEA7EF-D00D-41BC-B0EA-F3874D548824}" type="pres">
      <dgm:prSet presAssocID="{ED40AC46-1325-4D2D-8A1F-B38DC08664A3}" presName="sibTrans" presStyleLbl="node1" presStyleIdx="3" presStyleCnt="4"/>
      <dgm:spPr/>
      <dgm:t>
        <a:bodyPr/>
        <a:lstStyle/>
        <a:p>
          <a:endParaRPr lang="tr-TR"/>
        </a:p>
      </dgm:t>
    </dgm:pt>
  </dgm:ptLst>
  <dgm:cxnLst>
    <dgm:cxn modelId="{B2917C78-8EAF-44A5-BCE9-15285AD505DD}" type="presOf" srcId="{12ACB2F6-C612-42AD-ACB1-BF6E00232B02}" destId="{7F531ED3-B56E-4D09-B5CE-50D23CDA46C1}" srcOrd="0" destOrd="0" presId="urn:microsoft.com/office/officeart/2005/8/layout/cycle1"/>
    <dgm:cxn modelId="{BA3A676B-B9A6-4C6D-A275-EC8F4CDD603F}" type="presOf" srcId="{ED40AC46-1325-4D2D-8A1F-B38DC08664A3}" destId="{57AEA7EF-D00D-41BC-B0EA-F3874D548824}" srcOrd="0" destOrd="0" presId="urn:microsoft.com/office/officeart/2005/8/layout/cycle1"/>
    <dgm:cxn modelId="{3F82A302-4B18-4BBF-A014-920D457A3CC3}" srcId="{C8D73937-75BF-4C93-BF7C-40C8A163A752}" destId="{12ACB2F6-C612-42AD-ACB1-BF6E00232B02}" srcOrd="1" destOrd="0" parTransId="{24E33709-71F5-445A-AF2D-783519D02C4D}" sibTransId="{85C36C8E-66F4-4FCA-A167-6937D6326729}"/>
    <dgm:cxn modelId="{D3ECC721-5A48-483B-BB94-AB83DFD4D0E9}" srcId="{C8D73937-75BF-4C93-BF7C-40C8A163A752}" destId="{5836DF4D-BD7B-4FA5-8819-24084B660CED}" srcOrd="2" destOrd="0" parTransId="{FBFF2D16-EF46-4AF8-861B-9E90BCD36A17}" sibTransId="{6C801C45-C967-420E-9260-B5BE25EB5C60}"/>
    <dgm:cxn modelId="{40B1DCC0-95A2-44A4-8C91-FD54E807C42F}" type="presOf" srcId="{C8D73937-75BF-4C93-BF7C-40C8A163A752}" destId="{3F762BFC-91CE-451C-A521-E5FBF1F9861C}" srcOrd="0" destOrd="0" presId="urn:microsoft.com/office/officeart/2005/8/layout/cycle1"/>
    <dgm:cxn modelId="{81399C08-7722-4604-9CEE-858A57E2FFD3}" type="presOf" srcId="{38BFD7F6-606E-43B0-A9B3-81C7D2846A8C}" destId="{06B9F3DB-9B26-4006-A684-4BD25BB71210}" srcOrd="0" destOrd="0" presId="urn:microsoft.com/office/officeart/2005/8/layout/cycle1"/>
    <dgm:cxn modelId="{24776259-E2BA-477D-BBD5-31B05BA8FCF5}" type="presOf" srcId="{7E7237F7-45AB-444C-A323-4E7AE3D8EBC0}" destId="{3EC29E9B-B22A-4A63-A9E5-F3FC4508F16B}" srcOrd="0" destOrd="0" presId="urn:microsoft.com/office/officeart/2005/8/layout/cycle1"/>
    <dgm:cxn modelId="{21A48325-4253-4C37-A760-7E1CF4EE519E}" srcId="{C8D73937-75BF-4C93-BF7C-40C8A163A752}" destId="{0882780E-9A81-4176-A409-F25B52DBAD99}" srcOrd="3" destOrd="0" parTransId="{F32A9C65-23D9-43B9-A10C-068557A2DB90}" sibTransId="{ED40AC46-1325-4D2D-8A1F-B38DC08664A3}"/>
    <dgm:cxn modelId="{851741E7-2898-4F80-9B18-B4C3879CC23B}" type="presOf" srcId="{6C801C45-C967-420E-9260-B5BE25EB5C60}" destId="{1520C703-E52A-4438-A2B5-2C44FB74DF59}" srcOrd="0" destOrd="0" presId="urn:microsoft.com/office/officeart/2005/8/layout/cycle1"/>
    <dgm:cxn modelId="{995952F5-2532-42B0-A3D6-9787D8BC8C3B}" srcId="{C8D73937-75BF-4C93-BF7C-40C8A163A752}" destId="{7E7237F7-45AB-444C-A323-4E7AE3D8EBC0}" srcOrd="0" destOrd="0" parTransId="{66680E61-F454-4F77-BC52-851F95B9E1F1}" sibTransId="{38BFD7F6-606E-43B0-A9B3-81C7D2846A8C}"/>
    <dgm:cxn modelId="{E1F990AD-DF13-4246-AD6F-96058ACADAEA}" type="presOf" srcId="{5836DF4D-BD7B-4FA5-8819-24084B660CED}" destId="{874F3D49-8FFA-4A34-8D3B-FA38F0F5612F}" srcOrd="0" destOrd="0" presId="urn:microsoft.com/office/officeart/2005/8/layout/cycle1"/>
    <dgm:cxn modelId="{F3E8C51B-C949-4B5A-B37F-D2C7537BC349}" type="presOf" srcId="{0882780E-9A81-4176-A409-F25B52DBAD99}" destId="{3F2FB68F-4DA7-419E-977C-454D5C4668AD}" srcOrd="0" destOrd="0" presId="urn:microsoft.com/office/officeart/2005/8/layout/cycle1"/>
    <dgm:cxn modelId="{B1402158-84F8-4B37-A426-53EA264E2FAC}" type="presOf" srcId="{85C36C8E-66F4-4FCA-A167-6937D6326729}" destId="{9E57FA9B-2A1C-498F-AFAA-B846BFCA29BB}" srcOrd="0" destOrd="0" presId="urn:microsoft.com/office/officeart/2005/8/layout/cycle1"/>
    <dgm:cxn modelId="{BF0B2EF1-1488-401D-8D41-B4952B74E540}" type="presParOf" srcId="{3F762BFC-91CE-451C-A521-E5FBF1F9861C}" destId="{07B27CB3-40DC-45CF-B449-EA989E1EE4D5}" srcOrd="0" destOrd="0" presId="urn:microsoft.com/office/officeart/2005/8/layout/cycle1"/>
    <dgm:cxn modelId="{46312451-91F9-4E86-8422-5AE72C4C01D0}" type="presParOf" srcId="{3F762BFC-91CE-451C-A521-E5FBF1F9861C}" destId="{3EC29E9B-B22A-4A63-A9E5-F3FC4508F16B}" srcOrd="1" destOrd="0" presId="urn:microsoft.com/office/officeart/2005/8/layout/cycle1"/>
    <dgm:cxn modelId="{F18091A4-55F9-4433-815C-C31E3467E4E6}" type="presParOf" srcId="{3F762BFC-91CE-451C-A521-E5FBF1F9861C}" destId="{06B9F3DB-9B26-4006-A684-4BD25BB71210}" srcOrd="2" destOrd="0" presId="urn:microsoft.com/office/officeart/2005/8/layout/cycle1"/>
    <dgm:cxn modelId="{4A06602F-0961-4028-AB88-5F46368A36AA}" type="presParOf" srcId="{3F762BFC-91CE-451C-A521-E5FBF1F9861C}" destId="{8F517B08-2B9E-4787-836F-D6D8AD2294BD}" srcOrd="3" destOrd="0" presId="urn:microsoft.com/office/officeart/2005/8/layout/cycle1"/>
    <dgm:cxn modelId="{40F54262-FC0B-49A6-9F8A-6EB1FEDC3806}" type="presParOf" srcId="{3F762BFC-91CE-451C-A521-E5FBF1F9861C}" destId="{7F531ED3-B56E-4D09-B5CE-50D23CDA46C1}" srcOrd="4" destOrd="0" presId="urn:microsoft.com/office/officeart/2005/8/layout/cycle1"/>
    <dgm:cxn modelId="{96414C00-E6B4-4C42-AAB9-50A8870E8384}" type="presParOf" srcId="{3F762BFC-91CE-451C-A521-E5FBF1F9861C}" destId="{9E57FA9B-2A1C-498F-AFAA-B846BFCA29BB}" srcOrd="5" destOrd="0" presId="urn:microsoft.com/office/officeart/2005/8/layout/cycle1"/>
    <dgm:cxn modelId="{4D243778-3D1C-4609-B206-E8557230B120}" type="presParOf" srcId="{3F762BFC-91CE-451C-A521-E5FBF1F9861C}" destId="{9C087666-831A-491A-8E31-4E4E0D730211}" srcOrd="6" destOrd="0" presId="urn:microsoft.com/office/officeart/2005/8/layout/cycle1"/>
    <dgm:cxn modelId="{77D4BC52-1434-4F3E-A9FF-C39BE7094A35}" type="presParOf" srcId="{3F762BFC-91CE-451C-A521-E5FBF1F9861C}" destId="{874F3D49-8FFA-4A34-8D3B-FA38F0F5612F}" srcOrd="7" destOrd="0" presId="urn:microsoft.com/office/officeart/2005/8/layout/cycle1"/>
    <dgm:cxn modelId="{F72BD0FC-8777-4D6E-A20A-2453906ADB16}" type="presParOf" srcId="{3F762BFC-91CE-451C-A521-E5FBF1F9861C}" destId="{1520C703-E52A-4438-A2B5-2C44FB74DF59}" srcOrd="8" destOrd="0" presId="urn:microsoft.com/office/officeart/2005/8/layout/cycle1"/>
    <dgm:cxn modelId="{A573EF72-9EED-4F14-9569-D8661CF70D7B}" type="presParOf" srcId="{3F762BFC-91CE-451C-A521-E5FBF1F9861C}" destId="{141F7FD2-E3E8-491F-8C32-CDCF59F12DEB}" srcOrd="9" destOrd="0" presId="urn:microsoft.com/office/officeart/2005/8/layout/cycle1"/>
    <dgm:cxn modelId="{BA76CD90-B57A-4DBE-AC3F-BF662D35428D}" type="presParOf" srcId="{3F762BFC-91CE-451C-A521-E5FBF1F9861C}" destId="{3F2FB68F-4DA7-419E-977C-454D5C4668AD}" srcOrd="10" destOrd="0" presId="urn:microsoft.com/office/officeart/2005/8/layout/cycle1"/>
    <dgm:cxn modelId="{97A9CCA7-6ACE-42D0-BB06-BCB1181FEBE0}" type="presParOf" srcId="{3F762BFC-91CE-451C-A521-E5FBF1F9861C}" destId="{57AEA7EF-D00D-41BC-B0EA-F3874D548824}" srcOrd="11" destOrd="0" presId="urn:microsoft.com/office/officeart/2005/8/layout/cycle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C29E9B-B22A-4A63-A9E5-F3FC4508F16B}">
      <dsp:nvSpPr>
        <dsp:cNvPr id="0" name=""/>
        <dsp:cNvSpPr/>
      </dsp:nvSpPr>
      <dsp:spPr>
        <a:xfrm>
          <a:off x="4197421" y="311081"/>
          <a:ext cx="1126478" cy="114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tr-TR" sz="2700" kern="1200" dirty="0"/>
        </a:p>
      </dsp:txBody>
      <dsp:txXfrm>
        <a:off x="4197421" y="311081"/>
        <a:ext cx="1126478" cy="1143719"/>
      </dsp:txXfrm>
    </dsp:sp>
    <dsp:sp modelId="{06B9F3DB-9B26-4006-A684-4BD25BB71210}">
      <dsp:nvSpPr>
        <dsp:cNvPr id="0" name=""/>
        <dsp:cNvSpPr/>
      </dsp:nvSpPr>
      <dsp:spPr>
        <a:xfrm>
          <a:off x="1120131" y="66025"/>
          <a:ext cx="4429275" cy="4429275"/>
        </a:xfrm>
        <a:prstGeom prst="circularArrow">
          <a:avLst>
            <a:gd name="adj1" fmla="val 6907"/>
            <a:gd name="adj2" fmla="val 465735"/>
            <a:gd name="adj3" fmla="val 547804"/>
            <a:gd name="adj4" fmla="val 20172373"/>
            <a:gd name="adj5" fmla="val 805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531ED3-B56E-4D09-B5CE-50D23CDA46C1}">
      <dsp:nvSpPr>
        <dsp:cNvPr id="0" name=""/>
        <dsp:cNvSpPr/>
      </dsp:nvSpPr>
      <dsp:spPr>
        <a:xfrm>
          <a:off x="3976238" y="2761792"/>
          <a:ext cx="1568845" cy="156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tr-TR" sz="3800" kern="1200" dirty="0"/>
        </a:p>
      </dsp:txBody>
      <dsp:txXfrm>
        <a:off x="3976238" y="2761792"/>
        <a:ext cx="1568845" cy="1568845"/>
      </dsp:txXfrm>
    </dsp:sp>
    <dsp:sp modelId="{9E57FA9B-2A1C-498F-AFAA-B846BFCA29BB}">
      <dsp:nvSpPr>
        <dsp:cNvPr id="0" name=""/>
        <dsp:cNvSpPr/>
      </dsp:nvSpPr>
      <dsp:spPr>
        <a:xfrm>
          <a:off x="1214386" y="-59"/>
          <a:ext cx="4429275" cy="4429275"/>
        </a:xfrm>
        <a:prstGeom prst="circularArrow">
          <a:avLst>
            <a:gd name="adj1" fmla="val 6907"/>
            <a:gd name="adj2" fmla="val 465735"/>
            <a:gd name="adj3" fmla="val 5947804"/>
            <a:gd name="adj4" fmla="val 4386461"/>
            <a:gd name="adj5" fmla="val 805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4F3D49-8FFA-4A34-8D3B-FA38F0F5612F}">
      <dsp:nvSpPr>
        <dsp:cNvPr id="0" name=""/>
        <dsp:cNvSpPr/>
      </dsp:nvSpPr>
      <dsp:spPr>
        <a:xfrm>
          <a:off x="1312964" y="2761792"/>
          <a:ext cx="1568845" cy="156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tr-TR" sz="3800" kern="1200" dirty="0"/>
        </a:p>
      </dsp:txBody>
      <dsp:txXfrm>
        <a:off x="1312964" y="2761792"/>
        <a:ext cx="1568845" cy="1568845"/>
      </dsp:txXfrm>
    </dsp:sp>
    <dsp:sp modelId="{1520C703-E52A-4438-A2B5-2C44FB74DF59}">
      <dsp:nvSpPr>
        <dsp:cNvPr id="0" name=""/>
        <dsp:cNvSpPr/>
      </dsp:nvSpPr>
      <dsp:spPr>
        <a:xfrm>
          <a:off x="1214386" y="-59"/>
          <a:ext cx="4429275" cy="4429275"/>
        </a:xfrm>
        <a:prstGeom prst="circularArrow">
          <a:avLst>
            <a:gd name="adj1" fmla="val 6907"/>
            <a:gd name="adj2" fmla="val 465735"/>
            <a:gd name="adj3" fmla="val 11347804"/>
            <a:gd name="adj4" fmla="val 9786461"/>
            <a:gd name="adj5" fmla="val 805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2FB68F-4DA7-419E-977C-454D5C4668AD}">
      <dsp:nvSpPr>
        <dsp:cNvPr id="0" name=""/>
        <dsp:cNvSpPr/>
      </dsp:nvSpPr>
      <dsp:spPr>
        <a:xfrm>
          <a:off x="1312964" y="98518"/>
          <a:ext cx="1568845" cy="156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tr-TR" sz="3800" kern="1200" dirty="0"/>
        </a:p>
      </dsp:txBody>
      <dsp:txXfrm>
        <a:off x="1312964" y="98518"/>
        <a:ext cx="1568845" cy="1568845"/>
      </dsp:txXfrm>
    </dsp:sp>
    <dsp:sp modelId="{57AEA7EF-D00D-41BC-B0EA-F3874D548824}">
      <dsp:nvSpPr>
        <dsp:cNvPr id="0" name=""/>
        <dsp:cNvSpPr/>
      </dsp:nvSpPr>
      <dsp:spPr>
        <a:xfrm>
          <a:off x="1214386" y="-59"/>
          <a:ext cx="4429275" cy="4429275"/>
        </a:xfrm>
        <a:prstGeom prst="circularArrow">
          <a:avLst>
            <a:gd name="adj1" fmla="val 6907"/>
            <a:gd name="adj2" fmla="val 465735"/>
            <a:gd name="adj3" fmla="val 17179110"/>
            <a:gd name="adj4" fmla="val 15186461"/>
            <a:gd name="adj5" fmla="val 805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bwMode="auto">
          <a:xfrm>
            <a:off x="1" y="0"/>
            <a:ext cx="4300307" cy="340356"/>
          </a:xfrm>
          <a:prstGeom prst="rect">
            <a:avLst/>
          </a:prstGeom>
          <a:noFill/>
          <a:ln w="9525">
            <a:noFill/>
            <a:miter lim="800000"/>
            <a:headEnd/>
            <a:tailEnd/>
          </a:ln>
        </p:spPr>
        <p:txBody>
          <a:bodyPr vert="horz" wrap="square" lIns="91710" tIns="45855" rIns="91710" bIns="45855" numCol="1" anchor="t" anchorCtr="0" compatLnSpc="1">
            <a:prstTxWarp prst="textNoShape">
              <a:avLst/>
            </a:prstTxWarp>
          </a:bodyPr>
          <a:lstStyle>
            <a:lvl1pPr defTabSz="918176">
              <a:defRPr sz="1200" b="0">
                <a:latin typeface="Arial" charset="0"/>
              </a:defRPr>
            </a:lvl1pPr>
          </a:lstStyle>
          <a:p>
            <a:pPr>
              <a:defRPr/>
            </a:pPr>
            <a:endParaRPr lang="tr-TR"/>
          </a:p>
        </p:txBody>
      </p:sp>
      <p:sp>
        <p:nvSpPr>
          <p:cNvPr id="3" name="2 Veri Yer Tutucusu"/>
          <p:cNvSpPr>
            <a:spLocks noGrp="1"/>
          </p:cNvSpPr>
          <p:nvPr>
            <p:ph type="dt" sz="quarter" idx="1"/>
          </p:nvPr>
        </p:nvSpPr>
        <p:spPr bwMode="auto">
          <a:xfrm>
            <a:off x="5621696" y="0"/>
            <a:ext cx="4302625" cy="340356"/>
          </a:xfrm>
          <a:prstGeom prst="rect">
            <a:avLst/>
          </a:prstGeom>
          <a:noFill/>
          <a:ln w="9525">
            <a:noFill/>
            <a:miter lim="800000"/>
            <a:headEnd/>
            <a:tailEnd/>
          </a:ln>
        </p:spPr>
        <p:txBody>
          <a:bodyPr vert="horz" wrap="square" lIns="91710" tIns="45855" rIns="91710" bIns="45855" numCol="1" anchor="t" anchorCtr="0" compatLnSpc="1">
            <a:prstTxWarp prst="textNoShape">
              <a:avLst/>
            </a:prstTxWarp>
          </a:bodyPr>
          <a:lstStyle>
            <a:lvl1pPr algn="r" defTabSz="918176">
              <a:defRPr sz="1200" b="0">
                <a:latin typeface="Arial" charset="0"/>
              </a:defRPr>
            </a:lvl1pPr>
          </a:lstStyle>
          <a:p>
            <a:pPr>
              <a:defRPr/>
            </a:pPr>
            <a:fld id="{719787FF-3C1A-4D2A-9353-A4199CB45812}" type="datetimeFigureOut">
              <a:rPr lang="tr-TR"/>
              <a:pPr>
                <a:defRPr/>
              </a:pPr>
              <a:t>23.11.2010</a:t>
            </a:fld>
            <a:endParaRPr lang="tr-TR"/>
          </a:p>
        </p:txBody>
      </p:sp>
      <p:sp>
        <p:nvSpPr>
          <p:cNvPr id="4" name="3 Altbilgi Yer Tutucusu"/>
          <p:cNvSpPr>
            <a:spLocks noGrp="1"/>
          </p:cNvSpPr>
          <p:nvPr>
            <p:ph type="ftr" sz="quarter" idx="2"/>
          </p:nvPr>
        </p:nvSpPr>
        <p:spPr bwMode="auto">
          <a:xfrm>
            <a:off x="1" y="6457319"/>
            <a:ext cx="4300307" cy="337994"/>
          </a:xfrm>
          <a:prstGeom prst="rect">
            <a:avLst/>
          </a:prstGeom>
          <a:noFill/>
          <a:ln w="9525">
            <a:noFill/>
            <a:miter lim="800000"/>
            <a:headEnd/>
            <a:tailEnd/>
          </a:ln>
        </p:spPr>
        <p:txBody>
          <a:bodyPr vert="horz" wrap="square" lIns="91710" tIns="45855" rIns="91710" bIns="45855" numCol="1" anchor="b" anchorCtr="0" compatLnSpc="1">
            <a:prstTxWarp prst="textNoShape">
              <a:avLst/>
            </a:prstTxWarp>
          </a:bodyPr>
          <a:lstStyle>
            <a:lvl1pPr defTabSz="918176">
              <a:defRPr sz="1200" b="0">
                <a:latin typeface="Arial" charset="0"/>
              </a:defRPr>
            </a:lvl1pPr>
          </a:lstStyle>
          <a:p>
            <a:pPr>
              <a:defRPr/>
            </a:pPr>
            <a:endParaRPr lang="tr-TR"/>
          </a:p>
        </p:txBody>
      </p:sp>
      <p:sp>
        <p:nvSpPr>
          <p:cNvPr id="5" name="4 Slayt Numarası Yer Tutucusu"/>
          <p:cNvSpPr>
            <a:spLocks noGrp="1"/>
          </p:cNvSpPr>
          <p:nvPr>
            <p:ph type="sldNum" sz="quarter" idx="3"/>
          </p:nvPr>
        </p:nvSpPr>
        <p:spPr bwMode="auto">
          <a:xfrm>
            <a:off x="5621696" y="6457319"/>
            <a:ext cx="4302625" cy="337994"/>
          </a:xfrm>
          <a:prstGeom prst="rect">
            <a:avLst/>
          </a:prstGeom>
          <a:noFill/>
          <a:ln w="9525">
            <a:noFill/>
            <a:miter lim="800000"/>
            <a:headEnd/>
            <a:tailEnd/>
          </a:ln>
        </p:spPr>
        <p:txBody>
          <a:bodyPr vert="horz" wrap="square" lIns="91710" tIns="45855" rIns="91710" bIns="45855" numCol="1" anchor="b" anchorCtr="0" compatLnSpc="1">
            <a:prstTxWarp prst="textNoShape">
              <a:avLst/>
            </a:prstTxWarp>
          </a:bodyPr>
          <a:lstStyle>
            <a:lvl1pPr algn="r" defTabSz="918176">
              <a:defRPr sz="1200" b="0">
                <a:latin typeface="Arial" charset="0"/>
              </a:defRPr>
            </a:lvl1pPr>
          </a:lstStyle>
          <a:p>
            <a:pPr>
              <a:defRPr/>
            </a:pPr>
            <a:fld id="{45DF62C3-E56F-43A1-9860-4AFD1A92AD21}"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4300307" cy="340356"/>
          </a:xfrm>
          <a:prstGeom prst="rect">
            <a:avLst/>
          </a:prstGeom>
          <a:noFill/>
          <a:ln w="9525">
            <a:noFill/>
            <a:miter lim="800000"/>
            <a:headEnd/>
            <a:tailEnd/>
          </a:ln>
        </p:spPr>
        <p:txBody>
          <a:bodyPr vert="horz" wrap="square" lIns="91710" tIns="45855" rIns="91710" bIns="45855" numCol="1" anchor="t" anchorCtr="0" compatLnSpc="1">
            <a:prstTxWarp prst="textNoShape">
              <a:avLst/>
            </a:prstTxWarp>
          </a:bodyPr>
          <a:lstStyle>
            <a:lvl1pPr defTabSz="918176">
              <a:defRPr sz="1200" b="0">
                <a:latin typeface="Arial" charset="0"/>
              </a:defRPr>
            </a:lvl1pPr>
          </a:lstStyle>
          <a:p>
            <a:pPr>
              <a:defRPr/>
            </a:pPr>
            <a:endParaRPr lang="tr-TR"/>
          </a:p>
        </p:txBody>
      </p:sp>
      <p:sp>
        <p:nvSpPr>
          <p:cNvPr id="74755" name="Rectangle 3"/>
          <p:cNvSpPr>
            <a:spLocks noGrp="1" noChangeArrowheads="1"/>
          </p:cNvSpPr>
          <p:nvPr>
            <p:ph type="dt" idx="1"/>
          </p:nvPr>
        </p:nvSpPr>
        <p:spPr bwMode="auto">
          <a:xfrm>
            <a:off x="5621696" y="0"/>
            <a:ext cx="4302625" cy="340356"/>
          </a:xfrm>
          <a:prstGeom prst="rect">
            <a:avLst/>
          </a:prstGeom>
          <a:noFill/>
          <a:ln w="9525">
            <a:noFill/>
            <a:miter lim="800000"/>
            <a:headEnd/>
            <a:tailEnd/>
          </a:ln>
        </p:spPr>
        <p:txBody>
          <a:bodyPr vert="horz" wrap="square" lIns="91710" tIns="45855" rIns="91710" bIns="45855" numCol="1" anchor="t" anchorCtr="0" compatLnSpc="1">
            <a:prstTxWarp prst="textNoShape">
              <a:avLst/>
            </a:prstTxWarp>
          </a:bodyPr>
          <a:lstStyle>
            <a:lvl1pPr algn="r" defTabSz="918176">
              <a:defRPr sz="1200" b="0">
                <a:latin typeface="Arial" charset="0"/>
              </a:defRPr>
            </a:lvl1pPr>
          </a:lstStyle>
          <a:p>
            <a:pPr>
              <a:defRPr/>
            </a:pPr>
            <a:endParaRPr lang="tr-TR"/>
          </a:p>
        </p:txBody>
      </p:sp>
      <p:sp>
        <p:nvSpPr>
          <p:cNvPr id="100356" name="Rectangle 4"/>
          <p:cNvSpPr>
            <a:spLocks noGrp="1" noRot="1" noChangeAspect="1" noChangeArrowheads="1" noTextEdit="1"/>
          </p:cNvSpPr>
          <p:nvPr>
            <p:ph type="sldImg" idx="2"/>
          </p:nvPr>
        </p:nvSpPr>
        <p:spPr bwMode="auto">
          <a:xfrm>
            <a:off x="3265488" y="511175"/>
            <a:ext cx="3397250" cy="2547938"/>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92201" y="3228660"/>
            <a:ext cx="7942238" cy="3058481"/>
          </a:xfrm>
          <a:prstGeom prst="rect">
            <a:avLst/>
          </a:prstGeom>
          <a:noFill/>
          <a:ln w="9525">
            <a:noFill/>
            <a:miter lim="800000"/>
            <a:headEnd/>
            <a:tailEnd/>
          </a:ln>
        </p:spPr>
        <p:txBody>
          <a:bodyPr vert="horz" wrap="square" lIns="91710" tIns="45855" rIns="91710" bIns="45855"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74758" name="Rectangle 6"/>
          <p:cNvSpPr>
            <a:spLocks noGrp="1" noChangeArrowheads="1"/>
          </p:cNvSpPr>
          <p:nvPr>
            <p:ph type="ftr" sz="quarter" idx="4"/>
          </p:nvPr>
        </p:nvSpPr>
        <p:spPr bwMode="auto">
          <a:xfrm>
            <a:off x="1" y="6457319"/>
            <a:ext cx="4300307" cy="337994"/>
          </a:xfrm>
          <a:prstGeom prst="rect">
            <a:avLst/>
          </a:prstGeom>
          <a:noFill/>
          <a:ln w="9525">
            <a:noFill/>
            <a:miter lim="800000"/>
            <a:headEnd/>
            <a:tailEnd/>
          </a:ln>
        </p:spPr>
        <p:txBody>
          <a:bodyPr vert="horz" wrap="square" lIns="91710" tIns="45855" rIns="91710" bIns="45855" numCol="1" anchor="b" anchorCtr="0" compatLnSpc="1">
            <a:prstTxWarp prst="textNoShape">
              <a:avLst/>
            </a:prstTxWarp>
          </a:bodyPr>
          <a:lstStyle>
            <a:lvl1pPr defTabSz="918176">
              <a:defRPr sz="1200" b="0">
                <a:latin typeface="Arial" charset="0"/>
              </a:defRPr>
            </a:lvl1pPr>
          </a:lstStyle>
          <a:p>
            <a:pPr>
              <a:defRPr/>
            </a:pPr>
            <a:endParaRPr lang="tr-TR"/>
          </a:p>
        </p:txBody>
      </p:sp>
      <p:sp>
        <p:nvSpPr>
          <p:cNvPr id="74759" name="Rectangle 7"/>
          <p:cNvSpPr>
            <a:spLocks noGrp="1" noChangeArrowheads="1"/>
          </p:cNvSpPr>
          <p:nvPr>
            <p:ph type="sldNum" sz="quarter" idx="5"/>
          </p:nvPr>
        </p:nvSpPr>
        <p:spPr bwMode="auto">
          <a:xfrm>
            <a:off x="5621696" y="6457319"/>
            <a:ext cx="4302625" cy="337994"/>
          </a:xfrm>
          <a:prstGeom prst="rect">
            <a:avLst/>
          </a:prstGeom>
          <a:noFill/>
          <a:ln w="9525">
            <a:noFill/>
            <a:miter lim="800000"/>
            <a:headEnd/>
            <a:tailEnd/>
          </a:ln>
        </p:spPr>
        <p:txBody>
          <a:bodyPr vert="horz" wrap="square" lIns="91710" tIns="45855" rIns="91710" bIns="45855" numCol="1" anchor="b" anchorCtr="0" compatLnSpc="1">
            <a:prstTxWarp prst="textNoShape">
              <a:avLst/>
            </a:prstTxWarp>
          </a:bodyPr>
          <a:lstStyle>
            <a:lvl1pPr algn="r" defTabSz="918176">
              <a:defRPr sz="1200" b="0">
                <a:latin typeface="Arial" charset="0"/>
              </a:defRPr>
            </a:lvl1pPr>
          </a:lstStyle>
          <a:p>
            <a:pPr>
              <a:defRPr/>
            </a:pPr>
            <a:fld id="{3393F895-E617-4AAB-9B6A-27B736073111}"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a:ln/>
        </p:spPr>
      </p:sp>
      <p:sp>
        <p:nvSpPr>
          <p:cNvPr id="101379" name="2 Not Yer Tutucusu"/>
          <p:cNvSpPr>
            <a:spLocks noGrp="1"/>
          </p:cNvSpPr>
          <p:nvPr>
            <p:ph type="body" idx="1"/>
          </p:nvPr>
        </p:nvSpPr>
        <p:spPr>
          <a:noFill/>
          <a:ln/>
        </p:spPr>
        <p:txBody>
          <a:bodyPr/>
          <a:lstStyle/>
          <a:p>
            <a:endParaRPr lang="tr-TR" smtClean="0"/>
          </a:p>
        </p:txBody>
      </p:sp>
      <p:sp>
        <p:nvSpPr>
          <p:cNvPr id="101380" name="3 Slayt Numarası Yer Tutucusu"/>
          <p:cNvSpPr>
            <a:spLocks noGrp="1"/>
          </p:cNvSpPr>
          <p:nvPr>
            <p:ph type="sldNum" sz="quarter" idx="5"/>
          </p:nvPr>
        </p:nvSpPr>
        <p:spPr>
          <a:noFill/>
        </p:spPr>
        <p:txBody>
          <a:bodyPr/>
          <a:lstStyle/>
          <a:p>
            <a:fld id="{81F3D976-8FA0-4147-9544-088565D6B147}" type="slidenum">
              <a:rPr lang="tr-TR" smtClean="0"/>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a:ln/>
        </p:spPr>
      </p:sp>
      <p:sp>
        <p:nvSpPr>
          <p:cNvPr id="102403" name="2 Not Yer Tutucusu"/>
          <p:cNvSpPr>
            <a:spLocks noGrp="1"/>
          </p:cNvSpPr>
          <p:nvPr>
            <p:ph type="body" idx="1"/>
          </p:nvPr>
        </p:nvSpPr>
        <p:spPr>
          <a:noFill/>
          <a:ln/>
        </p:spPr>
        <p:txBody>
          <a:bodyPr/>
          <a:lstStyle/>
          <a:p>
            <a:endParaRPr lang="tr-TR" smtClean="0"/>
          </a:p>
        </p:txBody>
      </p:sp>
      <p:sp>
        <p:nvSpPr>
          <p:cNvPr id="102404" name="3 Slayt Numarası Yer Tutucusu"/>
          <p:cNvSpPr>
            <a:spLocks noGrp="1"/>
          </p:cNvSpPr>
          <p:nvPr>
            <p:ph type="sldNum" sz="quarter" idx="5"/>
          </p:nvPr>
        </p:nvSpPr>
        <p:spPr>
          <a:noFill/>
        </p:spPr>
        <p:txBody>
          <a:bodyPr/>
          <a:lstStyle/>
          <a:p>
            <a:fld id="{E8EB9394-EEE3-4025-9552-76831C22549E}" type="slidenum">
              <a:rPr lang="tr-TR" smtClean="0"/>
              <a:pPr/>
              <a:t>47</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2976" y="142853"/>
            <a:ext cx="7772400" cy="785818"/>
          </a:xfrm>
        </p:spPr>
        <p:txBody>
          <a:body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dirty="0"/>
          </a:p>
        </p:txBody>
      </p:sp>
      <p:sp>
        <p:nvSpPr>
          <p:cNvPr id="4" name="Rectangle 6"/>
          <p:cNvSpPr>
            <a:spLocks noGrp="1" noChangeArrowheads="1"/>
          </p:cNvSpPr>
          <p:nvPr>
            <p:ph type="sldNum" sz="quarter" idx="10"/>
          </p:nvPr>
        </p:nvSpPr>
        <p:spPr>
          <a:xfrm>
            <a:off x="8358188" y="6572250"/>
            <a:ext cx="428625" cy="285750"/>
          </a:xfrm>
          <a:prstGeom prst="rect">
            <a:avLst/>
          </a:prstGeom>
        </p:spPr>
        <p:txBody>
          <a:bodyPr/>
          <a:lstStyle>
            <a:lvl1pPr>
              <a:defRPr sz="1400">
                <a:solidFill>
                  <a:schemeClr val="bg1"/>
                </a:solidFill>
                <a:latin typeface="Arial" charset="0"/>
              </a:defRPr>
            </a:lvl1pPr>
          </a:lstStyle>
          <a:p>
            <a:pPr>
              <a:defRPr/>
            </a:pPr>
            <a:fld id="{FB39FAE6-39C2-481A-B1FE-0CF836B91C25}" type="slidenum">
              <a:rPr lang="tr-TR"/>
              <a:pPr>
                <a:defRPr/>
              </a:pPr>
              <a:t>‹#›</a:t>
            </a:fld>
            <a:endParaRPr lang="tr-T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7231333C-F6F9-4132-A533-0B28E3CA0A80}" type="datetime1">
              <a:rPr lang="tr-TR"/>
              <a:pPr>
                <a:defRPr/>
              </a:pPr>
              <a:t>23.11.2010</a:t>
            </a:fld>
            <a:endParaRPr lang="tr-T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9E14C389-88EA-4D45-BAB3-5BD3EA3B678A}" type="slidenum">
              <a:rPr lang="tr-TR"/>
              <a:pPr>
                <a:defRP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AB46D3C9-621A-4490-9E75-923AAA4B291C}" type="datetime1">
              <a:rPr lang="tr-TR"/>
              <a:pPr>
                <a:defRPr/>
              </a:pPr>
              <a:t>23.11.2010</a:t>
            </a:fld>
            <a:endParaRPr lang="tr-T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B6FA536F-D373-415C-A03A-A66E9C4AC42C}" type="slidenum">
              <a:rPr lang="tr-TR"/>
              <a:pPr>
                <a:defRPr/>
              </a:pPr>
              <a:t>‹#›</a:t>
            </a:fld>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8FEDAD17-1AC0-4DCC-8378-F93F967206F3}" type="datetime1">
              <a:rPr lang="tr-TR"/>
              <a:pPr>
                <a:defRPr/>
              </a:pPr>
              <a:t>23.11.2010</a:t>
            </a:fld>
            <a:endParaRPr lang="tr-T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86874DF9-C2DC-4869-8953-C14BD8F0E79B}" type="slidenum">
              <a:rPr lang="tr-TR"/>
              <a:pPr>
                <a:defRPr/>
              </a:pPr>
              <a:t>‹#›</a:t>
            </a:fld>
            <a:endParaRPr lang="tr-T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F2E635C5-9DBD-41A7-BA15-DBD549073FC1}" type="datetime1">
              <a:rPr lang="tr-TR"/>
              <a:pPr>
                <a:defRPr/>
              </a:pPr>
              <a:t>23.11.2010</a:t>
            </a:fld>
            <a:endParaRPr lang="tr-T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B4953695-CA07-4E76-A66A-EBC7721AD8A5}" type="slidenum">
              <a:rPr lang="tr-TR"/>
              <a:pPr>
                <a:defRPr/>
              </a:pPr>
              <a:t>‹#›</a:t>
            </a:fld>
            <a:endParaRPr lang="tr-T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B7731FFC-F01A-4A65-97C8-EF63B12C39A1}" type="datetime1">
              <a:rPr lang="tr-TR"/>
              <a:pPr>
                <a:defRPr/>
              </a:pPr>
              <a:t>23.11.2010</a:t>
            </a:fld>
            <a:endParaRPr lang="tr-T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1C59DA6F-B631-48A2-A623-EEA6060B2FD2}" type="slidenum">
              <a:rPr lang="tr-TR"/>
              <a:pPr>
                <a:defRPr/>
              </a:pPr>
              <a:t>‹#›</a:t>
            </a:fld>
            <a:endParaRPr lang="tr-T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C18D7B84-448C-4FAC-804D-C75785E05B3D}" type="datetime1">
              <a:rPr lang="tr-TR"/>
              <a:pPr>
                <a:defRPr/>
              </a:pPr>
              <a:t>23.11.2010</a:t>
            </a:fld>
            <a:endParaRPr lang="tr-T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2D5AA88B-88D3-4E0F-B8CC-647316CD17CD}" type="slidenum">
              <a:rPr lang="tr-TR"/>
              <a:pPr>
                <a:defRPr/>
              </a:pPr>
              <a:t>‹#›</a:t>
            </a:fld>
            <a:endParaRPr lang="tr-T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BAF8F558-97E6-4E33-90FD-521D15F3A661}" type="datetime1">
              <a:rPr lang="tr-TR"/>
              <a:pPr>
                <a:defRPr/>
              </a:pPr>
              <a:t>23.11.2010</a:t>
            </a:fld>
            <a:endParaRPr lang="tr-T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A381B5A3-B055-4A6D-A4CD-E080E24F6285}" type="slidenum">
              <a:rPr lang="tr-TR"/>
              <a:pPr>
                <a:defRPr/>
              </a:pPr>
              <a:t>‹#›</a:t>
            </a:fld>
            <a:endParaRPr lang="tr-T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1EB374C5-46C4-4BB8-A10D-2CDBDB11416D}" type="datetime1">
              <a:rPr lang="tr-TR"/>
              <a:pPr>
                <a:defRPr/>
              </a:pPr>
              <a:t>23.11.2010</a:t>
            </a:fld>
            <a:endParaRPr lang="tr-T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ECB7E9B4-1146-409C-9C9B-F2203AA758A9}" type="slidenum">
              <a:rPr lang="tr-TR"/>
              <a:pPr>
                <a:defRPr/>
              </a:pPr>
              <a:t>‹#›</a:t>
            </a:fld>
            <a:endParaRPr lang="tr-T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3 Veri Yer Tutucusu"/>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E4B7E261-96AA-4CB9-ADF7-CA918AF92035}" type="datetime1">
              <a:rPr lang="tr-TR"/>
              <a:pPr>
                <a:defRPr/>
              </a:pPr>
              <a:t>23.11.2010</a:t>
            </a:fld>
            <a:endParaRPr lang="tr-TR"/>
          </a:p>
        </p:txBody>
      </p:sp>
      <p:sp>
        <p:nvSpPr>
          <p:cNvPr id="5" name="4 Altbilgi Yer Tutucusu"/>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6" name="5 Slayt Numarası Yer Tutucusu"/>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06A25856-87BB-414E-8669-DDC42B217836}" type="slidenum">
              <a:rPr lang="tr-TR"/>
              <a:pPr>
                <a:defRPr/>
              </a:pPr>
              <a:t>‹#›</a:t>
            </a:fld>
            <a:endParaRPr lang="tr-T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fld id="{9DCC7EFA-F90D-42D3-8C3D-B7B2240591F7}" type="datetime1">
              <a:rPr lang="tr-TR"/>
              <a:pPr>
                <a:defRPr/>
              </a:pPr>
              <a:t>23.11.2010</a:t>
            </a:fld>
            <a:endParaRPr lang="tr-TR"/>
          </a:p>
        </p:txBody>
      </p:sp>
      <p:sp>
        <p:nvSpPr>
          <p:cNvPr id="3"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p>
        </p:txBody>
      </p:sp>
      <p:sp>
        <p:nvSpPr>
          <p:cNvPr id="4"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201E5F-0F37-4652-BF99-AA256A2B81F2}"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8B7D6F2A-2A61-4FD1-88DF-6A9B20DD11B2}" type="datetime1">
              <a:rPr lang="tr-TR"/>
              <a:pPr>
                <a:defRPr/>
              </a:pPr>
              <a:t>23.11.2010</a:t>
            </a:fld>
            <a:endParaRPr lang="tr-TR"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611FF8E3-18D9-46D7-8465-A6F3143F2BD4}" type="slidenum">
              <a:rPr lang="tr-TR"/>
              <a:pPr>
                <a:defRPr/>
              </a:pPr>
              <a:t>‹#›</a:t>
            </a:fld>
            <a:endParaRPr lang="tr-TR"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5F28B27A-0E9D-4A50-A768-AE16ABC5CAF8}"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1ED1CDE-8DDE-4D4C-9EA5-A109AEBE66C0}" type="slidenum">
              <a:rPr lang="tr-TR"/>
              <a:pPr>
                <a:defRPr/>
              </a:pPr>
              <a:t>‹#›</a:t>
            </a:fld>
            <a:endParaRPr lang="tr-T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09173F4-2024-4AF9-BAB9-85780EC8445F}"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E470182-04A4-41D6-84EE-12EDB442345A}" type="slidenum">
              <a:rPr lang="tr-TR"/>
              <a:pPr>
                <a:defRPr/>
              </a:pPr>
              <a:t>‹#›</a:t>
            </a:fld>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903A8AB-98F5-450C-AEDF-13A154D4D2CF}"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3C743A9-F633-4017-BCD8-CCBCBA8BA3E0}" type="slidenum">
              <a:rPr lang="tr-TR"/>
              <a:pPr>
                <a:defRPr/>
              </a:pPr>
              <a:t>‹#›</a:t>
            </a:fld>
            <a:endParaRPr lang="tr-T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577117B1-D7EE-4DE1-A6CD-A89AC5F55A16}" type="datetime1">
              <a:rPr lang="tr-TR"/>
              <a:pPr>
                <a:defRPr/>
              </a:pPr>
              <a:t>23.11.2010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6AE0444-C407-4727-B9A6-91B8718347AF}" type="slidenum">
              <a:rPr lang="tr-TR"/>
              <a:pPr>
                <a:defRPr/>
              </a:pPr>
              <a:t>‹#›</a:t>
            </a:fld>
            <a:endParaRPr lang="tr-T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5CCF497-6E89-4A54-9DF3-921F5BCB6472}" type="datetime1">
              <a:rPr lang="tr-TR"/>
              <a:pPr>
                <a:defRPr/>
              </a:pPr>
              <a:t>23.11.2010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F4829E36-47E8-4323-A0EC-1C3FE2FAE70E}" type="slidenum">
              <a:rPr lang="tr-TR"/>
              <a:pPr>
                <a:defRPr/>
              </a:pPr>
              <a:t>‹#›</a:t>
            </a:fld>
            <a:endParaRPr lang="tr-T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064AB8-61BD-432A-A1DA-5EEDD55385E1}" type="datetime1">
              <a:rPr lang="tr-TR"/>
              <a:pPr>
                <a:defRPr/>
              </a:pPr>
              <a:t>23.11.2010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C5282CC5-197E-45EA-A3F0-BCA7D4328416}" type="slidenum">
              <a:rPr lang="tr-TR"/>
              <a:pPr>
                <a:defRPr/>
              </a:pPr>
              <a:t>‹#›</a:t>
            </a:fld>
            <a:endParaRPr lang="tr-T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CC7EFA-F90D-42D3-8C3D-B7B2240591F7}" type="datetime1">
              <a:rPr lang="tr-TR"/>
              <a:pPr>
                <a:defRPr/>
              </a:pPr>
              <a:t>23.11.2010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5201E5F-0F37-4652-BF99-AA256A2B81F2}" type="slidenum">
              <a:rPr lang="tr-TR"/>
              <a:pPr>
                <a:defRPr/>
              </a:pPr>
              <a:t>‹#›</a:t>
            </a:fld>
            <a:endParaRPr lang="tr-T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D588495-477A-49D5-90D3-C218EE881276}" type="datetime1">
              <a:rPr lang="tr-TR"/>
              <a:pPr>
                <a:defRPr/>
              </a:pPr>
              <a:t>23.11.2010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1600AF9-C05C-41E6-AF7F-3B0CC443648B}" type="slidenum">
              <a:rPr lang="tr-TR"/>
              <a:pPr>
                <a:defRPr/>
              </a:pPr>
              <a:t>‹#›</a:t>
            </a:fld>
            <a:endParaRPr lang="tr-T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778A491-CB5C-499A-8ACE-F8E8FDA8EF7F}" type="datetime1">
              <a:rPr lang="tr-TR"/>
              <a:pPr>
                <a:defRPr/>
              </a:pPr>
              <a:t>23.11.2010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1522859-A36D-4B2C-882A-EE0006CEE74A}" type="slidenum">
              <a:rPr lang="tr-TR"/>
              <a:pPr>
                <a:defRPr/>
              </a:pPr>
              <a:t>‹#›</a:t>
            </a:fld>
            <a:endParaRPr lang="tr-T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4261C9F-0E5A-4DBA-AC81-C1609C7738DB}"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3C57029-9409-4D1F-8305-0BD45CFCE582}" type="slidenum">
              <a:rPr lang="tr-TR"/>
              <a:pPr>
                <a:defRPr/>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
        <p:nvSpPr>
          <p:cNvPr id="3" name="2 Metin kutusu"/>
          <p:cNvSpPr txBox="1"/>
          <p:nvPr userDrawn="1"/>
        </p:nvSpPr>
        <p:spPr>
          <a:xfrm>
            <a:off x="0" y="6581775"/>
            <a:ext cx="9144000" cy="276225"/>
          </a:xfrm>
          <a:prstGeom prst="rect">
            <a:avLst/>
          </a:prstGeom>
          <a:solidFill>
            <a:srgbClr val="0033CC"/>
          </a:solidFill>
        </p:spPr>
        <p:txBody>
          <a:bodyPr>
            <a:spAutoFit/>
          </a:bodyPr>
          <a:lstStyle/>
          <a:p>
            <a:pPr algn="ctr">
              <a:defRPr/>
            </a:pPr>
            <a:r>
              <a:rPr lang="tr-TR" sz="1200" dirty="0">
                <a:solidFill>
                  <a:schemeClr val="bg1"/>
                </a:solidFill>
              </a:rPr>
              <a:t>Çevre Yönetimi Genel Müdürlüğü</a:t>
            </a:r>
          </a:p>
        </p:txBody>
      </p:sp>
      <p:sp>
        <p:nvSpPr>
          <p:cNvPr id="4" name="Rectangle 2"/>
          <p:cNvSpPr>
            <a:spLocks noGrp="1" noChangeArrowheads="1"/>
          </p:cNvSpPr>
          <p:nvPr>
            <p:ph type="title"/>
          </p:nvPr>
        </p:nvSpPr>
        <p:spPr bwMode="auto">
          <a:xfrm>
            <a:off x="1142976" y="214290"/>
            <a:ext cx="7858180" cy="714375"/>
          </a:xfrm>
          <a:prstGeom prst="rect">
            <a:avLst/>
          </a:prstGeom>
          <a:noFill/>
          <a:ln w="9525">
            <a:noFill/>
            <a:miter lim="800000"/>
            <a:headEnd/>
            <a:tailEnd/>
          </a:ln>
        </p:spPr>
        <p:txBody>
          <a:bodyPr/>
          <a:lstStyle/>
          <a:p>
            <a:pPr lvl="0"/>
            <a:endParaRPr lang="tr-TR" dirty="0" smtClean="0"/>
          </a:p>
        </p:txBody>
      </p:sp>
      <p:sp>
        <p:nvSpPr>
          <p:cNvPr id="5" name="Rectangle 6"/>
          <p:cNvSpPr>
            <a:spLocks noGrp="1" noChangeArrowheads="1"/>
          </p:cNvSpPr>
          <p:nvPr>
            <p:ph type="sldNum" sz="quarter" idx="10"/>
          </p:nvPr>
        </p:nvSpPr>
        <p:spPr>
          <a:xfrm>
            <a:off x="8072438" y="6572250"/>
            <a:ext cx="714375" cy="285750"/>
          </a:xfrm>
          <a:prstGeom prst="rect">
            <a:avLst/>
          </a:prstGeom>
        </p:spPr>
        <p:txBody>
          <a:bodyPr/>
          <a:lstStyle>
            <a:lvl1pPr>
              <a:defRPr sz="1400">
                <a:solidFill>
                  <a:schemeClr val="bg1"/>
                </a:solidFill>
                <a:latin typeface="Arial" charset="0"/>
              </a:defRPr>
            </a:lvl1pPr>
          </a:lstStyle>
          <a:p>
            <a:pPr>
              <a:defRPr/>
            </a:pPr>
            <a:fld id="{159D92D8-D663-4962-B992-33CAA4069112}" type="slidenum">
              <a:rPr lang="tr-TR"/>
              <a:pPr>
                <a:defRPr/>
              </a:pPr>
              <a:t>‹#›</a:t>
            </a:fld>
            <a:endParaRPr lang="tr-TR" dirty="0"/>
          </a:p>
        </p:txBody>
      </p:sp>
      <p:sp>
        <p:nvSpPr>
          <p:cNvPr id="6" name="Rectangle 4"/>
          <p:cNvSpPr>
            <a:spLocks noGrp="1" noChangeArrowheads="1"/>
          </p:cNvSpPr>
          <p:nvPr>
            <p:ph type="dt" sz="half" idx="11"/>
          </p:nvPr>
        </p:nvSpPr>
        <p:spPr>
          <a:xfrm>
            <a:off x="285750" y="6572250"/>
            <a:ext cx="2000250" cy="285750"/>
          </a:xfrm>
          <a:prstGeom prst="rect">
            <a:avLst/>
          </a:prstGeom>
        </p:spPr>
        <p:txBody>
          <a:bodyPr/>
          <a:lstStyle>
            <a:lvl1pPr>
              <a:defRPr sz="1200" b="0">
                <a:solidFill>
                  <a:schemeClr val="bg1"/>
                </a:solidFill>
                <a:latin typeface="Arial" charset="0"/>
              </a:defRPr>
            </a:lvl1pPr>
          </a:lstStyle>
          <a:p>
            <a:pPr>
              <a:defRPr/>
            </a:pPr>
            <a:fld id="{5D47601E-0A74-48D7-A768-2545B4C48707}" type="datetime1">
              <a:rPr lang="tr-TR"/>
              <a:pPr>
                <a:defRPr/>
              </a:pPr>
              <a:t>23.11.2010</a:t>
            </a:fld>
            <a:endParaRPr lang="tr-TR"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B995843-44C0-470C-B27A-F88B6B6A3958}"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F8D8CCF-879C-438F-A3EB-F7563A1BE4EF}" type="slidenum">
              <a:rPr lang="tr-TR"/>
              <a:pPr>
                <a:defRPr/>
              </a:pPr>
              <a:t>‹#›</a:t>
            </a:fld>
            <a:endParaRPr lang="tr-T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3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4 Dikdörtgen"/>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5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6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9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10 Düz Bağlayıcı"/>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11 Dikdörtgen"/>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12 Oval"/>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Oval"/>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7 Başlık"/>
          <p:cNvSpPr>
            <a:spLocks noGrp="1"/>
          </p:cNvSpPr>
          <p:nvPr>
            <p:ph type="ctrTitle"/>
          </p:nvPr>
        </p:nvSpPr>
        <p:spPr>
          <a:xfrm>
            <a:off x="685800" y="381000"/>
            <a:ext cx="7772400" cy="1752600"/>
          </a:xfrm>
        </p:spPr>
        <p:txBody>
          <a:bodyPr/>
          <a:lstStyle>
            <a:lvl1pPr>
              <a:defRPr sz="4200">
                <a:solidFill>
                  <a:schemeClr val="accent1"/>
                </a:solidFill>
              </a:defRPr>
            </a:lvl1pPr>
          </a:lstStyle>
          <a:p>
            <a:r>
              <a:rPr lang="tr-TR" smtClean="0"/>
              <a:t>Asıl başlık stili için tıklatın</a:t>
            </a:r>
            <a:endParaRPr lang="en-US"/>
          </a:p>
        </p:txBody>
      </p:sp>
      <p:sp>
        <p:nvSpPr>
          <p:cNvPr id="15" name="27 Veri Yer Tutucusu"/>
          <p:cNvSpPr>
            <a:spLocks noGrp="1"/>
          </p:cNvSpPr>
          <p:nvPr>
            <p:ph type="dt" sz="half" idx="10"/>
          </p:nvPr>
        </p:nvSpPr>
        <p:spPr/>
        <p:txBody>
          <a:bodyPr/>
          <a:lstStyle>
            <a:lvl1pPr>
              <a:defRPr/>
            </a:lvl1pPr>
          </a:lstStyle>
          <a:p>
            <a:pPr>
              <a:defRPr/>
            </a:pPr>
            <a:fld id="{CC9C6EBF-F018-4D23-BAF8-37CDB0C78071}" type="datetime1">
              <a:rPr lang="tr-TR"/>
              <a:pPr>
                <a:defRPr/>
              </a:pPr>
              <a:t>23.11.2010</a:t>
            </a:fld>
            <a:endParaRPr lang="tr-TR"/>
          </a:p>
        </p:txBody>
      </p:sp>
      <p:sp>
        <p:nvSpPr>
          <p:cNvPr id="16" name="16 Altbilgi Yer Tutucusu"/>
          <p:cNvSpPr>
            <a:spLocks noGrp="1"/>
          </p:cNvSpPr>
          <p:nvPr>
            <p:ph type="ftr" sz="quarter" idx="11"/>
          </p:nvPr>
        </p:nvSpPr>
        <p:spPr/>
        <p:txBody>
          <a:bodyPr/>
          <a:lstStyle>
            <a:lvl1pPr>
              <a:defRPr/>
            </a:lvl1pPr>
          </a:lstStyle>
          <a:p>
            <a:pPr>
              <a:defRPr/>
            </a:pPr>
            <a:endParaRPr lang="tr-TR"/>
          </a:p>
        </p:txBody>
      </p:sp>
      <p:sp>
        <p:nvSpPr>
          <p:cNvPr id="17" name="28 Slayt Numarası Yer Tutucusu"/>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2944A58-85CC-4A3E-9B4D-44201F390F34}"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lang="tr-TR" smtClean="0"/>
              <a:t>Asıl başlık stili için tıklatın</a:t>
            </a:r>
            <a:endParaRPr lang="en-US"/>
          </a:p>
        </p:txBody>
      </p:sp>
      <p:sp>
        <p:nvSpPr>
          <p:cNvPr id="8" name="7 İçerik Yer Tutucusu"/>
          <p:cNvSpPr>
            <a:spLocks noGrp="1"/>
          </p:cNvSpPr>
          <p:nvPr>
            <p:ph sz="quarter" idx="1"/>
          </p:nvPr>
        </p:nvSpPr>
        <p:spPr>
          <a:xfrm>
            <a:off x="301752" y="1527048"/>
            <a:ext cx="850392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BA097A2D-9C76-4B95-AC82-FC35AB37357A}"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a:xfrm>
            <a:off x="4362450" y="1027113"/>
            <a:ext cx="457200" cy="441325"/>
          </a:xfrm>
        </p:spPr>
        <p:txBody>
          <a:bodyPr/>
          <a:lstStyle>
            <a:lvl1pPr>
              <a:defRPr/>
            </a:lvl1pPr>
          </a:lstStyle>
          <a:p>
            <a:pPr>
              <a:defRPr/>
            </a:pPr>
            <a:fld id="{50935A04-CB1C-4B48-AD35-001F0FB4A82E}"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6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7 Dikdörtgen"/>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8 Dikdörtgen"/>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9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10 Dikdörtgen"/>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11 Düz Bağlayıcı"/>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12 Oval"/>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Oval"/>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etin Yer Tutucusu"/>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tr-TR" smtClean="0"/>
              <a:t>Asıl başlık stili için tıklatın</a:t>
            </a:r>
            <a:endParaRPr lang="en-US"/>
          </a:p>
        </p:txBody>
      </p:sp>
      <p:sp>
        <p:nvSpPr>
          <p:cNvPr id="15" name="4 Altbilgi Yer Tutucusu"/>
          <p:cNvSpPr>
            <a:spLocks noGrp="1"/>
          </p:cNvSpPr>
          <p:nvPr>
            <p:ph type="ftr" sz="quarter" idx="10"/>
          </p:nvPr>
        </p:nvSpPr>
        <p:spPr/>
        <p:txBody>
          <a:bodyPr/>
          <a:lstStyle>
            <a:lvl1pPr>
              <a:defRPr/>
            </a:lvl1pPr>
          </a:lstStyle>
          <a:p>
            <a:pPr>
              <a:defRPr/>
            </a:pPr>
            <a:endParaRPr lang="tr-TR"/>
          </a:p>
        </p:txBody>
      </p:sp>
      <p:sp>
        <p:nvSpPr>
          <p:cNvPr id="16" name="3 Veri Yer Tutucusu"/>
          <p:cNvSpPr>
            <a:spLocks noGrp="1"/>
          </p:cNvSpPr>
          <p:nvPr>
            <p:ph type="dt" sz="half" idx="11"/>
          </p:nvPr>
        </p:nvSpPr>
        <p:spPr/>
        <p:txBody>
          <a:bodyPr/>
          <a:lstStyle>
            <a:lvl1pPr>
              <a:defRPr/>
            </a:lvl1pPr>
          </a:lstStyle>
          <a:p>
            <a:pPr>
              <a:defRPr/>
            </a:pPr>
            <a:fld id="{8E67058E-9E09-4B20-9602-A29D3430A13C}" type="datetime1">
              <a:rPr lang="tr-TR"/>
              <a:pPr>
                <a:defRPr/>
              </a:pPr>
              <a:t>23.11.2010</a:t>
            </a:fld>
            <a:endParaRPr lang="tr-TR"/>
          </a:p>
        </p:txBody>
      </p:sp>
      <p:sp>
        <p:nvSpPr>
          <p:cNvPr id="17" name="5 Slayt Numarası Yer Tutucusu"/>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BADCDC0-8422-4E07-BA54-42FA337E4538}"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5" name="4 Düz Bağlayıcı"/>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1 Başlık"/>
          <p:cNvSpPr>
            <a:spLocks noGrp="1"/>
          </p:cNvSpPr>
          <p:nvPr>
            <p:ph type="title"/>
          </p:nvPr>
        </p:nvSpPr>
        <p:spPr>
          <a:xfrm>
            <a:off x="301752" y="228600"/>
            <a:ext cx="8534400" cy="758952"/>
          </a:xfrm>
        </p:spPr>
        <p:txBody>
          <a:bodyPr/>
          <a:lstStyle/>
          <a:p>
            <a:r>
              <a:rPr lang="tr-TR" smtClean="0"/>
              <a:t>Asıl başlık stili için tıklatın</a:t>
            </a:r>
            <a:endParaRPr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a:xfrm>
            <a:off x="5791200" y="6410325"/>
            <a:ext cx="3044825" cy="365125"/>
          </a:xfrm>
        </p:spPr>
        <p:txBody>
          <a:bodyPr/>
          <a:lstStyle>
            <a:lvl1pPr>
              <a:defRPr/>
            </a:lvl1pPr>
          </a:lstStyle>
          <a:p>
            <a:pPr>
              <a:defRPr/>
            </a:pPr>
            <a:fld id="{6E240637-036B-48BA-90F7-EF0ABC168AD8}" type="datetime1">
              <a:rPr lang="tr-TR"/>
              <a:pPr>
                <a:defRPr/>
              </a:pPr>
              <a:t>23.11.2010</a:t>
            </a:fld>
            <a:endParaRPr lang="tr-TR"/>
          </a:p>
        </p:txBody>
      </p:sp>
      <p:sp>
        <p:nvSpPr>
          <p:cNvPr id="7" name="5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7E9F7587-38BA-4C2C-AC37-57A7A91FD18C}"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7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10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11 Dikdörtgen"/>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12 Dikdörtgen"/>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13 Düz Bağlayıcı"/>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14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15 Oval"/>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16 Oval"/>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4" name="23 İçerik Yer Tutucusu"/>
          <p:cNvSpPr>
            <a:spLocks noGrp="1"/>
          </p:cNvSpPr>
          <p:nvPr>
            <p:ph sz="quarter" idx="2"/>
          </p:nvPr>
        </p:nvSpPr>
        <p:spPr>
          <a:xfrm>
            <a:off x="301752" y="2471383"/>
            <a:ext cx="4041648" cy="381840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6" name="25 İçerik Yer Tutucusu"/>
          <p:cNvSpPr>
            <a:spLocks noGrp="1"/>
          </p:cNvSpPr>
          <p:nvPr>
            <p:ph sz="quarter" idx="4"/>
          </p:nvPr>
        </p:nvSpPr>
        <p:spPr>
          <a:xfrm>
            <a:off x="4800600" y="2471383"/>
            <a:ext cx="4038600" cy="38221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3" name="22 Başlık"/>
          <p:cNvSpPr>
            <a:spLocks noGrp="1"/>
          </p:cNvSpPr>
          <p:nvPr>
            <p:ph type="title"/>
          </p:nvPr>
        </p:nvSpPr>
        <p:spPr/>
        <p:txBody>
          <a:bodyPr rtlCol="0"/>
          <a:lstStyle/>
          <a:p>
            <a:r>
              <a:rPr lang="tr-TR" smtClean="0"/>
              <a:t>Asıl başlık stili için tıklatın</a:t>
            </a:r>
            <a:endParaRPr lang="en-US"/>
          </a:p>
        </p:txBody>
      </p:sp>
      <p:sp>
        <p:nvSpPr>
          <p:cNvPr id="18" name="6 Veri Yer Tutucusu"/>
          <p:cNvSpPr>
            <a:spLocks noGrp="1"/>
          </p:cNvSpPr>
          <p:nvPr>
            <p:ph type="dt" sz="half" idx="10"/>
          </p:nvPr>
        </p:nvSpPr>
        <p:spPr/>
        <p:txBody>
          <a:bodyPr/>
          <a:lstStyle>
            <a:lvl1pPr>
              <a:defRPr/>
            </a:lvl1pPr>
          </a:lstStyle>
          <a:p>
            <a:pPr>
              <a:defRPr/>
            </a:pPr>
            <a:fld id="{F4972A17-47C9-4363-B05B-45925B51CDFC}" type="datetime1">
              <a:rPr lang="tr-TR"/>
              <a:pPr>
                <a:defRPr/>
              </a:pPr>
              <a:t>23.11.2010</a:t>
            </a:fld>
            <a:endParaRPr lang="tr-TR"/>
          </a:p>
        </p:txBody>
      </p:sp>
      <p:sp>
        <p:nvSpPr>
          <p:cNvPr id="19" name="7 Altbilgi Yer Tutucusu"/>
          <p:cNvSpPr>
            <a:spLocks noGrp="1"/>
          </p:cNvSpPr>
          <p:nvPr>
            <p:ph type="ftr" sz="quarter" idx="11"/>
          </p:nvPr>
        </p:nvSpPr>
        <p:spPr>
          <a:xfrm>
            <a:off x="304800" y="6410325"/>
            <a:ext cx="3581400" cy="365125"/>
          </a:xfrm>
        </p:spPr>
        <p:txBody>
          <a:bodyPr/>
          <a:lstStyle>
            <a:lvl1pPr>
              <a:defRPr/>
            </a:lvl1pPr>
          </a:lstStyle>
          <a:p>
            <a:pPr>
              <a:defRPr/>
            </a:pPr>
            <a:endParaRPr lang="tr-TR"/>
          </a:p>
        </p:txBody>
      </p:sp>
      <p:sp>
        <p:nvSpPr>
          <p:cNvPr id="20" name="8 Slayt Numarası Yer Tutucusu"/>
          <p:cNvSpPr>
            <a:spLocks noGrp="1"/>
          </p:cNvSpPr>
          <p:nvPr>
            <p:ph type="sldNum" sz="quarter" idx="12"/>
          </p:nvPr>
        </p:nvSpPr>
        <p:spPr>
          <a:xfrm>
            <a:off x="4343400" y="1042988"/>
            <a:ext cx="457200" cy="441325"/>
          </a:xfrm>
        </p:spPr>
        <p:txBody>
          <a:bodyPr/>
          <a:lstStyle>
            <a:lvl1pPr algn="ctr">
              <a:defRPr/>
            </a:lvl1pPr>
          </a:lstStyle>
          <a:p>
            <a:pPr>
              <a:defRPr/>
            </a:pPr>
            <a:fld id="{ED5A88F9-7444-482A-A01A-92DF1F0C4FA8}"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pPr>
              <a:defRPr/>
            </a:pPr>
            <a:fld id="{CBD88757-F070-43C0-B0DE-1BB58A9497B2}" type="datetime1">
              <a:rPr lang="tr-TR"/>
              <a:pPr>
                <a:defRPr/>
              </a:pPr>
              <a:t>23.11.2010</a:t>
            </a:fld>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4343400" y="1036638"/>
            <a:ext cx="457200" cy="441325"/>
          </a:xfrm>
        </p:spPr>
        <p:txBody>
          <a:bodyPr/>
          <a:lstStyle>
            <a:lvl1pPr>
              <a:defRPr/>
            </a:lvl1pPr>
          </a:lstStyle>
          <a:p>
            <a:pPr>
              <a:defRPr/>
            </a:pPr>
            <a:fld id="{44CFB149-D143-45C7-8EF9-7156B4CC3D1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2 Dikdörtgen"/>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3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4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5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6 Dikdörtgen"/>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1 Veri Yer Tutucusu"/>
          <p:cNvSpPr>
            <a:spLocks noGrp="1"/>
          </p:cNvSpPr>
          <p:nvPr>
            <p:ph type="dt" sz="half" idx="10"/>
          </p:nvPr>
        </p:nvSpPr>
        <p:spPr/>
        <p:txBody>
          <a:bodyPr/>
          <a:lstStyle>
            <a:lvl1pPr>
              <a:defRPr/>
            </a:lvl1pPr>
          </a:lstStyle>
          <a:p>
            <a:pPr>
              <a:defRPr/>
            </a:pPr>
            <a:fld id="{5BF81B24-D468-4A9D-92EB-8E628F583476}" type="datetime1">
              <a:rPr lang="tr-TR"/>
              <a:pPr>
                <a:defRPr/>
              </a:pPr>
              <a:t>23.11.2010</a:t>
            </a:fld>
            <a:endParaRPr lang="tr-TR"/>
          </a:p>
        </p:txBody>
      </p:sp>
      <p:sp>
        <p:nvSpPr>
          <p:cNvPr id="9" name="2 Altbilgi Yer Tutucusu"/>
          <p:cNvSpPr>
            <a:spLocks noGrp="1"/>
          </p:cNvSpPr>
          <p:nvPr>
            <p:ph type="ftr" sz="quarter" idx="11"/>
          </p:nvPr>
        </p:nvSpPr>
        <p:spPr/>
        <p:txBody>
          <a:bodyPr/>
          <a:lstStyle>
            <a:lvl1pPr>
              <a:defRPr/>
            </a:lvl1pPr>
          </a:lstStyle>
          <a:p>
            <a:pPr>
              <a:defRPr/>
            </a:pPr>
            <a:endParaRPr lang="tr-TR"/>
          </a:p>
        </p:txBody>
      </p:sp>
      <p:sp>
        <p:nvSpPr>
          <p:cNvPr id="10" name="3 Slayt Numarası Yer Tutucusu"/>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3E047F6-3325-4F27-AF46-903610A0F6F7}"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ikdörtgen"/>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5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6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7 Dikdörtgen"/>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9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Dikdörtgen"/>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11 Düz Bağlayıcı"/>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12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Oval"/>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Dikdörtgen"/>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1 Başlık"/>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20" name="19 İçerik Yer Tutucusu"/>
          <p:cNvSpPr>
            <a:spLocks noGrp="1"/>
          </p:cNvSpPr>
          <p:nvPr>
            <p:ph sz="quarter" idx="1"/>
          </p:nvPr>
        </p:nvSpPr>
        <p:spPr>
          <a:xfrm>
            <a:off x="3124200" y="685800"/>
            <a:ext cx="5638800" cy="5410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6 Slayt Numarası Yer Tutucusu"/>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570EDEE9-36F7-4C79-84AB-82383C54A153}" type="slidenum">
              <a:rPr lang="tr-TR"/>
              <a:pPr>
                <a:defRPr/>
              </a:pPr>
              <a:t>‹#›</a:t>
            </a:fld>
            <a:endParaRPr lang="tr-TR"/>
          </a:p>
        </p:txBody>
      </p:sp>
      <p:sp>
        <p:nvSpPr>
          <p:cNvPr id="17" name="4 Veri Yer Tutucusu"/>
          <p:cNvSpPr>
            <a:spLocks noGrp="1"/>
          </p:cNvSpPr>
          <p:nvPr>
            <p:ph type="dt" sz="half" idx="11"/>
          </p:nvPr>
        </p:nvSpPr>
        <p:spPr/>
        <p:txBody>
          <a:bodyPr/>
          <a:lstStyle>
            <a:lvl1pPr>
              <a:defRPr/>
            </a:lvl1pPr>
          </a:lstStyle>
          <a:p>
            <a:pPr>
              <a:defRPr/>
            </a:pPr>
            <a:fld id="{A9D8A5CD-7E00-4E61-972E-4A7BA185DB7E}" type="datetime1">
              <a:rPr lang="tr-TR"/>
              <a:pPr>
                <a:defRPr/>
              </a:pPr>
              <a:t>23.11.2010</a:t>
            </a:fld>
            <a:endParaRPr lang="tr-TR"/>
          </a:p>
        </p:txBody>
      </p:sp>
      <p:sp>
        <p:nvSpPr>
          <p:cNvPr id="18" name="5 Altbilgi Yer Tutucusu"/>
          <p:cNvSpPr>
            <a:spLocks noGrp="1"/>
          </p:cNvSpPr>
          <p:nvPr>
            <p:ph type="ftr" sz="quarter" idx="12"/>
          </p:nvPr>
        </p:nvSpPr>
        <p:spPr>
          <a:xfrm>
            <a:off x="301625" y="6410325"/>
            <a:ext cx="3382963" cy="366713"/>
          </a:xfrm>
        </p:spPr>
        <p:txBody>
          <a:bodyPr/>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5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6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7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9 Dikdörtgen"/>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10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11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12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Oval"/>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Dikdörtgen"/>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6" name="6 Slayt Numarası Yer Tutucusu"/>
          <p:cNvSpPr>
            <a:spLocks noGrp="1"/>
          </p:cNvSpPr>
          <p:nvPr>
            <p:ph type="sldNum" sz="quarter" idx="10"/>
          </p:nvPr>
        </p:nvSpPr>
        <p:spPr>
          <a:xfrm>
            <a:off x="1371600" y="312738"/>
            <a:ext cx="457200" cy="441325"/>
          </a:xfrm>
        </p:spPr>
        <p:txBody>
          <a:bodyPr/>
          <a:lstStyle>
            <a:lvl1pPr>
              <a:defRPr/>
            </a:lvl1pPr>
          </a:lstStyle>
          <a:p>
            <a:pPr>
              <a:defRPr/>
            </a:pPr>
            <a:fld id="{84B8F746-0CDD-4527-8B29-F3704F07D246}" type="slidenum">
              <a:rPr lang="tr-TR"/>
              <a:pPr>
                <a:defRPr/>
              </a:pPr>
              <a:t>‹#›</a:t>
            </a:fld>
            <a:endParaRPr lang="tr-TR"/>
          </a:p>
        </p:txBody>
      </p:sp>
      <p:sp>
        <p:nvSpPr>
          <p:cNvPr id="17" name="4 Veri Yer Tutucusu"/>
          <p:cNvSpPr>
            <a:spLocks noGrp="1"/>
          </p:cNvSpPr>
          <p:nvPr>
            <p:ph type="dt" sz="half" idx="11"/>
          </p:nvPr>
        </p:nvSpPr>
        <p:spPr>
          <a:xfrm>
            <a:off x="5788025" y="6405563"/>
            <a:ext cx="3044825" cy="365125"/>
          </a:xfrm>
        </p:spPr>
        <p:txBody>
          <a:bodyPr/>
          <a:lstStyle>
            <a:lvl1pPr>
              <a:defRPr/>
            </a:lvl1pPr>
          </a:lstStyle>
          <a:p>
            <a:pPr>
              <a:defRPr/>
            </a:pPr>
            <a:fld id="{F95A1420-B565-4B6E-A19F-DDAFE18CB3CB}" type="datetime1">
              <a:rPr lang="tr-TR"/>
              <a:pPr>
                <a:defRPr/>
              </a:pPr>
              <a:t>23.11.2010</a:t>
            </a:fld>
            <a:endParaRPr lang="tr-TR"/>
          </a:p>
        </p:txBody>
      </p:sp>
      <p:sp>
        <p:nvSpPr>
          <p:cNvPr id="18" name="5 Altbilgi Yer Tutucusu"/>
          <p:cNvSpPr>
            <a:spLocks noGrp="1"/>
          </p:cNvSpPr>
          <p:nvPr>
            <p:ph type="ftr" sz="quarter" idx="12"/>
          </p:nvPr>
        </p:nvSpPr>
        <p:spPr>
          <a:xfrm>
            <a:off x="301625" y="6410325"/>
            <a:ext cx="3584575" cy="366713"/>
          </a:xfrm>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2" name="1 Metin kutusu"/>
          <p:cNvSpPr txBox="1"/>
          <p:nvPr userDrawn="1"/>
        </p:nvSpPr>
        <p:spPr>
          <a:xfrm>
            <a:off x="0" y="6581775"/>
            <a:ext cx="9144000" cy="276225"/>
          </a:xfrm>
          <a:prstGeom prst="rect">
            <a:avLst/>
          </a:prstGeom>
          <a:solidFill>
            <a:srgbClr val="0033CC"/>
          </a:solidFill>
        </p:spPr>
        <p:txBody>
          <a:bodyPr>
            <a:spAutoFit/>
          </a:bodyPr>
          <a:lstStyle/>
          <a:p>
            <a:pPr algn="ctr">
              <a:defRPr/>
            </a:pPr>
            <a:r>
              <a:rPr lang="tr-TR" sz="1200" dirty="0">
                <a:solidFill>
                  <a:schemeClr val="bg1"/>
                </a:solidFill>
              </a:rPr>
              <a:t>Çevre Yönetimi Genel Müdürlüğü</a:t>
            </a:r>
          </a:p>
        </p:txBody>
      </p:sp>
      <p:sp>
        <p:nvSpPr>
          <p:cNvPr id="3" name="Rectangle 6"/>
          <p:cNvSpPr>
            <a:spLocks noGrp="1" noChangeArrowheads="1"/>
          </p:cNvSpPr>
          <p:nvPr>
            <p:ph type="sldNum" sz="quarter" idx="10"/>
          </p:nvPr>
        </p:nvSpPr>
        <p:spPr>
          <a:xfrm>
            <a:off x="8072438" y="6572250"/>
            <a:ext cx="714375" cy="285750"/>
          </a:xfrm>
          <a:prstGeom prst="rect">
            <a:avLst/>
          </a:prstGeom>
        </p:spPr>
        <p:txBody>
          <a:bodyPr/>
          <a:lstStyle>
            <a:lvl1pPr>
              <a:defRPr sz="1400">
                <a:solidFill>
                  <a:schemeClr val="bg1"/>
                </a:solidFill>
                <a:latin typeface="Arial" charset="0"/>
              </a:defRPr>
            </a:lvl1pPr>
          </a:lstStyle>
          <a:p>
            <a:pPr>
              <a:defRPr/>
            </a:pPr>
            <a:fld id="{F14D056D-0450-4AB1-AEFE-FBB4F007BDE1}" type="slidenum">
              <a:rPr lang="tr-TR"/>
              <a:pPr>
                <a:defRPr/>
              </a:pPr>
              <a:t>‹#›</a:t>
            </a:fld>
            <a:endParaRPr lang="tr-TR"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E63FEF96-C3DE-4492-802B-20EFC26E70EA}" type="datetime1">
              <a:rPr lang="tr-TR"/>
              <a:pPr>
                <a:defRPr/>
              </a:pPr>
              <a:t>23.11.2010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49E01BE-32F1-49D2-ACB6-C1DE96368560}"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4" name="3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4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5 Dikdörtgen"/>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7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8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9 Düz Bağlayıcı"/>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10 Oval"/>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11 Oval"/>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Dikey Metin Yer Tutucusu"/>
          <p:cNvSpPr>
            <a:spLocks noGrp="1"/>
          </p:cNvSpPr>
          <p:nvPr>
            <p:ph type="body" orient="vert" idx="1"/>
          </p:nvPr>
        </p:nvSpPr>
        <p:spPr>
          <a:xfrm>
            <a:off x="304800" y="304800"/>
            <a:ext cx="6553200" cy="582136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 name="1 Dikey Başlık"/>
          <p:cNvSpPr>
            <a:spLocks noGrp="1"/>
          </p:cNvSpPr>
          <p:nvPr>
            <p:ph type="title" orient="vert"/>
          </p:nvPr>
        </p:nvSpPr>
        <p:spPr>
          <a:xfrm>
            <a:off x="7391400" y="304801"/>
            <a:ext cx="1447800" cy="5851525"/>
          </a:xfrm>
        </p:spPr>
        <p:txBody>
          <a:bodyPr vert="eaVert"/>
          <a:lstStyle/>
          <a:p>
            <a:r>
              <a:rPr lang="tr-TR" smtClean="0"/>
              <a:t>Asıl başlık stili için tıklatın</a:t>
            </a:r>
            <a:endParaRPr lang="en-US"/>
          </a:p>
        </p:txBody>
      </p:sp>
      <p:sp>
        <p:nvSpPr>
          <p:cNvPr id="13" name="5 Slayt Numarası Yer Tutucusu"/>
          <p:cNvSpPr>
            <a:spLocks noGrp="1"/>
          </p:cNvSpPr>
          <p:nvPr>
            <p:ph type="sldNum" sz="quarter" idx="10"/>
          </p:nvPr>
        </p:nvSpPr>
        <p:spPr>
          <a:xfrm>
            <a:off x="6915150" y="3009900"/>
            <a:ext cx="457200" cy="441325"/>
          </a:xfrm>
        </p:spPr>
        <p:txBody>
          <a:bodyPr/>
          <a:lstStyle>
            <a:lvl1pPr>
              <a:defRPr/>
            </a:lvl1pPr>
          </a:lstStyle>
          <a:p>
            <a:pPr>
              <a:defRPr/>
            </a:pPr>
            <a:fld id="{77B1329B-0ED3-4871-AA3D-FA25E41B042B}" type="slidenum">
              <a:rPr lang="tr-TR"/>
              <a:pPr>
                <a:defRPr/>
              </a:pPr>
              <a:t>‹#›</a:t>
            </a:fld>
            <a:endParaRPr lang="tr-TR"/>
          </a:p>
        </p:txBody>
      </p:sp>
      <p:sp>
        <p:nvSpPr>
          <p:cNvPr id="14" name="3 Veri Yer Tutucusu"/>
          <p:cNvSpPr>
            <a:spLocks noGrp="1"/>
          </p:cNvSpPr>
          <p:nvPr>
            <p:ph type="dt" sz="half" idx="11"/>
          </p:nvPr>
        </p:nvSpPr>
        <p:spPr/>
        <p:txBody>
          <a:bodyPr/>
          <a:lstStyle>
            <a:lvl1pPr>
              <a:defRPr/>
            </a:lvl1pPr>
          </a:lstStyle>
          <a:p>
            <a:pPr>
              <a:defRPr/>
            </a:pPr>
            <a:fld id="{F0FCFF77-8192-4F46-850D-DA7878FA6DB7}" type="datetime1">
              <a:rPr lang="tr-TR"/>
              <a:pPr>
                <a:defRPr/>
              </a:pPr>
              <a:t>23.11.2010</a:t>
            </a:fld>
            <a:endParaRPr lang="tr-TR"/>
          </a:p>
        </p:txBody>
      </p:sp>
      <p:sp>
        <p:nvSpPr>
          <p:cNvPr id="15" name="4 Altbilgi Yer Tutucusu"/>
          <p:cNvSpPr>
            <a:spLocks noGrp="1"/>
          </p:cNvSpPr>
          <p:nvPr>
            <p:ph type="ftr" sz="quarter" idx="12"/>
          </p:nvPr>
        </p:nvSpPr>
        <p:spPr/>
        <p:txBody>
          <a:bodyPr/>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3EBAEA5B-3CD4-4992-B2BD-B39BEC0C083F}" type="datetime1">
              <a:rPr lang="tr-TR"/>
              <a:pPr>
                <a:defRPr/>
              </a:pPr>
              <a:t>23.11.2010</a:t>
            </a:fld>
            <a:endParaRPr lang="tr-T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0B964766-0FC7-4173-A5DD-89DEBF46F8B1}" type="slidenum">
              <a:rPr lang="tr-TR"/>
              <a:pPr>
                <a:defRPr/>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4B666B38-9F0B-4B01-8B92-2FFB45269451}" type="datetime1">
              <a:rPr lang="tr-TR"/>
              <a:pPr>
                <a:defRPr/>
              </a:pPr>
              <a:t>23.11.2010</a:t>
            </a:fld>
            <a:endParaRPr lang="tr-T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90351D0E-841F-4D49-8A91-FBAB681F65F5}" type="slidenum">
              <a:rPr lang="tr-TR"/>
              <a:pPr>
                <a:defRPr/>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CBA780D2-5BC1-48DB-8EB0-3F11828C9108}" type="datetime1">
              <a:rPr lang="tr-TR"/>
              <a:pPr>
                <a:defRPr/>
              </a:pPr>
              <a:t>23.11.2010</a:t>
            </a:fld>
            <a:endParaRPr lang="tr-T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D815D347-6020-4D95-BD41-75628C05FF1E}" type="slidenum">
              <a:rPr lang="tr-TR"/>
              <a:pPr>
                <a:defRPr/>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C6DD173A-60AF-4531-9613-61562771FAEE}" type="datetime1">
              <a:rPr lang="tr-TR"/>
              <a:pPr>
                <a:defRPr/>
              </a:pPr>
              <a:t>23.11.2010</a:t>
            </a:fld>
            <a:endParaRPr lang="tr-T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04FC0014-F9E2-4A7A-9677-4F515DB5605D}" type="slidenum">
              <a:rPr lang="tr-TR"/>
              <a:pPr>
                <a:defRPr/>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E7B51054-BB6F-496F-99B6-3EA343CE1210}" type="datetime1">
              <a:rPr lang="tr-TR"/>
              <a:pPr>
                <a:defRPr/>
              </a:pPr>
              <a:t>23.11.2010</a:t>
            </a:fld>
            <a:endParaRPr lang="tr-T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tr-T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50EE78C5-7AA7-43DB-8183-C72F6570F02B}" type="slidenum">
              <a:rPr lang="tr-TR"/>
              <a:pPr>
                <a:defRPr/>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14313"/>
            <a:ext cx="82296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tr-TR"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lt1" tx1="dk1" bg2="lt2" tx2="dk2" accent1="accent1" accent2="accent2" accent3="accent3" accent4="accent4" accent5="accent5" accent6="accent6" hlink="hlink" folHlink="folHlink"/>
  <p:sldLayoutIdLst>
    <p:sldLayoutId id="2147485464" r:id="rId1"/>
    <p:sldLayoutId id="2147485465" r:id="rId2"/>
    <p:sldLayoutId id="2147485466" r:id="rId3"/>
    <p:sldLayoutId id="2147485467" r:id="rId4"/>
    <p:sldLayoutId id="2147485468" r:id="rId5"/>
    <p:sldLayoutId id="2147485469" r:id="rId6"/>
    <p:sldLayoutId id="2147485470" r:id="rId7"/>
    <p:sldLayoutId id="2147485471" r:id="rId8"/>
    <p:sldLayoutId id="2147485472" r:id="rId9"/>
    <p:sldLayoutId id="2147485473" r:id="rId10"/>
    <p:sldLayoutId id="2147485474" r:id="rId11"/>
    <p:sldLayoutId id="2147485475" r:id="rId12"/>
    <p:sldLayoutId id="2147485476" r:id="rId13"/>
    <p:sldLayoutId id="2147485477" r:id="rId14"/>
    <p:sldLayoutId id="2147485478" r:id="rId15"/>
    <p:sldLayoutId id="2147485479" r:id="rId16"/>
    <p:sldLayoutId id="2147485480" r:id="rId17"/>
    <p:sldLayoutId id="2147485481" r:id="rId18"/>
    <p:sldLayoutId id="2147485494" r:id="rId19"/>
  </p:sldLayoutIdLst>
  <p:transition/>
  <p:hf hdr="0" ftr="0"/>
  <p:txStyles>
    <p:titleStyle>
      <a:lvl1pPr algn="ctr" rtl="0" eaLnBrk="0" fontAlgn="base" hangingPunct="0">
        <a:spcBef>
          <a:spcPct val="0"/>
        </a:spcBef>
        <a:spcAft>
          <a:spcPct val="0"/>
        </a:spcAft>
        <a:defRPr sz="3000">
          <a:solidFill>
            <a:srgbClr val="0033CC"/>
          </a:solidFill>
          <a:latin typeface="+mj-lt"/>
          <a:ea typeface="+mj-ea"/>
          <a:cs typeface="+mj-cs"/>
        </a:defRPr>
      </a:lvl1pPr>
      <a:lvl2pPr algn="ctr" rtl="0" eaLnBrk="0" fontAlgn="base" hangingPunct="0">
        <a:spcBef>
          <a:spcPct val="0"/>
        </a:spcBef>
        <a:spcAft>
          <a:spcPct val="0"/>
        </a:spcAft>
        <a:defRPr sz="3000">
          <a:solidFill>
            <a:srgbClr val="0033CC"/>
          </a:solidFill>
          <a:latin typeface="Arial" charset="0"/>
        </a:defRPr>
      </a:lvl2pPr>
      <a:lvl3pPr algn="ctr" rtl="0" eaLnBrk="0" fontAlgn="base" hangingPunct="0">
        <a:spcBef>
          <a:spcPct val="0"/>
        </a:spcBef>
        <a:spcAft>
          <a:spcPct val="0"/>
        </a:spcAft>
        <a:defRPr sz="3000">
          <a:solidFill>
            <a:srgbClr val="0033CC"/>
          </a:solidFill>
          <a:latin typeface="Arial" charset="0"/>
        </a:defRPr>
      </a:lvl3pPr>
      <a:lvl4pPr algn="ctr" rtl="0" eaLnBrk="0" fontAlgn="base" hangingPunct="0">
        <a:spcBef>
          <a:spcPct val="0"/>
        </a:spcBef>
        <a:spcAft>
          <a:spcPct val="0"/>
        </a:spcAft>
        <a:defRPr sz="3000">
          <a:solidFill>
            <a:srgbClr val="0033CC"/>
          </a:solidFill>
          <a:latin typeface="Arial" charset="0"/>
        </a:defRPr>
      </a:lvl4pPr>
      <a:lvl5pPr algn="ctr" rtl="0" eaLnBrk="0" fontAlgn="base" hangingPunct="0">
        <a:spcBef>
          <a:spcPct val="0"/>
        </a:spcBef>
        <a:spcAft>
          <a:spcPct val="0"/>
        </a:spcAft>
        <a:defRPr sz="3000">
          <a:solidFill>
            <a:srgbClr val="0033CC"/>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DAAAE7-339C-4CF1-94EC-006FFE5E9E9A}" type="datetime1">
              <a:rPr lang="tr-TR"/>
              <a:pPr>
                <a:defRPr/>
              </a:pPr>
              <a:t>23.11.2010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0F8D80-0D77-4F2B-BACB-4268ABED87D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15 Dikdörtgen"/>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8 Dikdörtgen"/>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13 Veri Yer Tutucusu"/>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9D21D778-B565-4D7E-94D7-64010A445B68}" type="datetimeFigureOut">
              <a:rPr lang="en-US"/>
              <a:pPr>
                <a:defRPr/>
              </a:pPr>
              <a:t>11/23/2010</a:t>
            </a:fld>
            <a:endParaRPr lang="en-US" dirty="0"/>
          </a:p>
        </p:txBody>
      </p:sp>
      <p:sp>
        <p:nvSpPr>
          <p:cNvPr id="3" name="2 Altbilgi Yer Tutucusu"/>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7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9 Düz Bağlayıcı"/>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11 Oval"/>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Oval"/>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Slayt Numarası Yer Tutucusu"/>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E07BCCC6-7877-4DF6-83F4-07773EBE4E8B}" type="slidenum">
              <a:rPr lang="en-US"/>
              <a:pPr>
                <a:defRPr/>
              </a:pPr>
              <a:t>‹#›</a:t>
            </a:fld>
            <a:endParaRPr lang="en-US" dirty="0"/>
          </a:p>
        </p:txBody>
      </p:sp>
      <p:sp>
        <p:nvSpPr>
          <p:cNvPr id="3086" name="21 Başlık Yer Tutucusu"/>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3087" name="12 Metin Yer Tutucusu"/>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lt1" tx1="dk1" bg2="lt2" tx2="dk2" accent1="accent1" accent2="accent2" accent3="accent3" accent4="accent4" accent5="accent5" accent6="accent6" hlink="hlink" folHlink="folHlink"/>
  <p:sldLayoutIdLst>
    <p:sldLayoutId id="2147485483" r:id="rId1"/>
    <p:sldLayoutId id="2147485484" r:id="rId2"/>
    <p:sldLayoutId id="2147485485" r:id="rId3"/>
    <p:sldLayoutId id="2147485486" r:id="rId4"/>
    <p:sldLayoutId id="2147485487" r:id="rId5"/>
    <p:sldLayoutId id="2147485488" r:id="rId6"/>
    <p:sldLayoutId id="2147485489" r:id="rId7"/>
    <p:sldLayoutId id="2147485490" r:id="rId8"/>
    <p:sldLayoutId id="2147485491" r:id="rId9"/>
    <p:sldLayoutId id="2147485492" r:id="rId10"/>
    <p:sldLayoutId id="2147485493" r:id="rId11"/>
  </p:sldLayoutIdLst>
  <p:hf hdr="0" ft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3.xml"/><Relationship Id="rId5" Type="http://schemas.openxmlformats.org/officeDocument/2006/relationships/image" Target="../media/image1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6.jpeg"/><Relationship Id="rId4" Type="http://schemas.openxmlformats.org/officeDocument/2006/relationships/diagramQuickStyle" Target="../diagrams/quickStyle1.xml"/><Relationship Id="rId9" Type="http://schemas.openxmlformats.org/officeDocument/2006/relationships/image" Target="../media/image19.gif"/></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9.jpeg"/><Relationship Id="rId1" Type="http://schemas.openxmlformats.org/officeDocument/2006/relationships/slideLayout" Target="../slideLayouts/slideLayout26.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gif"/></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304;statistikler%2001.11.2010.ppt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1.gif"/><Relationship Id="rId7" Type="http://schemas.openxmlformats.org/officeDocument/2006/relationships/image" Target="../media/image13.gif"/><Relationship Id="rId2" Type="http://schemas.openxmlformats.org/officeDocument/2006/relationships/image" Target="../media/image10.gif"/><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6.gif"/><Relationship Id="rId10" Type="http://schemas.openxmlformats.org/officeDocument/2006/relationships/image" Target="../media/image14.emf"/><Relationship Id="rId4" Type="http://schemas.openxmlformats.org/officeDocument/2006/relationships/image" Target="../media/image12.gif"/><Relationship Id="rId9"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mailto:izinlisansa@cob.gov.tr" TargetMode="External"/><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38.gif"/><Relationship Id="rId21" Type="http://schemas.openxmlformats.org/officeDocument/2006/relationships/image" Target="../media/image49.jpeg"/><Relationship Id="rId7" Type="http://schemas.openxmlformats.org/officeDocument/2006/relationships/hyperlink" Target="mailto:ykaraca@cob.gov.tr" TargetMode="External"/><Relationship Id="rId12" Type="http://schemas.openxmlformats.org/officeDocument/2006/relationships/image" Target="../media/image42.jpeg"/><Relationship Id="rId17" Type="http://schemas.openxmlformats.org/officeDocument/2006/relationships/image" Target="../media/image45.jpeg"/><Relationship Id="rId2" Type="http://schemas.openxmlformats.org/officeDocument/2006/relationships/notesSlide" Target="../notesSlides/notesSlide2.xml"/><Relationship Id="rId16" Type="http://schemas.openxmlformats.org/officeDocument/2006/relationships/hyperlink" Target="mailto:fsunger@cob.gov.tr" TargetMode="External"/><Relationship Id="rId20" Type="http://schemas.openxmlformats.org/officeDocument/2006/relationships/image" Target="../media/image48.png"/><Relationship Id="rId1" Type="http://schemas.openxmlformats.org/officeDocument/2006/relationships/slideLayout" Target="../slideLayouts/slideLayout19.xml"/><Relationship Id="rId6" Type="http://schemas.openxmlformats.org/officeDocument/2006/relationships/image" Target="../media/image40.gif"/><Relationship Id="rId11" Type="http://schemas.openxmlformats.org/officeDocument/2006/relationships/hyperlink" Target="mailto:sibel-urun@cevreorman.gov.tr" TargetMode="External"/><Relationship Id="rId5" Type="http://schemas.openxmlformats.org/officeDocument/2006/relationships/image" Target="../media/image18.gif"/><Relationship Id="rId15" Type="http://schemas.openxmlformats.org/officeDocument/2006/relationships/image" Target="../media/image44.jpeg"/><Relationship Id="rId10" Type="http://schemas.openxmlformats.org/officeDocument/2006/relationships/hyperlink" Target="mailto:esarioglu@cob.gov.tr" TargetMode="External"/><Relationship Id="rId19" Type="http://schemas.openxmlformats.org/officeDocument/2006/relationships/image" Target="../media/image47.png"/><Relationship Id="rId4" Type="http://schemas.openxmlformats.org/officeDocument/2006/relationships/image" Target="../media/image39.gif"/><Relationship Id="rId9" Type="http://schemas.openxmlformats.org/officeDocument/2006/relationships/image" Target="../media/image41.jpeg"/><Relationship Id="rId14" Type="http://schemas.openxmlformats.org/officeDocument/2006/relationships/hyperlink" Target="mailto:mrtsahin@cob.gov.t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3071813" y="1000125"/>
            <a:ext cx="3857625" cy="341313"/>
          </a:xfrm>
          <a:prstGeom prst="rect">
            <a:avLst/>
          </a:prstGeom>
        </p:spPr>
        <p:txBody>
          <a:bodyPr>
            <a:spAutoFit/>
          </a:bodyPr>
          <a:lstStyle/>
          <a:p>
            <a:pPr algn="ctr">
              <a:lnSpc>
                <a:spcPct val="90000"/>
              </a:lnSpc>
              <a:buFont typeface="Wingdings" pitchFamily="2" charset="2"/>
              <a:buNone/>
              <a:defRPr/>
            </a:pPr>
            <a:r>
              <a:rPr lang="tr-TR" sz="1800" dirty="0">
                <a:solidFill>
                  <a:srgbClr val="0066FF"/>
                </a:solidFill>
                <a:effectLst>
                  <a:outerShdw blurRad="38100" dist="38100" dir="2700000" algn="tl">
                    <a:srgbClr val="C0C0C0"/>
                  </a:outerShdw>
                </a:effectLst>
              </a:rPr>
              <a:t>ÇEVRE </a:t>
            </a:r>
            <a:r>
              <a:rPr lang="tr-TR" sz="1800" dirty="0" smtClean="0">
                <a:solidFill>
                  <a:srgbClr val="0066FF"/>
                </a:solidFill>
                <a:effectLst>
                  <a:outerShdw blurRad="38100" dist="38100" dir="2700000" algn="tl">
                    <a:srgbClr val="C0C0C0"/>
                  </a:outerShdw>
                </a:effectLst>
              </a:rPr>
              <a:t>İZNİ </a:t>
            </a:r>
            <a:r>
              <a:rPr lang="tr-TR" sz="1800" dirty="0">
                <a:solidFill>
                  <a:srgbClr val="0066FF"/>
                </a:solidFill>
                <a:effectLst>
                  <a:outerShdw blurRad="38100" dist="38100" dir="2700000" algn="tl">
                    <a:srgbClr val="C0C0C0"/>
                  </a:outerShdw>
                </a:effectLst>
              </a:rPr>
              <a:t>VE LİSANSI </a:t>
            </a:r>
            <a:r>
              <a:rPr lang="tr-TR" sz="1800" dirty="0" smtClean="0">
                <a:solidFill>
                  <a:srgbClr val="0066FF"/>
                </a:solidFill>
                <a:effectLst>
                  <a:outerShdw blurRad="38100" dist="38100" dir="2700000" algn="tl">
                    <a:srgbClr val="C0C0C0"/>
                  </a:outerShdw>
                </a:effectLst>
              </a:rPr>
              <a:t>ŞUBESİ</a:t>
            </a:r>
            <a:endParaRPr lang="tr-TR" sz="1800" dirty="0">
              <a:solidFill>
                <a:srgbClr val="0066FF"/>
              </a:solidFill>
              <a:effectLst>
                <a:outerShdw blurRad="38100" dist="38100" dir="2700000" algn="tl">
                  <a:srgbClr val="C0C0C0"/>
                </a:outerShdw>
              </a:effectLst>
            </a:endParaRPr>
          </a:p>
        </p:txBody>
      </p:sp>
      <p:sp>
        <p:nvSpPr>
          <p:cNvPr id="8" name="Rectangle 3"/>
          <p:cNvSpPr>
            <a:spLocks noChangeArrowheads="1"/>
          </p:cNvSpPr>
          <p:nvPr/>
        </p:nvSpPr>
        <p:spPr bwMode="auto">
          <a:xfrm>
            <a:off x="1857375" y="428625"/>
            <a:ext cx="6429375" cy="928688"/>
          </a:xfrm>
          <a:prstGeom prst="rect">
            <a:avLst/>
          </a:prstGeom>
          <a:noFill/>
          <a:ln w="9525">
            <a:noFill/>
            <a:miter lim="800000"/>
            <a:headEnd/>
            <a:tailEnd/>
          </a:ln>
        </p:spPr>
        <p:txBody>
          <a:bodyPr/>
          <a:lstStyle/>
          <a:p>
            <a:pPr algn="ctr">
              <a:lnSpc>
                <a:spcPct val="90000"/>
              </a:lnSpc>
              <a:buFont typeface="Wingdings" pitchFamily="2" charset="2"/>
              <a:buNone/>
              <a:defRPr/>
            </a:pPr>
            <a:r>
              <a:rPr lang="tr-TR" sz="2000" dirty="0">
                <a:effectLst>
                  <a:outerShdw blurRad="38100" dist="38100" dir="2700000" algn="tl">
                    <a:srgbClr val="C0C0C0"/>
                  </a:outerShdw>
                </a:effectLst>
              </a:rPr>
              <a:t>ÇEVRE   YÖNETİMİ   GENEL  MÜDÜRLÜĞÜ</a:t>
            </a:r>
            <a:endParaRPr lang="tr-TR" sz="1800" dirty="0">
              <a:solidFill>
                <a:srgbClr val="C00000"/>
              </a:solidFill>
              <a:effectLst>
                <a:outerShdw blurRad="38100" dist="38100" dir="2700000" algn="tl">
                  <a:srgbClr val="C0C0C0"/>
                </a:outerShdw>
              </a:effectLst>
            </a:endParaRPr>
          </a:p>
          <a:p>
            <a:pPr algn="ctr">
              <a:lnSpc>
                <a:spcPct val="90000"/>
              </a:lnSpc>
              <a:buFont typeface="Wingdings" pitchFamily="2" charset="2"/>
              <a:buNone/>
              <a:defRPr/>
            </a:pPr>
            <a:r>
              <a:rPr lang="tr-TR" sz="1800" dirty="0" smtClean="0">
                <a:solidFill>
                  <a:srgbClr val="C00000"/>
                </a:solidFill>
                <a:effectLst>
                  <a:outerShdw blurRad="38100" dist="38100" dir="2700000" algn="tl">
                    <a:srgbClr val="C0C0C0"/>
                  </a:outerShdw>
                </a:effectLst>
              </a:rPr>
              <a:t>İZİN </a:t>
            </a:r>
            <a:r>
              <a:rPr lang="tr-TR" sz="1800" dirty="0">
                <a:solidFill>
                  <a:srgbClr val="C00000"/>
                </a:solidFill>
                <a:effectLst>
                  <a:outerShdw blurRad="38100" dist="38100" dir="2700000" algn="tl">
                    <a:srgbClr val="C0C0C0"/>
                  </a:outerShdw>
                </a:effectLst>
              </a:rPr>
              <a:t>VE DENETİM DAİRESİ BAŞKANLIĞI</a:t>
            </a:r>
          </a:p>
        </p:txBody>
      </p:sp>
      <p:pic>
        <p:nvPicPr>
          <p:cNvPr id="6" name="Picture 58"/>
          <p:cNvPicPr>
            <a:picLocks noChangeAspect="1" noChangeArrowheads="1"/>
          </p:cNvPicPr>
          <p:nvPr/>
        </p:nvPicPr>
        <p:blipFill>
          <a:blip r:embed="rId3" cstate="print"/>
          <a:srcRect/>
          <a:stretch>
            <a:fillRect/>
          </a:stretch>
        </p:blipFill>
        <p:spPr bwMode="auto">
          <a:xfrm>
            <a:off x="3500430" y="2500306"/>
            <a:ext cx="2143140" cy="22476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821" name="10 Dikdörtgen"/>
          <p:cNvSpPr>
            <a:spLocks noChangeArrowheads="1"/>
          </p:cNvSpPr>
          <p:nvPr/>
        </p:nvSpPr>
        <p:spPr bwMode="auto">
          <a:xfrm>
            <a:off x="-785849" y="6357958"/>
            <a:ext cx="5286412" cy="307777"/>
          </a:xfrm>
          <a:prstGeom prst="rect">
            <a:avLst/>
          </a:prstGeom>
          <a:noFill/>
          <a:ln w="9525">
            <a:noFill/>
            <a:miter lim="800000"/>
            <a:headEnd/>
            <a:tailEnd/>
          </a:ln>
        </p:spPr>
        <p:txBody>
          <a:bodyPr wrap="square">
            <a:spAutoFit/>
          </a:bodyPr>
          <a:lstStyle/>
          <a:p>
            <a:pPr algn="ctr"/>
            <a:r>
              <a:rPr lang="tr-TR" sz="1400" dirty="0" smtClean="0">
                <a:solidFill>
                  <a:srgbClr val="002060"/>
                </a:solidFill>
              </a:rPr>
              <a:t>“Bursa OSB Eğitim Toplantısı”</a:t>
            </a:r>
            <a:endParaRPr lang="tr-TR" sz="1400" dirty="0">
              <a:solidFill>
                <a:srgbClr val="002060"/>
              </a:solidFill>
            </a:endParaRPr>
          </a:p>
        </p:txBody>
      </p:sp>
      <p:pic>
        <p:nvPicPr>
          <p:cNvPr id="11" name="Picture 2" descr="D:\Logolar\Bakanlık logosu.jpg"/>
          <p:cNvPicPr>
            <a:picLocks noChangeAspect="1" noChangeArrowheads="1"/>
          </p:cNvPicPr>
          <p:nvPr/>
        </p:nvPicPr>
        <p:blipFill>
          <a:blip r:embed="rId4" cstate="print"/>
          <a:srcRect/>
          <a:stretch>
            <a:fillRect/>
          </a:stretch>
        </p:blipFill>
        <p:spPr bwMode="auto">
          <a:xfrm>
            <a:off x="285721" y="214290"/>
            <a:ext cx="1571635" cy="1768090"/>
          </a:xfrm>
          <a:prstGeom prst="roundRect">
            <a:avLst>
              <a:gd name="adj" fmla="val 8594"/>
            </a:avLst>
          </a:prstGeom>
          <a:solidFill>
            <a:srgbClr val="FFFFFF">
              <a:shade val="85000"/>
            </a:srgbClr>
          </a:solidFill>
          <a:ln>
            <a:noFill/>
          </a:ln>
          <a:effectLst/>
        </p:spPr>
      </p:pic>
      <p:sp>
        <p:nvSpPr>
          <p:cNvPr id="10" name="9 Dikdörtgen"/>
          <p:cNvSpPr/>
          <p:nvPr/>
        </p:nvSpPr>
        <p:spPr>
          <a:xfrm>
            <a:off x="6500813" y="6429375"/>
            <a:ext cx="2428875" cy="286232"/>
          </a:xfrm>
          <a:prstGeom prst="rect">
            <a:avLst/>
          </a:prstGeom>
        </p:spPr>
        <p:txBody>
          <a:bodyPr>
            <a:spAutoFit/>
          </a:bodyPr>
          <a:lstStyle/>
          <a:p>
            <a:pPr algn="ctr">
              <a:lnSpc>
                <a:spcPct val="90000"/>
              </a:lnSpc>
              <a:buFont typeface="Wingdings" pitchFamily="2" charset="2"/>
              <a:buNone/>
              <a:defRPr/>
            </a:pPr>
            <a:r>
              <a:rPr lang="tr-TR" sz="1400" dirty="0" smtClean="0">
                <a:effectLst>
                  <a:outerShdw blurRad="38100" dist="38100" dir="2700000" algn="tl">
                    <a:srgbClr val="C0C0C0"/>
                  </a:outerShdw>
                </a:effectLst>
              </a:rPr>
              <a:t>BURSA 12/11/2010</a:t>
            </a:r>
            <a:endParaRPr lang="tr-TR" sz="1400" dirty="0">
              <a:effectLst>
                <a:outerShdw blurRad="38100" dist="38100" dir="2700000" algn="tl">
                  <a:srgbClr val="C0C0C0"/>
                </a:outerShdw>
              </a:effectLst>
            </a:endParaRPr>
          </a:p>
        </p:txBody>
      </p:sp>
      <p:sp>
        <p:nvSpPr>
          <p:cNvPr id="12" name="10 Dikdörtgen"/>
          <p:cNvSpPr>
            <a:spLocks noChangeArrowheads="1"/>
          </p:cNvSpPr>
          <p:nvPr/>
        </p:nvSpPr>
        <p:spPr bwMode="auto">
          <a:xfrm>
            <a:off x="2786063" y="4929188"/>
            <a:ext cx="3500437" cy="769937"/>
          </a:xfrm>
          <a:prstGeom prst="rect">
            <a:avLst/>
          </a:prstGeom>
          <a:noFill/>
          <a:ln w="9525">
            <a:noFill/>
            <a:miter lim="800000"/>
            <a:headEnd/>
            <a:tailEnd/>
          </a:ln>
        </p:spPr>
        <p:txBody>
          <a:bodyPr>
            <a:spAutoFit/>
          </a:bodyPr>
          <a:lstStyle/>
          <a:p>
            <a:pPr algn="ctr"/>
            <a:r>
              <a:rPr lang="tr-TR" sz="2200">
                <a:solidFill>
                  <a:srgbClr val="002060"/>
                </a:solidFill>
              </a:rPr>
              <a:t>ÇEVRE  İZNİ</a:t>
            </a:r>
          </a:p>
          <a:p>
            <a:pPr algn="ctr"/>
            <a:r>
              <a:rPr lang="tr-TR" sz="2200">
                <a:solidFill>
                  <a:srgbClr val="002060"/>
                </a:solidFill>
              </a:rPr>
              <a:t> ÇEVRE İZİN VE LİSANSI</a:t>
            </a:r>
          </a:p>
        </p:txBody>
      </p:sp>
      <p:sp>
        <p:nvSpPr>
          <p:cNvPr id="14" name="13 Dikdörtgen"/>
          <p:cNvSpPr/>
          <p:nvPr/>
        </p:nvSpPr>
        <p:spPr>
          <a:xfrm>
            <a:off x="3357563" y="5857875"/>
            <a:ext cx="2428875" cy="480131"/>
          </a:xfrm>
          <a:prstGeom prst="rect">
            <a:avLst/>
          </a:prstGeom>
        </p:spPr>
        <p:txBody>
          <a:bodyPr>
            <a:spAutoFit/>
          </a:bodyPr>
          <a:lstStyle/>
          <a:p>
            <a:pPr algn="ctr">
              <a:lnSpc>
                <a:spcPct val="90000"/>
              </a:lnSpc>
              <a:buFont typeface="Wingdings" pitchFamily="2" charset="2"/>
              <a:buNone/>
              <a:defRPr/>
            </a:pPr>
            <a:r>
              <a:rPr lang="tr-TR" sz="1600" dirty="0" smtClean="0">
                <a:solidFill>
                  <a:srgbClr val="C00000"/>
                </a:solidFill>
                <a:effectLst>
                  <a:outerShdw blurRad="38100" dist="38100" dir="2700000" algn="tl">
                    <a:srgbClr val="C0C0C0"/>
                  </a:outerShdw>
                </a:effectLst>
              </a:rPr>
              <a:t>Elif ÖZCAN</a:t>
            </a:r>
            <a:endParaRPr lang="tr-TR" sz="1600" dirty="0">
              <a:solidFill>
                <a:srgbClr val="C00000"/>
              </a:solidFill>
              <a:effectLst>
                <a:outerShdw blurRad="38100" dist="38100" dir="2700000" algn="tl">
                  <a:srgbClr val="C0C0C0"/>
                </a:outerShdw>
              </a:effectLst>
            </a:endParaRPr>
          </a:p>
          <a:p>
            <a:pPr algn="ctr">
              <a:lnSpc>
                <a:spcPct val="90000"/>
              </a:lnSpc>
              <a:buFont typeface="Wingdings" pitchFamily="2" charset="2"/>
              <a:buNone/>
              <a:defRPr/>
            </a:pPr>
            <a:r>
              <a:rPr lang="tr-TR" sz="1200" dirty="0" smtClean="0">
                <a:solidFill>
                  <a:srgbClr val="0066FF"/>
                </a:solidFill>
                <a:effectLst>
                  <a:outerShdw blurRad="38100" dist="38100" dir="2700000" algn="tl">
                    <a:srgbClr val="C0C0C0"/>
                  </a:outerShdw>
                </a:effectLst>
              </a:rPr>
              <a:t>Çevre ve Orman Uzmanı</a:t>
            </a:r>
            <a:endParaRPr lang="tr-TR" sz="1200" dirty="0">
              <a:solidFill>
                <a:srgbClr val="0066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ECA976A-6360-4799-A48E-06B4401EFD76}" type="slidenum">
              <a:rPr lang="tr-TR" smtClean="0"/>
              <a:pPr/>
              <a:t>10</a:t>
            </a:fld>
            <a:endParaRPr lang="tr-TR" smtClean="0"/>
          </a:p>
        </p:txBody>
      </p:sp>
      <p:sp>
        <p:nvSpPr>
          <p:cNvPr id="53251"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3252"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573BEA6-5598-42E3-85DB-909899CA3543}"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13" name="Text Box 2"/>
          <p:cNvSpPr txBox="1">
            <a:spLocks noChangeArrowheads="1"/>
          </p:cNvSpPr>
          <p:nvPr/>
        </p:nvSpPr>
        <p:spPr bwMode="auto">
          <a:xfrm>
            <a:off x="428596" y="3714752"/>
            <a:ext cx="2428892"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Narrow" pitchFamily="34" charset="0"/>
              </a:rPr>
              <a:t>ÇEVRE LİSANSLARI</a:t>
            </a:r>
            <a:endParaRPr lang="de-DE" sz="1400" dirty="0">
              <a:solidFill>
                <a:schemeClr val="tx1"/>
              </a:solidFill>
              <a:latin typeface="Arial Narrow" pitchFamily="34" charset="0"/>
            </a:endParaRPr>
          </a:p>
        </p:txBody>
      </p:sp>
      <p:sp>
        <p:nvSpPr>
          <p:cNvPr id="14" name="Text Box 2"/>
          <p:cNvSpPr txBox="1">
            <a:spLocks noChangeArrowheads="1"/>
          </p:cNvSpPr>
          <p:nvPr/>
        </p:nvSpPr>
        <p:spPr bwMode="auto">
          <a:xfrm>
            <a:off x="3143240" y="26431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GERİ KAZANIM</a:t>
            </a:r>
            <a:endParaRPr lang="de-DE" sz="1400" dirty="0">
              <a:ln w="50800"/>
              <a:solidFill>
                <a:schemeClr val="bg1">
                  <a:shade val="50000"/>
                </a:schemeClr>
              </a:solidFill>
              <a:cs typeface="Arial" pitchFamily="34" charset="0"/>
            </a:endParaRPr>
          </a:p>
        </p:txBody>
      </p:sp>
      <p:sp>
        <p:nvSpPr>
          <p:cNvPr id="15" name="Text Box 2"/>
          <p:cNvSpPr txBox="1">
            <a:spLocks noChangeArrowheads="1"/>
          </p:cNvSpPr>
          <p:nvPr/>
        </p:nvSpPr>
        <p:spPr bwMode="auto">
          <a:xfrm>
            <a:off x="3143240" y="31765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BERTARAF</a:t>
            </a:r>
            <a:endParaRPr lang="de-DE" sz="1400"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endParaRPr>
          </a:p>
        </p:txBody>
      </p:sp>
      <p:sp>
        <p:nvSpPr>
          <p:cNvPr id="16" name="Text Box 2"/>
          <p:cNvSpPr txBox="1">
            <a:spLocks noChangeArrowheads="1"/>
          </p:cNvSpPr>
          <p:nvPr/>
        </p:nvSpPr>
        <p:spPr bwMode="auto">
          <a:xfrm>
            <a:off x="3143240" y="37099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ARA DEPOLAMA</a:t>
            </a:r>
            <a:endParaRPr lang="de-DE" sz="1400" b="0" dirty="0">
              <a:ln w="50800"/>
              <a:solidFill>
                <a:schemeClr val="bg1">
                  <a:shade val="50000"/>
                </a:schemeClr>
              </a:solidFill>
              <a:cs typeface="Arial" pitchFamily="34" charset="0"/>
            </a:endParaRPr>
          </a:p>
        </p:txBody>
      </p:sp>
      <p:sp>
        <p:nvSpPr>
          <p:cNvPr id="18" name="Text Box 2"/>
          <p:cNvSpPr txBox="1">
            <a:spLocks noChangeArrowheads="1"/>
          </p:cNvSpPr>
          <p:nvPr/>
        </p:nvSpPr>
        <p:spPr bwMode="auto">
          <a:xfrm>
            <a:off x="3143240" y="42433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İŞLEME</a:t>
            </a:r>
            <a:endParaRPr lang="de-DE" sz="1400" b="0" dirty="0">
              <a:ln w="50800"/>
              <a:solidFill>
                <a:schemeClr val="bg1">
                  <a:shade val="50000"/>
                </a:schemeClr>
              </a:solidFill>
              <a:cs typeface="Arial" pitchFamily="34" charset="0"/>
            </a:endParaRPr>
          </a:p>
        </p:txBody>
      </p:sp>
      <p:sp>
        <p:nvSpPr>
          <p:cNvPr id="19" name="Text Box 2"/>
          <p:cNvSpPr txBox="1">
            <a:spLocks noChangeArrowheads="1"/>
          </p:cNvSpPr>
          <p:nvPr/>
        </p:nvSpPr>
        <p:spPr bwMode="auto">
          <a:xfrm>
            <a:off x="3143240" y="478632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ARINDIRMA</a:t>
            </a:r>
            <a:endParaRPr lang="de-DE" sz="1400" b="0" dirty="0">
              <a:ln w="50800"/>
              <a:solidFill>
                <a:schemeClr val="bg1">
                  <a:shade val="50000"/>
                </a:schemeClr>
              </a:solidFill>
              <a:cs typeface="Arial" pitchFamily="34" charset="0"/>
            </a:endParaRPr>
          </a:p>
        </p:txBody>
      </p:sp>
      <p:sp>
        <p:nvSpPr>
          <p:cNvPr id="53264" name="Rectangle 2"/>
          <p:cNvSpPr txBox="1">
            <a:spLocks noChangeArrowheads="1"/>
          </p:cNvSpPr>
          <p:nvPr/>
        </p:nvSpPr>
        <p:spPr bwMode="auto">
          <a:xfrm>
            <a:off x="785813" y="1571625"/>
            <a:ext cx="7848600" cy="3773488"/>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tr-TR" sz="1800">
                <a:solidFill>
                  <a:srgbClr val="002060"/>
                </a:solidFill>
                <a:latin typeface="Times New Roman" pitchFamily="18" charset="0"/>
              </a:rPr>
              <a:t>Çevre lisansı</a:t>
            </a:r>
            <a:r>
              <a:rPr lang="tr-TR" sz="1800">
                <a:latin typeface="Times New Roman" pitchFamily="18" charset="0"/>
              </a:rPr>
              <a:t>	:</a:t>
            </a:r>
            <a:r>
              <a:rPr lang="tr-TR" sz="1800" b="0">
                <a:latin typeface="Times New Roman" pitchFamily="18" charset="0"/>
              </a:rPr>
              <a:t> Atıkların toplanması, geri kazanılması, geri dönüşümü ve 			  bertaraf edilebilmesine ilişkin teknik yeterliliği,</a:t>
            </a:r>
          </a:p>
          <a:p>
            <a:pPr marL="342900" indent="-342900">
              <a:lnSpc>
                <a:spcPct val="80000"/>
              </a:lnSpc>
              <a:spcBef>
                <a:spcPct val="20000"/>
              </a:spcBef>
              <a:buFont typeface="Wingdings" pitchFamily="2" charset="2"/>
              <a:buNone/>
            </a:pPr>
            <a:endParaRPr lang="tr-TR" sz="1800" b="0">
              <a:latin typeface="Times New Roman" pitchFamily="18" charset="0"/>
            </a:endParaRPr>
          </a:p>
        </p:txBody>
      </p:sp>
      <p:cxnSp>
        <p:nvCxnSpPr>
          <p:cNvPr id="21" name="20 Düz Bağlayıcı"/>
          <p:cNvCxnSpPr/>
          <p:nvPr/>
        </p:nvCxnSpPr>
        <p:spPr>
          <a:xfrm>
            <a:off x="5429250" y="3214688"/>
            <a:ext cx="285750" cy="1587"/>
          </a:xfrm>
          <a:prstGeom prst="line">
            <a:avLst/>
          </a:prstGeom>
        </p:spPr>
        <p:style>
          <a:lnRef idx="2">
            <a:schemeClr val="dk1"/>
          </a:lnRef>
          <a:fillRef idx="0">
            <a:schemeClr val="dk1"/>
          </a:fillRef>
          <a:effectRef idx="1">
            <a:schemeClr val="dk1"/>
          </a:effectRef>
          <a:fontRef idx="minor">
            <a:schemeClr val="tx1"/>
          </a:fontRef>
        </p:style>
      </p:cxnSp>
      <p:sp>
        <p:nvSpPr>
          <p:cNvPr id="22" name="Text Box 2"/>
          <p:cNvSpPr txBox="1">
            <a:spLocks noChangeArrowheads="1"/>
          </p:cNvSpPr>
          <p:nvPr/>
        </p:nvSpPr>
        <p:spPr bwMode="auto">
          <a:xfrm>
            <a:off x="5643570" y="3143248"/>
            <a:ext cx="2928958" cy="7817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buFont typeface="Wingdings" pitchFamily="2" charset="2"/>
              <a:buChar char="n"/>
              <a:defRPr/>
            </a:pPr>
            <a:r>
              <a:rPr lang="tr-TR" sz="1400" dirty="0"/>
              <a:t>Atık Yakma ve Birlikte Yakma</a:t>
            </a:r>
          </a:p>
          <a:p>
            <a:pPr marL="342900" indent="-342900">
              <a:spcBef>
                <a:spcPct val="20000"/>
              </a:spcBef>
              <a:buClr>
                <a:schemeClr val="accent1"/>
              </a:buClr>
              <a:buSzPct val="65000"/>
              <a:buFont typeface="Wingdings" pitchFamily="2" charset="2"/>
              <a:buChar char="n"/>
              <a:defRPr/>
            </a:pPr>
            <a:r>
              <a:rPr lang="tr-TR" sz="1400" dirty="0"/>
              <a:t>Düzenli Depolama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0115F9-6C59-4B7E-BEA5-D112E384F31E}" type="slidenum">
              <a:rPr lang="tr-TR" smtClean="0"/>
              <a:pPr/>
              <a:t>11</a:t>
            </a:fld>
            <a:endParaRPr lang="tr-TR" smtClean="0"/>
          </a:p>
        </p:txBody>
      </p:sp>
      <p:sp>
        <p:nvSpPr>
          <p:cNvPr id="54275"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4276"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0DA92E9-E5B4-45EF-92B0-CE6724E84B52}"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13" name="Text Box 2"/>
          <p:cNvSpPr txBox="1">
            <a:spLocks noChangeArrowheads="1"/>
          </p:cNvSpPr>
          <p:nvPr/>
        </p:nvSpPr>
        <p:spPr bwMode="auto">
          <a:xfrm>
            <a:off x="428596" y="3714752"/>
            <a:ext cx="2428892"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Narrow" pitchFamily="34" charset="0"/>
              </a:rPr>
              <a:t>ÇEVRE LİSANSLARI</a:t>
            </a:r>
            <a:endParaRPr lang="de-DE" sz="1400" dirty="0">
              <a:solidFill>
                <a:schemeClr val="tx1"/>
              </a:solidFill>
              <a:latin typeface="Arial Narrow" pitchFamily="34" charset="0"/>
            </a:endParaRPr>
          </a:p>
        </p:txBody>
      </p:sp>
      <p:sp>
        <p:nvSpPr>
          <p:cNvPr id="14" name="Text Box 2"/>
          <p:cNvSpPr txBox="1">
            <a:spLocks noChangeArrowheads="1"/>
          </p:cNvSpPr>
          <p:nvPr/>
        </p:nvSpPr>
        <p:spPr bwMode="auto">
          <a:xfrm>
            <a:off x="3143240" y="26431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GERİ KAZANIM</a:t>
            </a:r>
            <a:endParaRPr lang="de-DE" sz="1400" dirty="0">
              <a:ln w="50800"/>
              <a:solidFill>
                <a:schemeClr val="bg1">
                  <a:shade val="50000"/>
                </a:schemeClr>
              </a:solidFill>
              <a:cs typeface="Arial" pitchFamily="34" charset="0"/>
            </a:endParaRPr>
          </a:p>
        </p:txBody>
      </p:sp>
      <p:sp>
        <p:nvSpPr>
          <p:cNvPr id="15" name="Text Box 2"/>
          <p:cNvSpPr txBox="1">
            <a:spLocks noChangeArrowheads="1"/>
          </p:cNvSpPr>
          <p:nvPr/>
        </p:nvSpPr>
        <p:spPr bwMode="auto">
          <a:xfrm>
            <a:off x="3143240" y="31765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BERTARAF</a:t>
            </a:r>
            <a:endParaRPr lang="de-DE" sz="1400" dirty="0">
              <a:ln w="50800"/>
              <a:solidFill>
                <a:schemeClr val="bg1">
                  <a:shade val="50000"/>
                </a:schemeClr>
              </a:solidFill>
              <a:cs typeface="Arial" pitchFamily="34" charset="0"/>
            </a:endParaRPr>
          </a:p>
        </p:txBody>
      </p:sp>
      <p:sp>
        <p:nvSpPr>
          <p:cNvPr id="16" name="Text Box 2"/>
          <p:cNvSpPr txBox="1">
            <a:spLocks noChangeArrowheads="1"/>
          </p:cNvSpPr>
          <p:nvPr/>
        </p:nvSpPr>
        <p:spPr bwMode="auto">
          <a:xfrm>
            <a:off x="3143240" y="37099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ARA DEPOLAMA</a:t>
            </a:r>
            <a:endParaRPr lang="de-DE"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p:txBody>
      </p:sp>
      <p:sp>
        <p:nvSpPr>
          <p:cNvPr id="18" name="Text Box 2"/>
          <p:cNvSpPr txBox="1">
            <a:spLocks noChangeArrowheads="1"/>
          </p:cNvSpPr>
          <p:nvPr/>
        </p:nvSpPr>
        <p:spPr bwMode="auto">
          <a:xfrm>
            <a:off x="3143240" y="42433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İŞLEME</a:t>
            </a:r>
            <a:endParaRPr lang="de-DE" sz="1400" b="0" dirty="0">
              <a:ln w="50800"/>
              <a:solidFill>
                <a:schemeClr val="bg1">
                  <a:shade val="50000"/>
                </a:schemeClr>
              </a:solidFill>
              <a:cs typeface="Arial" pitchFamily="34" charset="0"/>
            </a:endParaRPr>
          </a:p>
        </p:txBody>
      </p:sp>
      <p:sp>
        <p:nvSpPr>
          <p:cNvPr id="19" name="Text Box 2"/>
          <p:cNvSpPr txBox="1">
            <a:spLocks noChangeArrowheads="1"/>
          </p:cNvSpPr>
          <p:nvPr/>
        </p:nvSpPr>
        <p:spPr bwMode="auto">
          <a:xfrm>
            <a:off x="3143240" y="478632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ARINDIRMA</a:t>
            </a:r>
            <a:endParaRPr lang="de-DE" sz="1400" b="0" dirty="0">
              <a:ln w="50800"/>
              <a:solidFill>
                <a:schemeClr val="bg1">
                  <a:shade val="50000"/>
                </a:schemeClr>
              </a:solidFill>
              <a:cs typeface="Arial" pitchFamily="34" charset="0"/>
            </a:endParaRPr>
          </a:p>
        </p:txBody>
      </p:sp>
      <p:sp>
        <p:nvSpPr>
          <p:cNvPr id="54288" name="Rectangle 2"/>
          <p:cNvSpPr txBox="1">
            <a:spLocks noChangeArrowheads="1"/>
          </p:cNvSpPr>
          <p:nvPr/>
        </p:nvSpPr>
        <p:spPr bwMode="auto">
          <a:xfrm>
            <a:off x="785813" y="1571625"/>
            <a:ext cx="7848600" cy="3773488"/>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tr-TR" sz="1800">
                <a:solidFill>
                  <a:srgbClr val="002060"/>
                </a:solidFill>
                <a:latin typeface="Times New Roman" pitchFamily="18" charset="0"/>
              </a:rPr>
              <a:t>Çevre lisansı</a:t>
            </a:r>
            <a:r>
              <a:rPr lang="tr-TR" sz="1800">
                <a:latin typeface="Times New Roman" pitchFamily="18" charset="0"/>
              </a:rPr>
              <a:t>	:</a:t>
            </a:r>
            <a:r>
              <a:rPr lang="tr-TR" sz="1800" b="0">
                <a:latin typeface="Times New Roman" pitchFamily="18" charset="0"/>
              </a:rPr>
              <a:t> Atıkların toplanması, geri kazanılması, geri dönüşümü ve 			  bertaraf edilebilmesine ilişkin teknik yeterliliği,</a:t>
            </a:r>
          </a:p>
          <a:p>
            <a:pPr marL="342900" indent="-342900">
              <a:lnSpc>
                <a:spcPct val="80000"/>
              </a:lnSpc>
              <a:spcBef>
                <a:spcPct val="20000"/>
              </a:spcBef>
              <a:buFont typeface="Wingdings" pitchFamily="2" charset="2"/>
              <a:buNone/>
            </a:pPr>
            <a:endParaRPr lang="tr-TR" sz="1800" b="0">
              <a:latin typeface="Times New Roman" pitchFamily="18" charset="0"/>
            </a:endParaRPr>
          </a:p>
        </p:txBody>
      </p:sp>
      <p:cxnSp>
        <p:nvCxnSpPr>
          <p:cNvPr id="20" name="19 Düz Bağlayıcı"/>
          <p:cNvCxnSpPr/>
          <p:nvPr/>
        </p:nvCxnSpPr>
        <p:spPr>
          <a:xfrm>
            <a:off x="5429250" y="3786188"/>
            <a:ext cx="285750" cy="1587"/>
          </a:xfrm>
          <a:prstGeom prst="line">
            <a:avLst/>
          </a:prstGeom>
        </p:spPr>
        <p:style>
          <a:lnRef idx="2">
            <a:schemeClr val="dk1"/>
          </a:lnRef>
          <a:fillRef idx="0">
            <a:schemeClr val="dk1"/>
          </a:fillRef>
          <a:effectRef idx="1">
            <a:schemeClr val="dk1"/>
          </a:effectRef>
          <a:fontRef idx="minor">
            <a:schemeClr val="tx1"/>
          </a:fontRef>
        </p:style>
      </p:cxnSp>
      <p:sp>
        <p:nvSpPr>
          <p:cNvPr id="23" name="Text Box 2"/>
          <p:cNvSpPr txBox="1">
            <a:spLocks noChangeArrowheads="1"/>
          </p:cNvSpPr>
          <p:nvPr/>
        </p:nvSpPr>
        <p:spPr bwMode="auto">
          <a:xfrm>
            <a:off x="5643570" y="3714752"/>
            <a:ext cx="2928958"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buFont typeface="Wingdings" pitchFamily="2" charset="2"/>
              <a:buChar char="n"/>
              <a:defRPr/>
            </a:pPr>
            <a:r>
              <a:rPr lang="tr-TR" sz="1600" dirty="0"/>
              <a:t>Tehlikeli Atık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ppt_x"/>
                                          </p:val>
                                        </p:tav>
                                        <p:tav tm="100000">
                                          <p:val>
                                            <p:strVal val="#ppt_x"/>
                                          </p:val>
                                        </p:tav>
                                      </p:tavLst>
                                    </p:anim>
                                    <p:anim calcmode="lin" valueType="num">
                                      <p:cBhvr additive="base">
                                        <p:cTn id="14"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8F89097-1296-4F2E-8F92-CD4169754BAA}" type="slidenum">
              <a:rPr lang="tr-TR" smtClean="0"/>
              <a:pPr/>
              <a:t>12</a:t>
            </a:fld>
            <a:endParaRPr lang="tr-TR" smtClean="0"/>
          </a:p>
        </p:txBody>
      </p:sp>
      <p:sp>
        <p:nvSpPr>
          <p:cNvPr id="55299"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530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AE1424C-C4D6-4F80-9A3A-78CD5BC43454}"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13" name="Text Box 2"/>
          <p:cNvSpPr txBox="1">
            <a:spLocks noChangeArrowheads="1"/>
          </p:cNvSpPr>
          <p:nvPr/>
        </p:nvSpPr>
        <p:spPr bwMode="auto">
          <a:xfrm>
            <a:off x="428596" y="3714752"/>
            <a:ext cx="2428892"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Narrow" pitchFamily="34" charset="0"/>
              </a:rPr>
              <a:t>ÇEVRE LİSANSLARI</a:t>
            </a:r>
            <a:endParaRPr lang="de-DE" sz="1400" dirty="0">
              <a:solidFill>
                <a:schemeClr val="tx1"/>
              </a:solidFill>
              <a:latin typeface="Arial Narrow" pitchFamily="34" charset="0"/>
            </a:endParaRPr>
          </a:p>
        </p:txBody>
      </p:sp>
      <p:sp>
        <p:nvSpPr>
          <p:cNvPr id="14" name="Text Box 2"/>
          <p:cNvSpPr txBox="1">
            <a:spLocks noChangeArrowheads="1"/>
          </p:cNvSpPr>
          <p:nvPr/>
        </p:nvSpPr>
        <p:spPr bwMode="auto">
          <a:xfrm>
            <a:off x="3143240" y="26431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GERİ KAZANIM</a:t>
            </a:r>
            <a:endParaRPr lang="de-DE" sz="1400" dirty="0">
              <a:ln w="50800"/>
              <a:solidFill>
                <a:schemeClr val="bg1">
                  <a:shade val="50000"/>
                </a:schemeClr>
              </a:solidFill>
              <a:cs typeface="Arial" pitchFamily="34" charset="0"/>
            </a:endParaRPr>
          </a:p>
        </p:txBody>
      </p:sp>
      <p:sp>
        <p:nvSpPr>
          <p:cNvPr id="15" name="Text Box 2"/>
          <p:cNvSpPr txBox="1">
            <a:spLocks noChangeArrowheads="1"/>
          </p:cNvSpPr>
          <p:nvPr/>
        </p:nvSpPr>
        <p:spPr bwMode="auto">
          <a:xfrm>
            <a:off x="3143240" y="31765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BERTARAF</a:t>
            </a:r>
            <a:endParaRPr lang="de-DE" sz="1400" dirty="0">
              <a:ln w="50800"/>
              <a:solidFill>
                <a:schemeClr val="bg1">
                  <a:shade val="50000"/>
                </a:schemeClr>
              </a:solidFill>
              <a:cs typeface="Arial" pitchFamily="34" charset="0"/>
            </a:endParaRPr>
          </a:p>
        </p:txBody>
      </p:sp>
      <p:sp>
        <p:nvSpPr>
          <p:cNvPr id="16" name="Text Box 2"/>
          <p:cNvSpPr txBox="1">
            <a:spLocks noChangeArrowheads="1"/>
          </p:cNvSpPr>
          <p:nvPr/>
        </p:nvSpPr>
        <p:spPr bwMode="auto">
          <a:xfrm>
            <a:off x="3143240" y="37099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ARA DEPOLAMA</a:t>
            </a:r>
            <a:endParaRPr lang="de-DE" sz="1400" dirty="0">
              <a:ln w="50800"/>
              <a:solidFill>
                <a:schemeClr val="bg1">
                  <a:shade val="50000"/>
                </a:schemeClr>
              </a:solidFill>
              <a:cs typeface="Arial" pitchFamily="34" charset="0"/>
            </a:endParaRPr>
          </a:p>
        </p:txBody>
      </p:sp>
      <p:sp>
        <p:nvSpPr>
          <p:cNvPr id="18" name="Text Box 2"/>
          <p:cNvSpPr txBox="1">
            <a:spLocks noChangeArrowheads="1"/>
          </p:cNvSpPr>
          <p:nvPr/>
        </p:nvSpPr>
        <p:spPr bwMode="auto">
          <a:xfrm>
            <a:off x="3143240" y="42433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İŞLEME</a:t>
            </a:r>
            <a:endParaRPr lang="de-DE"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p:txBody>
      </p:sp>
      <p:sp>
        <p:nvSpPr>
          <p:cNvPr id="19" name="Text Box 2"/>
          <p:cNvSpPr txBox="1">
            <a:spLocks noChangeArrowheads="1"/>
          </p:cNvSpPr>
          <p:nvPr/>
        </p:nvSpPr>
        <p:spPr bwMode="auto">
          <a:xfrm>
            <a:off x="3143240" y="478632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ARINDIRMA</a:t>
            </a:r>
            <a:endParaRPr lang="de-DE" sz="1400" b="0" dirty="0">
              <a:ln w="50800"/>
              <a:solidFill>
                <a:schemeClr val="bg1">
                  <a:shade val="50000"/>
                </a:schemeClr>
              </a:solidFill>
              <a:cs typeface="Arial" pitchFamily="34" charset="0"/>
            </a:endParaRPr>
          </a:p>
        </p:txBody>
      </p:sp>
      <p:sp>
        <p:nvSpPr>
          <p:cNvPr id="55312" name="Rectangle 2"/>
          <p:cNvSpPr txBox="1">
            <a:spLocks noChangeArrowheads="1"/>
          </p:cNvSpPr>
          <p:nvPr/>
        </p:nvSpPr>
        <p:spPr bwMode="auto">
          <a:xfrm>
            <a:off x="785813" y="1571625"/>
            <a:ext cx="7848600" cy="3773488"/>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tr-TR" sz="1800">
                <a:solidFill>
                  <a:srgbClr val="002060"/>
                </a:solidFill>
                <a:latin typeface="Times New Roman" pitchFamily="18" charset="0"/>
              </a:rPr>
              <a:t>Çevre lisansı</a:t>
            </a:r>
            <a:r>
              <a:rPr lang="tr-TR" sz="1800">
                <a:latin typeface="Times New Roman" pitchFamily="18" charset="0"/>
              </a:rPr>
              <a:t>	:</a:t>
            </a:r>
            <a:r>
              <a:rPr lang="tr-TR" sz="1800" b="0">
                <a:latin typeface="Times New Roman" pitchFamily="18" charset="0"/>
              </a:rPr>
              <a:t> Atıkların toplanması, geri kazanılması, geri dönüşümü ve 			  bertaraf edilebilmesine ilişkin teknik yeterliliği,</a:t>
            </a:r>
          </a:p>
          <a:p>
            <a:pPr marL="342900" indent="-342900">
              <a:lnSpc>
                <a:spcPct val="80000"/>
              </a:lnSpc>
              <a:spcBef>
                <a:spcPct val="20000"/>
              </a:spcBef>
              <a:buFont typeface="Wingdings" pitchFamily="2" charset="2"/>
              <a:buNone/>
            </a:pPr>
            <a:endParaRPr lang="tr-TR" sz="1800" b="0">
              <a:latin typeface="Times New Roman" pitchFamily="18" charset="0"/>
            </a:endParaRPr>
          </a:p>
        </p:txBody>
      </p:sp>
      <p:cxnSp>
        <p:nvCxnSpPr>
          <p:cNvPr id="21" name="20 Düz Bağlayıcı"/>
          <p:cNvCxnSpPr/>
          <p:nvPr/>
        </p:nvCxnSpPr>
        <p:spPr>
          <a:xfrm>
            <a:off x="5429250" y="4286250"/>
            <a:ext cx="285750" cy="1588"/>
          </a:xfrm>
          <a:prstGeom prst="line">
            <a:avLst/>
          </a:prstGeom>
        </p:spPr>
        <p:style>
          <a:lnRef idx="2">
            <a:schemeClr val="dk1"/>
          </a:lnRef>
          <a:fillRef idx="0">
            <a:schemeClr val="dk1"/>
          </a:fillRef>
          <a:effectRef idx="1">
            <a:schemeClr val="dk1"/>
          </a:effectRef>
          <a:fontRef idx="minor">
            <a:schemeClr val="tx1"/>
          </a:fontRef>
        </p:style>
      </p:cxnSp>
      <p:sp>
        <p:nvSpPr>
          <p:cNvPr id="22" name="Text Box 2"/>
          <p:cNvSpPr txBox="1">
            <a:spLocks noChangeArrowheads="1"/>
          </p:cNvSpPr>
          <p:nvPr/>
        </p:nvSpPr>
        <p:spPr bwMode="auto">
          <a:xfrm>
            <a:off x="5643570" y="4214818"/>
            <a:ext cx="3071834" cy="1600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buFont typeface="Wingdings" pitchFamily="2" charset="2"/>
              <a:buChar char="n"/>
              <a:defRPr/>
            </a:pPr>
            <a:r>
              <a:rPr lang="tr-TR" sz="1400" dirty="0"/>
              <a:t>Tıbbı Atık Sterilizasyon</a:t>
            </a:r>
          </a:p>
          <a:p>
            <a:pPr marL="342900" indent="-342900">
              <a:spcBef>
                <a:spcPct val="20000"/>
              </a:spcBef>
              <a:buClr>
                <a:schemeClr val="accent1"/>
              </a:buClr>
              <a:buSzPct val="65000"/>
              <a:buFont typeface="Wingdings" pitchFamily="2" charset="2"/>
              <a:buChar char="n"/>
              <a:defRPr/>
            </a:pPr>
            <a:r>
              <a:rPr lang="tr-TR" sz="1400" dirty="0"/>
              <a:t>Ömrünü Tamamlamış Araç</a:t>
            </a:r>
          </a:p>
          <a:p>
            <a:pPr marL="342900" indent="-342900">
              <a:spcBef>
                <a:spcPct val="20000"/>
              </a:spcBef>
              <a:buClr>
                <a:schemeClr val="accent1"/>
              </a:buClr>
              <a:buSzPct val="65000"/>
              <a:buFont typeface="Wingdings" pitchFamily="2" charset="2"/>
              <a:buChar char="n"/>
              <a:defRPr/>
            </a:pPr>
            <a:r>
              <a:rPr lang="tr-TR" sz="1400" dirty="0"/>
              <a:t>Ambalaj Atığı Toplama/Ayırma</a:t>
            </a:r>
          </a:p>
          <a:p>
            <a:pPr marL="342900" indent="-342900">
              <a:spcBef>
                <a:spcPct val="20000"/>
              </a:spcBef>
              <a:buClr>
                <a:schemeClr val="accent1"/>
              </a:buClr>
              <a:buSzPct val="65000"/>
              <a:buFont typeface="Wingdings" pitchFamily="2" charset="2"/>
              <a:buChar char="n"/>
              <a:defRPr/>
            </a:pPr>
            <a:r>
              <a:rPr lang="tr-TR" sz="1400" dirty="0"/>
              <a:t>Tanker Temizleme</a:t>
            </a:r>
          </a:p>
          <a:p>
            <a:pPr marL="342900" indent="-342900">
              <a:spcBef>
                <a:spcPct val="20000"/>
              </a:spcBef>
              <a:buClr>
                <a:schemeClr val="accent1"/>
              </a:buClr>
              <a:buSzPct val="65000"/>
              <a:buFont typeface="Wingdings" pitchFamily="2" charset="2"/>
              <a:buChar char="n"/>
              <a:defRPr/>
            </a:pPr>
            <a:r>
              <a:rPr lang="tr-TR" sz="1400" dirty="0"/>
              <a:t>Hurda Metal</a:t>
            </a:r>
          </a:p>
          <a:p>
            <a:pPr marL="342900" indent="-342900">
              <a:spcBef>
                <a:spcPct val="20000"/>
              </a:spcBef>
              <a:buClr>
                <a:schemeClr val="accent1"/>
              </a:buClr>
              <a:buSzPct val="65000"/>
              <a:buFont typeface="Wingdings" pitchFamily="2" charset="2"/>
              <a:buChar char="n"/>
              <a:defRPr/>
            </a:pPr>
            <a:r>
              <a:rPr lang="tr-TR" sz="1400" dirty="0"/>
              <a:t>Atık Kabul Tesisi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257A995-884E-4572-951D-8BDE9561008A}" type="slidenum">
              <a:rPr lang="tr-TR" smtClean="0"/>
              <a:pPr/>
              <a:t>13</a:t>
            </a:fld>
            <a:endParaRPr lang="tr-TR" smtClean="0"/>
          </a:p>
        </p:txBody>
      </p:sp>
      <p:sp>
        <p:nvSpPr>
          <p:cNvPr id="56323"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6324"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91B5C50-F9EF-4E70-8AC2-19E7827F1BB4}"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13" name="Text Box 2"/>
          <p:cNvSpPr txBox="1">
            <a:spLocks noChangeArrowheads="1"/>
          </p:cNvSpPr>
          <p:nvPr/>
        </p:nvSpPr>
        <p:spPr bwMode="auto">
          <a:xfrm>
            <a:off x="428596" y="3714752"/>
            <a:ext cx="2428892"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Narrow" pitchFamily="34" charset="0"/>
              </a:rPr>
              <a:t>ÇEVRE LİSANSLARI</a:t>
            </a:r>
            <a:endParaRPr lang="de-DE" sz="1400" dirty="0">
              <a:solidFill>
                <a:schemeClr val="tx1"/>
              </a:solidFill>
              <a:latin typeface="Arial Narrow" pitchFamily="34" charset="0"/>
            </a:endParaRPr>
          </a:p>
        </p:txBody>
      </p:sp>
      <p:sp>
        <p:nvSpPr>
          <p:cNvPr id="14" name="Text Box 2"/>
          <p:cNvSpPr txBox="1">
            <a:spLocks noChangeArrowheads="1"/>
          </p:cNvSpPr>
          <p:nvPr/>
        </p:nvSpPr>
        <p:spPr bwMode="auto">
          <a:xfrm>
            <a:off x="3143240" y="26431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GERİ KAZANIM</a:t>
            </a:r>
            <a:endParaRPr lang="de-DE" sz="1400" dirty="0">
              <a:ln w="50800"/>
              <a:solidFill>
                <a:schemeClr val="bg1">
                  <a:shade val="50000"/>
                </a:schemeClr>
              </a:solidFill>
              <a:cs typeface="Arial" pitchFamily="34" charset="0"/>
            </a:endParaRPr>
          </a:p>
        </p:txBody>
      </p:sp>
      <p:sp>
        <p:nvSpPr>
          <p:cNvPr id="15" name="Text Box 2"/>
          <p:cNvSpPr txBox="1">
            <a:spLocks noChangeArrowheads="1"/>
          </p:cNvSpPr>
          <p:nvPr/>
        </p:nvSpPr>
        <p:spPr bwMode="auto">
          <a:xfrm>
            <a:off x="3143240" y="31765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BERTARAF</a:t>
            </a:r>
            <a:endParaRPr lang="de-DE" sz="1400" dirty="0">
              <a:ln w="50800"/>
              <a:solidFill>
                <a:schemeClr val="bg1">
                  <a:shade val="50000"/>
                </a:schemeClr>
              </a:solidFill>
              <a:cs typeface="Arial" pitchFamily="34" charset="0"/>
            </a:endParaRPr>
          </a:p>
        </p:txBody>
      </p:sp>
      <p:sp>
        <p:nvSpPr>
          <p:cNvPr id="16" name="Text Box 2"/>
          <p:cNvSpPr txBox="1">
            <a:spLocks noChangeArrowheads="1"/>
          </p:cNvSpPr>
          <p:nvPr/>
        </p:nvSpPr>
        <p:spPr bwMode="auto">
          <a:xfrm>
            <a:off x="3143240" y="37099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ARA DEPOLAMA</a:t>
            </a:r>
            <a:endParaRPr lang="de-DE" sz="1400" dirty="0">
              <a:ln w="50800"/>
              <a:solidFill>
                <a:schemeClr val="bg1">
                  <a:shade val="50000"/>
                </a:schemeClr>
              </a:solidFill>
              <a:cs typeface="Arial" pitchFamily="34" charset="0"/>
            </a:endParaRPr>
          </a:p>
        </p:txBody>
      </p:sp>
      <p:sp>
        <p:nvSpPr>
          <p:cNvPr id="18" name="Text Box 2"/>
          <p:cNvSpPr txBox="1">
            <a:spLocks noChangeArrowheads="1"/>
          </p:cNvSpPr>
          <p:nvPr/>
        </p:nvSpPr>
        <p:spPr bwMode="auto">
          <a:xfrm>
            <a:off x="3143240" y="42433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dirty="0">
                <a:ln w="50800"/>
                <a:solidFill>
                  <a:schemeClr val="bg1">
                    <a:shade val="50000"/>
                  </a:schemeClr>
                </a:solidFill>
                <a:cs typeface="Arial" pitchFamily="34" charset="0"/>
              </a:rPr>
              <a:t>İŞLEME</a:t>
            </a:r>
            <a:endParaRPr lang="de-DE" sz="1400" dirty="0">
              <a:ln w="50800"/>
              <a:solidFill>
                <a:schemeClr val="bg1">
                  <a:shade val="50000"/>
                </a:schemeClr>
              </a:solidFill>
              <a:cs typeface="Arial" pitchFamily="34" charset="0"/>
            </a:endParaRPr>
          </a:p>
        </p:txBody>
      </p:sp>
      <p:sp>
        <p:nvSpPr>
          <p:cNvPr id="19" name="Text Box 2"/>
          <p:cNvSpPr txBox="1">
            <a:spLocks noChangeArrowheads="1"/>
          </p:cNvSpPr>
          <p:nvPr/>
        </p:nvSpPr>
        <p:spPr bwMode="auto">
          <a:xfrm>
            <a:off x="3143240" y="478632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ARINDIRMA</a:t>
            </a:r>
            <a:endParaRPr lang="de-DE"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p:txBody>
      </p:sp>
      <p:sp>
        <p:nvSpPr>
          <p:cNvPr id="56336" name="Rectangle 2"/>
          <p:cNvSpPr txBox="1">
            <a:spLocks noChangeArrowheads="1"/>
          </p:cNvSpPr>
          <p:nvPr/>
        </p:nvSpPr>
        <p:spPr bwMode="auto">
          <a:xfrm>
            <a:off x="785813" y="1571625"/>
            <a:ext cx="7848600" cy="3773488"/>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tr-TR" sz="1800">
                <a:solidFill>
                  <a:srgbClr val="002060"/>
                </a:solidFill>
                <a:latin typeface="Times New Roman" pitchFamily="18" charset="0"/>
              </a:rPr>
              <a:t>Çevre lisansı</a:t>
            </a:r>
            <a:r>
              <a:rPr lang="tr-TR" sz="1800">
                <a:latin typeface="Times New Roman" pitchFamily="18" charset="0"/>
              </a:rPr>
              <a:t>	:</a:t>
            </a:r>
            <a:r>
              <a:rPr lang="tr-TR" sz="1800" b="0">
                <a:latin typeface="Times New Roman" pitchFamily="18" charset="0"/>
              </a:rPr>
              <a:t> Atıkların toplanması, geri kazanılması, geri dönüşümü ve 			  bertaraf edilebilmesine ilişkin teknik yeterliliği,</a:t>
            </a:r>
          </a:p>
          <a:p>
            <a:pPr marL="342900" indent="-342900">
              <a:lnSpc>
                <a:spcPct val="80000"/>
              </a:lnSpc>
              <a:spcBef>
                <a:spcPct val="20000"/>
              </a:spcBef>
              <a:buFont typeface="Wingdings" pitchFamily="2" charset="2"/>
              <a:buNone/>
            </a:pPr>
            <a:endParaRPr lang="tr-TR" sz="1800" b="0">
              <a:latin typeface="Times New Roman" pitchFamily="18" charset="0"/>
            </a:endParaRPr>
          </a:p>
        </p:txBody>
      </p:sp>
      <p:cxnSp>
        <p:nvCxnSpPr>
          <p:cNvPr id="20" name="19 Düz Bağlayıcı"/>
          <p:cNvCxnSpPr/>
          <p:nvPr/>
        </p:nvCxnSpPr>
        <p:spPr>
          <a:xfrm>
            <a:off x="5429250" y="4857750"/>
            <a:ext cx="285750" cy="1588"/>
          </a:xfrm>
          <a:prstGeom prst="line">
            <a:avLst/>
          </a:prstGeom>
        </p:spPr>
        <p:style>
          <a:lnRef idx="2">
            <a:schemeClr val="dk1"/>
          </a:lnRef>
          <a:fillRef idx="0">
            <a:schemeClr val="dk1"/>
          </a:fillRef>
          <a:effectRef idx="1">
            <a:schemeClr val="dk1"/>
          </a:effectRef>
          <a:fontRef idx="minor">
            <a:schemeClr val="tx1"/>
          </a:fontRef>
        </p:style>
      </p:cxnSp>
      <p:sp>
        <p:nvSpPr>
          <p:cNvPr id="23" name="Text Box 2"/>
          <p:cNvSpPr txBox="1">
            <a:spLocks noChangeArrowheads="1"/>
          </p:cNvSpPr>
          <p:nvPr/>
        </p:nvSpPr>
        <p:spPr bwMode="auto">
          <a:xfrm>
            <a:off x="5643570" y="4786322"/>
            <a:ext cx="3000396"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buFont typeface="Wingdings" pitchFamily="2" charset="2"/>
              <a:buChar char="n"/>
              <a:defRPr/>
            </a:pPr>
            <a:r>
              <a:rPr lang="tr-TR" sz="1600" dirty="0"/>
              <a:t>PCB Arındırma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ppt_x"/>
                                          </p:val>
                                        </p:tav>
                                        <p:tav tm="100000">
                                          <p:val>
                                            <p:strVal val="#ppt_x"/>
                                          </p:val>
                                        </p:tav>
                                      </p:tavLst>
                                    </p:anim>
                                    <p:anim calcmode="lin" valueType="num">
                                      <p:cBhvr additive="base">
                                        <p:cTn id="14"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6BCB8DC-8CD6-47E1-8464-BC54C74E7151}" type="slidenum">
              <a:rPr lang="tr-TR" smtClean="0"/>
              <a:pPr/>
              <a:t>14</a:t>
            </a:fld>
            <a:endParaRPr lang="tr-TR" smtClean="0"/>
          </a:p>
        </p:txBody>
      </p:sp>
      <p:sp>
        <p:nvSpPr>
          <p:cNvPr id="57347"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7348"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FA40CEB-BEA5-4C46-ADEF-D9AF800D0983}"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İzin/Lisansa Tabi İşletme ve Faaliyetler</a:t>
            </a:r>
          </a:p>
        </p:txBody>
      </p:sp>
      <p:sp>
        <p:nvSpPr>
          <p:cNvPr id="22" name="21 Dikdörtgen"/>
          <p:cNvSpPr>
            <a:spLocks noChangeArrowheads="1"/>
          </p:cNvSpPr>
          <p:nvPr/>
        </p:nvSpPr>
        <p:spPr bwMode="auto">
          <a:xfrm>
            <a:off x="928688" y="1500188"/>
            <a:ext cx="7500937" cy="338137"/>
          </a:xfrm>
          <a:prstGeom prst="rect">
            <a:avLst/>
          </a:prstGeom>
          <a:noFill/>
          <a:ln w="9525">
            <a:noFill/>
            <a:miter lim="800000"/>
            <a:headEnd/>
            <a:tailEnd/>
          </a:ln>
        </p:spPr>
        <p:txBody>
          <a:bodyPr>
            <a:spAutoFit/>
          </a:bodyPr>
          <a:lstStyle/>
          <a:p>
            <a:pPr algn="ctr"/>
            <a:r>
              <a:rPr lang="tr-TR" sz="1600"/>
              <a:t>Tesislerin veya faaliyetlerin </a:t>
            </a:r>
            <a:r>
              <a:rPr lang="tr-TR" sz="1600">
                <a:solidFill>
                  <a:srgbClr val="C00000"/>
                </a:solidFill>
              </a:rPr>
              <a:t>Kirletici vasfı </a:t>
            </a:r>
            <a:r>
              <a:rPr lang="tr-TR" sz="1600"/>
              <a:t>dikkate alınarak;</a:t>
            </a:r>
          </a:p>
        </p:txBody>
      </p:sp>
      <p:sp>
        <p:nvSpPr>
          <p:cNvPr id="36" name="Text Box 2"/>
          <p:cNvSpPr txBox="1">
            <a:spLocks noChangeArrowheads="1"/>
          </p:cNvSpPr>
          <p:nvPr/>
        </p:nvSpPr>
        <p:spPr bwMode="auto">
          <a:xfrm>
            <a:off x="642910" y="2571743"/>
            <a:ext cx="4000496"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1-Enerji endüstrisi</a:t>
            </a:r>
          </a:p>
        </p:txBody>
      </p:sp>
      <p:sp>
        <p:nvSpPr>
          <p:cNvPr id="18" name="Text Box 2"/>
          <p:cNvSpPr txBox="1">
            <a:spLocks noChangeArrowheads="1"/>
          </p:cNvSpPr>
          <p:nvPr/>
        </p:nvSpPr>
        <p:spPr bwMode="auto">
          <a:xfrm>
            <a:off x="642910" y="2857496"/>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2-Madencilik ve Yapı Malzemeleri Endüstrisi</a:t>
            </a:r>
          </a:p>
        </p:txBody>
      </p:sp>
      <p:sp>
        <p:nvSpPr>
          <p:cNvPr id="21" name="Text Box 2"/>
          <p:cNvSpPr txBox="1">
            <a:spLocks noChangeArrowheads="1"/>
          </p:cNvSpPr>
          <p:nvPr/>
        </p:nvSpPr>
        <p:spPr bwMode="auto">
          <a:xfrm>
            <a:off x="642910" y="3143247"/>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3-Metal Endüstrisi</a:t>
            </a:r>
          </a:p>
        </p:txBody>
      </p:sp>
      <p:sp>
        <p:nvSpPr>
          <p:cNvPr id="23" name="Text Box 2"/>
          <p:cNvSpPr txBox="1">
            <a:spLocks noChangeArrowheads="1"/>
          </p:cNvSpPr>
          <p:nvPr/>
        </p:nvSpPr>
        <p:spPr bwMode="auto">
          <a:xfrm>
            <a:off x="642910" y="3428999"/>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4-Kimya ve Petrokimya Endüstrisi</a:t>
            </a:r>
          </a:p>
        </p:txBody>
      </p:sp>
      <p:sp>
        <p:nvSpPr>
          <p:cNvPr id="25" name="Text Box 2"/>
          <p:cNvSpPr txBox="1">
            <a:spLocks noChangeArrowheads="1"/>
          </p:cNvSpPr>
          <p:nvPr/>
        </p:nvSpPr>
        <p:spPr bwMode="auto">
          <a:xfrm>
            <a:off x="642910" y="3714751"/>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5-Yüzey Kaplama Endüstrisi</a:t>
            </a:r>
          </a:p>
        </p:txBody>
      </p:sp>
      <p:sp>
        <p:nvSpPr>
          <p:cNvPr id="29" name="Text Box 2"/>
          <p:cNvSpPr txBox="1">
            <a:spLocks noChangeArrowheads="1"/>
          </p:cNvSpPr>
          <p:nvPr/>
        </p:nvSpPr>
        <p:spPr bwMode="auto">
          <a:xfrm>
            <a:off x="642910" y="4000503"/>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6-Ağaç ve Kağıt Endüstrisi</a:t>
            </a:r>
          </a:p>
        </p:txBody>
      </p:sp>
      <p:sp>
        <p:nvSpPr>
          <p:cNvPr id="37" name="Text Box 2"/>
          <p:cNvSpPr txBox="1">
            <a:spLocks noChangeArrowheads="1"/>
          </p:cNvSpPr>
          <p:nvPr/>
        </p:nvSpPr>
        <p:spPr bwMode="auto">
          <a:xfrm>
            <a:off x="642910" y="4286255"/>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7-Gıda Endüstrisi, Tarım ve Hayvancılık</a:t>
            </a:r>
          </a:p>
        </p:txBody>
      </p:sp>
      <p:sp>
        <p:nvSpPr>
          <p:cNvPr id="38" name="Text Box 2"/>
          <p:cNvSpPr txBox="1">
            <a:spLocks noChangeArrowheads="1"/>
          </p:cNvSpPr>
          <p:nvPr/>
        </p:nvSpPr>
        <p:spPr bwMode="auto">
          <a:xfrm>
            <a:off x="642910" y="4572007"/>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8-Atık Yönetimi</a:t>
            </a:r>
          </a:p>
        </p:txBody>
      </p:sp>
      <p:sp>
        <p:nvSpPr>
          <p:cNvPr id="39" name="Text Box 2"/>
          <p:cNvSpPr txBox="1">
            <a:spLocks noChangeArrowheads="1"/>
          </p:cNvSpPr>
          <p:nvPr/>
        </p:nvSpPr>
        <p:spPr bwMode="auto">
          <a:xfrm>
            <a:off x="642910" y="4857759"/>
            <a:ext cx="4000528"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9-Maddelerin Depolanması Doldurma ve Boş. Boşaltılması</a:t>
            </a:r>
          </a:p>
        </p:txBody>
      </p:sp>
      <p:sp>
        <p:nvSpPr>
          <p:cNvPr id="40" name="Text Box 2"/>
          <p:cNvSpPr txBox="1">
            <a:spLocks noChangeArrowheads="1"/>
          </p:cNvSpPr>
          <p:nvPr/>
        </p:nvSpPr>
        <p:spPr bwMode="auto">
          <a:xfrm>
            <a:off x="642910" y="5143511"/>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10-Diğer Tesisler</a:t>
            </a:r>
          </a:p>
        </p:txBody>
      </p:sp>
      <p:sp>
        <p:nvSpPr>
          <p:cNvPr id="41" name="Text Box 2"/>
          <p:cNvSpPr txBox="1">
            <a:spLocks noChangeArrowheads="1"/>
          </p:cNvSpPr>
          <p:nvPr/>
        </p:nvSpPr>
        <p:spPr bwMode="auto">
          <a:xfrm>
            <a:off x="4857752" y="2571744"/>
            <a:ext cx="2714644" cy="86793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1800" dirty="0">
                <a:latin typeface="Arial Narrow" pitchFamily="34" charset="0"/>
              </a:rPr>
              <a:t>Çevreye Kirletici Etkisi </a:t>
            </a:r>
          </a:p>
          <a:p>
            <a:pPr algn="ctr" eaLnBrk="0" hangingPunct="0">
              <a:lnSpc>
                <a:spcPct val="80000"/>
              </a:lnSpc>
              <a:spcBef>
                <a:spcPct val="20000"/>
              </a:spcBef>
              <a:buClr>
                <a:schemeClr val="accent1"/>
              </a:buClr>
              <a:buSzPct val="65000"/>
              <a:buFont typeface="Wingdings" pitchFamily="2" charset="2"/>
              <a:buNone/>
              <a:defRPr/>
            </a:pPr>
            <a:r>
              <a:rPr lang="tr-TR" sz="1800" dirty="0">
                <a:solidFill>
                  <a:srgbClr val="002060"/>
                </a:solidFill>
                <a:latin typeface="Arial Narrow" pitchFamily="34" charset="0"/>
              </a:rPr>
              <a:t>      </a:t>
            </a:r>
            <a:r>
              <a:rPr lang="tr-TR" sz="1800" dirty="0">
                <a:solidFill>
                  <a:srgbClr val="C00000"/>
                </a:solidFill>
                <a:latin typeface="Arial Narrow" pitchFamily="34" charset="0"/>
              </a:rPr>
              <a:t>Yüksek Olan </a:t>
            </a:r>
          </a:p>
          <a:p>
            <a:pPr algn="ctr" eaLnBrk="0" hangingPunct="0">
              <a:lnSpc>
                <a:spcPct val="80000"/>
              </a:lnSpc>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64 tesis ve/veya faaliyet</a:t>
            </a:r>
            <a:endParaRPr lang="tr-TR" sz="1800" dirty="0">
              <a:solidFill>
                <a:srgbClr val="C00000"/>
              </a:solidFill>
              <a:latin typeface="Arial Narrow" pitchFamily="34" charset="0"/>
            </a:endParaRPr>
          </a:p>
        </p:txBody>
      </p:sp>
      <p:sp>
        <p:nvSpPr>
          <p:cNvPr id="42" name="Text Box 2"/>
          <p:cNvSpPr txBox="1">
            <a:spLocks noChangeArrowheads="1"/>
          </p:cNvSpPr>
          <p:nvPr/>
        </p:nvSpPr>
        <p:spPr bwMode="auto">
          <a:xfrm>
            <a:off x="4857752" y="4572007"/>
            <a:ext cx="2714644" cy="86793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1800" dirty="0">
                <a:latin typeface="Arial Narrow" pitchFamily="34" charset="0"/>
              </a:rPr>
              <a:t>Çevreye Kirletici Etkisi </a:t>
            </a:r>
          </a:p>
          <a:p>
            <a:pPr algn="ctr" eaLnBrk="0" hangingPunct="0">
              <a:lnSpc>
                <a:spcPct val="80000"/>
              </a:lnSpc>
              <a:spcBef>
                <a:spcPct val="20000"/>
              </a:spcBef>
              <a:buClr>
                <a:schemeClr val="accent1"/>
              </a:buClr>
              <a:buSzPct val="65000"/>
              <a:buFont typeface="Wingdings" pitchFamily="2" charset="2"/>
              <a:buNone/>
              <a:defRPr/>
            </a:pPr>
            <a:r>
              <a:rPr lang="tr-TR" sz="1800" dirty="0">
                <a:solidFill>
                  <a:srgbClr val="C00000"/>
                </a:solidFill>
                <a:latin typeface="Arial Narrow" pitchFamily="34" charset="0"/>
              </a:rPr>
              <a:t>Olan </a:t>
            </a:r>
          </a:p>
          <a:p>
            <a:pPr algn="ctr" eaLnBrk="0" hangingPunct="0">
              <a:lnSpc>
                <a:spcPct val="80000"/>
              </a:lnSpc>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187  tesis ve/veya faaliyet</a:t>
            </a:r>
            <a:endParaRPr lang="tr-TR" sz="1800" dirty="0">
              <a:solidFill>
                <a:srgbClr val="C00000"/>
              </a:solidFill>
              <a:latin typeface="Arial Narrow" pitchFamily="34" charset="0"/>
            </a:endParaRPr>
          </a:p>
        </p:txBody>
      </p:sp>
      <p:sp>
        <p:nvSpPr>
          <p:cNvPr id="43" name="Text Box 2"/>
          <p:cNvSpPr txBox="1">
            <a:spLocks noChangeArrowheads="1"/>
          </p:cNvSpPr>
          <p:nvPr/>
        </p:nvSpPr>
        <p:spPr bwMode="auto">
          <a:xfrm>
            <a:off x="7715272" y="2571743"/>
            <a:ext cx="685800" cy="369332"/>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EK-1</a:t>
            </a:r>
          </a:p>
        </p:txBody>
      </p:sp>
      <p:sp>
        <p:nvSpPr>
          <p:cNvPr id="44" name="Text Box 2"/>
          <p:cNvSpPr txBox="1">
            <a:spLocks noChangeArrowheads="1"/>
          </p:cNvSpPr>
          <p:nvPr/>
        </p:nvSpPr>
        <p:spPr bwMode="auto">
          <a:xfrm>
            <a:off x="7715272" y="4572007"/>
            <a:ext cx="685800" cy="369332"/>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EK-2</a:t>
            </a:r>
          </a:p>
        </p:txBody>
      </p:sp>
      <p:sp>
        <p:nvSpPr>
          <p:cNvPr id="45" name="Text Box 2"/>
          <p:cNvSpPr txBox="1">
            <a:spLocks noChangeArrowheads="1"/>
          </p:cNvSpPr>
          <p:nvPr/>
        </p:nvSpPr>
        <p:spPr bwMode="auto">
          <a:xfrm>
            <a:off x="4857750" y="3571875"/>
            <a:ext cx="3543300" cy="825500"/>
          </a:xfrm>
          <a:prstGeom prst="rect">
            <a:avLst/>
          </a:prstGeom>
          <a:solidFill>
            <a:srgbClr val="CCFFFF"/>
          </a:solidFill>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eaLnBrk="0" hangingPunct="0">
              <a:lnSpc>
                <a:spcPct val="80000"/>
              </a:lnSpc>
              <a:spcBef>
                <a:spcPct val="20000"/>
              </a:spcBef>
              <a:buClr>
                <a:schemeClr val="accent1"/>
              </a:buClr>
              <a:buSzPct val="65000"/>
              <a:buFont typeface="Wingdings" pitchFamily="2" charset="2"/>
              <a:buNone/>
              <a:defRPr/>
            </a:pPr>
            <a:r>
              <a:rPr lang="de-DE" sz="1400" dirty="0" err="1"/>
              <a:t>Kapasitesi</a:t>
            </a:r>
            <a:r>
              <a:rPr lang="de-DE" sz="1400" dirty="0"/>
              <a:t> 2.000 ton/ </a:t>
            </a:r>
            <a:r>
              <a:rPr lang="de-DE" sz="1400" dirty="0" err="1"/>
              <a:t>gün</a:t>
            </a:r>
            <a:r>
              <a:rPr lang="de-DE" sz="1400" dirty="0"/>
              <a:t> </a:t>
            </a:r>
            <a:r>
              <a:rPr lang="de-DE" sz="1400" dirty="0" err="1"/>
              <a:t>ve</a:t>
            </a:r>
            <a:r>
              <a:rPr lang="de-DE" sz="1400" dirty="0"/>
              <a:t> </a:t>
            </a:r>
            <a:r>
              <a:rPr lang="de-DE" sz="1400" dirty="0" err="1"/>
              <a:t>üzerindeki</a:t>
            </a:r>
            <a:r>
              <a:rPr lang="de-DE" sz="1400" dirty="0"/>
              <a:t> </a:t>
            </a:r>
            <a:r>
              <a:rPr lang="de-DE" sz="1400" dirty="0" err="1"/>
              <a:t>hurda</a:t>
            </a:r>
            <a:r>
              <a:rPr lang="de-DE" sz="1400" dirty="0"/>
              <a:t> </a:t>
            </a:r>
            <a:r>
              <a:rPr lang="de-DE" sz="1400" dirty="0" err="1"/>
              <a:t>demir</a:t>
            </a:r>
            <a:r>
              <a:rPr lang="de-DE" sz="1400" dirty="0"/>
              <a:t> </a:t>
            </a:r>
            <a:r>
              <a:rPr lang="de-DE" sz="1400" dirty="0" err="1"/>
              <a:t>çelikten</a:t>
            </a:r>
            <a:r>
              <a:rPr lang="de-DE" sz="1400" dirty="0"/>
              <a:t> </a:t>
            </a:r>
            <a:r>
              <a:rPr lang="de-DE" sz="1400" dirty="0" err="1"/>
              <a:t>çelik</a:t>
            </a:r>
            <a:r>
              <a:rPr lang="de-DE" sz="1400" dirty="0"/>
              <a:t> </a:t>
            </a:r>
            <a:r>
              <a:rPr lang="de-DE" sz="1400" dirty="0" err="1"/>
              <a:t>üreten</a:t>
            </a:r>
            <a:r>
              <a:rPr lang="de-DE" sz="1400" dirty="0"/>
              <a:t> </a:t>
            </a:r>
            <a:r>
              <a:rPr lang="de-DE" sz="1400" dirty="0" err="1"/>
              <a:t>tesisler</a:t>
            </a:r>
            <a:r>
              <a:rPr lang="de-DE" sz="1400" baseline="30000" dirty="0"/>
              <a:t> </a:t>
            </a:r>
            <a:endParaRPr lang="tr-TR" sz="1400" baseline="30000" dirty="0"/>
          </a:p>
          <a:p>
            <a:pPr algn="just" eaLnBrk="0" hangingPunct="0">
              <a:lnSpc>
                <a:spcPct val="80000"/>
              </a:lnSpc>
              <a:spcBef>
                <a:spcPct val="20000"/>
              </a:spcBef>
              <a:buClr>
                <a:schemeClr val="accent1"/>
              </a:buClr>
              <a:buSzPct val="65000"/>
              <a:buFont typeface="Wingdings" pitchFamily="2" charset="2"/>
              <a:buNone/>
              <a:defRPr/>
            </a:pPr>
            <a:r>
              <a:rPr lang="tr-TR" sz="1400" dirty="0">
                <a:solidFill>
                  <a:srgbClr val="002060"/>
                </a:solidFill>
                <a:effectLst>
                  <a:outerShdw blurRad="38100" dist="38100" dir="2700000" algn="tl">
                    <a:srgbClr val="FFFFFF"/>
                  </a:outerShdw>
                </a:effectLst>
                <a:latin typeface="Arial Narrow" pitchFamily="34" charset="0"/>
              </a:rPr>
              <a:t>3. Metal Endüstrisi(3.5)</a:t>
            </a:r>
          </a:p>
        </p:txBody>
      </p:sp>
      <p:sp>
        <p:nvSpPr>
          <p:cNvPr id="47" name="Text Box 2"/>
          <p:cNvSpPr txBox="1">
            <a:spLocks noChangeArrowheads="1"/>
          </p:cNvSpPr>
          <p:nvPr/>
        </p:nvSpPr>
        <p:spPr bwMode="auto">
          <a:xfrm>
            <a:off x="4786313" y="5572125"/>
            <a:ext cx="3543300" cy="825500"/>
          </a:xfrm>
          <a:prstGeom prst="rect">
            <a:avLst/>
          </a:prstGeom>
          <a:solidFill>
            <a:srgbClr val="CCFFFF"/>
          </a:solidFill>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eaLnBrk="0" hangingPunct="0">
              <a:lnSpc>
                <a:spcPct val="80000"/>
              </a:lnSpc>
              <a:spcBef>
                <a:spcPct val="20000"/>
              </a:spcBef>
              <a:buClr>
                <a:schemeClr val="accent1"/>
              </a:buClr>
              <a:buSzPct val="65000"/>
              <a:buFont typeface="Wingdings" pitchFamily="2" charset="2"/>
              <a:buNone/>
              <a:defRPr/>
            </a:pPr>
            <a:r>
              <a:rPr lang="tr-TR" sz="1400" dirty="0"/>
              <a:t>Kapasitesi 2.000 ton/günden az olan hurda demir çelikten çelik üreten tesisler. </a:t>
            </a:r>
          </a:p>
          <a:p>
            <a:pPr algn="just" eaLnBrk="0" hangingPunct="0">
              <a:lnSpc>
                <a:spcPct val="80000"/>
              </a:lnSpc>
              <a:spcBef>
                <a:spcPct val="20000"/>
              </a:spcBef>
              <a:buClr>
                <a:schemeClr val="accent1"/>
              </a:buClr>
              <a:buSzPct val="65000"/>
              <a:buFont typeface="Wingdings" pitchFamily="2" charset="2"/>
              <a:buNone/>
              <a:defRPr/>
            </a:pPr>
            <a:r>
              <a:rPr lang="tr-TR" sz="1400" dirty="0">
                <a:solidFill>
                  <a:srgbClr val="002060"/>
                </a:solidFill>
                <a:effectLst>
                  <a:outerShdw blurRad="38100" dist="38100" dir="2700000" algn="tl">
                    <a:srgbClr val="FFFFFF"/>
                  </a:outerShdw>
                </a:effectLst>
                <a:latin typeface="Arial Narrow" pitchFamily="34" charset="0"/>
              </a:rPr>
              <a:t>3. Metal Endüstrisi(3.3)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2" presetClass="entr" presetSubtype="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ppt_x"/>
                                          </p:val>
                                        </p:tav>
                                        <p:tav tm="100000">
                                          <p:val>
                                            <p:strVal val="#ppt_x"/>
                                          </p:val>
                                        </p:tav>
                                      </p:tavLst>
                                    </p:anim>
                                    <p:anim calcmode="lin" valueType="num">
                                      <p:cBhvr additive="base">
                                        <p:cTn id="23" dur="10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ppt_x"/>
                                          </p:val>
                                        </p:tav>
                                        <p:tav tm="100000">
                                          <p:val>
                                            <p:strVal val="#ppt_x"/>
                                          </p:val>
                                        </p:tav>
                                      </p:tavLst>
                                    </p:anim>
                                    <p:anim calcmode="lin" valueType="num">
                                      <p:cBhvr additive="base">
                                        <p:cTn id="33" dur="10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 presetClass="entr" presetSubtype="1"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ppt_x"/>
                                          </p:val>
                                        </p:tav>
                                        <p:tav tm="100000">
                                          <p:val>
                                            <p:strVal val="#ppt_x"/>
                                          </p:val>
                                        </p:tav>
                                      </p:tavLst>
                                    </p:anim>
                                    <p:anim calcmode="lin" valueType="num">
                                      <p:cBhvr additive="base">
                                        <p:cTn id="38" dur="1000" fill="hold"/>
                                        <p:tgtEl>
                                          <p:spTgt spid="25"/>
                                        </p:tgtEl>
                                        <p:attrNameLst>
                                          <p:attrName>ppt_y</p:attrName>
                                        </p:attrNameLst>
                                      </p:cBhvr>
                                      <p:tavLst>
                                        <p:tav tm="0">
                                          <p:val>
                                            <p:strVal val="0-#ppt_h/2"/>
                                          </p:val>
                                        </p:tav>
                                        <p:tav tm="100000">
                                          <p:val>
                                            <p:strVal val="#ppt_y"/>
                                          </p:val>
                                        </p:tav>
                                      </p:tavLst>
                                    </p:anim>
                                  </p:childTnLst>
                                </p:cTn>
                              </p:par>
                            </p:childTnLst>
                          </p:cTn>
                        </p:par>
                        <p:par>
                          <p:cTn id="39" fill="hold">
                            <p:stCondLst>
                              <p:cond delay="5000"/>
                            </p:stCondLst>
                            <p:childTnLst>
                              <p:par>
                                <p:cTn id="40" presetID="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ppt_x"/>
                                          </p:val>
                                        </p:tav>
                                        <p:tav tm="100000">
                                          <p:val>
                                            <p:strVal val="#ppt_x"/>
                                          </p:val>
                                        </p:tav>
                                      </p:tavLst>
                                    </p:anim>
                                    <p:anim calcmode="lin" valueType="num">
                                      <p:cBhvr additive="base">
                                        <p:cTn id="43" dur="1000" fill="hold"/>
                                        <p:tgtEl>
                                          <p:spTgt spid="29"/>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0-#ppt_h/2"/>
                                          </p:val>
                                        </p:tav>
                                        <p:tav tm="100000">
                                          <p:val>
                                            <p:strVal val="#ppt_y"/>
                                          </p:val>
                                        </p:tav>
                                      </p:tavLst>
                                    </p:anim>
                                  </p:childTnLst>
                                </p:cTn>
                              </p:par>
                            </p:childTnLst>
                          </p:cTn>
                        </p:par>
                        <p:par>
                          <p:cTn id="49" fill="hold">
                            <p:stCondLst>
                              <p:cond delay="7000"/>
                            </p:stCondLst>
                            <p:childTnLst>
                              <p:par>
                                <p:cTn id="50" presetID="2" presetClass="entr" presetSubtype="1"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1000" fill="hold"/>
                                        <p:tgtEl>
                                          <p:spTgt spid="38"/>
                                        </p:tgtEl>
                                        <p:attrNameLst>
                                          <p:attrName>ppt_x</p:attrName>
                                        </p:attrNameLst>
                                      </p:cBhvr>
                                      <p:tavLst>
                                        <p:tav tm="0">
                                          <p:val>
                                            <p:strVal val="#ppt_x"/>
                                          </p:val>
                                        </p:tav>
                                        <p:tav tm="100000">
                                          <p:val>
                                            <p:strVal val="#ppt_x"/>
                                          </p:val>
                                        </p:tav>
                                      </p:tavLst>
                                    </p:anim>
                                    <p:anim calcmode="lin" valueType="num">
                                      <p:cBhvr additive="base">
                                        <p:cTn id="53" dur="1000" fill="hold"/>
                                        <p:tgtEl>
                                          <p:spTgt spid="38"/>
                                        </p:tgtEl>
                                        <p:attrNameLst>
                                          <p:attrName>ppt_y</p:attrName>
                                        </p:attrNameLst>
                                      </p:cBhvr>
                                      <p:tavLst>
                                        <p:tav tm="0">
                                          <p:val>
                                            <p:strVal val="0-#ppt_h/2"/>
                                          </p:val>
                                        </p:tav>
                                        <p:tav tm="100000">
                                          <p:val>
                                            <p:strVal val="#ppt_y"/>
                                          </p:val>
                                        </p:tav>
                                      </p:tavLst>
                                    </p:anim>
                                  </p:childTnLst>
                                </p:cTn>
                              </p:par>
                            </p:childTnLst>
                          </p:cTn>
                        </p:par>
                        <p:par>
                          <p:cTn id="54" fill="hold">
                            <p:stCondLst>
                              <p:cond delay="8000"/>
                            </p:stCondLst>
                            <p:childTnLst>
                              <p:par>
                                <p:cTn id="55" presetID="2" presetClass="entr" presetSubtype="1"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1000" fill="hold"/>
                                        <p:tgtEl>
                                          <p:spTgt spid="39"/>
                                        </p:tgtEl>
                                        <p:attrNameLst>
                                          <p:attrName>ppt_x</p:attrName>
                                        </p:attrNameLst>
                                      </p:cBhvr>
                                      <p:tavLst>
                                        <p:tav tm="0">
                                          <p:val>
                                            <p:strVal val="#ppt_x"/>
                                          </p:val>
                                        </p:tav>
                                        <p:tav tm="100000">
                                          <p:val>
                                            <p:strVal val="#ppt_x"/>
                                          </p:val>
                                        </p:tav>
                                      </p:tavLst>
                                    </p:anim>
                                    <p:anim calcmode="lin" valueType="num">
                                      <p:cBhvr additive="base">
                                        <p:cTn id="58" dur="1000" fill="hold"/>
                                        <p:tgtEl>
                                          <p:spTgt spid="39"/>
                                        </p:tgtEl>
                                        <p:attrNameLst>
                                          <p:attrName>ppt_y</p:attrName>
                                        </p:attrNameLst>
                                      </p:cBhvr>
                                      <p:tavLst>
                                        <p:tav tm="0">
                                          <p:val>
                                            <p:strVal val="0-#ppt_h/2"/>
                                          </p:val>
                                        </p:tav>
                                        <p:tav tm="100000">
                                          <p:val>
                                            <p:strVal val="#ppt_y"/>
                                          </p:val>
                                        </p:tav>
                                      </p:tavLst>
                                    </p:anim>
                                  </p:childTnLst>
                                </p:cTn>
                              </p:par>
                            </p:childTnLst>
                          </p:cTn>
                        </p:par>
                        <p:par>
                          <p:cTn id="59" fill="hold">
                            <p:stCondLst>
                              <p:cond delay="9000"/>
                            </p:stCondLst>
                            <p:childTnLst>
                              <p:par>
                                <p:cTn id="60" presetID="2" presetClass="entr" presetSubtype="1"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1000" fill="hold"/>
                                        <p:tgtEl>
                                          <p:spTgt spid="40"/>
                                        </p:tgtEl>
                                        <p:attrNameLst>
                                          <p:attrName>ppt_x</p:attrName>
                                        </p:attrNameLst>
                                      </p:cBhvr>
                                      <p:tavLst>
                                        <p:tav tm="0">
                                          <p:val>
                                            <p:strVal val="#ppt_x"/>
                                          </p:val>
                                        </p:tav>
                                        <p:tav tm="100000">
                                          <p:val>
                                            <p:strVal val="#ppt_x"/>
                                          </p:val>
                                        </p:tav>
                                      </p:tavLst>
                                    </p:anim>
                                    <p:anim calcmode="lin" valueType="num">
                                      <p:cBhvr additive="base">
                                        <p:cTn id="63"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1000" fill="hold"/>
                                        <p:tgtEl>
                                          <p:spTgt spid="41"/>
                                        </p:tgtEl>
                                        <p:attrNameLst>
                                          <p:attrName>ppt_x</p:attrName>
                                        </p:attrNameLst>
                                      </p:cBhvr>
                                      <p:tavLst>
                                        <p:tav tm="0">
                                          <p:val>
                                            <p:strVal val="#ppt_x-.2"/>
                                          </p:val>
                                        </p:tav>
                                        <p:tav tm="100000">
                                          <p:val>
                                            <p:strVal val="#ppt_x"/>
                                          </p:val>
                                        </p:tav>
                                      </p:tavLst>
                                    </p:anim>
                                    <p:anim calcmode="lin" valueType="num">
                                      <p:cBhvr>
                                        <p:cTn id="6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1"/>
                                        </p:tgtEl>
                                      </p:cBhvr>
                                    </p:animEffect>
                                  </p:childTnLst>
                                </p:cTn>
                              </p:par>
                            </p:childTnLst>
                          </p:cTn>
                        </p:par>
                        <p:par>
                          <p:cTn id="71" fill="hold">
                            <p:stCondLst>
                              <p:cond delay="1000"/>
                            </p:stCondLst>
                            <p:childTnLst>
                              <p:par>
                                <p:cTn id="72" presetID="29" presetClass="entr" presetSubtype="0"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ppt_x</p:attrName>
                                        </p:attrNameLst>
                                      </p:cBhvr>
                                      <p:tavLst>
                                        <p:tav tm="0">
                                          <p:val>
                                            <p:strVal val="#ppt_x-.2"/>
                                          </p:val>
                                        </p:tav>
                                        <p:tav tm="100000">
                                          <p:val>
                                            <p:strVal val="#ppt_x"/>
                                          </p:val>
                                        </p:tav>
                                      </p:tavLst>
                                    </p:anim>
                                    <p:anim calcmode="lin" valueType="num">
                                      <p:cBhvr>
                                        <p:cTn id="75"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1000" fill="hold"/>
                                        <p:tgtEl>
                                          <p:spTgt spid="42"/>
                                        </p:tgtEl>
                                        <p:attrNameLst>
                                          <p:attrName>ppt_x</p:attrName>
                                        </p:attrNameLst>
                                      </p:cBhvr>
                                      <p:tavLst>
                                        <p:tav tm="0">
                                          <p:val>
                                            <p:strVal val="#ppt_x-.2"/>
                                          </p:val>
                                        </p:tav>
                                        <p:tav tm="100000">
                                          <p:val>
                                            <p:strVal val="#ppt_x"/>
                                          </p:val>
                                        </p:tav>
                                      </p:tavLst>
                                    </p:anim>
                                    <p:anim calcmode="lin" valueType="num">
                                      <p:cBhvr>
                                        <p:cTn id="82"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2"/>
                                        </p:tgtEl>
                                      </p:cBhvr>
                                    </p:animEffect>
                                  </p:childTnLst>
                                </p:cTn>
                              </p:par>
                            </p:childTnLst>
                          </p:cTn>
                        </p:par>
                        <p:par>
                          <p:cTn id="84" fill="hold">
                            <p:stCondLst>
                              <p:cond delay="1000"/>
                            </p:stCondLst>
                            <p:childTnLst>
                              <p:par>
                                <p:cTn id="85" presetID="29" presetClass="entr" presetSubtype="0"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1000" fill="hold"/>
                                        <p:tgtEl>
                                          <p:spTgt spid="44"/>
                                        </p:tgtEl>
                                        <p:attrNameLst>
                                          <p:attrName>ppt_x</p:attrName>
                                        </p:attrNameLst>
                                      </p:cBhvr>
                                      <p:tavLst>
                                        <p:tav tm="0">
                                          <p:val>
                                            <p:strVal val="#ppt_x-.2"/>
                                          </p:val>
                                        </p:tav>
                                        <p:tav tm="100000">
                                          <p:val>
                                            <p:strVal val="#ppt_x"/>
                                          </p:val>
                                        </p:tav>
                                      </p:tavLst>
                                    </p:anim>
                                    <p:anim calcmode="lin" valueType="num">
                                      <p:cBhvr>
                                        <p:cTn id="88"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1000" fill="hold"/>
                                        <p:tgtEl>
                                          <p:spTgt spid="45"/>
                                        </p:tgtEl>
                                        <p:attrNameLst>
                                          <p:attrName>ppt_x</p:attrName>
                                        </p:attrNameLst>
                                      </p:cBhvr>
                                      <p:tavLst>
                                        <p:tav tm="0">
                                          <p:val>
                                            <p:strVal val="#ppt_x-.2"/>
                                          </p:val>
                                        </p:tav>
                                        <p:tav tm="100000">
                                          <p:val>
                                            <p:strVal val="#ppt_x"/>
                                          </p:val>
                                        </p:tav>
                                      </p:tavLst>
                                    </p:anim>
                                    <p:anim calcmode="lin" valueType="num">
                                      <p:cBhvr>
                                        <p:cTn id="95"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6" dur="1000"/>
                                        <p:tgtEl>
                                          <p:spTgt spid="45"/>
                                        </p:tgtEl>
                                      </p:cBhvr>
                                    </p:animEffect>
                                  </p:childTnLst>
                                </p:cTn>
                              </p:par>
                            </p:childTnLst>
                          </p:cTn>
                        </p:par>
                        <p:par>
                          <p:cTn id="97" fill="hold">
                            <p:stCondLst>
                              <p:cond delay="1000"/>
                            </p:stCondLst>
                            <p:childTnLst>
                              <p:par>
                                <p:cTn id="98" presetID="29" presetClass="entr" presetSubtype="0"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1000" fill="hold"/>
                                        <p:tgtEl>
                                          <p:spTgt spid="47"/>
                                        </p:tgtEl>
                                        <p:attrNameLst>
                                          <p:attrName>ppt_x</p:attrName>
                                        </p:attrNameLst>
                                      </p:cBhvr>
                                      <p:tavLst>
                                        <p:tav tm="0">
                                          <p:val>
                                            <p:strVal val="#ppt_x-.2"/>
                                          </p:val>
                                        </p:tav>
                                        <p:tav tm="100000">
                                          <p:val>
                                            <p:strVal val="#ppt_x"/>
                                          </p:val>
                                        </p:tav>
                                      </p:tavLst>
                                    </p:anim>
                                    <p:anim calcmode="lin" valueType="num">
                                      <p:cBhvr>
                                        <p:cTn id="101"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D89E0B2-0344-4F7F-B467-0F3F7DC6DAD6}" type="slidenum">
              <a:rPr lang="tr-TR" smtClean="0"/>
              <a:pPr/>
              <a:t>15</a:t>
            </a:fld>
            <a:endParaRPr lang="tr-TR" smtClean="0"/>
          </a:p>
        </p:txBody>
      </p:sp>
      <p:sp>
        <p:nvSpPr>
          <p:cNvPr id="58371"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8372"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BE81248-F5CB-4D98-9231-9DAE3C3AD7A7}"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Yetkili Merciiler</a:t>
            </a:r>
          </a:p>
        </p:txBody>
      </p:sp>
      <p:sp>
        <p:nvSpPr>
          <p:cNvPr id="18" name="Text Box 2"/>
          <p:cNvSpPr txBox="1">
            <a:spLocks noChangeArrowheads="1"/>
          </p:cNvSpPr>
          <p:nvPr/>
        </p:nvSpPr>
        <p:spPr bwMode="auto">
          <a:xfrm>
            <a:off x="5000628" y="3500438"/>
            <a:ext cx="2643206" cy="769441"/>
          </a:xfrm>
          <a:prstGeom prst="rect">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2000" dirty="0">
                <a:solidFill>
                  <a:schemeClr val="tx1"/>
                </a:solidFill>
              </a:rPr>
              <a:t>EK-1</a:t>
            </a:r>
          </a:p>
          <a:p>
            <a:pPr algn="ctr" eaLnBrk="0" hangingPunct="0">
              <a:spcBef>
                <a:spcPct val="20000"/>
              </a:spcBef>
              <a:buClr>
                <a:schemeClr val="accent1"/>
              </a:buClr>
              <a:buSzPct val="65000"/>
              <a:buFont typeface="Wingdings" pitchFamily="2" charset="2"/>
              <a:buNone/>
              <a:defRPr/>
            </a:pPr>
            <a:r>
              <a:rPr lang="tr-TR" sz="2000" dirty="0">
                <a:solidFill>
                  <a:schemeClr val="accent2"/>
                </a:solidFill>
                <a:latin typeface="Arial Narrow" pitchFamily="34" charset="0"/>
              </a:rPr>
              <a:t>İşletme ve Faaliyetler</a:t>
            </a:r>
            <a:endParaRPr lang="de-DE" sz="2000" dirty="0">
              <a:solidFill>
                <a:schemeClr val="accent2"/>
              </a:solidFill>
              <a:latin typeface="Arial Narrow" pitchFamily="34" charset="0"/>
            </a:endParaRPr>
          </a:p>
        </p:txBody>
      </p:sp>
      <p:sp>
        <p:nvSpPr>
          <p:cNvPr id="19" name="Text Box 2"/>
          <p:cNvSpPr txBox="1">
            <a:spLocks noChangeArrowheads="1"/>
          </p:cNvSpPr>
          <p:nvPr/>
        </p:nvSpPr>
        <p:spPr bwMode="auto">
          <a:xfrm>
            <a:off x="5000628" y="5000636"/>
            <a:ext cx="2643206" cy="769441"/>
          </a:xfrm>
          <a:prstGeom prst="rect">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2000" dirty="0">
                <a:solidFill>
                  <a:schemeClr val="tx1"/>
                </a:solidFill>
              </a:rPr>
              <a:t>Ek-2</a:t>
            </a:r>
          </a:p>
          <a:p>
            <a:pPr algn="ctr" eaLnBrk="0" hangingPunct="0">
              <a:spcBef>
                <a:spcPct val="20000"/>
              </a:spcBef>
              <a:buClr>
                <a:schemeClr val="accent1"/>
              </a:buClr>
              <a:buSzPct val="65000"/>
              <a:buFont typeface="Wingdings" pitchFamily="2" charset="2"/>
              <a:buNone/>
              <a:defRPr/>
            </a:pPr>
            <a:r>
              <a:rPr lang="tr-TR" sz="2000" dirty="0">
                <a:solidFill>
                  <a:schemeClr val="accent2"/>
                </a:solidFill>
                <a:latin typeface="Arial Narrow" pitchFamily="34" charset="0"/>
              </a:rPr>
              <a:t>İşletme ve Faaliyetler</a:t>
            </a:r>
            <a:endParaRPr lang="de-DE" sz="2000" dirty="0">
              <a:solidFill>
                <a:schemeClr val="accent2"/>
              </a:solidFill>
              <a:latin typeface="Arial Narrow" pitchFamily="34" charset="0"/>
            </a:endParaRPr>
          </a:p>
        </p:txBody>
      </p:sp>
      <p:sp>
        <p:nvSpPr>
          <p:cNvPr id="20" name="Text Box 2"/>
          <p:cNvSpPr txBox="1">
            <a:spLocks noChangeArrowheads="1"/>
          </p:cNvSpPr>
          <p:nvPr/>
        </p:nvSpPr>
        <p:spPr bwMode="auto">
          <a:xfrm>
            <a:off x="2071670" y="5000636"/>
            <a:ext cx="2214578" cy="7858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spcBef>
                <a:spcPts val="1250"/>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600" dirty="0">
                <a:solidFill>
                  <a:schemeClr val="bg1"/>
                </a:solidFill>
              </a:rPr>
              <a:t>İL ÇEVRE VE ORMAN MÜDÜRLÜKLERİ </a:t>
            </a:r>
          </a:p>
        </p:txBody>
      </p:sp>
      <p:sp>
        <p:nvSpPr>
          <p:cNvPr id="21" name="Text Box 2"/>
          <p:cNvSpPr txBox="1">
            <a:spLocks noChangeArrowheads="1"/>
          </p:cNvSpPr>
          <p:nvPr/>
        </p:nvSpPr>
        <p:spPr bwMode="auto">
          <a:xfrm>
            <a:off x="2071670" y="3500439"/>
            <a:ext cx="2214578" cy="78581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200000"/>
              </a:lnSpc>
              <a:spcBef>
                <a:spcPts val="1250"/>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dirty="0">
                <a:solidFill>
                  <a:schemeClr val="bg1"/>
                </a:solidFill>
              </a:rPr>
              <a:t>BAKANLIK</a:t>
            </a:r>
          </a:p>
          <a:p>
            <a:pPr>
              <a:spcBef>
                <a:spcPts val="1250"/>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dirty="0">
                <a:solidFill>
                  <a:schemeClr val="tx1"/>
                </a:solidFill>
              </a:rPr>
              <a:t>                           </a:t>
            </a:r>
          </a:p>
        </p:txBody>
      </p:sp>
      <p:cxnSp>
        <p:nvCxnSpPr>
          <p:cNvPr id="23" name="22 Düz Ok Bağlayıcısı"/>
          <p:cNvCxnSpPr/>
          <p:nvPr/>
        </p:nvCxnSpPr>
        <p:spPr bwMode="auto">
          <a:xfrm>
            <a:off x="1285875" y="3929063"/>
            <a:ext cx="785813"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5" name="24 Düz Ok Bağlayıcısı"/>
          <p:cNvCxnSpPr/>
          <p:nvPr/>
        </p:nvCxnSpPr>
        <p:spPr bwMode="auto">
          <a:xfrm>
            <a:off x="1285875" y="5357813"/>
            <a:ext cx="785813"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9" name="28 Düz Bağlayıcı"/>
          <p:cNvCxnSpPr/>
          <p:nvPr/>
        </p:nvCxnSpPr>
        <p:spPr bwMode="auto">
          <a:xfrm rot="16200000" flipH="1">
            <a:off x="-285750" y="3786188"/>
            <a:ext cx="3071813" cy="7143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7" name="36 Düz Bağlayıcı"/>
          <p:cNvCxnSpPr/>
          <p:nvPr/>
        </p:nvCxnSpPr>
        <p:spPr bwMode="auto">
          <a:xfrm>
            <a:off x="4286250" y="3857625"/>
            <a:ext cx="714375"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8" name="37 Düz Bağlayıcı"/>
          <p:cNvCxnSpPr/>
          <p:nvPr/>
        </p:nvCxnSpPr>
        <p:spPr bwMode="auto">
          <a:xfrm>
            <a:off x="4286250" y="5357813"/>
            <a:ext cx="714375" cy="158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9" name="Text Box 2"/>
          <p:cNvSpPr txBox="1">
            <a:spLocks noChangeArrowheads="1"/>
          </p:cNvSpPr>
          <p:nvPr/>
        </p:nvSpPr>
        <p:spPr bwMode="auto">
          <a:xfrm>
            <a:off x="357158" y="2000240"/>
            <a:ext cx="2971800" cy="338554"/>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2000" dirty="0">
                <a:solidFill>
                  <a:srgbClr val="002060"/>
                </a:solidFill>
                <a:effectLst>
                  <a:outerShdw blurRad="38100" dist="38100" dir="2700000" algn="tl">
                    <a:srgbClr val="FFFFFF"/>
                  </a:outerShdw>
                </a:effectLst>
                <a:latin typeface="Arial Narrow" pitchFamily="34" charset="0"/>
              </a:rPr>
              <a:t>Yetkili Merciiler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slide(fromBottom)">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amond(in)">
                                      <p:cBhvr>
                                        <p:cTn id="19" dur="2000"/>
                                        <p:tgtEl>
                                          <p:spTgt spid="23"/>
                                        </p:tgtEl>
                                      </p:cBhvr>
                                    </p:animEffect>
                                  </p:childTnLst>
                                </p:cTn>
                              </p:par>
                              <p:par>
                                <p:cTn id="20" presetID="8"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par>
                                <p:cTn id="23" presetID="8"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amond(in)">
                                      <p:cBhvr>
                                        <p:cTn id="25" dur="2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E135EEE-9BC8-4B29-8ADD-5390DBB52CA3}" type="slidenum">
              <a:rPr lang="tr-TR" smtClean="0"/>
              <a:pPr/>
              <a:t>16</a:t>
            </a:fld>
            <a:endParaRPr lang="tr-TR" smtClean="0"/>
          </a:p>
        </p:txBody>
      </p:sp>
      <p:sp>
        <p:nvSpPr>
          <p:cNvPr id="59395"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9396"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E23855-31A3-44B3-8F9D-4EBA1E4EE25E}"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BAŞVURULAR</a:t>
            </a:r>
          </a:p>
        </p:txBody>
      </p:sp>
      <p:sp>
        <p:nvSpPr>
          <p:cNvPr id="16" name="Text Box 2"/>
          <p:cNvSpPr txBox="1">
            <a:spLocks noChangeArrowheads="1"/>
          </p:cNvSpPr>
          <p:nvPr/>
        </p:nvSpPr>
        <p:spPr bwMode="auto">
          <a:xfrm>
            <a:off x="4643438" y="3786188"/>
            <a:ext cx="4208462" cy="6334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lvl="1" eaLnBrk="0" hangingPunct="0">
              <a:spcBef>
                <a:spcPct val="20000"/>
              </a:spcBef>
              <a:buClr>
                <a:schemeClr val="accent1"/>
              </a:buClr>
              <a:buSzPct val="65000"/>
              <a:buFont typeface="Wingdings" pitchFamily="2" charset="2"/>
              <a:buNone/>
              <a:defRPr/>
            </a:pPr>
            <a:r>
              <a:rPr lang="tr-TR" sz="1600" dirty="0"/>
              <a:t>ÇEVRE DANIŞMANLIK FİRMALARI </a:t>
            </a:r>
          </a:p>
          <a:p>
            <a:pPr marL="0" lvl="1" eaLnBrk="0" hangingPunct="0">
              <a:spcBef>
                <a:spcPct val="20000"/>
              </a:spcBef>
              <a:buClr>
                <a:schemeClr val="accent1"/>
              </a:buClr>
              <a:buSzPct val="65000"/>
              <a:buFont typeface="Wingdings" pitchFamily="2" charset="2"/>
              <a:buNone/>
              <a:defRPr/>
            </a:pPr>
            <a:r>
              <a:rPr lang="tr-TR" sz="1600" dirty="0">
                <a:solidFill>
                  <a:schemeClr val="tx1"/>
                </a:solidFill>
              </a:rPr>
              <a:t>(</a:t>
            </a:r>
            <a:r>
              <a:rPr lang="tr-TR" sz="1600" dirty="0">
                <a:solidFill>
                  <a:srgbClr val="C00000"/>
                </a:solidFill>
              </a:rPr>
              <a:t>ÇEVRE GÖREVLİLERİ BULUNDURAN</a:t>
            </a:r>
            <a:r>
              <a:rPr lang="tr-TR" sz="1600" dirty="0">
                <a:solidFill>
                  <a:schemeClr val="tx1"/>
                </a:solidFill>
              </a:rPr>
              <a:t>)</a:t>
            </a:r>
          </a:p>
        </p:txBody>
      </p:sp>
      <p:sp>
        <p:nvSpPr>
          <p:cNvPr id="22" name="Text Box 2"/>
          <p:cNvSpPr txBox="1">
            <a:spLocks noChangeArrowheads="1"/>
          </p:cNvSpPr>
          <p:nvPr/>
        </p:nvSpPr>
        <p:spPr bwMode="auto">
          <a:xfrm>
            <a:off x="4643438" y="1785938"/>
            <a:ext cx="4143375" cy="584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lvl="1" eaLnBrk="0" hangingPunct="0">
              <a:spcBef>
                <a:spcPct val="20000"/>
              </a:spcBef>
              <a:buClr>
                <a:schemeClr val="accent1"/>
              </a:buClr>
              <a:buSzPct val="65000"/>
              <a:buFont typeface="Wingdings" pitchFamily="2" charset="2"/>
              <a:buNone/>
              <a:defRPr/>
            </a:pPr>
            <a:r>
              <a:rPr lang="tr-TR" sz="1600" dirty="0"/>
              <a:t>İŞLETMEDE  İSTİHDAM EDİLEN </a:t>
            </a:r>
            <a:r>
              <a:rPr lang="tr-TR" sz="1600" dirty="0">
                <a:solidFill>
                  <a:srgbClr val="C00000"/>
                </a:solidFill>
              </a:rPr>
              <a:t>ÇEVRE GÖREVLİSİ</a:t>
            </a:r>
          </a:p>
        </p:txBody>
      </p:sp>
      <p:sp>
        <p:nvSpPr>
          <p:cNvPr id="24" name="Text Box 2"/>
          <p:cNvSpPr txBox="1">
            <a:spLocks noChangeArrowheads="1"/>
          </p:cNvSpPr>
          <p:nvPr/>
        </p:nvSpPr>
        <p:spPr bwMode="auto">
          <a:xfrm>
            <a:off x="4643438" y="2786063"/>
            <a:ext cx="4143375" cy="6334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lvl="1" eaLnBrk="0" hangingPunct="0">
              <a:spcBef>
                <a:spcPct val="20000"/>
              </a:spcBef>
              <a:buClr>
                <a:schemeClr val="accent1"/>
              </a:buClr>
              <a:buSzPct val="65000"/>
              <a:buFont typeface="Wingdings" pitchFamily="2" charset="2"/>
              <a:buNone/>
              <a:defRPr/>
            </a:pPr>
            <a:r>
              <a:rPr lang="tr-TR" sz="1600" dirty="0"/>
              <a:t>ÇEVRE YÖNETİM BİRİMİ</a:t>
            </a:r>
          </a:p>
          <a:p>
            <a:pPr marL="0" lvl="1" eaLnBrk="0" hangingPunct="0">
              <a:spcBef>
                <a:spcPct val="20000"/>
              </a:spcBef>
              <a:buClr>
                <a:schemeClr val="accent1"/>
              </a:buClr>
              <a:buSzPct val="65000"/>
              <a:buFont typeface="Wingdings" pitchFamily="2" charset="2"/>
              <a:buNone/>
              <a:defRPr/>
            </a:pPr>
            <a:r>
              <a:rPr lang="tr-TR" sz="1600" dirty="0"/>
              <a:t>(</a:t>
            </a:r>
            <a:r>
              <a:rPr lang="tr-TR" sz="1600" dirty="0">
                <a:solidFill>
                  <a:srgbClr val="C00000"/>
                </a:solidFill>
              </a:rPr>
              <a:t>ÇEVRE GÖREVLİLERİ BULUNDURAN</a:t>
            </a:r>
            <a:r>
              <a:rPr lang="tr-TR" sz="1600" dirty="0"/>
              <a:t>)</a:t>
            </a:r>
            <a:endParaRPr lang="tr-TR" sz="1600" dirty="0">
              <a:solidFill>
                <a:schemeClr val="tx1"/>
              </a:solidFill>
            </a:endParaRPr>
          </a:p>
        </p:txBody>
      </p:sp>
      <p:sp>
        <p:nvSpPr>
          <p:cNvPr id="26" name="Text Box 2"/>
          <p:cNvSpPr txBox="1">
            <a:spLocks noChangeArrowheads="1"/>
          </p:cNvSpPr>
          <p:nvPr/>
        </p:nvSpPr>
        <p:spPr bwMode="auto">
          <a:xfrm>
            <a:off x="214282" y="2071678"/>
            <a:ext cx="500066" cy="37240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endPar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B</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Ş</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V</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U</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R</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U</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L</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a:t>
            </a:r>
          </a:p>
          <a:p>
            <a:pPr algn="ctr" eaLnBrk="0" hangingPunct="0">
              <a:lnSpc>
                <a:spcPct val="80000"/>
              </a:lnSpc>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R</a:t>
            </a:r>
          </a:p>
          <a:p>
            <a:pPr algn="ctr" eaLnBrk="0" hangingPunct="0">
              <a:lnSpc>
                <a:spcPct val="80000"/>
              </a:lnSpc>
              <a:spcBef>
                <a:spcPct val="20000"/>
              </a:spcBef>
              <a:buClr>
                <a:schemeClr val="accent1"/>
              </a:buClr>
              <a:buSzPct val="65000"/>
              <a:buFont typeface="Wingdings" pitchFamily="2" charset="2"/>
              <a:buNone/>
              <a:defRPr/>
            </a:pPr>
            <a:endParaRPr lang="tr-TR" sz="2000" dirty="0">
              <a:solidFill>
                <a:srgbClr val="002060"/>
              </a:solidFill>
              <a:effectLst>
                <a:outerShdw blurRad="38100" dist="38100" dir="2700000" algn="tl">
                  <a:srgbClr val="FFFFFF"/>
                </a:outerShdw>
              </a:effectLst>
              <a:latin typeface="Arial Narrow" pitchFamily="34" charset="0"/>
            </a:endParaRPr>
          </a:p>
        </p:txBody>
      </p:sp>
      <p:sp>
        <p:nvSpPr>
          <p:cNvPr id="27" name="Text Box 2"/>
          <p:cNvSpPr txBox="1">
            <a:spLocks noChangeArrowheads="1"/>
          </p:cNvSpPr>
          <p:nvPr/>
        </p:nvSpPr>
        <p:spPr bwMode="auto">
          <a:xfrm>
            <a:off x="1500166" y="2786058"/>
            <a:ext cx="2143140" cy="701731"/>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algn="ctr" eaLnBrk="0" hangingPunct="0">
              <a:spcBef>
                <a:spcPct val="20000"/>
              </a:spcBef>
              <a:buClr>
                <a:schemeClr val="accent1"/>
              </a:buClr>
              <a:buSzPct val="65000"/>
              <a:buFont typeface="Wingdings" pitchFamily="2" charset="2"/>
              <a:buNone/>
              <a:defRPr/>
            </a:pPr>
            <a:r>
              <a:rPr lang="tr-TR" sz="1800" dirty="0">
                <a:ln w="50800"/>
                <a:solidFill>
                  <a:schemeClr val="tx1"/>
                </a:solidFill>
                <a:cs typeface="Arial" pitchFamily="34" charset="0"/>
              </a:rPr>
              <a:t>ÇEVRE</a:t>
            </a:r>
          </a:p>
          <a:p>
            <a:pPr algn="ctr" eaLnBrk="0" hangingPunct="0">
              <a:spcBef>
                <a:spcPct val="20000"/>
              </a:spcBef>
              <a:buClr>
                <a:schemeClr val="accent1"/>
              </a:buClr>
              <a:buSzPct val="65000"/>
              <a:buFont typeface="Wingdings" pitchFamily="2" charset="2"/>
              <a:buNone/>
              <a:defRPr/>
            </a:pPr>
            <a:r>
              <a:rPr lang="tr-TR" sz="1800" dirty="0">
                <a:ln w="50800"/>
                <a:solidFill>
                  <a:schemeClr val="tx1"/>
                </a:solidFill>
                <a:cs typeface="Arial" pitchFamily="34" charset="0"/>
              </a:rPr>
              <a:t>GÖREVLİSİ</a:t>
            </a:r>
            <a:endParaRPr lang="de-DE" sz="1800" dirty="0">
              <a:ln w="50800"/>
              <a:solidFill>
                <a:schemeClr val="tx1"/>
              </a:solidFill>
              <a:cs typeface="Arial" pitchFamily="34" charset="0"/>
            </a:endParaRPr>
          </a:p>
        </p:txBody>
      </p:sp>
      <p:cxnSp>
        <p:nvCxnSpPr>
          <p:cNvPr id="28" name="27 Düz Ok Bağlayıcısı"/>
          <p:cNvCxnSpPr/>
          <p:nvPr/>
        </p:nvCxnSpPr>
        <p:spPr bwMode="auto">
          <a:xfrm>
            <a:off x="714375" y="3071813"/>
            <a:ext cx="785813"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0" name="29 Düz Ok Bağlayıcısı"/>
          <p:cNvCxnSpPr/>
          <p:nvPr/>
        </p:nvCxnSpPr>
        <p:spPr bwMode="auto">
          <a:xfrm>
            <a:off x="3857625" y="2071688"/>
            <a:ext cx="785813"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1" name="30 Düz Ok Bağlayıcısı"/>
          <p:cNvCxnSpPr/>
          <p:nvPr/>
        </p:nvCxnSpPr>
        <p:spPr bwMode="auto">
          <a:xfrm>
            <a:off x="3643313" y="3071813"/>
            <a:ext cx="1000125"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2" name="31 Düz Ok Bağlayıcısı"/>
          <p:cNvCxnSpPr/>
          <p:nvPr/>
        </p:nvCxnSpPr>
        <p:spPr bwMode="auto">
          <a:xfrm>
            <a:off x="3857625" y="4071938"/>
            <a:ext cx="785813"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3" name="32 Düz Bağlayıcı"/>
          <p:cNvCxnSpPr/>
          <p:nvPr/>
        </p:nvCxnSpPr>
        <p:spPr>
          <a:xfrm rot="5400000">
            <a:off x="2857500" y="3071813"/>
            <a:ext cx="2000250" cy="0"/>
          </a:xfrm>
          <a:prstGeom prst="line">
            <a:avLst/>
          </a:prstGeom>
        </p:spPr>
        <p:style>
          <a:lnRef idx="2">
            <a:schemeClr val="accent2"/>
          </a:lnRef>
          <a:fillRef idx="0">
            <a:schemeClr val="accent2"/>
          </a:fillRef>
          <a:effectRef idx="1">
            <a:schemeClr val="accent2"/>
          </a:effectRef>
          <a:fontRef idx="minor">
            <a:schemeClr val="tx1"/>
          </a:fontRef>
        </p:style>
      </p:cxnSp>
      <p:sp>
        <p:nvSpPr>
          <p:cNvPr id="19" name="Text Box 2"/>
          <p:cNvSpPr txBox="1">
            <a:spLocks noChangeArrowheads="1"/>
          </p:cNvSpPr>
          <p:nvPr/>
        </p:nvSpPr>
        <p:spPr bwMode="auto">
          <a:xfrm>
            <a:off x="1500166" y="5000636"/>
            <a:ext cx="7358114" cy="646331"/>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algn="ctr" eaLnBrk="0" hangingPunct="0">
              <a:spcBef>
                <a:spcPct val="20000"/>
              </a:spcBef>
              <a:buClr>
                <a:schemeClr val="accent1"/>
              </a:buClr>
              <a:buSzPct val="65000"/>
              <a:buFont typeface="Wingdings" pitchFamily="2" charset="2"/>
              <a:buNone/>
              <a:defRPr/>
            </a:pPr>
            <a:r>
              <a:rPr lang="tr-TR" sz="1800" dirty="0">
                <a:ln w="50800"/>
                <a:solidFill>
                  <a:schemeClr val="tx1"/>
                </a:solidFill>
                <a:cs typeface="Arial" pitchFamily="34" charset="0"/>
              </a:rPr>
              <a:t>31/12/2010 TARİHİNE KADAR GEÇİCİ BİR SÜREYLE İŞLETMECİLER TARAFINDAN DA YABILABİLECEK</a:t>
            </a:r>
            <a:endParaRPr lang="de-DE" sz="1800" dirty="0">
              <a:ln w="50800"/>
              <a:solidFill>
                <a:schemeClr val="tx1"/>
              </a:solidFill>
              <a:cs typeface="Arial" pitchFamily="34" charset="0"/>
            </a:endParaRPr>
          </a:p>
        </p:txBody>
      </p:sp>
      <p:cxnSp>
        <p:nvCxnSpPr>
          <p:cNvPr id="20" name="19 Düz Ok Bağlayıcısı"/>
          <p:cNvCxnSpPr/>
          <p:nvPr/>
        </p:nvCxnSpPr>
        <p:spPr bwMode="auto">
          <a:xfrm>
            <a:off x="714375" y="5286375"/>
            <a:ext cx="785813"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lide(fromBottom)">
                                      <p:cBhvr>
                                        <p:cTn id="14" dur="500"/>
                                        <p:tgtEl>
                                          <p:spTgt spid="26"/>
                                        </p:tgtEl>
                                      </p:cBhvr>
                                    </p:animEffect>
                                  </p:childTnLst>
                                </p:cTn>
                              </p:par>
                              <p:par>
                                <p:cTn id="15" presetID="8"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amond(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ppt_x</p:attrName>
                                        </p:attrNameLst>
                                      </p:cBhvr>
                                      <p:tavLst>
                                        <p:tav tm="0">
                                          <p:val>
                                            <p:strVal val="#ppt_x-.2"/>
                                          </p:val>
                                        </p:tav>
                                        <p:tav tm="100000">
                                          <p:val>
                                            <p:strVal val="#ppt_x"/>
                                          </p:val>
                                        </p:tav>
                                      </p:tavLst>
                                    </p:anim>
                                    <p:anim calcmode="lin" valueType="num">
                                      <p:cBhvr>
                                        <p:cTn id="2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0"/>
                            </p:stCondLst>
                            <p:childTnLst>
                              <p:par>
                                <p:cTn id="36" presetID="1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lide(fromBottom)">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lide(fromBottom)">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lide(fromBottom)">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ppt_x</p:attrName>
                                        </p:attrNameLst>
                                      </p:cBhvr>
                                      <p:tavLst>
                                        <p:tav tm="0">
                                          <p:val>
                                            <p:strVal val="#ppt_x-.2"/>
                                          </p:val>
                                        </p:tav>
                                        <p:tav tm="100000">
                                          <p:val>
                                            <p:strVal val="#ppt_x"/>
                                          </p:val>
                                        </p:tav>
                                      </p:tavLst>
                                    </p:anim>
                                    <p:anim calcmode="lin" valueType="num">
                                      <p:cBhvr>
                                        <p:cTn id="5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9"/>
                                        </p:tgtEl>
                                      </p:cBhvr>
                                    </p:animEffect>
                                  </p:childTnLst>
                                </p:cTn>
                              </p:par>
                              <p:par>
                                <p:cTn id="56" presetID="8" presetClass="entr" presetSubtype="16"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88C0AA6-8C45-4476-956E-A069B86EFD9B}" type="slidenum">
              <a:rPr lang="tr-TR" smtClean="0"/>
              <a:pPr/>
              <a:t>17</a:t>
            </a:fld>
            <a:endParaRPr lang="tr-TR" smtClean="0"/>
          </a:p>
        </p:txBody>
      </p:sp>
      <p:sp>
        <p:nvSpPr>
          <p:cNvPr id="60419"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6042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F3C95C8-5FAA-4BE7-B7C8-20DDD3A750D4}"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BAŞVURU  ŞEKLİ</a:t>
            </a:r>
          </a:p>
        </p:txBody>
      </p:sp>
      <p:sp>
        <p:nvSpPr>
          <p:cNvPr id="18" name="Text Box 5"/>
          <p:cNvSpPr txBox="1">
            <a:spLocks noChangeArrowheads="1"/>
          </p:cNvSpPr>
          <p:nvPr/>
        </p:nvSpPr>
        <p:spPr bwMode="auto">
          <a:xfrm>
            <a:off x="6172200" y="5181600"/>
            <a:ext cx="2362200" cy="8302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marL="0" lvl="1" algn="ctr" eaLnBrk="0" hangingPunct="0">
              <a:spcBef>
                <a:spcPct val="20000"/>
              </a:spcBef>
              <a:buClr>
                <a:schemeClr val="accent1"/>
              </a:buClr>
              <a:buSzPct val="65000"/>
              <a:buFont typeface="Wingdings" pitchFamily="2" charset="2"/>
              <a:buNone/>
              <a:defRPr/>
            </a:pPr>
            <a:r>
              <a:rPr lang="tr-TR" sz="2400" dirty="0"/>
              <a:t>Tamamen elektronik</a:t>
            </a:r>
            <a:endParaRPr lang="de-DE" sz="2400" dirty="0">
              <a:solidFill>
                <a:srgbClr val="00CC00"/>
              </a:solidFill>
              <a:effectLst>
                <a:outerShdw blurRad="38100" dist="38100" dir="2700000" algn="tl">
                  <a:srgbClr val="000000"/>
                </a:outerShdw>
              </a:effectLst>
            </a:endParaRPr>
          </a:p>
        </p:txBody>
      </p:sp>
      <p:pic>
        <p:nvPicPr>
          <p:cNvPr id="21" name="Picture 15" descr="j0284133"/>
          <p:cNvPicPr>
            <a:picLocks noChangeAspect="1" noChangeArrowheads="1" noCrop="1"/>
          </p:cNvPicPr>
          <p:nvPr/>
        </p:nvPicPr>
        <p:blipFill>
          <a:blip r:embed="rId2" cstate="print"/>
          <a:srcRect/>
          <a:stretch>
            <a:fillRect/>
          </a:stretch>
        </p:blipFill>
        <p:spPr bwMode="auto">
          <a:xfrm>
            <a:off x="2209800" y="3962400"/>
            <a:ext cx="1047750" cy="1123950"/>
          </a:xfrm>
          <a:prstGeom prst="rect">
            <a:avLst/>
          </a:prstGeom>
          <a:noFill/>
          <a:ln w="9525">
            <a:noFill/>
            <a:miter lim="800000"/>
            <a:headEnd/>
            <a:tailEnd/>
          </a:ln>
        </p:spPr>
      </p:pic>
      <p:pic>
        <p:nvPicPr>
          <p:cNvPr id="23" name="Picture 2" descr="C:\Documents and Settings\ykaraca\Belgelerim\Resimlerim\Microsoft Clip Organizer\j0354499.gif"/>
          <p:cNvPicPr>
            <a:picLocks noChangeAspect="1" noChangeArrowheads="1" noCrop="1"/>
          </p:cNvPicPr>
          <p:nvPr/>
        </p:nvPicPr>
        <p:blipFill>
          <a:blip r:embed="rId3" cstate="print"/>
          <a:srcRect/>
          <a:stretch>
            <a:fillRect/>
          </a:stretch>
        </p:blipFill>
        <p:spPr bwMode="auto">
          <a:xfrm>
            <a:off x="762000" y="3657600"/>
            <a:ext cx="1066800" cy="1066800"/>
          </a:xfrm>
          <a:prstGeom prst="rect">
            <a:avLst/>
          </a:prstGeom>
          <a:noFill/>
          <a:ln w="9525">
            <a:noFill/>
            <a:miter lim="800000"/>
            <a:headEnd/>
            <a:tailEnd/>
          </a:ln>
        </p:spPr>
      </p:pic>
      <p:pic>
        <p:nvPicPr>
          <p:cNvPr id="25" name="Picture 5" descr="j0318058"/>
          <p:cNvPicPr>
            <a:picLocks noChangeAspect="1" noChangeArrowheads="1" noCrop="1"/>
          </p:cNvPicPr>
          <p:nvPr/>
        </p:nvPicPr>
        <p:blipFill>
          <a:blip r:embed="rId4" cstate="print"/>
          <a:srcRect/>
          <a:stretch>
            <a:fillRect/>
          </a:stretch>
        </p:blipFill>
        <p:spPr bwMode="auto">
          <a:xfrm>
            <a:off x="7543800" y="3657600"/>
            <a:ext cx="914400" cy="1066800"/>
          </a:xfrm>
          <a:prstGeom prst="rect">
            <a:avLst/>
          </a:prstGeom>
          <a:ln>
            <a:noFill/>
          </a:ln>
          <a:effectLst>
            <a:outerShdw blurRad="292100" dist="139700" dir="2700000" algn="tl" rotWithShape="0">
              <a:srgbClr val="333333">
                <a:alpha val="65000"/>
              </a:srgbClr>
            </a:outerShdw>
          </a:effectLst>
        </p:spPr>
      </p:pic>
      <p:pic>
        <p:nvPicPr>
          <p:cNvPr id="29" name="Picture 3" descr="C:\Documents and Settings\ykaraca\Belgelerim\Resimlerim\Microsoft Clip Organizer\j0163099.gif"/>
          <p:cNvPicPr>
            <a:picLocks noChangeAspect="1" noChangeArrowheads="1" noCrop="1"/>
          </p:cNvPicPr>
          <p:nvPr/>
        </p:nvPicPr>
        <p:blipFill>
          <a:blip r:embed="rId5" cstate="print"/>
          <a:srcRect/>
          <a:stretch>
            <a:fillRect/>
          </a:stretch>
        </p:blipFill>
        <p:spPr bwMode="auto">
          <a:xfrm>
            <a:off x="6172200" y="3886200"/>
            <a:ext cx="1047750" cy="1200150"/>
          </a:xfrm>
          <a:prstGeom prst="rect">
            <a:avLst/>
          </a:prstGeom>
          <a:ln>
            <a:noFill/>
          </a:ln>
          <a:effectLst>
            <a:outerShdw blurRad="292100" dist="139700" dir="2700000" algn="tl" rotWithShape="0">
              <a:srgbClr val="333333">
                <a:alpha val="65000"/>
              </a:srgbClr>
            </a:outerShdw>
          </a:effectLst>
        </p:spPr>
      </p:pic>
      <p:sp>
        <p:nvSpPr>
          <p:cNvPr id="34" name="Text Box 2"/>
          <p:cNvSpPr txBox="1">
            <a:spLocks noChangeArrowheads="1"/>
          </p:cNvSpPr>
          <p:nvPr/>
        </p:nvSpPr>
        <p:spPr bwMode="auto">
          <a:xfrm>
            <a:off x="685800" y="2590800"/>
            <a:ext cx="2819400" cy="830997"/>
          </a:xfrm>
          <a:prstGeom prst="rect">
            <a:avLst/>
          </a:prstGeom>
          <a:ln>
            <a:headEnd/>
            <a:tailEnd/>
          </a:ln>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2400" b="0" dirty="0">
                <a:effectLst>
                  <a:outerShdw blurRad="38100" dist="38100" dir="2700000" algn="tl">
                    <a:srgbClr val="000000"/>
                  </a:outerShdw>
                </a:effectLst>
                <a:latin typeface="Arial Narrow" pitchFamily="34" charset="0"/>
              </a:rPr>
              <a:t>MEVCUT UYGULAMADA</a:t>
            </a:r>
            <a:endParaRPr lang="de-DE" sz="2400" b="0" dirty="0">
              <a:effectLst>
                <a:outerShdw blurRad="38100" dist="38100" dir="2700000" algn="tl">
                  <a:srgbClr val="000000"/>
                </a:outerShdw>
              </a:effectLst>
              <a:latin typeface="Arial Narrow" pitchFamily="34" charset="0"/>
            </a:endParaRPr>
          </a:p>
        </p:txBody>
      </p:sp>
      <p:sp>
        <p:nvSpPr>
          <p:cNvPr id="35" name="Text Box 2"/>
          <p:cNvSpPr txBox="1">
            <a:spLocks noChangeArrowheads="1"/>
          </p:cNvSpPr>
          <p:nvPr/>
        </p:nvSpPr>
        <p:spPr bwMode="auto">
          <a:xfrm>
            <a:off x="5867400" y="2590800"/>
            <a:ext cx="2819400" cy="830997"/>
          </a:xfrm>
          <a:prstGeom prst="rect">
            <a:avLst/>
          </a:prstGeom>
          <a:ln>
            <a:headEnd/>
            <a:tailEnd/>
          </a:ln>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2400" b="0" dirty="0">
                <a:effectLst>
                  <a:outerShdw blurRad="38100" dist="38100" dir="2700000" algn="tl">
                    <a:srgbClr val="000000"/>
                  </a:outerShdw>
                </a:effectLst>
                <a:latin typeface="Arial Narrow" pitchFamily="34" charset="0"/>
              </a:rPr>
              <a:t>BU      YÖNETMELİKLE</a:t>
            </a:r>
            <a:endParaRPr lang="de-DE" sz="2400" b="0" dirty="0">
              <a:effectLst>
                <a:outerShdw blurRad="38100" dist="38100" dir="2700000" algn="tl">
                  <a:srgbClr val="000000"/>
                </a:outerShdw>
              </a:effectLst>
              <a:latin typeface="Arial Narrow" pitchFamily="34" charset="0"/>
            </a:endParaRPr>
          </a:p>
        </p:txBody>
      </p:sp>
      <p:cxnSp>
        <p:nvCxnSpPr>
          <p:cNvPr id="36" name="35 Düz Bağlayıcı"/>
          <p:cNvCxnSpPr/>
          <p:nvPr/>
        </p:nvCxnSpPr>
        <p:spPr>
          <a:xfrm rot="5400000">
            <a:off x="464344" y="2678907"/>
            <a:ext cx="3000375" cy="2071687"/>
          </a:xfrm>
          <a:prstGeom prst="line">
            <a:avLst/>
          </a:prstGeom>
          <a:ln w="190500" cmpd="sng"/>
        </p:spPr>
        <p:style>
          <a:lnRef idx="3">
            <a:schemeClr val="accent2"/>
          </a:lnRef>
          <a:fillRef idx="0">
            <a:schemeClr val="accent2"/>
          </a:fillRef>
          <a:effectRef idx="2">
            <a:schemeClr val="accent2"/>
          </a:effectRef>
          <a:fontRef idx="minor">
            <a:schemeClr val="tx1"/>
          </a:fontRef>
        </p:style>
      </p:cxnSp>
      <p:cxnSp>
        <p:nvCxnSpPr>
          <p:cNvPr id="37" name="36 Düz Bağlayıcı"/>
          <p:cNvCxnSpPr/>
          <p:nvPr/>
        </p:nvCxnSpPr>
        <p:spPr>
          <a:xfrm rot="16200000" flipH="1">
            <a:off x="535781" y="2607469"/>
            <a:ext cx="2928938" cy="2286000"/>
          </a:xfrm>
          <a:prstGeom prst="line">
            <a:avLst/>
          </a:prstGeom>
          <a:ln w="190500" cmpd="sng"/>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lide(fromBottom)">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edge">
                                      <p:cBhvr>
                                        <p:cTn id="19" dur="2000"/>
                                        <p:tgtEl>
                                          <p:spTgt spid="21"/>
                                        </p:tgtEl>
                                      </p:cBhvr>
                                    </p:animEffect>
                                  </p:childTnLst>
                                </p:cTn>
                              </p:par>
                              <p:par>
                                <p:cTn id="20" presetID="2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edge">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slide(fromBottom)">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edge">
                                      <p:cBhvr>
                                        <p:cTn id="38" dur="2000"/>
                                        <p:tgtEl>
                                          <p:spTgt spid="25"/>
                                        </p:tgtEl>
                                      </p:cBhvr>
                                    </p:animEffect>
                                  </p:childTnLst>
                                </p:cTn>
                              </p:par>
                              <p:par>
                                <p:cTn id="39" presetID="2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edge">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A4576C5-638F-4270-BEF3-CD2476FA4581}" type="slidenum">
              <a:rPr lang="tr-TR" smtClean="0"/>
              <a:pPr/>
              <a:t>18</a:t>
            </a:fld>
            <a:endParaRPr lang="tr-TR" smtClean="0"/>
          </a:p>
        </p:txBody>
      </p:sp>
      <p:sp>
        <p:nvSpPr>
          <p:cNvPr id="61443"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61444"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556C125-3294-4286-B302-6235D273A8A6}"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BAŞVURU  ŞEKLİ</a:t>
            </a:r>
          </a:p>
        </p:txBody>
      </p:sp>
      <p:pic>
        <p:nvPicPr>
          <p:cNvPr id="15" name="Picture 2"/>
          <p:cNvPicPr>
            <a:picLocks noChangeAspect="1" noChangeArrowheads="1"/>
          </p:cNvPicPr>
          <p:nvPr/>
        </p:nvPicPr>
        <p:blipFill>
          <a:blip r:embed="rId2" cstate="print"/>
          <a:srcRect/>
          <a:stretch>
            <a:fillRect/>
          </a:stretch>
        </p:blipFill>
        <p:spPr bwMode="auto">
          <a:xfrm>
            <a:off x="642938" y="1857375"/>
            <a:ext cx="7858125" cy="4500563"/>
          </a:xfrm>
          <a:prstGeom prst="rect">
            <a:avLst/>
          </a:prstGeom>
          <a:ln>
            <a:noFill/>
          </a:ln>
          <a:effectLst>
            <a:outerShdw blurRad="292100" dist="139700" dir="2700000" algn="tl" rotWithShape="0">
              <a:srgbClr val="333333">
                <a:alpha val="65000"/>
              </a:srgbClr>
            </a:outerShdw>
          </a:effectLst>
        </p:spPr>
      </p:pic>
      <p:sp>
        <p:nvSpPr>
          <p:cNvPr id="16" name="15 Metin kutusu"/>
          <p:cNvSpPr txBox="1">
            <a:spLocks noChangeArrowheads="1"/>
          </p:cNvSpPr>
          <p:nvPr/>
        </p:nvSpPr>
        <p:spPr bwMode="auto">
          <a:xfrm>
            <a:off x="642938" y="1500188"/>
            <a:ext cx="7858125" cy="338137"/>
          </a:xfrm>
          <a:prstGeom prst="rect">
            <a:avLst/>
          </a:prstGeom>
          <a:noFill/>
          <a:ln w="9525">
            <a:noFill/>
            <a:miter lim="800000"/>
            <a:headEnd/>
            <a:tailEnd/>
          </a:ln>
        </p:spPr>
        <p:txBody>
          <a:bodyPr>
            <a:spAutoFit/>
          </a:bodyPr>
          <a:lstStyle/>
          <a:p>
            <a:r>
              <a:rPr lang="tr-TR" sz="1600"/>
              <a:t>TÜM ÇEVRE İZİN/LİSANS BAŞVURULARININ YAPILACAĞI PORTAL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9C106FA-1020-437B-8EAC-3E9CBF845A7A}" type="slidenum">
              <a:rPr lang="tr-TR" smtClean="0"/>
              <a:pPr/>
              <a:t>19</a:t>
            </a:fld>
            <a:endParaRPr lang="tr-TR" smtClean="0"/>
          </a:p>
        </p:txBody>
      </p:sp>
      <p:sp>
        <p:nvSpPr>
          <p:cNvPr id="62467"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62468"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A9F80AD-7F69-4CC6-93D5-58782F819B7D}"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BAŞVURU  ŞEKLİ</a:t>
            </a:r>
          </a:p>
        </p:txBody>
      </p:sp>
      <p:cxnSp>
        <p:nvCxnSpPr>
          <p:cNvPr id="8" name="7 Düz Ok Bağlayıcısı"/>
          <p:cNvCxnSpPr/>
          <p:nvPr/>
        </p:nvCxnSpPr>
        <p:spPr bwMode="auto">
          <a:xfrm>
            <a:off x="1928813" y="3214688"/>
            <a:ext cx="78105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9" name="8 Düz Ok Bağlayıcısı"/>
          <p:cNvCxnSpPr/>
          <p:nvPr/>
        </p:nvCxnSpPr>
        <p:spPr bwMode="auto">
          <a:xfrm>
            <a:off x="1928813" y="4429125"/>
            <a:ext cx="78105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bwMode="auto">
          <a:xfrm rot="5400000">
            <a:off x="214313" y="3857625"/>
            <a:ext cx="34290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10 Düz Ok Bağlayıcısı"/>
          <p:cNvCxnSpPr/>
          <p:nvPr/>
        </p:nvCxnSpPr>
        <p:spPr bwMode="auto">
          <a:xfrm>
            <a:off x="1928813" y="5572125"/>
            <a:ext cx="78105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2" name="Text Box 2"/>
          <p:cNvSpPr txBox="1">
            <a:spLocks noChangeArrowheads="1"/>
          </p:cNvSpPr>
          <p:nvPr/>
        </p:nvSpPr>
        <p:spPr bwMode="auto">
          <a:xfrm>
            <a:off x="2500313" y="3071813"/>
            <a:ext cx="4786312" cy="4000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lvl="1" eaLnBrk="0" hangingPunct="0">
              <a:spcBef>
                <a:spcPct val="20000"/>
              </a:spcBef>
              <a:buClr>
                <a:schemeClr val="accent1"/>
              </a:buClr>
              <a:buSzPct val="65000"/>
              <a:buFont typeface="Wingdings" pitchFamily="2" charset="2"/>
              <a:buNone/>
              <a:defRPr/>
            </a:pPr>
            <a:r>
              <a:rPr lang="tr-TR" sz="2000" dirty="0"/>
              <a:t>http://www.</a:t>
            </a:r>
            <a:r>
              <a:rPr lang="tr-TR" sz="2000" dirty="0" err="1"/>
              <a:t>izinlisans</a:t>
            </a:r>
            <a:r>
              <a:rPr lang="tr-TR" sz="2000" dirty="0"/>
              <a:t>.</a:t>
            </a:r>
            <a:r>
              <a:rPr lang="tr-TR" sz="2000" dirty="0" err="1"/>
              <a:t>cob</a:t>
            </a:r>
            <a:r>
              <a:rPr lang="tr-TR" sz="2000" dirty="0"/>
              <a:t>.gov.tr</a:t>
            </a:r>
            <a:endParaRPr lang="tr-TR" sz="2000" dirty="0">
              <a:solidFill>
                <a:schemeClr val="tx1"/>
              </a:solidFill>
            </a:endParaRPr>
          </a:p>
        </p:txBody>
      </p:sp>
      <p:sp>
        <p:nvSpPr>
          <p:cNvPr id="13" name="Text Box 2"/>
          <p:cNvSpPr txBox="1">
            <a:spLocks noChangeArrowheads="1"/>
          </p:cNvSpPr>
          <p:nvPr/>
        </p:nvSpPr>
        <p:spPr bwMode="auto">
          <a:xfrm>
            <a:off x="1428728" y="1785926"/>
            <a:ext cx="4714908"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tr-TR" sz="1600" dirty="0"/>
          </a:p>
          <a:p>
            <a:pPr>
              <a:defRPr/>
            </a:pPr>
            <a:r>
              <a:rPr lang="tr-TR" sz="1600" dirty="0"/>
              <a:t>BU PORTALA  ULAŞILABİLECEK ADRESLER;</a:t>
            </a:r>
          </a:p>
          <a:p>
            <a:pPr>
              <a:defRPr/>
            </a:pPr>
            <a:endParaRPr lang="tr-TR" sz="1600" dirty="0"/>
          </a:p>
        </p:txBody>
      </p:sp>
      <p:sp>
        <p:nvSpPr>
          <p:cNvPr id="19" name="Text Box 2"/>
          <p:cNvSpPr txBox="1">
            <a:spLocks noChangeArrowheads="1"/>
          </p:cNvSpPr>
          <p:nvPr/>
        </p:nvSpPr>
        <p:spPr bwMode="auto">
          <a:xfrm>
            <a:off x="2500313" y="4214813"/>
            <a:ext cx="4786312" cy="4000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lvl="1" eaLnBrk="0" hangingPunct="0">
              <a:spcBef>
                <a:spcPct val="20000"/>
              </a:spcBef>
              <a:buClr>
                <a:schemeClr val="accent1"/>
              </a:buClr>
              <a:buSzPct val="65000"/>
              <a:buFont typeface="Wingdings" pitchFamily="2" charset="2"/>
              <a:buNone/>
              <a:defRPr/>
            </a:pPr>
            <a:r>
              <a:rPr lang="tr-TR" sz="2000" dirty="0"/>
              <a:t>http://www.</a:t>
            </a:r>
            <a:r>
              <a:rPr lang="tr-TR" sz="2000" dirty="0" err="1"/>
              <a:t>cevreorman</a:t>
            </a:r>
            <a:r>
              <a:rPr lang="tr-TR" sz="2000" dirty="0"/>
              <a:t>.gov.tr</a:t>
            </a:r>
            <a:endParaRPr lang="tr-TR" sz="2000" dirty="0">
              <a:solidFill>
                <a:schemeClr val="tx1"/>
              </a:solidFill>
            </a:endParaRPr>
          </a:p>
        </p:txBody>
      </p:sp>
      <p:sp>
        <p:nvSpPr>
          <p:cNvPr id="20" name="Text Box 2"/>
          <p:cNvSpPr txBox="1">
            <a:spLocks noChangeArrowheads="1"/>
          </p:cNvSpPr>
          <p:nvPr/>
        </p:nvSpPr>
        <p:spPr bwMode="auto">
          <a:xfrm>
            <a:off x="2500313" y="5429250"/>
            <a:ext cx="4786312" cy="4000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lvl="1" eaLnBrk="0" hangingPunct="0">
              <a:spcBef>
                <a:spcPct val="20000"/>
              </a:spcBef>
              <a:buClr>
                <a:schemeClr val="accent1"/>
              </a:buClr>
              <a:buSzPct val="65000"/>
              <a:buFont typeface="Wingdings" pitchFamily="2" charset="2"/>
              <a:buNone/>
              <a:defRPr/>
            </a:pPr>
            <a:r>
              <a:rPr lang="tr-TR" sz="2000" dirty="0"/>
              <a:t>http://eizin.cevreorman.gov.tr</a:t>
            </a:r>
            <a:endParaRPr lang="tr-TR"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Bottom)">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par>
                                <p:cTn id="23" presetID="8"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slide(fromBottom)">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7B4D46B-DF61-4413-A781-2DF775987B2C}" type="slidenum">
              <a:rPr lang="tr-TR" smtClean="0"/>
              <a:pPr/>
              <a:t>2</a:t>
            </a:fld>
            <a:endParaRPr lang="tr-TR" smtClean="0"/>
          </a:p>
        </p:txBody>
      </p:sp>
      <p:sp>
        <p:nvSpPr>
          <p:cNvPr id="39939" name="2 Metin kutusu"/>
          <p:cNvSpPr txBox="1">
            <a:spLocks noChangeArrowheads="1"/>
          </p:cNvSpPr>
          <p:nvPr/>
        </p:nvSpPr>
        <p:spPr bwMode="auto">
          <a:xfrm>
            <a:off x="1071563" y="285750"/>
            <a:ext cx="7858125" cy="461963"/>
          </a:xfrm>
          <a:prstGeom prst="rect">
            <a:avLst/>
          </a:prstGeom>
          <a:noFill/>
          <a:ln w="9525">
            <a:noFill/>
            <a:miter lim="800000"/>
            <a:headEnd/>
            <a:tailEnd/>
          </a:ln>
        </p:spPr>
        <p:txBody>
          <a:bodyPr>
            <a:spAutoFit/>
          </a:bodyPr>
          <a:lstStyle/>
          <a:p>
            <a:pPr algn="ctr"/>
            <a:r>
              <a:rPr lang="tr-TR" sz="2400">
                <a:solidFill>
                  <a:srgbClr val="002060"/>
                </a:solidFill>
              </a:rPr>
              <a:t>01/04/2010 TARİHİNDEN ÖNCEKİ UYGULAMA</a:t>
            </a:r>
          </a:p>
        </p:txBody>
      </p:sp>
      <p:sp>
        <p:nvSpPr>
          <p:cNvPr id="3994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302342-287D-4361-9B60-BA8D2BFA2D4A}" type="datetime1">
              <a:rPr lang="tr-TR" smtClean="0"/>
              <a:pPr/>
              <a:t>23.11.2010</a:t>
            </a:fld>
            <a:endParaRPr lang="tr-TR" smtClean="0"/>
          </a:p>
        </p:txBody>
      </p:sp>
      <p:sp>
        <p:nvSpPr>
          <p:cNvPr id="11" name="AutoShape 4"/>
          <p:cNvSpPr>
            <a:spLocks noChangeArrowheads="1"/>
          </p:cNvSpPr>
          <p:nvPr/>
        </p:nvSpPr>
        <p:spPr bwMode="auto">
          <a:xfrm>
            <a:off x="776262" y="4481506"/>
            <a:ext cx="1509722" cy="1162072"/>
          </a:xfrm>
          <a:prstGeom prst="irregularSeal1">
            <a:avLst/>
          </a:prstGeom>
          <a:solidFill>
            <a:srgbClr val="FFCC00"/>
          </a:solidFill>
          <a:ln w="9525">
            <a:solidFill>
              <a:srgbClr val="FF9900"/>
            </a:solidFill>
            <a:miter lim="800000"/>
            <a:headEnd/>
            <a:tailEnd/>
          </a:ln>
          <a:scene3d>
            <a:camera prst="orthographicFront"/>
            <a:lightRig rig="threePt" dir="t"/>
          </a:scene3d>
          <a:sp3d>
            <a:bevelT prst="convex"/>
          </a:sp3d>
        </p:spPr>
        <p:txBody>
          <a:bodyPr wrap="none" anchor="ctr"/>
          <a:lstStyle/>
          <a:p>
            <a:pPr algn="ctr" eaLnBrk="0" hangingPunct="0">
              <a:spcBef>
                <a:spcPct val="20000"/>
              </a:spcBef>
              <a:buClr>
                <a:schemeClr val="accent1"/>
              </a:buClr>
              <a:buSzPct val="65000"/>
              <a:buFont typeface="Wingdings" pitchFamily="2" charset="2"/>
              <a:buNone/>
              <a:defRPr/>
            </a:pPr>
            <a:r>
              <a:rPr lang="tr-TR" sz="1500" dirty="0"/>
              <a:t>Emisyon</a:t>
            </a:r>
          </a:p>
        </p:txBody>
      </p:sp>
      <p:sp>
        <p:nvSpPr>
          <p:cNvPr id="12" name="AutoShape 5"/>
          <p:cNvSpPr>
            <a:spLocks noChangeArrowheads="1"/>
          </p:cNvSpPr>
          <p:nvPr/>
        </p:nvSpPr>
        <p:spPr bwMode="auto">
          <a:xfrm>
            <a:off x="6996130" y="3862382"/>
            <a:ext cx="1576398" cy="1209692"/>
          </a:xfrm>
          <a:prstGeom prst="irregularSeal1">
            <a:avLst/>
          </a:prstGeom>
          <a:solidFill>
            <a:srgbClr val="FF99CC"/>
          </a:solidFill>
          <a:ln w="9525">
            <a:solidFill>
              <a:srgbClr val="FF99CC"/>
            </a:solidFill>
            <a:miter lim="800000"/>
            <a:headEnd/>
            <a:tailEnd/>
          </a:ln>
          <a:scene3d>
            <a:camera prst="orthographicFront"/>
            <a:lightRig rig="threePt" dir="t"/>
          </a:scene3d>
          <a:sp3d>
            <a:bevelT prst="convex"/>
          </a:sp3d>
        </p:spPr>
        <p:txBody>
          <a:bodyPr wrap="none" anchor="ctr"/>
          <a:lstStyle/>
          <a:p>
            <a:pPr algn="ctr" eaLnBrk="0" hangingPunct="0">
              <a:spcBef>
                <a:spcPct val="20000"/>
              </a:spcBef>
              <a:buClr>
                <a:schemeClr val="accent1"/>
              </a:buClr>
              <a:buSzPct val="65000"/>
              <a:buFont typeface="Wingdings" pitchFamily="2" charset="2"/>
              <a:buNone/>
              <a:defRPr/>
            </a:pPr>
            <a:r>
              <a:rPr lang="tr-TR" sz="1500" dirty="0"/>
              <a:t>Gürültü</a:t>
            </a:r>
          </a:p>
        </p:txBody>
      </p:sp>
      <p:sp>
        <p:nvSpPr>
          <p:cNvPr id="13" name="AutoShape 8"/>
          <p:cNvSpPr>
            <a:spLocks noChangeArrowheads="1"/>
          </p:cNvSpPr>
          <p:nvPr/>
        </p:nvSpPr>
        <p:spPr bwMode="auto">
          <a:xfrm>
            <a:off x="3900462" y="5700706"/>
            <a:ext cx="1671670" cy="914400"/>
          </a:xfrm>
          <a:prstGeom prst="irregularSeal1">
            <a:avLst/>
          </a:prstGeom>
          <a:solidFill>
            <a:srgbClr val="00FF00"/>
          </a:solidFill>
          <a:ln w="9525">
            <a:solidFill>
              <a:srgbClr val="00FF00"/>
            </a:solidFill>
            <a:miter lim="800000"/>
            <a:headEnd/>
            <a:tailEnd/>
          </a:ln>
          <a:scene3d>
            <a:camera prst="orthographicFront"/>
            <a:lightRig rig="threePt" dir="t"/>
          </a:scene3d>
          <a:sp3d>
            <a:bevelT prst="convex"/>
          </a:sp3d>
        </p:spPr>
        <p:txBody>
          <a:bodyPr wrap="none" anchor="ctr"/>
          <a:lstStyle/>
          <a:p>
            <a:pPr algn="ctr" eaLnBrk="0" hangingPunct="0">
              <a:spcBef>
                <a:spcPct val="20000"/>
              </a:spcBef>
              <a:buClr>
                <a:schemeClr val="accent1"/>
              </a:buClr>
              <a:buSzPct val="65000"/>
              <a:buFont typeface="Wingdings" pitchFamily="2" charset="2"/>
              <a:buNone/>
              <a:defRPr/>
            </a:pPr>
            <a:r>
              <a:rPr lang="tr-TR" sz="1500" dirty="0"/>
              <a:t>Deşarj</a:t>
            </a:r>
          </a:p>
        </p:txBody>
      </p:sp>
      <p:pic>
        <p:nvPicPr>
          <p:cNvPr id="14" name="Picture 3" descr="C:\Documents and Settings\ykaraca\Belgelerim\Resimlerim\Microsoft Clip Organizer\j0234722.gif"/>
          <p:cNvPicPr>
            <a:picLocks noChangeAspect="1" noChangeArrowheads="1" noCrop="1"/>
          </p:cNvPicPr>
          <p:nvPr/>
        </p:nvPicPr>
        <p:blipFill>
          <a:blip r:embed="rId2" cstate="print"/>
          <a:srcRect/>
          <a:stretch>
            <a:fillRect/>
          </a:stretch>
        </p:blipFill>
        <p:spPr bwMode="auto">
          <a:xfrm>
            <a:off x="7072313" y="2643188"/>
            <a:ext cx="1295400" cy="1066800"/>
          </a:xfrm>
          <a:prstGeom prst="rect">
            <a:avLst/>
          </a:prstGeom>
          <a:ln>
            <a:noFill/>
          </a:ln>
          <a:effectLst>
            <a:outerShdw blurRad="292100" dist="139700" dir="2700000" algn="tl" rotWithShape="0">
              <a:srgbClr val="333333">
                <a:alpha val="65000"/>
              </a:srgbClr>
            </a:outerShdw>
          </a:effectLst>
        </p:spPr>
      </p:pic>
      <p:pic>
        <p:nvPicPr>
          <p:cNvPr id="18" name="Picture 4" descr="C:\Documents and Settings\ykaraca\Belgelerim\Resimlerim\Microsoft Clip Organizer\j0283619.gif"/>
          <p:cNvPicPr>
            <a:picLocks noChangeAspect="1" noChangeArrowheads="1" noCrop="1"/>
          </p:cNvPicPr>
          <p:nvPr/>
        </p:nvPicPr>
        <p:blipFill>
          <a:blip r:embed="rId3" cstate="print"/>
          <a:srcRect/>
          <a:stretch>
            <a:fillRect/>
          </a:stretch>
        </p:blipFill>
        <p:spPr bwMode="auto">
          <a:xfrm>
            <a:off x="928688" y="2500313"/>
            <a:ext cx="1073150" cy="1981200"/>
          </a:xfrm>
          <a:prstGeom prst="rect">
            <a:avLst/>
          </a:prstGeom>
          <a:ln>
            <a:noFill/>
          </a:ln>
          <a:effectLst>
            <a:outerShdw blurRad="292100" dist="139700" dir="2700000" algn="tl" rotWithShape="0">
              <a:srgbClr val="333333">
                <a:alpha val="65000"/>
              </a:srgbClr>
            </a:outerShdw>
          </a:effectLst>
        </p:spPr>
      </p:pic>
      <p:pic>
        <p:nvPicPr>
          <p:cNvPr id="19" name="Picture 6" descr="C:\Documents and Settings\ykaraca\Belgelerim\Resimlerim\Microsoft Clip Organizer\j0296926.gif"/>
          <p:cNvPicPr>
            <a:picLocks noChangeAspect="1" noChangeArrowheads="1" noCrop="1"/>
          </p:cNvPicPr>
          <p:nvPr/>
        </p:nvPicPr>
        <p:blipFill>
          <a:blip r:embed="rId4" cstate="print"/>
          <a:srcRect/>
          <a:stretch>
            <a:fillRect/>
          </a:stretch>
        </p:blipFill>
        <p:spPr bwMode="auto">
          <a:xfrm>
            <a:off x="4052888" y="4710113"/>
            <a:ext cx="1143000" cy="942975"/>
          </a:xfrm>
          <a:prstGeom prst="rect">
            <a:avLst/>
          </a:prstGeom>
          <a:ln>
            <a:noFill/>
          </a:ln>
          <a:effectLst>
            <a:outerShdw blurRad="292100" dist="139700" dir="2700000" algn="tl" rotWithShape="0">
              <a:srgbClr val="333333">
                <a:alpha val="65000"/>
              </a:srgbClr>
            </a:outerShdw>
          </a:effectLst>
        </p:spPr>
      </p:pic>
      <p:sp>
        <p:nvSpPr>
          <p:cNvPr id="20" name="AutoShape 9"/>
          <p:cNvSpPr>
            <a:spLocks noChangeArrowheads="1"/>
          </p:cNvSpPr>
          <p:nvPr/>
        </p:nvSpPr>
        <p:spPr bwMode="auto">
          <a:xfrm>
            <a:off x="3571868" y="2500306"/>
            <a:ext cx="2228864" cy="928694"/>
          </a:xfrm>
          <a:prstGeom prst="irregularSeal1">
            <a:avLst/>
          </a:prstGeom>
          <a:solidFill>
            <a:srgbClr val="99CC00"/>
          </a:solidFill>
          <a:ln w="9525">
            <a:solidFill>
              <a:srgbClr val="99CC00"/>
            </a:solidFill>
            <a:miter lim="800000"/>
            <a:headEnd/>
            <a:tailEnd/>
          </a:ln>
          <a:scene3d>
            <a:camera prst="orthographicFront"/>
            <a:lightRig rig="threePt" dir="t"/>
          </a:scene3d>
          <a:sp3d>
            <a:bevelT prst="relaxedInset"/>
          </a:sp3d>
        </p:spPr>
        <p:txBody>
          <a:bodyPr wrap="none" anchor="ctr"/>
          <a:lstStyle/>
          <a:p>
            <a:pPr algn="ctr" eaLnBrk="0" hangingPunct="0">
              <a:spcBef>
                <a:spcPct val="20000"/>
              </a:spcBef>
              <a:buClr>
                <a:schemeClr val="accent1"/>
              </a:buClr>
              <a:buSzPct val="65000"/>
              <a:buFont typeface="Wingdings" pitchFamily="2" charset="2"/>
              <a:buNone/>
              <a:defRPr/>
            </a:pPr>
            <a:r>
              <a:rPr lang="tr-TR" sz="1500" dirty="0"/>
              <a:t>Derin</a:t>
            </a:r>
          </a:p>
          <a:p>
            <a:pPr algn="ctr" eaLnBrk="0" hangingPunct="0">
              <a:spcBef>
                <a:spcPct val="20000"/>
              </a:spcBef>
              <a:buClr>
                <a:schemeClr val="accent1"/>
              </a:buClr>
              <a:buSzPct val="65000"/>
              <a:buFont typeface="Wingdings" pitchFamily="2" charset="2"/>
              <a:buNone/>
              <a:defRPr/>
            </a:pPr>
            <a:r>
              <a:rPr lang="tr-TR" sz="1500" dirty="0"/>
              <a:t>Deniz Deşarjı</a:t>
            </a:r>
          </a:p>
        </p:txBody>
      </p:sp>
      <p:pic>
        <p:nvPicPr>
          <p:cNvPr id="21" name="Picture 5" descr="C:\Documents and Settings\ykaraca\Belgelerim\Resimlerim\Microsoft Clip Organizer\j0336585.gif"/>
          <p:cNvPicPr>
            <a:picLocks noChangeAspect="1" noChangeArrowheads="1" noCrop="1"/>
          </p:cNvPicPr>
          <p:nvPr/>
        </p:nvPicPr>
        <p:blipFill>
          <a:blip r:embed="rId5" cstate="print"/>
          <a:srcRect/>
          <a:stretch>
            <a:fillRect/>
          </a:stretch>
        </p:blipFill>
        <p:spPr bwMode="auto">
          <a:xfrm>
            <a:off x="4000500" y="1500188"/>
            <a:ext cx="1219200" cy="1066800"/>
          </a:xfrm>
          <a:prstGeom prst="rect">
            <a:avLst/>
          </a:prstGeom>
          <a:ln>
            <a:noFill/>
          </a:ln>
          <a:effectLst>
            <a:outerShdw blurRad="292100" dist="139700" dir="2700000" algn="tl" rotWithShape="0">
              <a:srgbClr val="333333">
                <a:alpha val="65000"/>
              </a:srgbClr>
            </a:outerShdw>
          </a:effectLst>
        </p:spPr>
      </p:pic>
      <p:sp>
        <p:nvSpPr>
          <p:cNvPr id="22" name="Rectangle 92"/>
          <p:cNvSpPr txBox="1">
            <a:spLocks noChangeArrowheads="1"/>
          </p:cNvSpPr>
          <p:nvPr/>
        </p:nvSpPr>
        <p:spPr bwMode="auto">
          <a:xfrm>
            <a:off x="500063" y="1000125"/>
            <a:ext cx="8643937"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rPr>
              <a:t>İZİNLER</a:t>
            </a:r>
          </a:p>
        </p:txBody>
      </p:sp>
      <p:sp>
        <p:nvSpPr>
          <p:cNvPr id="15" name="14 Dikdörtgen"/>
          <p:cNvSpPr/>
          <p:nvPr/>
        </p:nvSpPr>
        <p:spPr>
          <a:xfrm>
            <a:off x="500034" y="5572140"/>
            <a:ext cx="2143140" cy="738664"/>
          </a:xfrm>
          <a:prstGeom prst="rect">
            <a:avLst/>
          </a:prstGeom>
        </p:spPr>
        <p:txBody>
          <a:bodyPr wrap="square">
            <a:spAutoFit/>
          </a:bodyPr>
          <a:lstStyle/>
          <a:p>
            <a:pPr lvl="0"/>
            <a:r>
              <a:rPr lang="tr-TR" sz="1400" dirty="0" smtClean="0"/>
              <a:t>Sanayi Kaynaklı Hava </a:t>
            </a:r>
          </a:p>
          <a:p>
            <a:pPr lvl="0"/>
            <a:r>
              <a:rPr lang="tr-TR" sz="1400" dirty="0" smtClean="0"/>
              <a:t>Kirliliğinin Kontrolü Yönetmeliği</a:t>
            </a:r>
            <a:endParaRPr lang="tr-TR" sz="1400" dirty="0"/>
          </a:p>
        </p:txBody>
      </p:sp>
      <p:sp>
        <p:nvSpPr>
          <p:cNvPr id="16" name="15 Dikdörtgen"/>
          <p:cNvSpPr/>
          <p:nvPr/>
        </p:nvSpPr>
        <p:spPr>
          <a:xfrm>
            <a:off x="7429520" y="5214950"/>
            <a:ext cx="1357322" cy="1169551"/>
          </a:xfrm>
          <a:prstGeom prst="rect">
            <a:avLst/>
          </a:prstGeom>
        </p:spPr>
        <p:txBody>
          <a:bodyPr wrap="square">
            <a:spAutoFit/>
          </a:bodyPr>
          <a:lstStyle/>
          <a:p>
            <a:pPr lvl="0"/>
            <a:r>
              <a:rPr lang="tr-TR" sz="1400" dirty="0" smtClean="0"/>
              <a:t>Çevresel Gürültünün Değer. ve Yönetimi Yönetmeliği</a:t>
            </a:r>
            <a:endParaRPr lang="tr-TR" sz="1400" dirty="0"/>
          </a:p>
        </p:txBody>
      </p:sp>
      <p:sp>
        <p:nvSpPr>
          <p:cNvPr id="17" name="16 Dikdörtgen"/>
          <p:cNvSpPr/>
          <p:nvPr/>
        </p:nvSpPr>
        <p:spPr>
          <a:xfrm>
            <a:off x="3857620" y="3786190"/>
            <a:ext cx="1928826" cy="738664"/>
          </a:xfrm>
          <a:prstGeom prst="rect">
            <a:avLst/>
          </a:prstGeom>
        </p:spPr>
        <p:txBody>
          <a:bodyPr wrap="square">
            <a:spAutoFit/>
          </a:bodyPr>
          <a:lstStyle/>
          <a:p>
            <a:pPr lvl="0"/>
            <a:r>
              <a:rPr lang="tr-TR" sz="1400" dirty="0" smtClean="0"/>
              <a:t>-Su Kirliliği Kontrolü Yönetmeliği</a:t>
            </a:r>
          </a:p>
          <a:p>
            <a:pPr lvl="0"/>
            <a:endParaRPr lang="tr-T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ox(in)">
                                      <p:cBhvr>
                                        <p:cTn id="25" dur="500"/>
                                        <p:tgtEl>
                                          <p:spTgt spid="17"/>
                                        </p:tgtEl>
                                      </p:cBhvr>
                                    </p:animEffec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30C393-C5D7-434A-8B50-9CDAFB219737}" type="slidenum">
              <a:rPr lang="tr-TR" smtClean="0"/>
              <a:pPr/>
              <a:t>20</a:t>
            </a:fld>
            <a:endParaRPr lang="tr-TR" smtClean="0"/>
          </a:p>
        </p:txBody>
      </p:sp>
      <p:sp>
        <p:nvSpPr>
          <p:cNvPr id="63491"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63492"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1EECF8D-D0D2-4998-873A-E86DA5AA24A5}"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ONAYLAR</a:t>
            </a:r>
          </a:p>
        </p:txBody>
      </p:sp>
      <p:pic>
        <p:nvPicPr>
          <p:cNvPr id="14" name="Picture 2" descr="C:\Documents and Settings\ykaraca\Belgelerim\Resimlerim\Microsoft Clip Organizer\j0236342.gif"/>
          <p:cNvPicPr>
            <a:picLocks noChangeAspect="1" noChangeArrowheads="1" noCrop="1"/>
          </p:cNvPicPr>
          <p:nvPr/>
        </p:nvPicPr>
        <p:blipFill>
          <a:blip r:embed="rId2" cstate="print"/>
          <a:srcRect/>
          <a:stretch>
            <a:fillRect/>
          </a:stretch>
        </p:blipFill>
        <p:spPr bwMode="auto">
          <a:xfrm>
            <a:off x="785813" y="3214688"/>
            <a:ext cx="1676400" cy="1676400"/>
          </a:xfrm>
          <a:prstGeom prst="rect">
            <a:avLst/>
          </a:prstGeom>
          <a:ln>
            <a:noFill/>
          </a:ln>
          <a:effectLst>
            <a:outerShdw blurRad="292100" dist="139700" dir="2700000" algn="tl" rotWithShape="0">
              <a:srgbClr val="333333">
                <a:alpha val="65000"/>
              </a:srgbClr>
            </a:outerShdw>
          </a:effectLst>
        </p:spPr>
      </p:pic>
      <p:pic>
        <p:nvPicPr>
          <p:cNvPr id="15" name="Picture 3" descr="C:\Documents and Settings\ykaraca\Belgelerim\Resimlerim\Microsoft Clip Organizer\j0315839.gif"/>
          <p:cNvPicPr>
            <a:picLocks noChangeAspect="1" noChangeArrowheads="1" noCrop="1"/>
          </p:cNvPicPr>
          <p:nvPr/>
        </p:nvPicPr>
        <p:blipFill>
          <a:blip r:embed="rId3" cstate="print"/>
          <a:srcRect/>
          <a:stretch>
            <a:fillRect/>
          </a:stretch>
        </p:blipFill>
        <p:spPr bwMode="auto">
          <a:xfrm>
            <a:off x="6715125" y="3000375"/>
            <a:ext cx="1752600" cy="1676400"/>
          </a:xfrm>
          <a:prstGeom prst="rect">
            <a:avLst/>
          </a:prstGeom>
          <a:ln>
            <a:noFill/>
          </a:ln>
          <a:effectLst>
            <a:outerShdw blurRad="292100" dist="139700" dir="2700000" algn="tl" rotWithShape="0">
              <a:srgbClr val="333333">
                <a:alpha val="65000"/>
              </a:srgbClr>
            </a:outerShdw>
          </a:effectLst>
        </p:spPr>
      </p:pic>
      <p:sp>
        <p:nvSpPr>
          <p:cNvPr id="16" name="Rectangle 92"/>
          <p:cNvSpPr txBox="1">
            <a:spLocks noChangeArrowheads="1"/>
          </p:cNvSpPr>
          <p:nvPr/>
        </p:nvSpPr>
        <p:spPr bwMode="auto">
          <a:xfrm>
            <a:off x="857224" y="5143512"/>
            <a:ext cx="1571636"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ct val="20000"/>
              </a:spcBef>
              <a:buClr>
                <a:schemeClr val="accent1"/>
              </a:buClr>
              <a:buSzPct val="65000"/>
              <a:buFont typeface="Wingdings" pitchFamily="2" charset="2"/>
              <a:buNone/>
              <a:defRPr/>
            </a:pPr>
            <a:r>
              <a:rPr lang="tr-TR" sz="1600" dirty="0">
                <a:solidFill>
                  <a:schemeClr val="bg1"/>
                </a:solidFill>
              </a:rPr>
              <a:t>Elektronik İmza</a:t>
            </a:r>
          </a:p>
        </p:txBody>
      </p:sp>
      <p:sp>
        <p:nvSpPr>
          <p:cNvPr id="18" name="Rectangle 92"/>
          <p:cNvSpPr txBox="1">
            <a:spLocks noChangeArrowheads="1"/>
          </p:cNvSpPr>
          <p:nvPr/>
        </p:nvSpPr>
        <p:spPr bwMode="auto">
          <a:xfrm>
            <a:off x="7000892" y="4786322"/>
            <a:ext cx="1571636"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ct val="20000"/>
              </a:spcBef>
              <a:buClr>
                <a:schemeClr val="accent1"/>
              </a:buClr>
              <a:buSzPct val="65000"/>
              <a:buFont typeface="Wingdings" pitchFamily="2" charset="2"/>
              <a:buNone/>
              <a:defRPr/>
            </a:pPr>
            <a:r>
              <a:rPr lang="tr-TR" sz="1600" dirty="0">
                <a:solidFill>
                  <a:schemeClr val="bg1"/>
                </a:solidFill>
              </a:rPr>
              <a:t>Mobil  İmza</a:t>
            </a:r>
          </a:p>
        </p:txBody>
      </p:sp>
      <p:pic>
        <p:nvPicPr>
          <p:cNvPr id="21" name="Picture 2" descr="C:\Documents and Settings\esarioglu\Belgelerim\Resimlerim\Microsoft Clip Organizer\j0356810.gif"/>
          <p:cNvPicPr>
            <a:picLocks noChangeAspect="1" noChangeArrowheads="1" noCrop="1"/>
          </p:cNvPicPr>
          <p:nvPr/>
        </p:nvPicPr>
        <p:blipFill>
          <a:blip r:embed="rId4" cstate="print"/>
          <a:srcRect/>
          <a:stretch>
            <a:fillRect/>
          </a:stretch>
        </p:blipFill>
        <p:spPr bwMode="auto">
          <a:xfrm>
            <a:off x="3857625" y="1785938"/>
            <a:ext cx="1028700" cy="1028700"/>
          </a:xfrm>
          <a:prstGeom prst="rect">
            <a:avLst/>
          </a:prstGeom>
          <a:noFill/>
          <a:ln w="9525">
            <a:noFill/>
            <a:miter lim="800000"/>
            <a:headEnd/>
            <a:tailEnd/>
          </a:ln>
        </p:spPr>
      </p:pic>
      <p:sp>
        <p:nvSpPr>
          <p:cNvPr id="22" name="Rectangle 92"/>
          <p:cNvSpPr txBox="1">
            <a:spLocks noChangeArrowheads="1"/>
          </p:cNvSpPr>
          <p:nvPr/>
        </p:nvSpPr>
        <p:spPr bwMode="auto">
          <a:xfrm>
            <a:off x="3643306" y="3000372"/>
            <a:ext cx="1571636"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ct val="20000"/>
              </a:spcBef>
              <a:buClr>
                <a:schemeClr val="accent1"/>
              </a:buClr>
              <a:buSzPct val="65000"/>
              <a:buFont typeface="Wingdings" pitchFamily="2" charset="2"/>
              <a:buNone/>
              <a:defRPr/>
            </a:pPr>
            <a:r>
              <a:rPr lang="tr-TR" sz="1600" dirty="0">
                <a:solidFill>
                  <a:schemeClr val="bg1"/>
                </a:solidFill>
              </a:rPr>
              <a:t>Islak  İmza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1"/>
                                        </p:tgtEl>
                                        <p:attrNameLst>
                                          <p:attrName>ppt_x</p:attrName>
                                        </p:attrNameLst>
                                      </p:cBhvr>
                                      <p:tavLst>
                                        <p:tav tm="0">
                                          <p:val>
                                            <p:strVal val="ppt_x"/>
                                          </p:val>
                                        </p:tav>
                                        <p:tav tm="100000">
                                          <p:val>
                                            <p:strVal val="ppt_x"/>
                                          </p:val>
                                        </p:tav>
                                      </p:tavLst>
                                    </p:anim>
                                    <p:anim calcmode="lin" valueType="num">
                                      <p:cBhvr additive="base">
                                        <p:cTn id="20" dur="500"/>
                                        <p:tgtEl>
                                          <p:spTgt spid="21"/>
                                        </p:tgtEl>
                                        <p:attrNameLst>
                                          <p:attrName>ppt_y</p:attrName>
                                        </p:attrNameLst>
                                      </p:cBhvr>
                                      <p:tavLst>
                                        <p:tav tm="0">
                                          <p:val>
                                            <p:strVal val="ppt_y"/>
                                          </p:val>
                                        </p:tav>
                                        <p:tav tm="100000">
                                          <p:val>
                                            <p:strVal val="1+ppt_h/2"/>
                                          </p:val>
                                        </p:tav>
                                      </p:tavLst>
                                    </p:anim>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2" presetClass="exit" presetSubtype="4" fill="hold" nodeType="after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par>
                          <p:cTn id="27" fill="hold">
                            <p:stCondLst>
                              <p:cond delay="1000"/>
                            </p:stCondLst>
                            <p:childTnLst>
                              <p:par>
                                <p:cTn id="28" presetID="8"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amond(in)">
                                      <p:cBhvr>
                                        <p:cTn id="30" dur="1000"/>
                                        <p:tgtEl>
                                          <p:spTgt spid="14"/>
                                        </p:tgtEl>
                                      </p:cBhvr>
                                    </p:animEffect>
                                  </p:childTnLst>
                                </p:cTn>
                              </p:par>
                            </p:childTnLst>
                          </p:cTn>
                        </p:par>
                        <p:par>
                          <p:cTn id="31" fill="hold">
                            <p:stCondLst>
                              <p:cond delay="2000"/>
                            </p:stCondLst>
                            <p:childTnLst>
                              <p:par>
                                <p:cTn id="32" presetID="5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93" decel="100000"/>
                                        <p:tgtEl>
                                          <p:spTgt spid="16"/>
                                        </p:tgtEl>
                                      </p:cBhvr>
                                    </p:animEffect>
                                    <p:animScale>
                                      <p:cBhvr>
                                        <p:cTn id="35" dur="193" decel="100000"/>
                                        <p:tgtEl>
                                          <p:spTgt spid="16"/>
                                        </p:tgtEl>
                                      </p:cBhvr>
                                      <p:from x="10000" y="10000"/>
                                      <p:to x="200000" y="450000"/>
                                    </p:animScale>
                                    <p:animScale>
                                      <p:cBhvr>
                                        <p:cTn id="36" dur="308" accel="100000" fill="hold">
                                          <p:stCondLst>
                                            <p:cond delay="193"/>
                                          </p:stCondLst>
                                        </p:cTn>
                                        <p:tgtEl>
                                          <p:spTgt spid="16"/>
                                        </p:tgtEl>
                                      </p:cBhvr>
                                      <p:from x="200000" y="450000"/>
                                      <p:to x="100000" y="100000"/>
                                    </p:animScale>
                                    <p:set>
                                      <p:cBhvr>
                                        <p:cTn id="37" dur="193" fill="hold"/>
                                        <p:tgtEl>
                                          <p:spTgt spid="16"/>
                                        </p:tgtEl>
                                        <p:attrNameLst>
                                          <p:attrName>ppt_x</p:attrName>
                                        </p:attrNameLst>
                                      </p:cBhvr>
                                      <p:to>
                                        <p:strVal val="(0.5)"/>
                                      </p:to>
                                    </p:set>
                                    <p:anim from="(0.5)" to="(#ppt_x)" calcmode="lin" valueType="num">
                                      <p:cBhvr>
                                        <p:cTn id="38" dur="308" accel="100000" fill="hold">
                                          <p:stCondLst>
                                            <p:cond delay="193"/>
                                          </p:stCondLst>
                                        </p:cTn>
                                        <p:tgtEl>
                                          <p:spTgt spid="16"/>
                                        </p:tgtEl>
                                        <p:attrNameLst>
                                          <p:attrName>ppt_x</p:attrName>
                                        </p:attrNameLst>
                                      </p:cBhvr>
                                    </p:anim>
                                    <p:set>
                                      <p:cBhvr>
                                        <p:cTn id="39" dur="193" fill="hold"/>
                                        <p:tgtEl>
                                          <p:spTgt spid="16"/>
                                        </p:tgtEl>
                                        <p:attrNameLst>
                                          <p:attrName>ppt_y</p:attrName>
                                        </p:attrNameLst>
                                      </p:cBhvr>
                                      <p:to>
                                        <p:strVal val="(#ppt_y+0.4)"/>
                                      </p:to>
                                    </p:set>
                                    <p:anim from="(#ppt_y+0.4)" to="(#ppt_y)" calcmode="lin" valueType="num">
                                      <p:cBhvr>
                                        <p:cTn id="40" dur="308" accel="100000" fill="hold">
                                          <p:stCondLst>
                                            <p:cond delay="193"/>
                                          </p:stCondLst>
                                        </p:cTn>
                                        <p:tgtEl>
                                          <p:spTgt spid="16"/>
                                        </p:tgtEl>
                                        <p:attrNameLst>
                                          <p:attrName>ppt_y</p:attrName>
                                        </p:attrNameLst>
                                      </p:cBhvr>
                                    </p:anim>
                                  </p:childTnLst>
                                </p:cTn>
                              </p:par>
                            </p:childTnLst>
                          </p:cTn>
                        </p:par>
                        <p:par>
                          <p:cTn id="41" fill="hold">
                            <p:stCondLst>
                              <p:cond delay="2501"/>
                            </p:stCondLst>
                            <p:childTnLst>
                              <p:par>
                                <p:cTn id="42" presetID="8"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in)">
                                      <p:cBhvr>
                                        <p:cTn id="44" dur="1000"/>
                                        <p:tgtEl>
                                          <p:spTgt spid="15"/>
                                        </p:tgtEl>
                                      </p:cBhvr>
                                    </p:animEffect>
                                  </p:childTnLst>
                                </p:cTn>
                              </p:par>
                            </p:childTnLst>
                          </p:cTn>
                        </p:par>
                        <p:par>
                          <p:cTn id="45" fill="hold">
                            <p:stCondLst>
                              <p:cond delay="3501"/>
                            </p:stCondLst>
                            <p:childTnLst>
                              <p:par>
                                <p:cTn id="46" presetID="51"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93" decel="100000"/>
                                        <p:tgtEl>
                                          <p:spTgt spid="18"/>
                                        </p:tgtEl>
                                      </p:cBhvr>
                                    </p:animEffect>
                                    <p:animScale>
                                      <p:cBhvr>
                                        <p:cTn id="49" dur="193" decel="100000"/>
                                        <p:tgtEl>
                                          <p:spTgt spid="18"/>
                                        </p:tgtEl>
                                      </p:cBhvr>
                                      <p:from x="10000" y="10000"/>
                                      <p:to x="200000" y="450000"/>
                                    </p:animScale>
                                    <p:animScale>
                                      <p:cBhvr>
                                        <p:cTn id="50" dur="308" accel="100000" fill="hold">
                                          <p:stCondLst>
                                            <p:cond delay="193"/>
                                          </p:stCondLst>
                                        </p:cTn>
                                        <p:tgtEl>
                                          <p:spTgt spid="18"/>
                                        </p:tgtEl>
                                      </p:cBhvr>
                                      <p:from x="200000" y="450000"/>
                                      <p:to x="100000" y="100000"/>
                                    </p:animScale>
                                    <p:set>
                                      <p:cBhvr>
                                        <p:cTn id="51" dur="193" fill="hold"/>
                                        <p:tgtEl>
                                          <p:spTgt spid="18"/>
                                        </p:tgtEl>
                                        <p:attrNameLst>
                                          <p:attrName>ppt_x</p:attrName>
                                        </p:attrNameLst>
                                      </p:cBhvr>
                                      <p:to>
                                        <p:strVal val="(0.5)"/>
                                      </p:to>
                                    </p:set>
                                    <p:anim from="(0.5)" to="(#ppt_x)" calcmode="lin" valueType="num">
                                      <p:cBhvr>
                                        <p:cTn id="52" dur="308" accel="100000" fill="hold">
                                          <p:stCondLst>
                                            <p:cond delay="193"/>
                                          </p:stCondLst>
                                        </p:cTn>
                                        <p:tgtEl>
                                          <p:spTgt spid="18"/>
                                        </p:tgtEl>
                                        <p:attrNameLst>
                                          <p:attrName>ppt_x</p:attrName>
                                        </p:attrNameLst>
                                      </p:cBhvr>
                                    </p:anim>
                                    <p:set>
                                      <p:cBhvr>
                                        <p:cTn id="53" dur="193" fill="hold"/>
                                        <p:tgtEl>
                                          <p:spTgt spid="18"/>
                                        </p:tgtEl>
                                        <p:attrNameLst>
                                          <p:attrName>ppt_y</p:attrName>
                                        </p:attrNameLst>
                                      </p:cBhvr>
                                      <p:to>
                                        <p:strVal val="(#ppt_y+0.4)"/>
                                      </p:to>
                                    </p:set>
                                    <p:anim from="(#ppt_y+0.4)" to="(#ppt_y)" calcmode="lin" valueType="num">
                                      <p:cBhvr>
                                        <p:cTn id="54" dur="308" accel="100000" fill="hold">
                                          <p:stCondLst>
                                            <p:cond delay="193"/>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2DF3CA6-A739-41B6-AF69-DD80D12D15A3}" type="slidenum">
              <a:rPr lang="tr-TR" smtClean="0"/>
              <a:pPr/>
              <a:t>21</a:t>
            </a:fld>
            <a:endParaRPr lang="tr-TR" smtClean="0"/>
          </a:p>
        </p:txBody>
      </p:sp>
      <p:sp>
        <p:nvSpPr>
          <p:cNvPr id="64515"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64516"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82FC814-D4D8-46D6-9F50-8AF095137255}"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SÜREÇ</a:t>
            </a:r>
          </a:p>
        </p:txBody>
      </p:sp>
      <p:graphicFrame>
        <p:nvGraphicFramePr>
          <p:cNvPr id="12" name="11 Diyagram"/>
          <p:cNvGraphicFramePr/>
          <p:nvPr/>
        </p:nvGraphicFramePr>
        <p:xfrm>
          <a:off x="1357290" y="2000240"/>
          <a:ext cx="685804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33"/>
          <p:cNvPicPr>
            <a:picLocks noChangeAspect="1" noChangeArrowheads="1"/>
          </p:cNvPicPr>
          <p:nvPr/>
        </p:nvPicPr>
        <p:blipFill>
          <a:blip r:embed="rId6" cstate="print"/>
          <a:srcRect/>
          <a:stretch>
            <a:fillRect/>
          </a:stretch>
        </p:blipFill>
        <p:spPr bwMode="auto">
          <a:xfrm>
            <a:off x="1571625" y="1785938"/>
            <a:ext cx="2587625" cy="1668462"/>
          </a:xfrm>
          <a:prstGeom prst="rect">
            <a:avLst/>
          </a:prstGeom>
          <a:ln>
            <a:noFill/>
          </a:ln>
          <a:effectLst>
            <a:outerShdw blurRad="292100" dist="139700" dir="2700000" algn="tl" rotWithShape="0">
              <a:srgbClr val="333333">
                <a:alpha val="65000"/>
              </a:srgbClr>
            </a:outerShdw>
          </a:effectLst>
        </p:spPr>
      </p:pic>
      <p:pic>
        <p:nvPicPr>
          <p:cNvPr id="19" name="Picture 5"/>
          <p:cNvPicPr>
            <a:picLocks noChangeAspect="1" noChangeArrowheads="1"/>
          </p:cNvPicPr>
          <p:nvPr/>
        </p:nvPicPr>
        <p:blipFill>
          <a:blip r:embed="rId7" cstate="print"/>
          <a:srcRect/>
          <a:stretch>
            <a:fillRect/>
          </a:stretch>
        </p:blipFill>
        <p:spPr bwMode="auto">
          <a:xfrm>
            <a:off x="5429250" y="4857750"/>
            <a:ext cx="2643188" cy="1643063"/>
          </a:xfrm>
          <a:prstGeom prst="rect">
            <a:avLst/>
          </a:prstGeom>
          <a:ln>
            <a:noFill/>
          </a:ln>
          <a:effectLst>
            <a:outerShdw blurRad="292100" dist="139700" dir="2700000" algn="tl" rotWithShape="0">
              <a:srgbClr val="333333">
                <a:alpha val="65000"/>
              </a:srgbClr>
            </a:outerShdw>
          </a:effectLst>
        </p:spPr>
      </p:pic>
      <p:pic>
        <p:nvPicPr>
          <p:cNvPr id="20" name="Picture 2" descr="Picture2"/>
          <p:cNvPicPr>
            <a:picLocks noChangeAspect="1" noChangeArrowheads="1"/>
          </p:cNvPicPr>
          <p:nvPr/>
        </p:nvPicPr>
        <p:blipFill>
          <a:blip r:embed="rId8" cstate="print"/>
          <a:srcRect/>
          <a:stretch>
            <a:fillRect/>
          </a:stretch>
        </p:blipFill>
        <p:spPr bwMode="auto">
          <a:xfrm>
            <a:off x="1643063" y="4786313"/>
            <a:ext cx="2587625" cy="1733550"/>
          </a:xfrm>
          <a:prstGeom prst="rect">
            <a:avLst/>
          </a:prstGeom>
          <a:noFill/>
          <a:ln w="9525">
            <a:noFill/>
            <a:miter lim="800000"/>
            <a:headEnd/>
            <a:tailEnd/>
          </a:ln>
        </p:spPr>
      </p:pic>
      <p:pic>
        <p:nvPicPr>
          <p:cNvPr id="23" name="Picture 3" descr="C:\Documents and Settings\ykaraca\Belgelerim\Resimlerim\Microsoft Clip Organizer\j0163099.gif"/>
          <p:cNvPicPr>
            <a:picLocks noChangeAspect="1" noChangeArrowheads="1" noCrop="1"/>
          </p:cNvPicPr>
          <p:nvPr/>
        </p:nvPicPr>
        <p:blipFill>
          <a:blip r:embed="rId9" cstate="print"/>
          <a:srcRect/>
          <a:stretch>
            <a:fillRect/>
          </a:stretch>
        </p:blipFill>
        <p:spPr bwMode="auto">
          <a:xfrm>
            <a:off x="4357688" y="3786188"/>
            <a:ext cx="949325" cy="1077912"/>
          </a:xfrm>
          <a:prstGeom prst="rect">
            <a:avLst/>
          </a:prstGeom>
          <a:ln>
            <a:noFill/>
          </a:ln>
          <a:effectLst>
            <a:outerShdw blurRad="292100" dist="139700" dir="2700000" algn="tl" rotWithShape="0">
              <a:srgbClr val="333333">
                <a:alpha val="65000"/>
              </a:srgbClr>
            </a:outerShdw>
          </a:effectLst>
        </p:spPr>
      </p:pic>
      <p:pic>
        <p:nvPicPr>
          <p:cNvPr id="24" name="Picture 2"/>
          <p:cNvPicPr>
            <a:picLocks noChangeAspect="1" noChangeArrowheads="1"/>
          </p:cNvPicPr>
          <p:nvPr/>
        </p:nvPicPr>
        <p:blipFill>
          <a:blip r:embed="rId10" cstate="print">
            <a:lum bright="20000" contrast="20000"/>
          </a:blip>
          <a:srcRect/>
          <a:stretch>
            <a:fillRect/>
          </a:stretch>
        </p:blipFill>
        <p:spPr bwMode="auto">
          <a:xfrm>
            <a:off x="5572125" y="1643063"/>
            <a:ext cx="2652713" cy="166846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par>
                                <p:cTn id="17" presetID="2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par>
                                <p:cTn id="22" presetID="2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ppt_x</p:attrName>
                                        </p:attrNameLst>
                                      </p:cBhvr>
                                      <p:tavLst>
                                        <p:tav tm="0">
                                          <p:val>
                                            <p:strVal val="#ppt_x-.2"/>
                                          </p:val>
                                        </p:tav>
                                        <p:tav tm="100000">
                                          <p:val>
                                            <p:strVal val="#ppt_x"/>
                                          </p:val>
                                        </p:tav>
                                      </p:tavLst>
                                    </p:anim>
                                    <p:anim calcmode="lin" valueType="num">
                                      <p:cBhvr>
                                        <p:cTn id="2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9"/>
                                        </p:tgtEl>
                                      </p:cBhvr>
                                    </p:animEffect>
                                  </p:childTnLst>
                                </p:cTn>
                              </p:par>
                              <p:par>
                                <p:cTn id="27" presetID="29"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ppt_x</p:attrName>
                                        </p:attrNameLst>
                                      </p:cBhvr>
                                      <p:tavLst>
                                        <p:tav tm="0">
                                          <p:val>
                                            <p:strVal val="#ppt_x-.2"/>
                                          </p:val>
                                        </p:tav>
                                        <p:tav tm="100000">
                                          <p:val>
                                            <p:strVal val="#ppt_x"/>
                                          </p:val>
                                        </p:tav>
                                      </p:tavLst>
                                    </p:anim>
                                    <p:anim calcmode="lin" valueType="num">
                                      <p:cBhvr>
                                        <p:cTn id="3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0"/>
                                        </p:tgtEl>
                                      </p:cBhvr>
                                    </p:animEffect>
                                  </p:childTnLst>
                                </p:cTn>
                              </p:par>
                              <p:par>
                                <p:cTn id="32" presetID="29"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ppt_x</p:attrName>
                                        </p:attrNameLst>
                                      </p:cBhvr>
                                      <p:tavLst>
                                        <p:tav tm="0">
                                          <p:val>
                                            <p:strVal val="#ppt_x-.2"/>
                                          </p:val>
                                        </p:tav>
                                        <p:tav tm="100000">
                                          <p:val>
                                            <p:strVal val="#ppt_x"/>
                                          </p:val>
                                        </p:tav>
                                      </p:tavLst>
                                    </p:anim>
                                    <p:anim calcmode="lin" valueType="num">
                                      <p:cBhvr>
                                        <p:cTn id="3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3"/>
                                        </p:tgtEl>
                                      </p:cBhvr>
                                    </p:animEffect>
                                  </p:childTnLst>
                                </p:cTn>
                              </p:par>
                              <p:par>
                                <p:cTn id="37" presetID="29"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ppt_x</p:attrName>
                                        </p:attrNameLst>
                                      </p:cBhvr>
                                      <p:tavLst>
                                        <p:tav tm="0">
                                          <p:val>
                                            <p:strVal val="#ppt_x-.2"/>
                                          </p:val>
                                        </p:tav>
                                        <p:tav tm="100000">
                                          <p:val>
                                            <p:strVal val="#ppt_x"/>
                                          </p:val>
                                        </p:tav>
                                      </p:tavLst>
                                    </p:anim>
                                    <p:anim calcmode="lin" valueType="num">
                                      <p:cBhvr>
                                        <p:cTn id="4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5A19363-3DAA-4AB7-9B96-C72B14B300AE}" type="slidenum">
              <a:rPr lang="tr-TR" smtClean="0"/>
              <a:pPr/>
              <a:t>22</a:t>
            </a:fld>
            <a:endParaRPr lang="tr-TR" smtClean="0"/>
          </a:p>
        </p:txBody>
      </p:sp>
      <p:sp>
        <p:nvSpPr>
          <p:cNvPr id="65539"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6554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178BB08-89E8-478C-B2B7-223ABD827DFE}"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SÜREÇ</a:t>
            </a:r>
          </a:p>
        </p:txBody>
      </p:sp>
      <p:cxnSp>
        <p:nvCxnSpPr>
          <p:cNvPr id="14" name="13 Düz Ok Bağlayıcısı"/>
          <p:cNvCxnSpPr/>
          <p:nvPr/>
        </p:nvCxnSpPr>
        <p:spPr bwMode="auto">
          <a:xfrm>
            <a:off x="1285875" y="3571875"/>
            <a:ext cx="785813"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5" name="14 Düz Ok Bağlayıcısı"/>
          <p:cNvCxnSpPr/>
          <p:nvPr/>
        </p:nvCxnSpPr>
        <p:spPr bwMode="auto">
          <a:xfrm>
            <a:off x="1285875" y="5643563"/>
            <a:ext cx="785813" cy="15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6" name="15 Düz Bağlayıcı"/>
          <p:cNvCxnSpPr/>
          <p:nvPr/>
        </p:nvCxnSpPr>
        <p:spPr bwMode="auto">
          <a:xfrm rot="5400000">
            <a:off x="-428625" y="3929063"/>
            <a:ext cx="34290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Text Box 2"/>
          <p:cNvSpPr txBox="1">
            <a:spLocks noChangeArrowheads="1"/>
          </p:cNvSpPr>
          <p:nvPr/>
        </p:nvSpPr>
        <p:spPr bwMode="auto">
          <a:xfrm>
            <a:off x="2071688" y="3357563"/>
            <a:ext cx="6215062" cy="4302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sz="2200" dirty="0">
                <a:latin typeface="Times New Roman" pitchFamily="18" charset="0"/>
              </a:rPr>
              <a:t> 1- </a:t>
            </a:r>
            <a:r>
              <a:rPr lang="tr-TR" sz="2000" dirty="0">
                <a:latin typeface="Times New Roman" pitchFamily="18" charset="0"/>
              </a:rPr>
              <a:t>Geçici Faaliyet </a:t>
            </a:r>
            <a:r>
              <a:rPr lang="tr-TR" sz="2000" dirty="0" smtClean="0">
                <a:latin typeface="Times New Roman" pitchFamily="18" charset="0"/>
              </a:rPr>
              <a:t>Belgesinin Verilmesi</a:t>
            </a:r>
            <a:endParaRPr lang="tr-TR" sz="2000" dirty="0">
              <a:latin typeface="Times New Roman" pitchFamily="18" charset="0"/>
            </a:endParaRPr>
          </a:p>
        </p:txBody>
      </p:sp>
      <p:sp>
        <p:nvSpPr>
          <p:cNvPr id="21" name="Text Box 2"/>
          <p:cNvSpPr txBox="1">
            <a:spLocks noChangeArrowheads="1"/>
          </p:cNvSpPr>
          <p:nvPr/>
        </p:nvSpPr>
        <p:spPr bwMode="auto">
          <a:xfrm>
            <a:off x="2071688" y="5429250"/>
            <a:ext cx="6143625" cy="4000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sz="2000" dirty="0">
                <a:latin typeface="Times New Roman" pitchFamily="18" charset="0"/>
              </a:rPr>
              <a:t>2-  Çevre İzin ve Lisans Sürecinin Tamamlanması</a:t>
            </a:r>
          </a:p>
        </p:txBody>
      </p:sp>
      <p:grpSp>
        <p:nvGrpSpPr>
          <p:cNvPr id="2" name="21 Grup"/>
          <p:cNvGrpSpPr/>
          <p:nvPr/>
        </p:nvGrpSpPr>
        <p:grpSpPr>
          <a:xfrm>
            <a:off x="642910" y="1714495"/>
            <a:ext cx="4979002" cy="812503"/>
            <a:chOff x="0" y="335746"/>
            <a:chExt cx="4979002" cy="812503"/>
          </a:xfrm>
          <a:scene3d>
            <a:camera prst="orthographicFront"/>
            <a:lightRig rig="threePt" dir="t"/>
          </a:scene3d>
        </p:grpSpPr>
        <p:sp>
          <p:nvSpPr>
            <p:cNvPr id="25" name="24 Yuvarlatılmış Dikdörtgen"/>
            <p:cNvSpPr/>
            <p:nvPr/>
          </p:nvSpPr>
          <p:spPr>
            <a:xfrm>
              <a:off x="0" y="335746"/>
              <a:ext cx="4979002" cy="812503"/>
            </a:xfrm>
            <a:prstGeom prst="roundRect">
              <a:avLst>
                <a:gd name="adj" fmla="val 10000"/>
              </a:avLst>
            </a:prstGeom>
            <a:blipFill rotWithShape="0">
              <a:blip r:embed="rId2" cstate="print"/>
              <a:tile tx="0" ty="0" sx="100000" sy="100000" flip="none" algn="tl"/>
            </a:blipFill>
            <a:sp3d>
              <a:bevelT prst="slop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Yuvarlatılmış Dikdörtgen 4"/>
            <p:cNvSpPr/>
            <p:nvPr/>
          </p:nvSpPr>
          <p:spPr>
            <a:xfrm>
              <a:off x="23797" y="359543"/>
              <a:ext cx="4931408" cy="764909"/>
            </a:xfrm>
            <a:prstGeom prst="rect">
              <a:avLst/>
            </a:prstGeom>
            <a:sp3d>
              <a:bevelT prst="slope"/>
            </a:sp3d>
          </p:spPr>
          <p:style>
            <a:lnRef idx="1">
              <a:schemeClr val="accent2"/>
            </a:lnRef>
            <a:fillRef idx="2">
              <a:schemeClr val="accent2"/>
            </a:fillRef>
            <a:effectRef idx="1">
              <a:schemeClr val="accent2"/>
            </a:effectRef>
            <a:fontRef idx="minor">
              <a:schemeClr val="dk1"/>
            </a:fontRef>
          </p:style>
          <p:txBody>
            <a:bodyPr lIns="38100" tIns="25400" rIns="38100" bIns="25400" spcCol="1270" anchor="ctr"/>
            <a:lstStyle/>
            <a:p>
              <a:pPr algn="ctr" defTabSz="889000">
                <a:lnSpc>
                  <a:spcPct val="90000"/>
                </a:lnSpc>
                <a:spcAft>
                  <a:spcPct val="35000"/>
                </a:spcAft>
                <a:defRPr/>
              </a:pPr>
              <a:r>
                <a:rPr lang="tr-TR" sz="2000" dirty="0">
                  <a:latin typeface="Times New Roman" pitchFamily="18" charset="0"/>
                </a:rPr>
                <a:t>Çevre izin ve/veya çevre izin ve lisansı süreci </a:t>
              </a:r>
            </a:p>
            <a:p>
              <a:pPr algn="ctr" defTabSz="889000">
                <a:lnSpc>
                  <a:spcPct val="90000"/>
                </a:lnSpc>
                <a:spcAft>
                  <a:spcPct val="35000"/>
                </a:spcAft>
                <a:defRPr/>
              </a:pPr>
              <a:r>
                <a:rPr lang="tr-TR" sz="2000" dirty="0">
                  <a:latin typeface="Times New Roman" pitchFamily="18" charset="0"/>
                </a:rPr>
                <a:t>iki aşamalıdır;</a:t>
              </a:r>
              <a:endParaRPr lang="tr-TR" sz="20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amond(in)">
                                      <p:cBhvr>
                                        <p:cTn id="21" dur="2000"/>
                                        <p:tgtEl>
                                          <p:spTgt spid="14"/>
                                        </p:tgtEl>
                                      </p:cBhvr>
                                    </p:animEffect>
                                  </p:childTnLst>
                                </p:cTn>
                              </p:par>
                              <p:par>
                                <p:cTn id="22" presetID="8"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par>
                                <p:cTn id="25" presetID="8"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childTnLst>
                          </p:cTn>
                        </p:par>
                        <p:par>
                          <p:cTn id="32" fill="hold">
                            <p:stCondLst>
                              <p:cond delay="2500"/>
                            </p:stCondLst>
                            <p:childTnLst>
                              <p:par>
                                <p:cTn id="33" presetID="1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lide(fromBottom)">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2071670" y="1071546"/>
            <a:ext cx="3000396" cy="576262"/>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spcBef>
                <a:spcPct val="20000"/>
              </a:spcBef>
              <a:buClr>
                <a:schemeClr val="accent1"/>
              </a:buClr>
              <a:buSzPct val="65000"/>
              <a:buFont typeface="Wingdings" pitchFamily="2" charset="2"/>
              <a:buNone/>
              <a:defRPr/>
            </a:pPr>
            <a:r>
              <a:rPr lang="tr-TR" sz="1600" dirty="0"/>
              <a:t>ÇEVRE İZİN/LİSANSINA </a:t>
            </a:r>
          </a:p>
          <a:p>
            <a:pPr algn="ctr" eaLnBrk="0" hangingPunct="0">
              <a:spcBef>
                <a:spcPct val="20000"/>
              </a:spcBef>
              <a:buClr>
                <a:schemeClr val="accent1"/>
              </a:buClr>
              <a:buSzPct val="65000"/>
              <a:buFont typeface="Wingdings" pitchFamily="2" charset="2"/>
              <a:buNone/>
              <a:defRPr/>
            </a:pPr>
            <a:r>
              <a:rPr lang="tr-TR" sz="1600" dirty="0"/>
              <a:t>TABİ BİR TESİS</a:t>
            </a:r>
          </a:p>
        </p:txBody>
      </p:sp>
      <p:sp>
        <p:nvSpPr>
          <p:cNvPr id="5" name="AutoShape 32"/>
          <p:cNvSpPr>
            <a:spLocks noChangeArrowheads="1"/>
          </p:cNvSpPr>
          <p:nvPr/>
        </p:nvSpPr>
        <p:spPr bwMode="auto">
          <a:xfrm>
            <a:off x="3571868" y="1714488"/>
            <a:ext cx="214313" cy="500066"/>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6" name="Rectangle 92"/>
          <p:cNvSpPr txBox="1">
            <a:spLocks noChangeArrowheads="1"/>
          </p:cNvSpPr>
          <p:nvPr/>
        </p:nvSpPr>
        <p:spPr bwMode="auto">
          <a:xfrm>
            <a:off x="214282" y="214290"/>
            <a:ext cx="990600" cy="37623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marL="342900" indent="-342900" algn="ctr" eaLnBrk="0" hangingPunct="0">
              <a:spcBef>
                <a:spcPct val="20000"/>
              </a:spcBef>
              <a:buClr>
                <a:schemeClr val="accent1"/>
              </a:buClr>
              <a:buSzPct val="65000"/>
              <a:buFont typeface="Wingdings" pitchFamily="2" charset="2"/>
              <a:buNone/>
              <a:defRPr/>
            </a:pPr>
            <a:r>
              <a:rPr lang="tr-TR" sz="2000" dirty="0"/>
              <a:t>EK-1</a:t>
            </a:r>
          </a:p>
        </p:txBody>
      </p:sp>
      <p:sp>
        <p:nvSpPr>
          <p:cNvPr id="7" name="AutoShape 25"/>
          <p:cNvSpPr>
            <a:spLocks noChangeArrowheads="1"/>
          </p:cNvSpPr>
          <p:nvPr/>
        </p:nvSpPr>
        <p:spPr bwMode="auto">
          <a:xfrm>
            <a:off x="2571736" y="3786190"/>
            <a:ext cx="2286016" cy="1214446"/>
          </a:xfrm>
          <a:prstGeom prst="flowChartDecision">
            <a:avLst/>
          </a:prstGeom>
          <a:solidFill>
            <a:schemeClr val="accent5">
              <a:lumMod val="60000"/>
              <a:lumOff val="40000"/>
            </a:schemeClr>
          </a:solidFill>
          <a:ln w="9525">
            <a:solidFill>
              <a:schemeClr val="tx1"/>
            </a:solidFill>
            <a:miter lim="800000"/>
            <a:headEnd/>
            <a:tailEnd/>
          </a:ln>
          <a:effectLst/>
          <a:scene3d>
            <a:camera prst="orthographicFront"/>
            <a:lightRig rig="threePt" dir="t"/>
          </a:scene3d>
          <a:sp3d>
            <a:bevelT prst="slope"/>
          </a:sp3d>
        </p:spPr>
        <p:txBody>
          <a:bodyPr wrap="none" anchor="ctr"/>
          <a:lstStyle/>
          <a:p>
            <a:pPr algn="ctr" eaLnBrk="0" hangingPunct="0">
              <a:spcBef>
                <a:spcPct val="20000"/>
              </a:spcBef>
              <a:buClr>
                <a:schemeClr val="accent1"/>
              </a:buClr>
              <a:buSzPct val="65000"/>
              <a:defRPr/>
            </a:pPr>
            <a:r>
              <a:rPr lang="tr-TR" sz="1200" dirty="0"/>
              <a:t>BAŞVURU </a:t>
            </a:r>
          </a:p>
          <a:p>
            <a:pPr algn="ctr" eaLnBrk="0" hangingPunct="0">
              <a:spcBef>
                <a:spcPct val="20000"/>
              </a:spcBef>
              <a:buClr>
                <a:schemeClr val="accent1"/>
              </a:buClr>
              <a:buSzPct val="65000"/>
              <a:defRPr/>
            </a:pPr>
            <a:r>
              <a:rPr lang="tr-TR" sz="1200" dirty="0"/>
              <a:t>UYGUN BULUNDU MU?</a:t>
            </a:r>
          </a:p>
        </p:txBody>
      </p:sp>
      <p:sp>
        <p:nvSpPr>
          <p:cNvPr id="8" name="Text Box 69"/>
          <p:cNvSpPr txBox="1">
            <a:spLocks noChangeArrowheads="1"/>
          </p:cNvSpPr>
          <p:nvPr/>
        </p:nvSpPr>
        <p:spPr bwMode="auto">
          <a:xfrm>
            <a:off x="2714625" y="5143500"/>
            <a:ext cx="928688" cy="276225"/>
          </a:xfrm>
          <a:prstGeom prst="rect">
            <a:avLst/>
          </a:prstGeom>
          <a:noFill/>
          <a:ln w="9525">
            <a:noFill/>
            <a:miter lim="800000"/>
            <a:headEnd/>
            <a:tailEnd/>
          </a:ln>
        </p:spPr>
        <p:txBody>
          <a:bodyPr>
            <a:spAutoFit/>
          </a:bodyPr>
          <a:lstStyle/>
          <a:p>
            <a:pPr eaLnBrk="0" hangingPunct="0">
              <a:spcBef>
                <a:spcPct val="50000"/>
              </a:spcBef>
              <a:buClr>
                <a:schemeClr val="accent1"/>
              </a:buClr>
              <a:buSzPct val="65000"/>
              <a:buFont typeface="Wingdings" pitchFamily="2" charset="2"/>
              <a:buChar char="n"/>
            </a:pPr>
            <a:r>
              <a:rPr lang="tr-TR" sz="1200"/>
              <a:t>EVET</a:t>
            </a:r>
          </a:p>
        </p:txBody>
      </p:sp>
      <p:sp>
        <p:nvSpPr>
          <p:cNvPr id="9" name="AutoShape 32"/>
          <p:cNvSpPr>
            <a:spLocks noChangeArrowheads="1"/>
          </p:cNvSpPr>
          <p:nvPr/>
        </p:nvSpPr>
        <p:spPr bwMode="auto">
          <a:xfrm>
            <a:off x="3643306" y="5000636"/>
            <a:ext cx="214314" cy="607223"/>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10" name="AutoShape 9"/>
          <p:cNvSpPr>
            <a:spLocks noChangeArrowheads="1"/>
          </p:cNvSpPr>
          <p:nvPr/>
        </p:nvSpPr>
        <p:spPr bwMode="auto">
          <a:xfrm>
            <a:off x="1785918" y="5643578"/>
            <a:ext cx="4500594" cy="100013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spcBef>
                <a:spcPct val="20000"/>
              </a:spcBef>
              <a:buClr>
                <a:schemeClr val="accent1"/>
              </a:buClr>
              <a:buSzPct val="65000"/>
              <a:buFont typeface="Wingdings" pitchFamily="2" charset="2"/>
              <a:buNone/>
              <a:defRPr/>
            </a:pPr>
            <a:r>
              <a:rPr lang="tr-TR" sz="1600" dirty="0">
                <a:solidFill>
                  <a:schemeClr val="tx1"/>
                </a:solidFill>
              </a:rPr>
              <a:t>Sürecin Tamamlanması İçin </a:t>
            </a:r>
            <a:r>
              <a:rPr lang="tr-TR" sz="1600" dirty="0">
                <a:solidFill>
                  <a:srgbClr val="C00000"/>
                </a:solidFill>
              </a:rPr>
              <a:t>1 Yıl </a:t>
            </a:r>
            <a:r>
              <a:rPr lang="tr-TR" sz="1600" dirty="0">
                <a:solidFill>
                  <a:schemeClr val="tx1"/>
                </a:solidFill>
              </a:rPr>
              <a:t>Süreli</a:t>
            </a:r>
          </a:p>
          <a:p>
            <a:pPr algn="ctr" eaLnBrk="0" hangingPunct="0">
              <a:spcBef>
                <a:spcPct val="20000"/>
              </a:spcBef>
              <a:buClr>
                <a:schemeClr val="accent1"/>
              </a:buClr>
              <a:buSzPct val="65000"/>
              <a:buFont typeface="Wingdings" pitchFamily="2" charset="2"/>
              <a:buNone/>
              <a:defRPr/>
            </a:pPr>
            <a:r>
              <a:rPr lang="tr-TR" sz="1600" dirty="0">
                <a:solidFill>
                  <a:srgbClr val="C00000"/>
                </a:solidFill>
              </a:rPr>
              <a:t>G</a:t>
            </a:r>
            <a:r>
              <a:rPr lang="tr-TR" sz="1600" dirty="0">
                <a:solidFill>
                  <a:schemeClr val="tx1"/>
                </a:solidFill>
              </a:rPr>
              <a:t>eçici </a:t>
            </a:r>
            <a:r>
              <a:rPr lang="tr-TR" sz="1600" dirty="0">
                <a:solidFill>
                  <a:srgbClr val="C00000"/>
                </a:solidFill>
              </a:rPr>
              <a:t>F</a:t>
            </a:r>
            <a:r>
              <a:rPr lang="tr-TR" sz="1600" dirty="0">
                <a:solidFill>
                  <a:schemeClr val="tx1"/>
                </a:solidFill>
              </a:rPr>
              <a:t>aaliyet </a:t>
            </a:r>
            <a:r>
              <a:rPr lang="tr-TR" sz="1600" dirty="0">
                <a:solidFill>
                  <a:srgbClr val="C00000"/>
                </a:solidFill>
              </a:rPr>
              <a:t>B</a:t>
            </a:r>
            <a:r>
              <a:rPr lang="tr-TR" sz="1600" dirty="0">
                <a:solidFill>
                  <a:schemeClr val="tx1"/>
                </a:solidFill>
              </a:rPr>
              <a:t>elgesi </a:t>
            </a:r>
          </a:p>
          <a:p>
            <a:pPr algn="ctr" eaLnBrk="0" hangingPunct="0">
              <a:spcBef>
                <a:spcPct val="20000"/>
              </a:spcBef>
              <a:buClr>
                <a:schemeClr val="accent1"/>
              </a:buClr>
              <a:buSzPct val="65000"/>
              <a:buFont typeface="Wingdings" pitchFamily="2" charset="2"/>
              <a:buNone/>
              <a:defRPr/>
            </a:pPr>
            <a:r>
              <a:rPr lang="tr-TR" sz="1600" dirty="0">
                <a:solidFill>
                  <a:schemeClr val="tx1"/>
                </a:solidFill>
              </a:rPr>
              <a:t>Düzenlenir</a:t>
            </a:r>
          </a:p>
        </p:txBody>
      </p:sp>
      <p:sp>
        <p:nvSpPr>
          <p:cNvPr id="11" name="Text Box 70"/>
          <p:cNvSpPr txBox="1">
            <a:spLocks noChangeArrowheads="1"/>
          </p:cNvSpPr>
          <p:nvPr/>
        </p:nvSpPr>
        <p:spPr bwMode="auto">
          <a:xfrm>
            <a:off x="1714500" y="4572000"/>
            <a:ext cx="928688" cy="285750"/>
          </a:xfrm>
          <a:prstGeom prst="rect">
            <a:avLst/>
          </a:prstGeom>
          <a:noFill/>
          <a:ln w="9525">
            <a:noFill/>
            <a:miter lim="800000"/>
            <a:headEnd/>
            <a:tailEnd/>
          </a:ln>
        </p:spPr>
        <p:txBody>
          <a:bodyPr>
            <a:spAutoFit/>
          </a:bodyPr>
          <a:lstStyle/>
          <a:p>
            <a:pPr eaLnBrk="0" hangingPunct="0">
              <a:spcBef>
                <a:spcPct val="50000"/>
              </a:spcBef>
              <a:buClr>
                <a:schemeClr val="accent1"/>
              </a:buClr>
              <a:buSzPct val="65000"/>
              <a:buFont typeface="Wingdings" pitchFamily="2" charset="2"/>
              <a:buChar char="n"/>
            </a:pPr>
            <a:r>
              <a:rPr lang="tr-TR" sz="1200"/>
              <a:t>HAYIR</a:t>
            </a:r>
          </a:p>
        </p:txBody>
      </p:sp>
      <p:sp>
        <p:nvSpPr>
          <p:cNvPr id="12" name="11 Yuvarlatılmış Dikdörtgen"/>
          <p:cNvSpPr/>
          <p:nvPr/>
        </p:nvSpPr>
        <p:spPr>
          <a:xfrm>
            <a:off x="5929313" y="1071563"/>
            <a:ext cx="2500312" cy="18573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a:defRPr/>
            </a:pPr>
            <a:r>
              <a:rPr lang="tr-TR" sz="1600" dirty="0">
                <a:solidFill>
                  <a:srgbClr val="C00000"/>
                </a:solidFill>
              </a:rPr>
              <a:t>Ek-3A ve Ek-3B’de </a:t>
            </a:r>
            <a:r>
              <a:rPr lang="tr-TR" sz="1600" dirty="0"/>
              <a:t>belirtilen bilgi, belge ve raporları içeren dosya hazırlanarak</a:t>
            </a:r>
          </a:p>
          <a:p>
            <a:pPr algn="just">
              <a:defRPr/>
            </a:pPr>
            <a:r>
              <a:rPr lang="tr-TR" sz="1600" dirty="0">
                <a:solidFill>
                  <a:srgbClr val="C00000"/>
                </a:solidFill>
              </a:rPr>
              <a:t>Elektronik Başvuru yapılır.</a:t>
            </a:r>
          </a:p>
        </p:txBody>
      </p:sp>
      <p:sp>
        <p:nvSpPr>
          <p:cNvPr id="13" name="AutoShape 11"/>
          <p:cNvSpPr>
            <a:spLocks noChangeArrowheads="1"/>
          </p:cNvSpPr>
          <p:nvPr/>
        </p:nvSpPr>
        <p:spPr bwMode="auto">
          <a:xfrm>
            <a:off x="2714612" y="2214554"/>
            <a:ext cx="2160587" cy="865187"/>
          </a:xfrm>
          <a:prstGeom prst="roundRect">
            <a:avLst>
              <a:gd name="adj" fmla="val 16667"/>
            </a:avLst>
          </a:prstGeom>
          <a:ln>
            <a:headEnd/>
            <a:tailEnd/>
          </a:ln>
          <a:scene3d>
            <a:camera prst="orthographicFront"/>
            <a:lightRig rig="threePt" dir="t"/>
          </a:scene3d>
          <a:sp3d>
            <a:bevelT prst="slope"/>
          </a:sp3d>
        </p:spPr>
        <p:style>
          <a:lnRef idx="1">
            <a:schemeClr val="dk1"/>
          </a:lnRef>
          <a:fillRef idx="2">
            <a:schemeClr val="dk1"/>
          </a:fillRef>
          <a:effectRef idx="1">
            <a:schemeClr val="dk1"/>
          </a:effectRef>
          <a:fontRef idx="minor">
            <a:schemeClr val="dk1"/>
          </a:fontRef>
        </p:style>
        <p:txBody>
          <a:bodyPr wrap="none" anchor="ctr"/>
          <a:lstStyle/>
          <a:p>
            <a:pPr algn="ctr" eaLnBrk="0" hangingPunct="0">
              <a:spcBef>
                <a:spcPct val="20000"/>
              </a:spcBef>
              <a:buClr>
                <a:schemeClr val="accent1"/>
              </a:buClr>
              <a:buSzPct val="65000"/>
              <a:buFont typeface="Wingdings" pitchFamily="2" charset="2"/>
              <a:buNone/>
              <a:defRPr/>
            </a:pPr>
            <a:r>
              <a:rPr lang="tr-TR" sz="1600" dirty="0" smtClean="0"/>
              <a:t>Bakanlık(İDD</a:t>
            </a:r>
            <a:r>
              <a:rPr lang="tr-TR" sz="1600" dirty="0"/>
              <a:t>) </a:t>
            </a:r>
          </a:p>
          <a:p>
            <a:pPr algn="ctr" eaLnBrk="0" hangingPunct="0">
              <a:spcBef>
                <a:spcPct val="20000"/>
              </a:spcBef>
              <a:buClr>
                <a:schemeClr val="accent1"/>
              </a:buClr>
              <a:buSzPct val="65000"/>
              <a:buFont typeface="Wingdings" pitchFamily="2" charset="2"/>
              <a:buNone/>
              <a:defRPr/>
            </a:pPr>
            <a:r>
              <a:rPr lang="tr-TR" sz="1600" dirty="0"/>
              <a:t>İnceleme</a:t>
            </a:r>
          </a:p>
          <a:p>
            <a:pPr algn="ctr" eaLnBrk="0" hangingPunct="0">
              <a:spcBef>
                <a:spcPct val="20000"/>
              </a:spcBef>
              <a:buClr>
                <a:schemeClr val="accent1"/>
              </a:buClr>
              <a:buSzPct val="65000"/>
              <a:buFont typeface="Wingdings" pitchFamily="2" charset="2"/>
              <a:buNone/>
              <a:defRPr/>
            </a:pPr>
            <a:r>
              <a:rPr lang="tr-TR" sz="1600" dirty="0">
                <a:solidFill>
                  <a:srgbClr val="C00000"/>
                </a:solidFill>
              </a:rPr>
              <a:t>(1 Ay)</a:t>
            </a:r>
          </a:p>
        </p:txBody>
      </p:sp>
      <p:cxnSp>
        <p:nvCxnSpPr>
          <p:cNvPr id="14" name="13 Düz Bağlayıcı"/>
          <p:cNvCxnSpPr/>
          <p:nvPr/>
        </p:nvCxnSpPr>
        <p:spPr>
          <a:xfrm>
            <a:off x="5072063" y="1071563"/>
            <a:ext cx="1071562"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AutoShape 32"/>
          <p:cNvSpPr>
            <a:spLocks noChangeArrowheads="1"/>
          </p:cNvSpPr>
          <p:nvPr/>
        </p:nvSpPr>
        <p:spPr bwMode="auto">
          <a:xfrm>
            <a:off x="3571868" y="3143248"/>
            <a:ext cx="214314" cy="607223"/>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16" name="AutoShape 21"/>
          <p:cNvSpPr>
            <a:spLocks noChangeArrowheads="1"/>
          </p:cNvSpPr>
          <p:nvPr/>
        </p:nvSpPr>
        <p:spPr bwMode="auto">
          <a:xfrm>
            <a:off x="357158" y="3286124"/>
            <a:ext cx="1928826" cy="78581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20000"/>
              </a:spcBef>
              <a:buClr>
                <a:schemeClr val="accent1"/>
              </a:buClr>
              <a:buSzPct val="65000"/>
              <a:defRPr/>
            </a:pPr>
            <a:r>
              <a:rPr lang="tr-TR" sz="1600" dirty="0"/>
              <a:t>Başvuru</a:t>
            </a:r>
          </a:p>
          <a:p>
            <a:pPr algn="ctr" eaLnBrk="0" hangingPunct="0">
              <a:spcBef>
                <a:spcPct val="20000"/>
              </a:spcBef>
              <a:buClr>
                <a:schemeClr val="accent1"/>
              </a:buClr>
              <a:buSzPct val="65000"/>
              <a:defRPr/>
            </a:pPr>
            <a:r>
              <a:rPr lang="tr-TR" sz="1600" dirty="0"/>
              <a:t>İptal Edilir</a:t>
            </a:r>
          </a:p>
        </p:txBody>
      </p:sp>
      <p:sp>
        <p:nvSpPr>
          <p:cNvPr id="17" name="Rectangle 92"/>
          <p:cNvSpPr txBox="1">
            <a:spLocks noChangeArrowheads="1"/>
          </p:cNvSpPr>
          <p:nvPr/>
        </p:nvSpPr>
        <p:spPr bwMode="auto">
          <a:xfrm>
            <a:off x="1285875" y="214313"/>
            <a:ext cx="7500938" cy="3571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eaLnBrk="0" hangingPunct="0">
              <a:spcBef>
                <a:spcPct val="20000"/>
              </a:spcBef>
              <a:buClr>
                <a:schemeClr val="accent1"/>
              </a:buClr>
              <a:buSzPct val="65000"/>
              <a:buFont typeface="Wingdings" pitchFamily="2" charset="2"/>
              <a:buNone/>
              <a:defRPr/>
            </a:pPr>
            <a:r>
              <a:rPr lang="tr-TR" sz="2000" dirty="0"/>
              <a:t>GEÇİCİ FAALİYET BELGESİNİN VERİLMESİ</a:t>
            </a:r>
          </a:p>
        </p:txBody>
      </p:sp>
      <p:sp>
        <p:nvSpPr>
          <p:cNvPr id="18" name="17 Bükülü Ok"/>
          <p:cNvSpPr/>
          <p:nvPr/>
        </p:nvSpPr>
        <p:spPr>
          <a:xfrm>
            <a:off x="1643042" y="1214422"/>
            <a:ext cx="428628" cy="2071702"/>
          </a:xfrm>
          <a:prstGeom prst="ben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9" name="18 Yukarı Bükülü Ok"/>
          <p:cNvSpPr/>
          <p:nvPr/>
        </p:nvSpPr>
        <p:spPr>
          <a:xfrm flipH="1">
            <a:off x="1571604" y="4071942"/>
            <a:ext cx="928694" cy="357190"/>
          </a:xfrm>
          <a:prstGeom prst="bent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pic>
        <p:nvPicPr>
          <p:cNvPr id="20" name="Picture 2" descr="C:\Documents and Settings\esarioglu\Belgelerim\Resimlerim\Microsoft Clip Organizer\j0283269.gif"/>
          <p:cNvPicPr>
            <a:picLocks noChangeAspect="1" noChangeArrowheads="1" noCrop="1"/>
          </p:cNvPicPr>
          <p:nvPr/>
        </p:nvPicPr>
        <p:blipFill>
          <a:blip r:embed="rId2"/>
          <a:srcRect/>
          <a:stretch>
            <a:fillRect/>
          </a:stretch>
        </p:blipFill>
        <p:spPr bwMode="auto">
          <a:xfrm>
            <a:off x="6357938" y="5643563"/>
            <a:ext cx="857250" cy="928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ppt_x</p:attrName>
                                        </p:attrNameLst>
                                      </p:cBhvr>
                                      <p:tavLst>
                                        <p:tav tm="0">
                                          <p:val>
                                            <p:strVal val="#ppt_x-.2"/>
                                          </p:val>
                                        </p:tav>
                                        <p:tav tm="100000">
                                          <p:val>
                                            <p:strVal val="#ppt_x"/>
                                          </p:val>
                                        </p:tav>
                                      </p:tavLst>
                                    </p:anim>
                                    <p:anim calcmode="lin" valueType="num">
                                      <p:cBhvr>
                                        <p:cTn id="1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edg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edge">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edge">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amond(in)">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edge">
                                      <p:cBhvr>
                                        <p:cTn id="78" dur="20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diamond(in)">
                                      <p:cBhvr>
                                        <p:cTn id="8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Dikdörtgen"/>
          <p:cNvSpPr/>
          <p:nvPr/>
        </p:nvSpPr>
        <p:spPr>
          <a:xfrm>
            <a:off x="5500688" y="714375"/>
            <a:ext cx="3286125" cy="4286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tr-TR"/>
          </a:p>
        </p:txBody>
      </p:sp>
      <p:sp>
        <p:nvSpPr>
          <p:cNvPr id="22" name="Rectangle 92"/>
          <p:cNvSpPr txBox="1">
            <a:spLocks noChangeArrowheads="1"/>
          </p:cNvSpPr>
          <p:nvPr/>
        </p:nvSpPr>
        <p:spPr bwMode="auto">
          <a:xfrm>
            <a:off x="214282" y="214290"/>
            <a:ext cx="990600" cy="37623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marL="342900" indent="-342900" algn="ctr" eaLnBrk="0" hangingPunct="0">
              <a:spcBef>
                <a:spcPct val="20000"/>
              </a:spcBef>
              <a:buClr>
                <a:schemeClr val="accent1"/>
              </a:buClr>
              <a:buSzPct val="65000"/>
              <a:buFont typeface="Wingdings" pitchFamily="2" charset="2"/>
              <a:buNone/>
              <a:defRPr/>
            </a:pPr>
            <a:r>
              <a:rPr lang="tr-TR" sz="2000" dirty="0"/>
              <a:t>EK-1</a:t>
            </a:r>
          </a:p>
        </p:txBody>
      </p:sp>
      <p:sp>
        <p:nvSpPr>
          <p:cNvPr id="23" name="Rectangle 92"/>
          <p:cNvSpPr txBox="1">
            <a:spLocks noChangeArrowheads="1"/>
          </p:cNvSpPr>
          <p:nvPr/>
        </p:nvSpPr>
        <p:spPr bwMode="auto">
          <a:xfrm>
            <a:off x="1285875" y="214313"/>
            <a:ext cx="7500938" cy="3571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eaLnBrk="0" hangingPunct="0">
              <a:spcBef>
                <a:spcPct val="20000"/>
              </a:spcBef>
              <a:buClr>
                <a:schemeClr val="accent1"/>
              </a:buClr>
              <a:buSzPct val="65000"/>
              <a:buFont typeface="Wingdings" pitchFamily="2" charset="2"/>
              <a:buNone/>
              <a:defRPr/>
            </a:pPr>
            <a:r>
              <a:rPr lang="tr-TR" sz="2000" dirty="0"/>
              <a:t>İZİN/LİSANS SÜRECİNİN TAMAMLANMASI</a:t>
            </a:r>
          </a:p>
        </p:txBody>
      </p:sp>
      <p:sp>
        <p:nvSpPr>
          <p:cNvPr id="24" name="AutoShape 7"/>
          <p:cNvSpPr>
            <a:spLocks noChangeArrowheads="1"/>
          </p:cNvSpPr>
          <p:nvPr/>
        </p:nvSpPr>
        <p:spPr bwMode="auto">
          <a:xfrm>
            <a:off x="1142976" y="714356"/>
            <a:ext cx="3071834" cy="428628"/>
          </a:xfrm>
          <a:prstGeom prst="roundRect">
            <a:avLst>
              <a:gd name="adj" fmla="val 16667"/>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spcBef>
                <a:spcPct val="20000"/>
              </a:spcBef>
              <a:buClr>
                <a:schemeClr val="accent1"/>
              </a:buClr>
              <a:buSzPct val="65000"/>
              <a:buFont typeface="Wingdings" pitchFamily="2" charset="2"/>
              <a:buNone/>
              <a:defRPr/>
            </a:pPr>
            <a:r>
              <a:rPr lang="tr-TR" sz="2000" dirty="0">
                <a:solidFill>
                  <a:srgbClr val="C00000"/>
                </a:solidFill>
              </a:rPr>
              <a:t>GFB</a:t>
            </a:r>
            <a:r>
              <a:rPr lang="tr-TR" sz="1600" dirty="0"/>
              <a:t> ALMIŞ BİR TESİS</a:t>
            </a:r>
          </a:p>
        </p:txBody>
      </p:sp>
      <p:sp>
        <p:nvSpPr>
          <p:cNvPr id="25" name="24 Yuvarlatılmış Dikdörtgen"/>
          <p:cNvSpPr/>
          <p:nvPr/>
        </p:nvSpPr>
        <p:spPr>
          <a:xfrm>
            <a:off x="5572125" y="2000250"/>
            <a:ext cx="3143250" cy="135731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a:defRPr/>
            </a:pPr>
            <a:r>
              <a:rPr lang="tr-TR" sz="1600" dirty="0">
                <a:solidFill>
                  <a:srgbClr val="C00000"/>
                </a:solidFill>
              </a:rPr>
              <a:t>Ek-3C’de </a:t>
            </a:r>
            <a:r>
              <a:rPr lang="tr-TR" sz="1600" dirty="0"/>
              <a:t>belirtilen bilgi, belge ve raporları içeren dosya hazırlanarak </a:t>
            </a:r>
            <a:r>
              <a:rPr lang="tr-TR" sz="1600" dirty="0">
                <a:solidFill>
                  <a:srgbClr val="C00000"/>
                </a:solidFill>
              </a:rPr>
              <a:t> sisteme veri girişi yapılır.</a:t>
            </a:r>
          </a:p>
        </p:txBody>
      </p:sp>
      <p:cxnSp>
        <p:nvCxnSpPr>
          <p:cNvPr id="26" name="25 Düz Bağlayıcı"/>
          <p:cNvCxnSpPr/>
          <p:nvPr/>
        </p:nvCxnSpPr>
        <p:spPr>
          <a:xfrm>
            <a:off x="4214813" y="2071688"/>
            <a:ext cx="1428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AutoShape 11"/>
          <p:cNvSpPr>
            <a:spLocks noChangeArrowheads="1"/>
          </p:cNvSpPr>
          <p:nvPr/>
        </p:nvSpPr>
        <p:spPr bwMode="auto">
          <a:xfrm>
            <a:off x="1142976" y="2643158"/>
            <a:ext cx="3071834" cy="714380"/>
          </a:xfrm>
          <a:prstGeom prst="roundRect">
            <a:avLst>
              <a:gd name="adj" fmla="val 16667"/>
            </a:avLst>
          </a:prstGeom>
          <a:ln>
            <a:headEnd/>
            <a:tailEnd/>
          </a:ln>
          <a:scene3d>
            <a:camera prst="orthographicFront"/>
            <a:lightRig rig="threePt" dir="t"/>
          </a:scene3d>
          <a:sp3d>
            <a:bevelT prst="slope"/>
          </a:sp3d>
        </p:spPr>
        <p:style>
          <a:lnRef idx="1">
            <a:schemeClr val="dk1"/>
          </a:lnRef>
          <a:fillRef idx="2">
            <a:schemeClr val="dk1"/>
          </a:fillRef>
          <a:effectRef idx="1">
            <a:schemeClr val="dk1"/>
          </a:effectRef>
          <a:fontRef idx="minor">
            <a:schemeClr val="dk1"/>
          </a:fontRef>
        </p:style>
        <p:txBody>
          <a:bodyPr wrap="none" anchor="ctr"/>
          <a:lstStyle/>
          <a:p>
            <a:pPr algn="ctr" eaLnBrk="0" hangingPunct="0">
              <a:spcBef>
                <a:spcPct val="20000"/>
              </a:spcBef>
              <a:buClr>
                <a:schemeClr val="accent1"/>
              </a:buClr>
              <a:buSzPct val="65000"/>
              <a:buFont typeface="Wingdings" pitchFamily="2" charset="2"/>
              <a:buNone/>
              <a:defRPr/>
            </a:pPr>
            <a:r>
              <a:rPr lang="tr-TR" sz="1600" dirty="0">
                <a:solidFill>
                  <a:schemeClr val="tx1"/>
                </a:solidFill>
              </a:rPr>
              <a:t>Konularına  Göre İlgili  Daire</a:t>
            </a:r>
          </a:p>
          <a:p>
            <a:pPr algn="ctr" eaLnBrk="0" hangingPunct="0">
              <a:spcBef>
                <a:spcPct val="20000"/>
              </a:spcBef>
              <a:buClr>
                <a:schemeClr val="accent1"/>
              </a:buClr>
              <a:buSzPct val="65000"/>
              <a:buFont typeface="Wingdings" pitchFamily="2" charset="2"/>
              <a:buNone/>
              <a:defRPr/>
            </a:pPr>
            <a:r>
              <a:rPr lang="tr-TR" sz="1600" dirty="0">
                <a:solidFill>
                  <a:schemeClr val="tx1"/>
                </a:solidFill>
              </a:rPr>
              <a:t>Başkanlıklarına  Yönlendirilir.</a:t>
            </a:r>
          </a:p>
        </p:txBody>
      </p:sp>
      <p:sp>
        <p:nvSpPr>
          <p:cNvPr id="28" name="AutoShape 32"/>
          <p:cNvSpPr>
            <a:spLocks noChangeArrowheads="1"/>
          </p:cNvSpPr>
          <p:nvPr/>
        </p:nvSpPr>
        <p:spPr bwMode="auto">
          <a:xfrm>
            <a:off x="3214678" y="1142984"/>
            <a:ext cx="214314" cy="357190"/>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29" name="AutoShape 30"/>
          <p:cNvSpPr>
            <a:spLocks noChangeArrowheads="1"/>
          </p:cNvSpPr>
          <p:nvPr/>
        </p:nvSpPr>
        <p:spPr bwMode="auto">
          <a:xfrm>
            <a:off x="1071538" y="3857604"/>
            <a:ext cx="3143272" cy="642942"/>
          </a:xfrm>
          <a:prstGeom prst="roundRect">
            <a:avLst>
              <a:gd name="adj" fmla="val 16667"/>
            </a:avLst>
          </a:prstGeom>
          <a:blipFill dpi="0" rotWithShape="1">
            <a:blip r:embed="rId2" cstate="print"/>
            <a:srcRect/>
            <a:tile tx="0" ty="0" sx="100000" sy="100000" flip="none" algn="tl"/>
          </a:blipFill>
          <a:ln w="9525">
            <a:solidFill>
              <a:schemeClr val="tx1"/>
            </a:solidFill>
            <a:round/>
            <a:headEnd/>
            <a:tailEnd/>
          </a:ln>
          <a:effectLst/>
          <a:scene3d>
            <a:camera prst="orthographicFront"/>
            <a:lightRig rig="threePt" dir="t"/>
          </a:scene3d>
          <a:sp3d>
            <a:bevelT prst="angle"/>
          </a:sp3d>
        </p:spPr>
        <p:txBody>
          <a:bodyPr wrap="none" anchor="ctr"/>
          <a:lstStyle/>
          <a:p>
            <a:pPr algn="ctr" eaLnBrk="0" hangingPunct="0">
              <a:spcBef>
                <a:spcPct val="20000"/>
              </a:spcBef>
              <a:buClr>
                <a:schemeClr val="accent1"/>
              </a:buClr>
              <a:buSzPct val="65000"/>
              <a:defRPr/>
            </a:pPr>
            <a:r>
              <a:rPr lang="tr-TR" sz="1600" dirty="0"/>
              <a:t>İlgili Yönetmelikler</a:t>
            </a:r>
          </a:p>
          <a:p>
            <a:pPr algn="ctr" eaLnBrk="0" hangingPunct="0">
              <a:spcBef>
                <a:spcPct val="20000"/>
              </a:spcBef>
              <a:buClr>
                <a:schemeClr val="accent1"/>
              </a:buClr>
              <a:buSzPct val="65000"/>
              <a:defRPr/>
            </a:pPr>
            <a:r>
              <a:rPr lang="tr-TR" sz="1600" dirty="0"/>
              <a:t> Kapsamında Değerlendirilir. </a:t>
            </a:r>
            <a:endParaRPr lang="tr-TR" dirty="0">
              <a:solidFill>
                <a:schemeClr val="tx2"/>
              </a:solidFill>
            </a:endParaRPr>
          </a:p>
        </p:txBody>
      </p:sp>
      <p:sp>
        <p:nvSpPr>
          <p:cNvPr id="30" name="AutoShape 32"/>
          <p:cNvSpPr>
            <a:spLocks noChangeArrowheads="1"/>
          </p:cNvSpPr>
          <p:nvPr/>
        </p:nvSpPr>
        <p:spPr bwMode="auto">
          <a:xfrm>
            <a:off x="3214678" y="3357538"/>
            <a:ext cx="214313" cy="500066"/>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31" name="AutoShape 32"/>
          <p:cNvSpPr>
            <a:spLocks noChangeArrowheads="1"/>
          </p:cNvSpPr>
          <p:nvPr/>
        </p:nvSpPr>
        <p:spPr bwMode="auto">
          <a:xfrm>
            <a:off x="3214678" y="4500546"/>
            <a:ext cx="214313" cy="500066"/>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32" name="AutoShape 25"/>
          <p:cNvSpPr>
            <a:spLocks noChangeArrowheads="1"/>
          </p:cNvSpPr>
          <p:nvPr/>
        </p:nvSpPr>
        <p:spPr bwMode="auto">
          <a:xfrm>
            <a:off x="2214546" y="5000612"/>
            <a:ext cx="2286016" cy="857256"/>
          </a:xfrm>
          <a:prstGeom prst="flowChartDecision">
            <a:avLst/>
          </a:prstGeom>
          <a:solidFill>
            <a:schemeClr val="accent5">
              <a:lumMod val="60000"/>
              <a:lumOff val="40000"/>
            </a:schemeClr>
          </a:solidFill>
          <a:ln w="9525">
            <a:solidFill>
              <a:schemeClr val="tx1"/>
            </a:solidFill>
            <a:miter lim="800000"/>
            <a:headEnd/>
            <a:tailEnd/>
          </a:ln>
          <a:effectLst/>
          <a:scene3d>
            <a:camera prst="orthographicFront"/>
            <a:lightRig rig="threePt" dir="t"/>
          </a:scene3d>
          <a:sp3d>
            <a:bevelT prst="slope"/>
          </a:sp3d>
        </p:spPr>
        <p:txBody>
          <a:bodyPr wrap="none" anchor="ctr"/>
          <a:lstStyle/>
          <a:p>
            <a:pPr algn="ctr" eaLnBrk="0" hangingPunct="0">
              <a:spcBef>
                <a:spcPct val="20000"/>
              </a:spcBef>
              <a:buClr>
                <a:schemeClr val="accent1"/>
              </a:buClr>
              <a:buSzPct val="65000"/>
              <a:defRPr/>
            </a:pPr>
            <a:endParaRPr lang="tr-TR" sz="1200" dirty="0"/>
          </a:p>
          <a:p>
            <a:pPr algn="ctr" eaLnBrk="0" hangingPunct="0">
              <a:spcBef>
                <a:spcPct val="20000"/>
              </a:spcBef>
              <a:buClr>
                <a:schemeClr val="accent1"/>
              </a:buClr>
              <a:buSzPct val="65000"/>
              <a:defRPr/>
            </a:pPr>
            <a:r>
              <a:rPr lang="tr-TR" sz="1200" dirty="0"/>
              <a:t>UYGUN BULUNDU </a:t>
            </a:r>
          </a:p>
          <a:p>
            <a:pPr algn="ctr" eaLnBrk="0" hangingPunct="0">
              <a:spcBef>
                <a:spcPct val="20000"/>
              </a:spcBef>
              <a:buClr>
                <a:schemeClr val="accent1"/>
              </a:buClr>
              <a:buSzPct val="65000"/>
              <a:defRPr/>
            </a:pPr>
            <a:r>
              <a:rPr lang="tr-TR" sz="1200" dirty="0"/>
              <a:t>MU?</a:t>
            </a:r>
          </a:p>
        </p:txBody>
      </p:sp>
      <p:sp>
        <p:nvSpPr>
          <p:cNvPr id="33" name="AutoShape 32"/>
          <p:cNvSpPr>
            <a:spLocks noChangeArrowheads="1"/>
          </p:cNvSpPr>
          <p:nvPr/>
        </p:nvSpPr>
        <p:spPr bwMode="auto">
          <a:xfrm>
            <a:off x="3214678" y="5857868"/>
            <a:ext cx="214314" cy="357190"/>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34" name="Text Box 69"/>
          <p:cNvSpPr txBox="1">
            <a:spLocks noChangeArrowheads="1"/>
          </p:cNvSpPr>
          <p:nvPr/>
        </p:nvSpPr>
        <p:spPr bwMode="auto">
          <a:xfrm>
            <a:off x="3429000" y="5857875"/>
            <a:ext cx="785813" cy="285750"/>
          </a:xfrm>
          <a:prstGeom prst="rect">
            <a:avLst/>
          </a:prstGeom>
          <a:noFill/>
          <a:ln w="9525">
            <a:noFill/>
            <a:miter lim="800000"/>
            <a:headEnd/>
            <a:tailEnd/>
          </a:ln>
        </p:spPr>
        <p:txBody>
          <a:bodyPr>
            <a:spAutoFit/>
          </a:bodyPr>
          <a:lstStyle/>
          <a:p>
            <a:pPr eaLnBrk="0" hangingPunct="0">
              <a:spcBef>
                <a:spcPct val="50000"/>
              </a:spcBef>
              <a:buClr>
                <a:schemeClr val="accent1"/>
              </a:buClr>
              <a:buSzPct val="65000"/>
              <a:buFont typeface="Wingdings" pitchFamily="2" charset="2"/>
              <a:buChar char="n"/>
            </a:pPr>
            <a:r>
              <a:rPr lang="tr-TR" sz="1200"/>
              <a:t>EVET</a:t>
            </a:r>
          </a:p>
        </p:txBody>
      </p:sp>
      <p:sp>
        <p:nvSpPr>
          <p:cNvPr id="35" name="Text Box 70"/>
          <p:cNvSpPr txBox="1">
            <a:spLocks noChangeArrowheads="1"/>
          </p:cNvSpPr>
          <p:nvPr/>
        </p:nvSpPr>
        <p:spPr bwMode="auto">
          <a:xfrm>
            <a:off x="1714500" y="5143500"/>
            <a:ext cx="857250" cy="285750"/>
          </a:xfrm>
          <a:prstGeom prst="rect">
            <a:avLst/>
          </a:prstGeom>
          <a:noFill/>
          <a:ln w="9525">
            <a:noFill/>
            <a:miter lim="800000"/>
            <a:headEnd/>
            <a:tailEnd/>
          </a:ln>
        </p:spPr>
        <p:txBody>
          <a:bodyPr>
            <a:spAutoFit/>
          </a:bodyPr>
          <a:lstStyle/>
          <a:p>
            <a:pPr eaLnBrk="0" hangingPunct="0">
              <a:spcBef>
                <a:spcPct val="50000"/>
              </a:spcBef>
              <a:buClr>
                <a:schemeClr val="accent1"/>
              </a:buClr>
              <a:buSzPct val="65000"/>
              <a:buFont typeface="Wingdings" pitchFamily="2" charset="2"/>
              <a:buChar char="n"/>
            </a:pPr>
            <a:r>
              <a:rPr lang="tr-TR" sz="1200"/>
              <a:t>HAYIR</a:t>
            </a:r>
          </a:p>
        </p:txBody>
      </p:sp>
      <p:sp>
        <p:nvSpPr>
          <p:cNvPr id="36" name="AutoShape 11"/>
          <p:cNvSpPr>
            <a:spLocks noChangeArrowheads="1"/>
          </p:cNvSpPr>
          <p:nvPr/>
        </p:nvSpPr>
        <p:spPr bwMode="auto">
          <a:xfrm>
            <a:off x="214282" y="4786298"/>
            <a:ext cx="1428760" cy="1643074"/>
          </a:xfrm>
          <a:prstGeom prst="roundRect">
            <a:avLst>
              <a:gd name="adj" fmla="val 16667"/>
            </a:avLst>
          </a:prstGeom>
          <a:ln>
            <a:headEnd/>
            <a:tailEnd/>
          </a:ln>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spcBef>
                <a:spcPct val="20000"/>
              </a:spcBef>
              <a:buClr>
                <a:schemeClr val="accent1"/>
              </a:buClr>
              <a:buSzPct val="65000"/>
              <a:buFont typeface="Wingdings" pitchFamily="2" charset="2"/>
              <a:buNone/>
              <a:defRPr/>
            </a:pPr>
            <a:r>
              <a:rPr lang="tr-TR" sz="1600" dirty="0">
                <a:solidFill>
                  <a:schemeClr val="tx1"/>
                </a:solidFill>
              </a:rPr>
              <a:t>Eksikliklerin </a:t>
            </a:r>
          </a:p>
          <a:p>
            <a:pPr algn="ctr" eaLnBrk="0" hangingPunct="0">
              <a:spcBef>
                <a:spcPct val="20000"/>
              </a:spcBef>
              <a:buClr>
                <a:schemeClr val="accent1"/>
              </a:buClr>
              <a:buSzPct val="65000"/>
              <a:buFont typeface="Wingdings" pitchFamily="2" charset="2"/>
              <a:buNone/>
              <a:defRPr/>
            </a:pPr>
            <a:r>
              <a:rPr lang="tr-TR" sz="1600" dirty="0">
                <a:solidFill>
                  <a:schemeClr val="tx1"/>
                </a:solidFill>
              </a:rPr>
              <a:t>Tamamlanması </a:t>
            </a:r>
          </a:p>
          <a:p>
            <a:pPr algn="ctr" eaLnBrk="0" hangingPunct="0">
              <a:spcBef>
                <a:spcPct val="20000"/>
              </a:spcBef>
              <a:buClr>
                <a:schemeClr val="accent1"/>
              </a:buClr>
              <a:buSzPct val="65000"/>
              <a:buFont typeface="Wingdings" pitchFamily="2" charset="2"/>
              <a:buNone/>
              <a:defRPr/>
            </a:pPr>
            <a:r>
              <a:rPr lang="tr-TR" sz="1600" dirty="0">
                <a:solidFill>
                  <a:schemeClr val="tx1"/>
                </a:solidFill>
              </a:rPr>
              <a:t>İçin Ek Süre </a:t>
            </a:r>
          </a:p>
          <a:p>
            <a:pPr algn="ctr" eaLnBrk="0" hangingPunct="0">
              <a:spcBef>
                <a:spcPct val="20000"/>
              </a:spcBef>
              <a:buClr>
                <a:schemeClr val="accent1"/>
              </a:buClr>
              <a:buSzPct val="65000"/>
              <a:buFont typeface="Wingdings" pitchFamily="2" charset="2"/>
              <a:buNone/>
              <a:defRPr/>
            </a:pPr>
            <a:r>
              <a:rPr lang="tr-TR" sz="1600" dirty="0">
                <a:solidFill>
                  <a:schemeClr val="tx1"/>
                </a:solidFill>
              </a:rPr>
              <a:t>Verilir</a:t>
            </a:r>
          </a:p>
        </p:txBody>
      </p:sp>
      <p:sp>
        <p:nvSpPr>
          <p:cNvPr id="37" name="36 Bükülü Ok"/>
          <p:cNvSpPr/>
          <p:nvPr/>
        </p:nvSpPr>
        <p:spPr>
          <a:xfrm>
            <a:off x="714348" y="2857496"/>
            <a:ext cx="428628" cy="1857388"/>
          </a:xfrm>
          <a:prstGeom prst="ben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38" name="AutoShape 37"/>
          <p:cNvSpPr>
            <a:spLocks noChangeArrowheads="1"/>
          </p:cNvSpPr>
          <p:nvPr/>
        </p:nvSpPr>
        <p:spPr bwMode="auto">
          <a:xfrm>
            <a:off x="1643042" y="5357802"/>
            <a:ext cx="504825" cy="214314"/>
          </a:xfrm>
          <a:prstGeom prst="leftArrow">
            <a:avLst>
              <a:gd name="adj1" fmla="val 50000"/>
              <a:gd name="adj2" fmla="val 43923"/>
            </a:avLst>
          </a:prstGeom>
          <a:ln>
            <a:headEnd/>
            <a:tailEnd/>
          </a:ln>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a:p>
        </p:txBody>
      </p:sp>
      <p:sp>
        <p:nvSpPr>
          <p:cNvPr id="39" name="AutoShape 32"/>
          <p:cNvSpPr>
            <a:spLocks noChangeArrowheads="1"/>
          </p:cNvSpPr>
          <p:nvPr/>
        </p:nvSpPr>
        <p:spPr bwMode="auto">
          <a:xfrm>
            <a:off x="3214678" y="3357538"/>
            <a:ext cx="214313" cy="500066"/>
          </a:xfrm>
          <a:prstGeom prst="downArrow">
            <a:avLst>
              <a:gd name="adj1" fmla="val 50000"/>
              <a:gd name="adj2" fmla="val 5635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40" name="AutoShape 32"/>
          <p:cNvSpPr>
            <a:spLocks noChangeArrowheads="1"/>
          </p:cNvSpPr>
          <p:nvPr/>
        </p:nvSpPr>
        <p:spPr bwMode="auto">
          <a:xfrm>
            <a:off x="3214678" y="4500546"/>
            <a:ext cx="214313" cy="500066"/>
          </a:xfrm>
          <a:prstGeom prst="downArrow">
            <a:avLst>
              <a:gd name="adj1" fmla="val 50000"/>
              <a:gd name="adj2" fmla="val 5635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41" name="AutoShape 32"/>
          <p:cNvSpPr>
            <a:spLocks noChangeArrowheads="1"/>
          </p:cNvSpPr>
          <p:nvPr/>
        </p:nvSpPr>
        <p:spPr bwMode="auto">
          <a:xfrm>
            <a:off x="3214678" y="5857868"/>
            <a:ext cx="214314" cy="357190"/>
          </a:xfrm>
          <a:prstGeom prst="downArrow">
            <a:avLst>
              <a:gd name="adj1" fmla="val 50000"/>
              <a:gd name="adj2" fmla="val 5635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42" name="Text Box 70"/>
          <p:cNvSpPr txBox="1">
            <a:spLocks noChangeArrowheads="1"/>
          </p:cNvSpPr>
          <p:nvPr/>
        </p:nvSpPr>
        <p:spPr bwMode="auto">
          <a:xfrm>
            <a:off x="4071938" y="4929188"/>
            <a:ext cx="857250" cy="285750"/>
          </a:xfrm>
          <a:prstGeom prst="rect">
            <a:avLst/>
          </a:prstGeom>
          <a:noFill/>
          <a:ln w="9525">
            <a:noFill/>
            <a:miter lim="800000"/>
            <a:headEnd/>
            <a:tailEnd/>
          </a:ln>
        </p:spPr>
        <p:txBody>
          <a:bodyPr>
            <a:spAutoFit/>
          </a:bodyPr>
          <a:lstStyle/>
          <a:p>
            <a:pPr eaLnBrk="0" hangingPunct="0">
              <a:spcBef>
                <a:spcPct val="50000"/>
              </a:spcBef>
              <a:buClr>
                <a:schemeClr val="accent1"/>
              </a:buClr>
              <a:buSzPct val="65000"/>
              <a:buFont typeface="Wingdings" pitchFamily="2" charset="2"/>
              <a:buChar char="n"/>
            </a:pPr>
            <a:r>
              <a:rPr lang="tr-TR" sz="1200"/>
              <a:t>HAYIR</a:t>
            </a:r>
          </a:p>
        </p:txBody>
      </p:sp>
      <p:sp>
        <p:nvSpPr>
          <p:cNvPr id="43" name="AutoShape 66"/>
          <p:cNvSpPr>
            <a:spLocks noChangeArrowheads="1"/>
          </p:cNvSpPr>
          <p:nvPr/>
        </p:nvSpPr>
        <p:spPr bwMode="auto">
          <a:xfrm>
            <a:off x="4429124" y="5286364"/>
            <a:ext cx="479446" cy="223831"/>
          </a:xfrm>
          <a:prstGeom prst="rightArrow">
            <a:avLst>
              <a:gd name="adj1" fmla="val 50000"/>
              <a:gd name="adj2" fmla="val 56353"/>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a:p>
        </p:txBody>
      </p:sp>
      <p:sp>
        <p:nvSpPr>
          <p:cNvPr id="44" name="43 Yuvarlatılmış Dikdörtgen"/>
          <p:cNvSpPr/>
          <p:nvPr/>
        </p:nvSpPr>
        <p:spPr>
          <a:xfrm>
            <a:off x="4929190" y="4714884"/>
            <a:ext cx="4000528" cy="1785974"/>
          </a:xfrm>
          <a:prstGeom prst="round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tr-TR" dirty="0">
              <a:solidFill>
                <a:schemeClr val="tx2"/>
              </a:solidFill>
            </a:endParaRPr>
          </a:p>
          <a:p>
            <a:pPr algn="just">
              <a:defRPr/>
            </a:pPr>
            <a:r>
              <a:rPr lang="tr-TR" sz="1800" dirty="0">
                <a:solidFill>
                  <a:schemeClr val="tx2"/>
                </a:solidFill>
              </a:rPr>
              <a:t>GFB Geçerlilik Süresi Sona Erdiğinden Dolayı;</a:t>
            </a:r>
          </a:p>
          <a:p>
            <a:pPr algn="just">
              <a:defRPr/>
            </a:pPr>
            <a:r>
              <a:rPr lang="tr-TR" sz="1800" dirty="0">
                <a:solidFill>
                  <a:schemeClr val="tx2"/>
                </a:solidFill>
              </a:rPr>
              <a:t>-</a:t>
            </a:r>
            <a:r>
              <a:rPr lang="tr-TR" sz="1800" dirty="0">
                <a:solidFill>
                  <a:schemeClr val="tx1"/>
                </a:solidFill>
              </a:rPr>
              <a:t>İşletme 6 ay müracaatta bulunamaz</a:t>
            </a:r>
          </a:p>
          <a:p>
            <a:pPr algn="just">
              <a:defRPr/>
            </a:pPr>
            <a:r>
              <a:rPr lang="tr-TR" sz="1800" dirty="0">
                <a:solidFill>
                  <a:schemeClr val="tx1"/>
                </a:solidFill>
              </a:rPr>
              <a:t>-Faaliyetini sürdürmesi durumunda</a:t>
            </a:r>
          </a:p>
          <a:p>
            <a:pPr algn="just">
              <a:defRPr/>
            </a:pPr>
            <a:r>
              <a:rPr lang="tr-TR" sz="1800" dirty="0">
                <a:solidFill>
                  <a:schemeClr val="tx1"/>
                </a:solidFill>
              </a:rPr>
              <a:t>2872 sayılı Çevre Kanununun ilgili hükümleri uygulanır.</a:t>
            </a:r>
          </a:p>
          <a:p>
            <a:pPr algn="just">
              <a:defRPr/>
            </a:pPr>
            <a:endParaRPr lang="tr-TR" dirty="0">
              <a:solidFill>
                <a:srgbClr val="C00000"/>
              </a:solidFill>
            </a:endParaRPr>
          </a:p>
        </p:txBody>
      </p:sp>
      <p:sp>
        <p:nvSpPr>
          <p:cNvPr id="45" name="AutoShape 12"/>
          <p:cNvSpPr>
            <a:spLocks/>
          </p:cNvSpPr>
          <p:nvPr/>
        </p:nvSpPr>
        <p:spPr bwMode="auto">
          <a:xfrm>
            <a:off x="4357688" y="2714625"/>
            <a:ext cx="528637" cy="1785938"/>
          </a:xfrm>
          <a:prstGeom prst="rightBrace">
            <a:avLst>
              <a:gd name="adj1" fmla="val 12500"/>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eaLnBrk="0" hangingPunct="0">
              <a:spcBef>
                <a:spcPct val="20000"/>
              </a:spcBef>
              <a:buClr>
                <a:schemeClr val="accent1"/>
              </a:buClr>
              <a:buSzPct val="65000"/>
              <a:buFont typeface="Wingdings" pitchFamily="2" charset="2"/>
              <a:buChar char="n"/>
              <a:defRPr/>
            </a:pPr>
            <a:endParaRPr lang="en-US">
              <a:solidFill>
                <a:srgbClr val="FF0000"/>
              </a:solidFill>
            </a:endParaRPr>
          </a:p>
        </p:txBody>
      </p:sp>
      <p:sp>
        <p:nvSpPr>
          <p:cNvPr id="46" name="Text Box 70"/>
          <p:cNvSpPr txBox="1">
            <a:spLocks noChangeArrowheads="1"/>
          </p:cNvSpPr>
          <p:nvPr/>
        </p:nvSpPr>
        <p:spPr bwMode="auto">
          <a:xfrm>
            <a:off x="4857750" y="3429000"/>
            <a:ext cx="1071563" cy="338138"/>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600">
                <a:solidFill>
                  <a:srgbClr val="C00000"/>
                </a:solidFill>
              </a:rPr>
              <a:t>80 GÜN</a:t>
            </a:r>
          </a:p>
        </p:txBody>
      </p:sp>
      <p:pic>
        <p:nvPicPr>
          <p:cNvPr id="47" name="Picture 2" descr="Picture2"/>
          <p:cNvPicPr>
            <a:picLocks noChangeAspect="1" noChangeArrowheads="1"/>
          </p:cNvPicPr>
          <p:nvPr/>
        </p:nvPicPr>
        <p:blipFill>
          <a:blip r:embed="rId3"/>
          <a:srcRect/>
          <a:stretch>
            <a:fillRect/>
          </a:stretch>
        </p:blipFill>
        <p:spPr bwMode="auto">
          <a:xfrm>
            <a:off x="2357438" y="6215063"/>
            <a:ext cx="2000250" cy="642937"/>
          </a:xfrm>
          <a:prstGeom prst="rect">
            <a:avLst/>
          </a:prstGeom>
          <a:noFill/>
          <a:ln w="9525">
            <a:noFill/>
            <a:miter lim="800000"/>
            <a:headEnd/>
            <a:tailEnd/>
          </a:ln>
        </p:spPr>
      </p:pic>
      <p:sp>
        <p:nvSpPr>
          <p:cNvPr id="48" name="AutoShape 11"/>
          <p:cNvSpPr>
            <a:spLocks noChangeArrowheads="1"/>
          </p:cNvSpPr>
          <p:nvPr/>
        </p:nvSpPr>
        <p:spPr bwMode="auto">
          <a:xfrm>
            <a:off x="1142976" y="1500174"/>
            <a:ext cx="3071834" cy="714380"/>
          </a:xfrm>
          <a:prstGeom prst="roundRect">
            <a:avLst>
              <a:gd name="adj" fmla="val 16667"/>
            </a:avLst>
          </a:prstGeom>
          <a:ln>
            <a:headEnd/>
            <a:tailEnd/>
          </a:ln>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spcBef>
                <a:spcPct val="20000"/>
              </a:spcBef>
              <a:buClr>
                <a:schemeClr val="accent1"/>
              </a:buClr>
              <a:buSzPct val="65000"/>
              <a:defRPr/>
            </a:pPr>
            <a:r>
              <a:rPr lang="tr-TR" sz="1600" dirty="0">
                <a:solidFill>
                  <a:schemeClr val="tx1"/>
                </a:solidFill>
              </a:rPr>
              <a:t>İzin/lisans  Dosyasının</a:t>
            </a:r>
          </a:p>
          <a:p>
            <a:pPr algn="ctr" eaLnBrk="0" hangingPunct="0">
              <a:spcBef>
                <a:spcPct val="20000"/>
              </a:spcBef>
              <a:buClr>
                <a:schemeClr val="accent1"/>
              </a:buClr>
              <a:buSzPct val="65000"/>
              <a:defRPr/>
            </a:pPr>
            <a:r>
              <a:rPr lang="tr-TR" sz="1600" dirty="0">
                <a:solidFill>
                  <a:schemeClr val="tx1"/>
                </a:solidFill>
              </a:rPr>
              <a:t>Hazırlanması</a:t>
            </a:r>
          </a:p>
        </p:txBody>
      </p:sp>
      <p:sp>
        <p:nvSpPr>
          <p:cNvPr id="49" name="AutoShape 32"/>
          <p:cNvSpPr>
            <a:spLocks noChangeArrowheads="1"/>
          </p:cNvSpPr>
          <p:nvPr/>
        </p:nvSpPr>
        <p:spPr bwMode="auto">
          <a:xfrm>
            <a:off x="3214678" y="2214554"/>
            <a:ext cx="214314" cy="428628"/>
          </a:xfrm>
          <a:prstGeom prst="downArrow">
            <a:avLst>
              <a:gd name="adj1" fmla="val 50000"/>
              <a:gd name="adj2" fmla="val 56354"/>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50" name="AutoShape 12"/>
          <p:cNvSpPr>
            <a:spLocks/>
          </p:cNvSpPr>
          <p:nvPr/>
        </p:nvSpPr>
        <p:spPr bwMode="auto">
          <a:xfrm>
            <a:off x="4286250" y="714375"/>
            <a:ext cx="528638" cy="1500188"/>
          </a:xfrm>
          <a:prstGeom prst="rightBrace">
            <a:avLst>
              <a:gd name="adj1" fmla="val 12500"/>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eaLnBrk="0" hangingPunct="0">
              <a:spcBef>
                <a:spcPct val="20000"/>
              </a:spcBef>
              <a:buClr>
                <a:schemeClr val="accent1"/>
              </a:buClr>
              <a:buSzPct val="65000"/>
              <a:buFont typeface="Wingdings" pitchFamily="2" charset="2"/>
              <a:buChar char="n"/>
              <a:defRPr/>
            </a:pPr>
            <a:endParaRPr lang="en-US" dirty="0">
              <a:solidFill>
                <a:srgbClr val="FF0000"/>
              </a:solidFill>
            </a:endParaRPr>
          </a:p>
        </p:txBody>
      </p:sp>
      <p:sp>
        <p:nvSpPr>
          <p:cNvPr id="51" name="Text Box 70"/>
          <p:cNvSpPr txBox="1">
            <a:spLocks noChangeArrowheads="1"/>
          </p:cNvSpPr>
          <p:nvPr/>
        </p:nvSpPr>
        <p:spPr bwMode="auto">
          <a:xfrm>
            <a:off x="4643438" y="1571625"/>
            <a:ext cx="571500" cy="307975"/>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400">
                <a:solidFill>
                  <a:srgbClr val="C00000"/>
                </a:solidFill>
              </a:rPr>
              <a:t>6 Ay</a:t>
            </a:r>
          </a:p>
        </p:txBody>
      </p:sp>
      <p:sp>
        <p:nvSpPr>
          <p:cNvPr id="52" name="Text Box 70"/>
          <p:cNvSpPr txBox="1">
            <a:spLocks noChangeArrowheads="1"/>
          </p:cNvSpPr>
          <p:nvPr/>
        </p:nvSpPr>
        <p:spPr bwMode="auto">
          <a:xfrm>
            <a:off x="4857750" y="3429000"/>
            <a:ext cx="1071563" cy="338138"/>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600">
                <a:solidFill>
                  <a:srgbClr val="C00000"/>
                </a:solidFill>
              </a:rPr>
              <a:t>20 GÜN</a:t>
            </a:r>
          </a:p>
        </p:txBody>
      </p:sp>
      <p:sp>
        <p:nvSpPr>
          <p:cNvPr id="53" name="Text Box 70"/>
          <p:cNvSpPr txBox="1">
            <a:spLocks noChangeArrowheads="1"/>
          </p:cNvSpPr>
          <p:nvPr/>
        </p:nvSpPr>
        <p:spPr bwMode="auto">
          <a:xfrm>
            <a:off x="357188" y="6519863"/>
            <a:ext cx="1071562" cy="338137"/>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600">
                <a:solidFill>
                  <a:srgbClr val="C00000"/>
                </a:solidFill>
              </a:rPr>
              <a:t>80 GÜN</a:t>
            </a:r>
          </a:p>
        </p:txBody>
      </p:sp>
      <p:sp>
        <p:nvSpPr>
          <p:cNvPr id="54" name="Text Box 70"/>
          <p:cNvSpPr txBox="1">
            <a:spLocks noChangeArrowheads="1"/>
          </p:cNvSpPr>
          <p:nvPr/>
        </p:nvSpPr>
        <p:spPr bwMode="auto">
          <a:xfrm>
            <a:off x="5500688" y="785813"/>
            <a:ext cx="571500" cy="307975"/>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400">
                <a:solidFill>
                  <a:schemeClr val="tx2"/>
                </a:solidFill>
              </a:rPr>
              <a:t>6 Ay</a:t>
            </a:r>
          </a:p>
        </p:txBody>
      </p:sp>
      <p:sp>
        <p:nvSpPr>
          <p:cNvPr id="55" name="54 Artı"/>
          <p:cNvSpPr/>
          <p:nvPr/>
        </p:nvSpPr>
        <p:spPr>
          <a:xfrm>
            <a:off x="6000750" y="785813"/>
            <a:ext cx="214313" cy="3571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a:p>
        </p:txBody>
      </p:sp>
      <p:sp>
        <p:nvSpPr>
          <p:cNvPr id="56" name="Text Box 70"/>
          <p:cNvSpPr txBox="1">
            <a:spLocks noChangeArrowheads="1"/>
          </p:cNvSpPr>
          <p:nvPr/>
        </p:nvSpPr>
        <p:spPr bwMode="auto">
          <a:xfrm>
            <a:off x="8001000" y="785813"/>
            <a:ext cx="857250" cy="338137"/>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600">
                <a:solidFill>
                  <a:schemeClr val="tx2"/>
                </a:solidFill>
              </a:rPr>
              <a:t>20 </a:t>
            </a:r>
            <a:r>
              <a:rPr lang="tr-TR" sz="1400">
                <a:solidFill>
                  <a:schemeClr val="tx2"/>
                </a:solidFill>
              </a:rPr>
              <a:t>Gün</a:t>
            </a:r>
          </a:p>
        </p:txBody>
      </p:sp>
      <p:sp>
        <p:nvSpPr>
          <p:cNvPr id="57" name="Text Box 70"/>
          <p:cNvSpPr txBox="1">
            <a:spLocks noChangeArrowheads="1"/>
          </p:cNvSpPr>
          <p:nvPr/>
        </p:nvSpPr>
        <p:spPr bwMode="auto">
          <a:xfrm>
            <a:off x="6215063" y="785813"/>
            <a:ext cx="857250" cy="307975"/>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400">
                <a:solidFill>
                  <a:schemeClr val="tx2"/>
                </a:solidFill>
              </a:rPr>
              <a:t>80 Gün</a:t>
            </a:r>
          </a:p>
        </p:txBody>
      </p:sp>
      <p:sp>
        <p:nvSpPr>
          <p:cNvPr id="58" name="Text Box 70"/>
          <p:cNvSpPr txBox="1">
            <a:spLocks noChangeArrowheads="1"/>
          </p:cNvSpPr>
          <p:nvPr/>
        </p:nvSpPr>
        <p:spPr bwMode="auto">
          <a:xfrm>
            <a:off x="7143750" y="785813"/>
            <a:ext cx="857250" cy="307975"/>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1400">
                <a:solidFill>
                  <a:schemeClr val="tx2"/>
                </a:solidFill>
              </a:rPr>
              <a:t>80 Gün</a:t>
            </a:r>
          </a:p>
        </p:txBody>
      </p:sp>
      <p:sp>
        <p:nvSpPr>
          <p:cNvPr id="59" name="AutoShape 5"/>
          <p:cNvSpPr>
            <a:spLocks/>
          </p:cNvSpPr>
          <p:nvPr/>
        </p:nvSpPr>
        <p:spPr bwMode="auto">
          <a:xfrm rot="5400000" flipV="1">
            <a:off x="6891338" y="-180975"/>
            <a:ext cx="433387" cy="3071813"/>
          </a:xfrm>
          <a:prstGeom prst="rightBrace">
            <a:avLst>
              <a:gd name="adj1" fmla="val 11416"/>
              <a:gd name="adj2" fmla="val 48636"/>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eaLnBrk="0" hangingPunct="0">
              <a:spcBef>
                <a:spcPct val="20000"/>
              </a:spcBef>
              <a:buClr>
                <a:schemeClr val="accent1"/>
              </a:buClr>
              <a:buSzPct val="65000"/>
              <a:buFont typeface="Wingdings" pitchFamily="2" charset="2"/>
              <a:buChar char="n"/>
              <a:defRPr/>
            </a:pPr>
            <a:endParaRPr lang="en-US" sz="1400">
              <a:solidFill>
                <a:srgbClr val="FF0000"/>
              </a:solidFill>
            </a:endParaRPr>
          </a:p>
        </p:txBody>
      </p:sp>
      <p:sp>
        <p:nvSpPr>
          <p:cNvPr id="60" name="Text Box 70"/>
          <p:cNvSpPr txBox="1">
            <a:spLocks noChangeArrowheads="1"/>
          </p:cNvSpPr>
          <p:nvPr/>
        </p:nvSpPr>
        <p:spPr bwMode="auto">
          <a:xfrm>
            <a:off x="6786563" y="1571625"/>
            <a:ext cx="1214437" cy="400050"/>
          </a:xfrm>
          <a:prstGeom prst="rect">
            <a:avLst/>
          </a:prstGeom>
          <a:noFill/>
          <a:ln w="9525">
            <a:noFill/>
            <a:miter lim="800000"/>
            <a:headEnd/>
            <a:tailEnd/>
          </a:ln>
        </p:spPr>
        <p:txBody>
          <a:bodyPr>
            <a:spAutoFit/>
          </a:bodyPr>
          <a:lstStyle/>
          <a:p>
            <a:pPr eaLnBrk="0" hangingPunct="0">
              <a:spcBef>
                <a:spcPct val="50000"/>
              </a:spcBef>
              <a:buClr>
                <a:schemeClr val="accent1"/>
              </a:buClr>
              <a:buSzPct val="65000"/>
            </a:pPr>
            <a:r>
              <a:rPr lang="tr-TR" sz="2000">
                <a:solidFill>
                  <a:srgbClr val="C00000"/>
                </a:solidFill>
              </a:rPr>
              <a:t>1 YIL</a:t>
            </a:r>
          </a:p>
        </p:txBody>
      </p:sp>
      <p:sp>
        <p:nvSpPr>
          <p:cNvPr id="61" name="60 Artı"/>
          <p:cNvSpPr/>
          <p:nvPr/>
        </p:nvSpPr>
        <p:spPr>
          <a:xfrm>
            <a:off x="7000875" y="785813"/>
            <a:ext cx="214313" cy="3571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a:p>
        </p:txBody>
      </p:sp>
      <p:sp>
        <p:nvSpPr>
          <p:cNvPr id="62" name="61 Artı"/>
          <p:cNvSpPr/>
          <p:nvPr/>
        </p:nvSpPr>
        <p:spPr>
          <a:xfrm>
            <a:off x="7858125" y="785813"/>
            <a:ext cx="214313" cy="3571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a:p>
        </p:txBody>
      </p:sp>
      <p:pic>
        <p:nvPicPr>
          <p:cNvPr id="63" name="Picture 2" descr="C:\Documents and Settings\esarioglu\Belgelerim\Resimlerim\Microsoft Clip Organizer\j0283269.gif"/>
          <p:cNvPicPr>
            <a:picLocks noChangeAspect="1" noChangeArrowheads="1" noCrop="1"/>
          </p:cNvPicPr>
          <p:nvPr/>
        </p:nvPicPr>
        <p:blipFill>
          <a:blip r:embed="rId4"/>
          <a:srcRect/>
          <a:stretch>
            <a:fillRect/>
          </a:stretch>
        </p:blipFill>
        <p:spPr bwMode="auto">
          <a:xfrm>
            <a:off x="4786313" y="714375"/>
            <a:ext cx="571500" cy="652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amond(in)">
                                      <p:cBhvr>
                                        <p:cTn id="12" dur="2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edge">
                                      <p:cBhvr>
                                        <p:cTn id="23" dur="20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ppt_x</p:attrName>
                                        </p:attrNameLst>
                                      </p:cBhvr>
                                      <p:tavLst>
                                        <p:tav tm="0">
                                          <p:val>
                                            <p:strVal val="#ppt_x-.2"/>
                                          </p:val>
                                        </p:tav>
                                        <p:tav tm="100000">
                                          <p:val>
                                            <p:strVal val="#ppt_x"/>
                                          </p:val>
                                        </p:tav>
                                      </p:tavLst>
                                    </p:anim>
                                    <p:anim calcmode="lin" valueType="num">
                                      <p:cBhvr>
                                        <p:cTn id="3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1000" fill="hold"/>
                                        <p:tgtEl>
                                          <p:spTgt spid="50"/>
                                        </p:tgtEl>
                                        <p:attrNameLst>
                                          <p:attrName>ppt_x</p:attrName>
                                        </p:attrNameLst>
                                      </p:cBhvr>
                                      <p:tavLst>
                                        <p:tav tm="0">
                                          <p:val>
                                            <p:strVal val="#ppt_x-.2"/>
                                          </p:val>
                                        </p:tav>
                                        <p:tav tm="100000">
                                          <p:val>
                                            <p:strVal val="#ppt_x"/>
                                          </p:val>
                                        </p:tav>
                                      </p:tavLst>
                                    </p:anim>
                                    <p:anim calcmode="lin" valueType="num">
                                      <p:cBhvr>
                                        <p:cTn id="40"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0"/>
                                        </p:tgtEl>
                                      </p:cBhvr>
                                    </p:animEffect>
                                  </p:childTnLst>
                                </p:cTn>
                              </p:par>
                            </p:childTnLst>
                          </p:cTn>
                        </p:par>
                        <p:par>
                          <p:cTn id="42" fill="hold">
                            <p:stCondLst>
                              <p:cond delay="1000"/>
                            </p:stCondLst>
                            <p:childTnLst>
                              <p:par>
                                <p:cTn id="43" presetID="4" presetClass="entr" presetSubtype="16"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box(in)">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box(in)">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edge">
                                      <p:cBhvr>
                                        <p:cTn id="61" dur="2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ppt_x"/>
                                          </p:val>
                                        </p:tav>
                                        <p:tav tm="100000">
                                          <p:val>
                                            <p:strVal val="#ppt_x"/>
                                          </p:val>
                                        </p:tav>
                                      </p:tavLst>
                                    </p:anim>
                                    <p:anim calcmode="lin" valueType="num">
                                      <p:cBhvr additive="base">
                                        <p:cTn id="67" dur="500" fill="hold"/>
                                        <p:tgtEl>
                                          <p:spTgt spid="30"/>
                                        </p:tgtEl>
                                        <p:attrNameLst>
                                          <p:attrName>ppt_y</p:attrName>
                                        </p:attrNameLst>
                                      </p:cBhvr>
                                      <p:tavLst>
                                        <p:tav tm="0">
                                          <p:val>
                                            <p:strVal val="0-#ppt_h/2"/>
                                          </p:val>
                                        </p:tav>
                                        <p:tav tm="100000">
                                          <p:val>
                                            <p:strVal val="#ppt_y"/>
                                          </p:val>
                                        </p:tav>
                                      </p:tavLst>
                                    </p:anim>
                                  </p:childTnLst>
                                </p:cTn>
                              </p:par>
                              <p:par>
                                <p:cTn id="68" presetID="2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edge">
                                      <p:cBhvr>
                                        <p:cTn id="70" dur="20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1000" fill="hold"/>
                                        <p:tgtEl>
                                          <p:spTgt spid="45"/>
                                        </p:tgtEl>
                                        <p:attrNameLst>
                                          <p:attrName>ppt_x</p:attrName>
                                        </p:attrNameLst>
                                      </p:cBhvr>
                                      <p:tavLst>
                                        <p:tav tm="0">
                                          <p:val>
                                            <p:strVal val="#ppt_x-.2"/>
                                          </p:val>
                                        </p:tav>
                                        <p:tav tm="100000">
                                          <p:val>
                                            <p:strVal val="#ppt_x"/>
                                          </p:val>
                                        </p:tav>
                                      </p:tavLst>
                                    </p:anim>
                                    <p:anim calcmode="lin" valueType="num">
                                      <p:cBhvr>
                                        <p:cTn id="76"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5"/>
                                        </p:tgtEl>
                                      </p:cBhvr>
                                    </p:animEffect>
                                  </p:childTnLst>
                                </p:cTn>
                              </p:par>
                            </p:childTnLst>
                          </p:cTn>
                        </p:par>
                        <p:par>
                          <p:cTn id="78" fill="hold">
                            <p:stCondLst>
                              <p:cond delay="1000"/>
                            </p:stCondLst>
                            <p:childTnLst>
                              <p:par>
                                <p:cTn id="79" presetID="4" presetClass="entr" presetSubtype="16"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ox(in)">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13" presetClass="entr" presetSubtype="16" fill="hold" grpId="0"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plus(in)">
                                      <p:cBhvr>
                                        <p:cTn id="86" dur="2000"/>
                                        <p:tgtEl>
                                          <p:spTgt spid="55"/>
                                        </p:tgtEl>
                                      </p:cBhvr>
                                    </p:animEffect>
                                  </p:childTnLst>
                                </p:cTn>
                              </p:par>
                            </p:childTnLst>
                          </p:cTn>
                        </p:par>
                        <p:par>
                          <p:cTn id="87" fill="hold">
                            <p:stCondLst>
                              <p:cond delay="2000"/>
                            </p:stCondLst>
                            <p:childTnLst>
                              <p:par>
                                <p:cTn id="88" presetID="4" presetClass="entr" presetSubtype="16"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box(in)">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edge">
                                      <p:cBhvr>
                                        <p:cTn id="101" dur="20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diamond(in)">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diamond(in)">
                                      <p:cBhvr>
                                        <p:cTn id="117" dur="20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box(in)">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1+#ppt_w/2"/>
                                          </p:val>
                                        </p:tav>
                                        <p:tav tm="100000">
                                          <p:val>
                                            <p:strVal val="#ppt_x"/>
                                          </p:val>
                                        </p:tav>
                                      </p:tavLst>
                                    </p:anim>
                                    <p:anim calcmode="lin" valueType="num">
                                      <p:cBhvr additive="base">
                                        <p:cTn id="12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0" presetClass="entr" presetSubtype="0" fill="hold"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edge">
                                      <p:cBhvr>
                                        <p:cTn id="133" dur="2000"/>
                                        <p:tgtEl>
                                          <p:spTgt spid="36"/>
                                        </p:tgtEl>
                                      </p:cBhvr>
                                    </p:animEffect>
                                  </p:childTnLst>
                                </p:cTn>
                              </p:par>
                            </p:childTnLst>
                          </p:cTn>
                        </p:par>
                        <p:par>
                          <p:cTn id="134" fill="hold">
                            <p:stCondLst>
                              <p:cond delay="2000"/>
                            </p:stCondLst>
                            <p:childTnLst>
                              <p:par>
                                <p:cTn id="135" presetID="4" presetClass="entr" presetSubtype="16" fill="hold" grpId="0" nodeType="after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box(in)">
                                      <p:cBhvr>
                                        <p:cTn id="137" dur="500"/>
                                        <p:tgtEl>
                                          <p:spTgt spid="53"/>
                                        </p:tgtEl>
                                      </p:cBhvr>
                                    </p:animEffect>
                                  </p:childTnLst>
                                </p:cTn>
                              </p:par>
                            </p:childTnLst>
                          </p:cTn>
                        </p:par>
                      </p:childTnLst>
                    </p:cTn>
                  </p:par>
                  <p:par>
                    <p:cTn id="138" fill="hold">
                      <p:stCondLst>
                        <p:cond delay="indefinite"/>
                      </p:stCondLst>
                      <p:childTnLst>
                        <p:par>
                          <p:cTn id="139" fill="hold">
                            <p:stCondLst>
                              <p:cond delay="0"/>
                            </p:stCondLst>
                            <p:childTnLst>
                              <p:par>
                                <p:cTn id="140" presetID="13" presetClass="entr" presetSubtype="16" fill="hold" grpId="0" nodeType="click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plus(in)">
                                      <p:cBhvr>
                                        <p:cTn id="142" dur="2000"/>
                                        <p:tgtEl>
                                          <p:spTgt spid="61"/>
                                        </p:tgtEl>
                                      </p:cBhvr>
                                    </p:animEffect>
                                  </p:childTnLst>
                                </p:cTn>
                              </p:par>
                            </p:childTnLst>
                          </p:cTn>
                        </p:par>
                        <p:par>
                          <p:cTn id="143" fill="hold">
                            <p:stCondLst>
                              <p:cond delay="2000"/>
                            </p:stCondLst>
                            <p:childTnLst>
                              <p:par>
                                <p:cTn id="144" presetID="4" presetClass="entr" presetSubtype="16" fill="hold" grpId="0" nodeType="after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box(in)">
                                      <p:cBhvr>
                                        <p:cTn id="146" dur="500"/>
                                        <p:tgtEl>
                                          <p:spTgt spid="58"/>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37"/>
                                        </p:tgtEl>
                                        <p:attrNameLst>
                                          <p:attrName>style.visibility</p:attrName>
                                        </p:attrNameLst>
                                      </p:cBhvr>
                                      <p:to>
                                        <p:strVal val="visible"/>
                                      </p:to>
                                    </p:set>
                                    <p:anim calcmode="lin" valueType="num">
                                      <p:cBhvr additive="base">
                                        <p:cTn id="151" dur="500" fill="hold"/>
                                        <p:tgtEl>
                                          <p:spTgt spid="37"/>
                                        </p:tgtEl>
                                        <p:attrNameLst>
                                          <p:attrName>ppt_x</p:attrName>
                                        </p:attrNameLst>
                                      </p:cBhvr>
                                      <p:tavLst>
                                        <p:tav tm="0">
                                          <p:val>
                                            <p:strVal val="0-#ppt_w/2"/>
                                          </p:val>
                                        </p:tav>
                                        <p:tav tm="100000">
                                          <p:val>
                                            <p:strVal val="#ppt_x"/>
                                          </p:val>
                                        </p:tav>
                                      </p:tavLst>
                                    </p:anim>
                                    <p:anim calcmode="lin" valueType="num">
                                      <p:cBhvr additive="base">
                                        <p:cTn id="15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 fill="hold" nodeType="clickEffect">
                                  <p:stCondLst>
                                    <p:cond delay="0"/>
                                  </p:stCondLst>
                                  <p:childTnLst>
                                    <p:set>
                                      <p:cBhvr>
                                        <p:cTn id="156" dur="1" fill="hold">
                                          <p:stCondLst>
                                            <p:cond delay="0"/>
                                          </p:stCondLst>
                                        </p:cTn>
                                        <p:tgtEl>
                                          <p:spTgt spid="39"/>
                                        </p:tgtEl>
                                        <p:attrNameLst>
                                          <p:attrName>style.visibility</p:attrName>
                                        </p:attrNameLst>
                                      </p:cBhvr>
                                      <p:to>
                                        <p:strVal val="visible"/>
                                      </p:to>
                                    </p:set>
                                    <p:anim calcmode="lin" valueType="num">
                                      <p:cBhvr additive="base">
                                        <p:cTn id="157" dur="500" fill="hold"/>
                                        <p:tgtEl>
                                          <p:spTgt spid="39"/>
                                        </p:tgtEl>
                                        <p:attrNameLst>
                                          <p:attrName>ppt_x</p:attrName>
                                        </p:attrNameLst>
                                      </p:cBhvr>
                                      <p:tavLst>
                                        <p:tav tm="0">
                                          <p:val>
                                            <p:strVal val="#ppt_x"/>
                                          </p:val>
                                        </p:tav>
                                        <p:tav tm="100000">
                                          <p:val>
                                            <p:strVal val="#ppt_x"/>
                                          </p:val>
                                        </p:tav>
                                      </p:tavLst>
                                    </p:anim>
                                    <p:anim calcmode="lin" valueType="num">
                                      <p:cBhvr additive="base">
                                        <p:cTn id="15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46"/>
                                        </p:tgtEl>
                                        <p:attrNameLst>
                                          <p:attrName>style.visibility</p:attrName>
                                        </p:attrNameLst>
                                      </p:cBhvr>
                                      <p:to>
                                        <p:strVal val="hidden"/>
                                      </p:to>
                                    </p:set>
                                  </p:childTnLst>
                                </p:cTn>
                              </p:par>
                            </p:childTnLst>
                          </p:cTn>
                        </p:par>
                        <p:par>
                          <p:cTn id="163" fill="hold">
                            <p:stCondLst>
                              <p:cond delay="0"/>
                            </p:stCondLst>
                            <p:childTnLst>
                              <p:par>
                                <p:cTn id="164" presetID="4" presetClass="entr" presetSubtype="16" fill="hold" grpId="0" nodeType="after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ox(in)">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13" presetClass="entr" presetSubtype="16" fill="hold" grpId="0"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plus(in)">
                                      <p:cBhvr>
                                        <p:cTn id="171" dur="2000"/>
                                        <p:tgtEl>
                                          <p:spTgt spid="62"/>
                                        </p:tgtEl>
                                      </p:cBhvr>
                                    </p:animEffect>
                                  </p:childTnLst>
                                </p:cTn>
                              </p:par>
                            </p:childTnLst>
                          </p:cTn>
                        </p:par>
                        <p:par>
                          <p:cTn id="172" fill="hold">
                            <p:stCondLst>
                              <p:cond delay="2000"/>
                            </p:stCondLst>
                            <p:childTnLst>
                              <p:par>
                                <p:cTn id="173" presetID="4" presetClass="entr" presetSubtype="16" fill="hold" grpId="0" nodeType="afterEffect">
                                  <p:stCondLst>
                                    <p:cond delay="0"/>
                                  </p:stCondLst>
                                  <p:childTnLst>
                                    <p:set>
                                      <p:cBhvr>
                                        <p:cTn id="174" dur="1" fill="hold">
                                          <p:stCondLst>
                                            <p:cond delay="0"/>
                                          </p:stCondLst>
                                        </p:cTn>
                                        <p:tgtEl>
                                          <p:spTgt spid="56"/>
                                        </p:tgtEl>
                                        <p:attrNameLst>
                                          <p:attrName>style.visibility</p:attrName>
                                        </p:attrNameLst>
                                      </p:cBhvr>
                                      <p:to>
                                        <p:strVal val="visible"/>
                                      </p:to>
                                    </p:set>
                                    <p:animEffect transition="in" filter="box(in)">
                                      <p:cBhvr>
                                        <p:cTn id="175" dur="500"/>
                                        <p:tgtEl>
                                          <p:spTgt spid="56"/>
                                        </p:tgtEl>
                                      </p:cBhvr>
                                    </p:animEffect>
                                  </p:childTnLst>
                                </p:cTn>
                              </p:par>
                            </p:childTnLst>
                          </p:cTn>
                        </p:par>
                      </p:childTnLst>
                    </p:cTn>
                  </p:par>
                  <p:par>
                    <p:cTn id="176" fill="hold">
                      <p:stCondLst>
                        <p:cond delay="indefinite"/>
                      </p:stCondLst>
                      <p:childTnLst>
                        <p:par>
                          <p:cTn id="177" fill="hold">
                            <p:stCondLst>
                              <p:cond delay="0"/>
                            </p:stCondLst>
                            <p:childTnLst>
                              <p:par>
                                <p:cTn id="178" presetID="29" presetClass="entr" presetSubtype="0" fill="hold" grpId="0" nodeType="clickEffect">
                                  <p:stCondLst>
                                    <p:cond delay="0"/>
                                  </p:stCondLst>
                                  <p:childTnLst>
                                    <p:set>
                                      <p:cBhvr>
                                        <p:cTn id="179" dur="1" fill="hold">
                                          <p:stCondLst>
                                            <p:cond delay="0"/>
                                          </p:stCondLst>
                                        </p:cTn>
                                        <p:tgtEl>
                                          <p:spTgt spid="59"/>
                                        </p:tgtEl>
                                        <p:attrNameLst>
                                          <p:attrName>style.visibility</p:attrName>
                                        </p:attrNameLst>
                                      </p:cBhvr>
                                      <p:to>
                                        <p:strVal val="visible"/>
                                      </p:to>
                                    </p:set>
                                    <p:anim calcmode="lin" valueType="num">
                                      <p:cBhvr>
                                        <p:cTn id="180" dur="1000" fill="hold"/>
                                        <p:tgtEl>
                                          <p:spTgt spid="59"/>
                                        </p:tgtEl>
                                        <p:attrNameLst>
                                          <p:attrName>ppt_x</p:attrName>
                                        </p:attrNameLst>
                                      </p:cBhvr>
                                      <p:tavLst>
                                        <p:tav tm="0">
                                          <p:val>
                                            <p:strVal val="#ppt_x-.2"/>
                                          </p:val>
                                        </p:tav>
                                        <p:tav tm="100000">
                                          <p:val>
                                            <p:strVal val="#ppt_x"/>
                                          </p:val>
                                        </p:tav>
                                      </p:tavLst>
                                    </p:anim>
                                    <p:anim calcmode="lin" valueType="num">
                                      <p:cBhvr>
                                        <p:cTn id="181"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182" dur="1000"/>
                                        <p:tgtEl>
                                          <p:spTgt spid="59"/>
                                        </p:tgtEl>
                                      </p:cBhvr>
                                    </p:animEffect>
                                  </p:childTnLst>
                                </p:cTn>
                              </p:par>
                            </p:childTnLst>
                          </p:cTn>
                        </p:par>
                        <p:par>
                          <p:cTn id="183" fill="hold">
                            <p:stCondLst>
                              <p:cond delay="1000"/>
                            </p:stCondLst>
                            <p:childTnLst>
                              <p:par>
                                <p:cTn id="184" presetID="4" presetClass="entr" presetSubtype="16" fill="hold" grpId="0" nodeType="afterEffect">
                                  <p:stCondLst>
                                    <p:cond delay="0"/>
                                  </p:stCondLst>
                                  <p:childTnLst>
                                    <p:set>
                                      <p:cBhvr>
                                        <p:cTn id="185" dur="1" fill="hold">
                                          <p:stCondLst>
                                            <p:cond delay="0"/>
                                          </p:stCondLst>
                                        </p:cTn>
                                        <p:tgtEl>
                                          <p:spTgt spid="60"/>
                                        </p:tgtEl>
                                        <p:attrNameLst>
                                          <p:attrName>style.visibility</p:attrName>
                                        </p:attrNameLst>
                                      </p:cBhvr>
                                      <p:to>
                                        <p:strVal val="visible"/>
                                      </p:to>
                                    </p:set>
                                    <p:animEffect transition="in" filter="box(in)">
                                      <p:cBhvr>
                                        <p:cTn id="186" dur="500"/>
                                        <p:tgtEl>
                                          <p:spTgt spid="60"/>
                                        </p:tgtEl>
                                      </p:cBhvr>
                                    </p:animEffect>
                                  </p:childTnLst>
                                </p:cTn>
                              </p:par>
                            </p:childTnLst>
                          </p:cTn>
                        </p:par>
                      </p:childTnLst>
                    </p:cTn>
                  </p:par>
                  <p:par>
                    <p:cTn id="187" fill="hold">
                      <p:stCondLst>
                        <p:cond delay="indefinite"/>
                      </p:stCondLst>
                      <p:childTnLst>
                        <p:par>
                          <p:cTn id="188" fill="hold">
                            <p:stCondLst>
                              <p:cond delay="0"/>
                            </p:stCondLst>
                            <p:childTnLst>
                              <p:par>
                                <p:cTn id="189" presetID="29" presetClass="entr" presetSubtype="0" fill="hold" grpId="0" nodeType="clickEffect">
                                  <p:stCondLst>
                                    <p:cond delay="0"/>
                                  </p:stCondLst>
                                  <p:childTnLst>
                                    <p:set>
                                      <p:cBhvr>
                                        <p:cTn id="190" dur="1" fill="hold">
                                          <p:stCondLst>
                                            <p:cond delay="0"/>
                                          </p:stCondLst>
                                        </p:cTn>
                                        <p:tgtEl>
                                          <p:spTgt spid="21"/>
                                        </p:tgtEl>
                                        <p:attrNameLst>
                                          <p:attrName>style.visibility</p:attrName>
                                        </p:attrNameLst>
                                      </p:cBhvr>
                                      <p:to>
                                        <p:strVal val="visible"/>
                                      </p:to>
                                    </p:set>
                                    <p:anim calcmode="lin" valueType="num">
                                      <p:cBhvr>
                                        <p:cTn id="191" dur="1000" fill="hold"/>
                                        <p:tgtEl>
                                          <p:spTgt spid="21"/>
                                        </p:tgtEl>
                                        <p:attrNameLst>
                                          <p:attrName>ppt_x</p:attrName>
                                        </p:attrNameLst>
                                      </p:cBhvr>
                                      <p:tavLst>
                                        <p:tav tm="0">
                                          <p:val>
                                            <p:strVal val="#ppt_x-.2"/>
                                          </p:val>
                                        </p:tav>
                                        <p:tav tm="100000">
                                          <p:val>
                                            <p:strVal val="#ppt_x"/>
                                          </p:val>
                                        </p:tav>
                                      </p:tavLst>
                                    </p:anim>
                                    <p:anim calcmode="lin" valueType="num">
                                      <p:cBhvr>
                                        <p:cTn id="19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3" dur="1000"/>
                                        <p:tgtEl>
                                          <p:spTgt spid="21"/>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1" fill="hold" nodeType="clickEffect">
                                  <p:stCondLst>
                                    <p:cond delay="0"/>
                                  </p:stCondLst>
                                  <p:childTnLst>
                                    <p:set>
                                      <p:cBhvr>
                                        <p:cTn id="197" dur="1" fill="hold">
                                          <p:stCondLst>
                                            <p:cond delay="0"/>
                                          </p:stCondLst>
                                        </p:cTn>
                                        <p:tgtEl>
                                          <p:spTgt spid="40"/>
                                        </p:tgtEl>
                                        <p:attrNameLst>
                                          <p:attrName>style.visibility</p:attrName>
                                        </p:attrNameLst>
                                      </p:cBhvr>
                                      <p:to>
                                        <p:strVal val="visible"/>
                                      </p:to>
                                    </p:set>
                                    <p:anim calcmode="lin" valueType="num">
                                      <p:cBhvr additive="base">
                                        <p:cTn id="198" dur="500" fill="hold"/>
                                        <p:tgtEl>
                                          <p:spTgt spid="40"/>
                                        </p:tgtEl>
                                        <p:attrNameLst>
                                          <p:attrName>ppt_x</p:attrName>
                                        </p:attrNameLst>
                                      </p:cBhvr>
                                      <p:tavLst>
                                        <p:tav tm="0">
                                          <p:val>
                                            <p:strVal val="#ppt_x"/>
                                          </p:val>
                                        </p:tav>
                                        <p:tav tm="100000">
                                          <p:val>
                                            <p:strVal val="#ppt_x"/>
                                          </p:val>
                                        </p:tav>
                                      </p:tavLst>
                                    </p:anim>
                                    <p:anim calcmode="lin" valueType="num">
                                      <p:cBhvr additive="base">
                                        <p:cTn id="199"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1" fill="hold" nodeType="clickEffect">
                                  <p:stCondLst>
                                    <p:cond delay="0"/>
                                  </p:stCondLst>
                                  <p:childTnLst>
                                    <p:set>
                                      <p:cBhvr>
                                        <p:cTn id="203" dur="1" fill="hold">
                                          <p:stCondLst>
                                            <p:cond delay="0"/>
                                          </p:stCondLst>
                                        </p:cTn>
                                        <p:tgtEl>
                                          <p:spTgt spid="41"/>
                                        </p:tgtEl>
                                        <p:attrNameLst>
                                          <p:attrName>style.visibility</p:attrName>
                                        </p:attrNameLst>
                                      </p:cBhvr>
                                      <p:to>
                                        <p:strVal val="visible"/>
                                      </p:to>
                                    </p:set>
                                    <p:anim calcmode="lin" valueType="num">
                                      <p:cBhvr additive="base">
                                        <p:cTn id="204" dur="500" fill="hold"/>
                                        <p:tgtEl>
                                          <p:spTgt spid="41"/>
                                        </p:tgtEl>
                                        <p:attrNameLst>
                                          <p:attrName>ppt_x</p:attrName>
                                        </p:attrNameLst>
                                      </p:cBhvr>
                                      <p:tavLst>
                                        <p:tav tm="0">
                                          <p:val>
                                            <p:strVal val="#ppt_x"/>
                                          </p:val>
                                        </p:tav>
                                        <p:tav tm="100000">
                                          <p:val>
                                            <p:strVal val="#ppt_x"/>
                                          </p:val>
                                        </p:tav>
                                      </p:tavLst>
                                    </p:anim>
                                    <p:anim calcmode="lin" valueType="num">
                                      <p:cBhvr additive="base">
                                        <p:cTn id="205"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xit" presetSubtype="4" fill="hold" nodeType="clickEffect">
                                  <p:stCondLst>
                                    <p:cond delay="0"/>
                                  </p:stCondLst>
                                  <p:childTnLst>
                                    <p:anim calcmode="lin" valueType="num">
                                      <p:cBhvr additive="base">
                                        <p:cTn id="209" dur="500"/>
                                        <p:tgtEl>
                                          <p:spTgt spid="36"/>
                                        </p:tgtEl>
                                        <p:attrNameLst>
                                          <p:attrName>ppt_x</p:attrName>
                                        </p:attrNameLst>
                                      </p:cBhvr>
                                      <p:tavLst>
                                        <p:tav tm="0">
                                          <p:val>
                                            <p:strVal val="ppt_x"/>
                                          </p:val>
                                        </p:tav>
                                        <p:tav tm="100000">
                                          <p:val>
                                            <p:strVal val="ppt_x"/>
                                          </p:val>
                                        </p:tav>
                                      </p:tavLst>
                                    </p:anim>
                                    <p:anim calcmode="lin" valueType="num">
                                      <p:cBhvr additive="base">
                                        <p:cTn id="210" dur="500"/>
                                        <p:tgtEl>
                                          <p:spTgt spid="36"/>
                                        </p:tgtEl>
                                        <p:attrNameLst>
                                          <p:attrName>ppt_y</p:attrName>
                                        </p:attrNameLst>
                                      </p:cBhvr>
                                      <p:tavLst>
                                        <p:tav tm="0">
                                          <p:val>
                                            <p:strVal val="ppt_y"/>
                                          </p:val>
                                        </p:tav>
                                        <p:tav tm="100000">
                                          <p:val>
                                            <p:strVal val="1+ppt_h/2"/>
                                          </p:val>
                                        </p:tav>
                                      </p:tavLst>
                                    </p:anim>
                                    <p:set>
                                      <p:cBhvr>
                                        <p:cTn id="211" dur="1" fill="hold">
                                          <p:stCondLst>
                                            <p:cond delay="499"/>
                                          </p:stCondLst>
                                        </p:cTn>
                                        <p:tgtEl>
                                          <p:spTgt spid="36"/>
                                        </p:tgtEl>
                                        <p:attrNameLst>
                                          <p:attrName>style.visibility</p:attrName>
                                        </p:attrNameLst>
                                      </p:cBhvr>
                                      <p:to>
                                        <p:strVal val="hidden"/>
                                      </p:to>
                                    </p:set>
                                  </p:childTnLst>
                                </p:cTn>
                              </p:par>
                              <p:par>
                                <p:cTn id="212" presetID="2" presetClass="exit" presetSubtype="4" fill="hold" nodeType="withEffect">
                                  <p:stCondLst>
                                    <p:cond delay="0"/>
                                  </p:stCondLst>
                                  <p:childTnLst>
                                    <p:anim calcmode="lin" valueType="num">
                                      <p:cBhvr additive="base">
                                        <p:cTn id="213" dur="500"/>
                                        <p:tgtEl>
                                          <p:spTgt spid="37"/>
                                        </p:tgtEl>
                                        <p:attrNameLst>
                                          <p:attrName>ppt_x</p:attrName>
                                        </p:attrNameLst>
                                      </p:cBhvr>
                                      <p:tavLst>
                                        <p:tav tm="0">
                                          <p:val>
                                            <p:strVal val="ppt_x"/>
                                          </p:val>
                                        </p:tav>
                                        <p:tav tm="100000">
                                          <p:val>
                                            <p:strVal val="ppt_x"/>
                                          </p:val>
                                        </p:tav>
                                      </p:tavLst>
                                    </p:anim>
                                    <p:anim calcmode="lin" valueType="num">
                                      <p:cBhvr additive="base">
                                        <p:cTn id="214" dur="500"/>
                                        <p:tgtEl>
                                          <p:spTgt spid="37"/>
                                        </p:tgtEl>
                                        <p:attrNameLst>
                                          <p:attrName>ppt_y</p:attrName>
                                        </p:attrNameLst>
                                      </p:cBhvr>
                                      <p:tavLst>
                                        <p:tav tm="0">
                                          <p:val>
                                            <p:strVal val="ppt_y"/>
                                          </p:val>
                                        </p:tav>
                                        <p:tav tm="100000">
                                          <p:val>
                                            <p:strVal val="1+ppt_h/2"/>
                                          </p:val>
                                        </p:tav>
                                      </p:tavLst>
                                    </p:anim>
                                    <p:set>
                                      <p:cBhvr>
                                        <p:cTn id="215" dur="1" fill="hold">
                                          <p:stCondLst>
                                            <p:cond delay="499"/>
                                          </p:stCondLst>
                                        </p:cTn>
                                        <p:tgtEl>
                                          <p:spTgt spid="37"/>
                                        </p:tgtEl>
                                        <p:attrNameLst>
                                          <p:attrName>style.visibility</p:attrName>
                                        </p:attrNameLst>
                                      </p:cBhvr>
                                      <p:to>
                                        <p:strVal val="hidden"/>
                                      </p:to>
                                    </p:set>
                                  </p:childTnLst>
                                </p:cTn>
                              </p:par>
                              <p:par>
                                <p:cTn id="216" presetID="2" presetClass="exit" presetSubtype="4" fill="hold" nodeType="withEffect">
                                  <p:stCondLst>
                                    <p:cond delay="0"/>
                                  </p:stCondLst>
                                  <p:childTnLst>
                                    <p:anim calcmode="lin" valueType="num">
                                      <p:cBhvr additive="base">
                                        <p:cTn id="217" dur="500"/>
                                        <p:tgtEl>
                                          <p:spTgt spid="38"/>
                                        </p:tgtEl>
                                        <p:attrNameLst>
                                          <p:attrName>ppt_x</p:attrName>
                                        </p:attrNameLst>
                                      </p:cBhvr>
                                      <p:tavLst>
                                        <p:tav tm="0">
                                          <p:val>
                                            <p:strVal val="ppt_x"/>
                                          </p:val>
                                        </p:tav>
                                        <p:tav tm="100000">
                                          <p:val>
                                            <p:strVal val="ppt_x"/>
                                          </p:val>
                                        </p:tav>
                                      </p:tavLst>
                                    </p:anim>
                                    <p:anim calcmode="lin" valueType="num">
                                      <p:cBhvr additive="base">
                                        <p:cTn id="218" dur="500"/>
                                        <p:tgtEl>
                                          <p:spTgt spid="38"/>
                                        </p:tgtEl>
                                        <p:attrNameLst>
                                          <p:attrName>ppt_y</p:attrName>
                                        </p:attrNameLst>
                                      </p:cBhvr>
                                      <p:tavLst>
                                        <p:tav tm="0">
                                          <p:val>
                                            <p:strVal val="ppt_y"/>
                                          </p:val>
                                        </p:tav>
                                        <p:tav tm="100000">
                                          <p:val>
                                            <p:strVal val="1+ppt_h/2"/>
                                          </p:val>
                                        </p:tav>
                                      </p:tavLst>
                                    </p:anim>
                                    <p:set>
                                      <p:cBhvr>
                                        <p:cTn id="219" dur="1" fill="hold">
                                          <p:stCondLst>
                                            <p:cond delay="499"/>
                                          </p:stCondLst>
                                        </p:cTn>
                                        <p:tgtEl>
                                          <p:spTgt spid="38"/>
                                        </p:tgtEl>
                                        <p:attrNameLst>
                                          <p:attrName>style.visibility</p:attrName>
                                        </p:attrNameLst>
                                      </p:cBhvr>
                                      <p:to>
                                        <p:strVal val="hidden"/>
                                      </p:to>
                                    </p:set>
                                  </p:childTnLst>
                                </p:cTn>
                              </p:par>
                              <p:par>
                                <p:cTn id="220" presetID="2" presetClass="exit" presetSubtype="4" fill="hold" grpId="1" nodeType="withEffect">
                                  <p:stCondLst>
                                    <p:cond delay="0"/>
                                  </p:stCondLst>
                                  <p:childTnLst>
                                    <p:anim calcmode="lin" valueType="num">
                                      <p:cBhvr additive="base">
                                        <p:cTn id="221" dur="500"/>
                                        <p:tgtEl>
                                          <p:spTgt spid="35"/>
                                        </p:tgtEl>
                                        <p:attrNameLst>
                                          <p:attrName>ppt_x</p:attrName>
                                        </p:attrNameLst>
                                      </p:cBhvr>
                                      <p:tavLst>
                                        <p:tav tm="0">
                                          <p:val>
                                            <p:strVal val="ppt_x"/>
                                          </p:val>
                                        </p:tav>
                                        <p:tav tm="100000">
                                          <p:val>
                                            <p:strVal val="ppt_x"/>
                                          </p:val>
                                        </p:tav>
                                      </p:tavLst>
                                    </p:anim>
                                    <p:anim calcmode="lin" valueType="num">
                                      <p:cBhvr additive="base">
                                        <p:cTn id="222" dur="500"/>
                                        <p:tgtEl>
                                          <p:spTgt spid="35"/>
                                        </p:tgtEl>
                                        <p:attrNameLst>
                                          <p:attrName>ppt_y</p:attrName>
                                        </p:attrNameLst>
                                      </p:cBhvr>
                                      <p:tavLst>
                                        <p:tav tm="0">
                                          <p:val>
                                            <p:strVal val="ppt_y"/>
                                          </p:val>
                                        </p:tav>
                                        <p:tav tm="100000">
                                          <p:val>
                                            <p:strVal val="1+ppt_h/2"/>
                                          </p:val>
                                        </p:tav>
                                      </p:tavLst>
                                    </p:anim>
                                    <p:set>
                                      <p:cBhvr>
                                        <p:cTn id="223" dur="1" fill="hold">
                                          <p:stCondLst>
                                            <p:cond delay="499"/>
                                          </p:stCondLst>
                                        </p:cTn>
                                        <p:tgtEl>
                                          <p:spTgt spid="35"/>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53"/>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4" presetClass="entr" presetSubtype="16" fill="hold" grpId="0" nodeType="clickEffect">
                                  <p:stCondLst>
                                    <p:cond delay="0"/>
                                  </p:stCondLst>
                                  <p:childTnLst>
                                    <p:set>
                                      <p:cBhvr>
                                        <p:cTn id="229" dur="1" fill="hold">
                                          <p:stCondLst>
                                            <p:cond delay="0"/>
                                          </p:stCondLst>
                                        </p:cTn>
                                        <p:tgtEl>
                                          <p:spTgt spid="42"/>
                                        </p:tgtEl>
                                        <p:attrNameLst>
                                          <p:attrName>style.visibility</p:attrName>
                                        </p:attrNameLst>
                                      </p:cBhvr>
                                      <p:to>
                                        <p:strVal val="visible"/>
                                      </p:to>
                                    </p:set>
                                    <p:animEffect transition="in" filter="box(in)">
                                      <p:cBhvr>
                                        <p:cTn id="230" dur="500"/>
                                        <p:tgtEl>
                                          <p:spTgt spid="42"/>
                                        </p:tgtEl>
                                      </p:cBhvr>
                                    </p:animEffect>
                                  </p:childTnLst>
                                </p:cTn>
                              </p:par>
                            </p:childTnLst>
                          </p:cTn>
                        </p:par>
                      </p:childTnLst>
                    </p:cTn>
                  </p:par>
                  <p:par>
                    <p:cTn id="231" fill="hold">
                      <p:stCondLst>
                        <p:cond delay="indefinite"/>
                      </p:stCondLst>
                      <p:childTnLst>
                        <p:par>
                          <p:cTn id="232" fill="hold">
                            <p:stCondLst>
                              <p:cond delay="0"/>
                            </p:stCondLst>
                            <p:childTnLst>
                              <p:par>
                                <p:cTn id="233" presetID="2" presetClass="entr" presetSubtype="8" fill="hold" nodeType="clickEffect">
                                  <p:stCondLst>
                                    <p:cond delay="0"/>
                                  </p:stCondLst>
                                  <p:childTnLst>
                                    <p:set>
                                      <p:cBhvr>
                                        <p:cTn id="234" dur="1" fill="hold">
                                          <p:stCondLst>
                                            <p:cond delay="0"/>
                                          </p:stCondLst>
                                        </p:cTn>
                                        <p:tgtEl>
                                          <p:spTgt spid="43"/>
                                        </p:tgtEl>
                                        <p:attrNameLst>
                                          <p:attrName>style.visibility</p:attrName>
                                        </p:attrNameLst>
                                      </p:cBhvr>
                                      <p:to>
                                        <p:strVal val="visible"/>
                                      </p:to>
                                    </p:set>
                                    <p:anim calcmode="lin" valueType="num">
                                      <p:cBhvr additive="base">
                                        <p:cTn id="235" dur="500" fill="hold"/>
                                        <p:tgtEl>
                                          <p:spTgt spid="43"/>
                                        </p:tgtEl>
                                        <p:attrNameLst>
                                          <p:attrName>ppt_x</p:attrName>
                                        </p:attrNameLst>
                                      </p:cBhvr>
                                      <p:tavLst>
                                        <p:tav tm="0">
                                          <p:val>
                                            <p:strVal val="0-#ppt_w/2"/>
                                          </p:val>
                                        </p:tav>
                                        <p:tav tm="100000">
                                          <p:val>
                                            <p:strVal val="#ppt_x"/>
                                          </p:val>
                                        </p:tav>
                                      </p:tavLst>
                                    </p:anim>
                                    <p:anim calcmode="lin" valueType="num">
                                      <p:cBhvr additive="base">
                                        <p:cTn id="23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9" presetClass="entr" presetSubtype="0" fill="hold" nodeType="clickEffect">
                                  <p:stCondLst>
                                    <p:cond delay="0"/>
                                  </p:stCondLst>
                                  <p:childTnLst>
                                    <p:set>
                                      <p:cBhvr>
                                        <p:cTn id="240" dur="1" fill="hold">
                                          <p:stCondLst>
                                            <p:cond delay="0"/>
                                          </p:stCondLst>
                                        </p:cTn>
                                        <p:tgtEl>
                                          <p:spTgt spid="44"/>
                                        </p:tgtEl>
                                        <p:attrNameLst>
                                          <p:attrName>style.visibility</p:attrName>
                                        </p:attrNameLst>
                                      </p:cBhvr>
                                      <p:to>
                                        <p:strVal val="visible"/>
                                      </p:to>
                                    </p:set>
                                    <p:anim calcmode="lin" valueType="num">
                                      <p:cBhvr>
                                        <p:cTn id="241" dur="1000" fill="hold"/>
                                        <p:tgtEl>
                                          <p:spTgt spid="44"/>
                                        </p:tgtEl>
                                        <p:attrNameLst>
                                          <p:attrName>ppt_x</p:attrName>
                                        </p:attrNameLst>
                                      </p:cBhvr>
                                      <p:tavLst>
                                        <p:tav tm="0">
                                          <p:val>
                                            <p:strVal val="#ppt_x-.2"/>
                                          </p:val>
                                        </p:tav>
                                        <p:tav tm="100000">
                                          <p:val>
                                            <p:strVal val="#ppt_x"/>
                                          </p:val>
                                        </p:tav>
                                      </p:tavLst>
                                    </p:anim>
                                    <p:anim calcmode="lin" valueType="num">
                                      <p:cBhvr>
                                        <p:cTn id="242"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24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4" grpId="0"/>
      <p:bldP spid="35" grpId="0"/>
      <p:bldP spid="35" grpId="1"/>
      <p:bldP spid="42" grpId="0"/>
      <p:bldP spid="45" grpId="0" animBg="1"/>
      <p:bldP spid="46" grpId="0"/>
      <p:bldP spid="46" grpId="1"/>
      <p:bldP spid="50" grpId="0" animBg="1"/>
      <p:bldP spid="51" grpId="0"/>
      <p:bldP spid="52" grpId="0"/>
      <p:bldP spid="53" grpId="0"/>
      <p:bldP spid="53" grpId="1"/>
      <p:bldP spid="54" grpId="0"/>
      <p:bldP spid="55" grpId="0" animBg="1"/>
      <p:bldP spid="56" grpId="0"/>
      <p:bldP spid="57" grpId="0"/>
      <p:bldP spid="58" grpId="0"/>
      <p:bldP spid="59" grpId="0" animBg="1"/>
      <p:bldP spid="60" grpId="0"/>
      <p:bldP spid="61" grpId="0" animBg="1"/>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11" name="10 Tablo"/>
          <p:cNvGraphicFramePr>
            <a:graphicFrameLocks noGrp="1"/>
          </p:cNvGraphicFramePr>
          <p:nvPr/>
        </p:nvGraphicFramePr>
        <p:xfrm>
          <a:off x="142875" y="571500"/>
          <a:ext cx="8786812" cy="6053196"/>
        </p:xfrm>
        <a:graphic>
          <a:graphicData uri="http://schemas.openxmlformats.org/drawingml/2006/table">
            <a:tbl>
              <a:tblPr/>
              <a:tblGrid>
                <a:gridCol w="433387"/>
                <a:gridCol w="3997325"/>
                <a:gridCol w="96838"/>
                <a:gridCol w="4259262"/>
              </a:tblGrid>
              <a:tr h="1949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dirty="0" smtClean="0">
                          <a:ln>
                            <a:noFill/>
                          </a:ln>
                          <a:solidFill>
                            <a:srgbClr val="000000"/>
                          </a:solidFill>
                          <a:effectLst/>
                          <a:latin typeface="Times New Roman" pitchFamily="18" charset="0"/>
                          <a:cs typeface="Times New Roman" pitchFamily="18" charset="0"/>
                        </a:rPr>
                        <a:t>1.</a:t>
                      </a:r>
                      <a:endParaRPr kumimoji="0" lang="tr-TR" sz="1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Tesisin/Faaliyetin Adı</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4306">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Tesisin/Faaliyetin Adresi</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Tel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Faks :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Web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e-posta: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49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İli</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49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İlçesi</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317">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Ada, Parsel Ve Pafta Numarası</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8415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Ada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8415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Parsel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8415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Pafta (Kadastro Paftası)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9275">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Koordinat Bilgileri</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Sağa Değer (Y)     : .... (m)  </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Yukarı Değer (X)  : ..... (m)</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Dilim Numarası    : </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Pafta (1/25.000’lik harita) :</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Not: Koordinatlar ED-50 </a:t>
                      </a:r>
                      <a:r>
                        <a:rPr kumimoji="0" lang="tr-TR" sz="1300" b="1" i="0" u="none" strike="noStrike" cap="none" normalizeH="0" baseline="0" dirty="0" err="1" smtClean="0">
                          <a:ln>
                            <a:noFill/>
                          </a:ln>
                          <a:solidFill>
                            <a:srgbClr val="000000"/>
                          </a:solidFill>
                          <a:effectLst/>
                          <a:latin typeface="Times New Roman" pitchFamily="18" charset="0"/>
                          <a:cs typeface="Times New Roman" pitchFamily="18" charset="0"/>
                        </a:rPr>
                        <a:t>datumunda</a:t>
                      </a: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UTM dilimleri esasına göre 1/25.000 ölçekli </a:t>
                      </a:r>
                      <a:r>
                        <a:rPr kumimoji="0" lang="tr-TR" sz="1300" b="1" i="0" u="none" strike="noStrike" cap="none" normalizeH="0" baseline="0" dirty="0" err="1" smtClean="0">
                          <a:ln>
                            <a:noFill/>
                          </a:ln>
                          <a:solidFill>
                            <a:srgbClr val="000000"/>
                          </a:solidFill>
                          <a:effectLst/>
                          <a:latin typeface="Times New Roman" pitchFamily="18" charset="0"/>
                          <a:cs typeface="Times New Roman" pitchFamily="18" charset="0"/>
                        </a:rPr>
                        <a:t>topoğrafik</a:t>
                      </a: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haritalara uygun girilecektir.</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49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Vergi Dairesi ve Numarası</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49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SGK İş Yeri Sicil No</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49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Ticaret/Sanayi Odası No</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328">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Tesis Sahibinin/Yetkilisinin TC Kimlik Numarası</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Tesis Genel Müdürünün TC Kimlik Numarası</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328">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Kurum / Kuruluş veya İşletmenin İktisadi Faaliyet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Alanı  (NACE kodu)</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 (Lütfen seçiniz)</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136">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12</a:t>
                      </a:r>
                      <a:r>
                        <a:rPr kumimoji="0" lang="tr-TR" sz="1300" b="0" i="0" u="none" strike="noStrike" cap="none" normalizeH="0" baseline="30000" smtClean="0">
                          <a:ln>
                            <a:noFill/>
                          </a:ln>
                          <a:solidFill>
                            <a:schemeClr val="tx1"/>
                          </a:solidFill>
                          <a:effectLst/>
                          <a:latin typeface="Calibri" pitchFamily="34" charset="0"/>
                        </a:rPr>
                        <a:t>1</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Üretim Konusu                                                 </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328">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13</a:t>
                      </a:r>
                      <a:r>
                        <a:rPr kumimoji="0" lang="tr-TR" sz="1300" b="0" i="0" u="none" strike="noStrike" cap="none" normalizeH="0" baseline="30000" smtClean="0">
                          <a:ln>
                            <a:noFill/>
                          </a:ln>
                          <a:solidFill>
                            <a:schemeClr val="tx1"/>
                          </a:solidFill>
                          <a:effectLst/>
                          <a:latin typeface="Calibri" pitchFamily="34" charset="0"/>
                        </a:rPr>
                        <a:t>1</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 Yıllık Üretim Kapasitesi                                          </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tr-TR" sz="1300" b="1" i="0" u="sng" strike="noStrike" cap="none" normalizeH="0" baseline="0" dirty="0" smtClean="0">
                          <a:ln>
                            <a:noFill/>
                          </a:ln>
                          <a:solidFill>
                            <a:srgbClr val="000000"/>
                          </a:solidFill>
                          <a:effectLst/>
                          <a:latin typeface="Times New Roman" pitchFamily="18" charset="0"/>
                          <a:cs typeface="Times New Roman" pitchFamily="18" charset="0"/>
                        </a:rPr>
                        <a:t>Ürün Cinsi</a:t>
                      </a: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tr-TR" sz="1300" b="1" i="0" u="sng" strike="noStrike" cap="none" normalizeH="0" baseline="0" dirty="0" smtClean="0">
                          <a:ln>
                            <a:noFill/>
                          </a:ln>
                          <a:solidFill>
                            <a:srgbClr val="000000"/>
                          </a:solidFill>
                          <a:effectLst/>
                          <a:latin typeface="Times New Roman" pitchFamily="18" charset="0"/>
                          <a:cs typeface="Times New Roman" pitchFamily="18" charset="0"/>
                        </a:rPr>
                        <a:t>Kapasitesi </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15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Times New Roman" pitchFamily="18" charset="0"/>
                          <a:cs typeface="Times New Roman" pitchFamily="18" charset="0"/>
                        </a:rPr>
                        <a:t>  .........................                         ........................</a:t>
                      </a:r>
                      <a:endParaRPr kumimoji="0" lang="tr-TR" sz="13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5485" marR="354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682" name="11 Dikdörtgen"/>
          <p:cNvSpPr>
            <a:spLocks noChangeArrowheads="1"/>
          </p:cNvSpPr>
          <p:nvPr/>
        </p:nvSpPr>
        <p:spPr bwMode="auto">
          <a:xfrm>
            <a:off x="214313" y="142875"/>
            <a:ext cx="8715375" cy="461963"/>
          </a:xfrm>
          <a:prstGeom prst="rect">
            <a:avLst/>
          </a:prstGeom>
          <a:noFill/>
          <a:ln w="9525">
            <a:noFill/>
            <a:miter lim="800000"/>
            <a:headEnd/>
            <a:tailEnd/>
          </a:ln>
        </p:spPr>
        <p:txBody>
          <a:bodyPr>
            <a:spAutoFit/>
          </a:bodyPr>
          <a:lstStyle/>
          <a:p>
            <a:r>
              <a:rPr lang="tr-TR" sz="2400">
                <a:solidFill>
                  <a:srgbClr val="002060"/>
                </a:solidFill>
                <a:latin typeface="Times New Roman" pitchFamily="18" charset="0"/>
              </a:rPr>
              <a:t>Ek-3A   GEÇİÇİ FAALİYET BELGESİ BAŞVURU FORMU</a:t>
            </a:r>
            <a:endParaRPr lang="tr-TR" sz="24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214313" y="285750"/>
          <a:ext cx="8572500" cy="6112697"/>
        </p:xfrm>
        <a:graphic>
          <a:graphicData uri="http://schemas.openxmlformats.org/drawingml/2006/table">
            <a:tbl>
              <a:tblPr/>
              <a:tblGrid>
                <a:gridCol w="422275"/>
                <a:gridCol w="3902075"/>
                <a:gridCol w="168275"/>
                <a:gridCol w="4079875"/>
              </a:tblGrid>
              <a:tr h="2567456">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dirty="0" smtClean="0">
                          <a:ln>
                            <a:noFill/>
                          </a:ln>
                          <a:solidFill>
                            <a:srgbClr val="000000"/>
                          </a:solidFill>
                          <a:effectLst/>
                          <a:latin typeface="Times New Roman" pitchFamily="18" charset="0"/>
                          <a:cs typeface="Times New Roman" pitchFamily="18" charset="0"/>
                        </a:rPr>
                        <a:t>14</a:t>
                      </a:r>
                      <a:r>
                        <a:rPr kumimoji="0" lang="tr-TR" sz="1300" b="0" i="0" u="none" strike="noStrike" cap="none" normalizeH="0" baseline="30000" dirty="0" smtClean="0">
                          <a:ln>
                            <a:noFill/>
                          </a:ln>
                          <a:solidFill>
                            <a:schemeClr val="tx1"/>
                          </a:solidFill>
                          <a:effectLst/>
                          <a:latin typeface="Calibri" pitchFamily="34" charset="0"/>
                        </a:rPr>
                        <a:t>1</a:t>
                      </a:r>
                      <a:endParaRPr kumimoji="0" lang="tr-TR" sz="1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Tesisin/Faaliyetin</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A. Toplam Alanı (m</a:t>
                      </a:r>
                      <a:r>
                        <a:rPr kumimoji="0" lang="tr-TR" sz="1400" b="1"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B. Kapalı Alanı (m</a:t>
                      </a:r>
                      <a:r>
                        <a:rPr kumimoji="0" lang="tr-TR" sz="1400" b="1"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C. Vardiya Sayısı       :</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Ç. Çalışan Kişi Sayısı:</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D. Günde Ortalama Çalışma Süresi (Saat):</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Toplam Çalışma Süresi (İşgünü/Yıl):</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E. Çalışma Şekli: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 Sürekli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 Kesikli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Kesikli ise günde ortalama çalışma süresi: .......</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7086">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tr-TR"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Tesisin/Faaliyetin Kurulu Olduğu Bölge</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Sanayi Bölgesi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Yerleşim Alanı</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Gürültüye Duyarlı Bölge (Hastane, Okul vb.)</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Mücavir Alan Sınırları İçinde</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Mücavir Alan Sınırları Dışında</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Korunan Alan (Koruma Statüsü Mevzuatla</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Belirlenmiş Alan)</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Organize Sanayi Bölgesi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İhtisas Sanayi Bölgesi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Diğer (belirtiniz)   ...............………………</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6228">
                <a:tc>
                  <a:txBody>
                    <a:bodyPr/>
                    <a:lstStyle/>
                    <a:p>
                      <a:pPr marL="0" marR="0" lvl="0" indent="0" algn="l" defTabSz="914400" rtl="0" eaLnBrk="1" fontAlgn="base" latinLnBrk="0" hangingPunct="1">
                        <a:lnSpc>
                          <a:spcPct val="115000"/>
                        </a:lnSpc>
                        <a:spcBef>
                          <a:spcPct val="0"/>
                        </a:spcBef>
                        <a:spcAft>
                          <a:spcPct val="0"/>
                        </a:spcAft>
                        <a:buClrTx/>
                        <a:buSzTx/>
                        <a:buFontTx/>
                        <a:buNone/>
                        <a:tabLst>
                          <a:tab pos="79375" algn="l"/>
                        </a:tabLst>
                      </a:pPr>
                      <a:r>
                        <a:rPr kumimoji="0" lang="tr-TR" sz="1300" b="0" i="0" u="none" strike="noStrike" cap="none" normalizeH="0" baseline="0" dirty="0" smtClean="0">
                          <a:ln>
                            <a:noFill/>
                          </a:ln>
                          <a:solidFill>
                            <a:srgbClr val="000000"/>
                          </a:solidFill>
                          <a:effectLst/>
                          <a:latin typeface="Times New Roman" pitchFamily="18" charset="0"/>
                          <a:cs typeface="Times New Roman" pitchFamily="18" charset="0"/>
                        </a:rPr>
                        <a:t>16.</a:t>
                      </a:r>
                      <a:endParaRPr kumimoji="0" lang="tr-TR" sz="1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ÇED Yönetmeliği Kapsamında Alınmış İzinler</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ÇED Olumlu Kararı</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ÇED Gerekli Değildir Kararı</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18415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ÇED Kapsamı Dışında</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7894" marR="378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682" name="3 Dikdörtgen"/>
          <p:cNvSpPr>
            <a:spLocks noChangeArrowheads="1"/>
          </p:cNvSpPr>
          <p:nvPr/>
        </p:nvSpPr>
        <p:spPr bwMode="auto">
          <a:xfrm>
            <a:off x="428625" y="285750"/>
            <a:ext cx="7572375" cy="369888"/>
          </a:xfrm>
          <a:prstGeom prst="rect">
            <a:avLst/>
          </a:prstGeom>
          <a:noFill/>
          <a:ln w="9525">
            <a:noFill/>
            <a:miter lim="800000"/>
            <a:headEnd/>
            <a:tailEnd/>
          </a:ln>
        </p:spPr>
        <p:txBody>
          <a:bodyPr>
            <a:spAutoFit/>
          </a:bodyPr>
          <a:lstStyle/>
          <a:p>
            <a:pPr eaLnBrk="0" hangingPunct="0">
              <a:spcBef>
                <a:spcPct val="20000"/>
              </a:spcBef>
              <a:buClr>
                <a:schemeClr val="accent1"/>
              </a:buClr>
              <a:buSzPct val="65000"/>
              <a:buFont typeface="Wingdings" pitchFamily="2" charset="2"/>
              <a:buNone/>
            </a:pPr>
            <a:r>
              <a:rPr lang="tr-TR" sz="1800"/>
              <a:t>Ek-3B GEÇİCİ FAALİYET BELGESİ BAŞVURU FORMU EKLERİ</a:t>
            </a:r>
          </a:p>
        </p:txBody>
      </p:sp>
      <p:graphicFrame>
        <p:nvGraphicFramePr>
          <p:cNvPr id="5" name="4 Tablo"/>
          <p:cNvGraphicFramePr>
            <a:graphicFrameLocks noGrp="1"/>
          </p:cNvGraphicFramePr>
          <p:nvPr/>
        </p:nvGraphicFramePr>
        <p:xfrm>
          <a:off x="419100" y="785813"/>
          <a:ext cx="8239125" cy="681038"/>
        </p:xfrm>
        <a:graphic>
          <a:graphicData uri="http://schemas.openxmlformats.org/drawingml/2006/table">
            <a:tbl>
              <a:tblPr/>
              <a:tblGrid>
                <a:gridCol w="2436813"/>
                <a:gridCol w="2651125"/>
                <a:gridCol w="3151187"/>
              </a:tblGrid>
              <a:tr h="434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C00000"/>
                          </a:solidFill>
                          <a:effectLst/>
                          <a:latin typeface="Times New Roman" pitchFamily="18" charset="0"/>
                          <a:cs typeface="Times New Roman" pitchFamily="18" charset="0"/>
                        </a:rPr>
                        <a:t>ÇEVRE İZİN/LİSANS KONUSU</a:t>
                      </a:r>
                      <a:endParaRPr kumimoji="0" lang="tr-TR"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7985" marR="679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C00000"/>
                          </a:solidFill>
                          <a:effectLst/>
                          <a:latin typeface="Times New Roman" pitchFamily="18" charset="0"/>
                          <a:cs typeface="Times New Roman" pitchFamily="18" charset="0"/>
                        </a:rPr>
                        <a:t>GEÇİCİ FAALİYET BELGESİ İÇİN İSTENİLEN BAŞVURU BELGELERİ</a:t>
                      </a:r>
                      <a:endParaRPr kumimoji="0" lang="tr-TR"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7985" marR="679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24606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C00000"/>
                          </a:solidFill>
                          <a:effectLst/>
                          <a:latin typeface="Times New Roman" pitchFamily="18" charset="0"/>
                          <a:cs typeface="Times New Roman" pitchFamily="18" charset="0"/>
                        </a:rPr>
                        <a:t>ÖZEL BELGELER</a:t>
                      </a:r>
                      <a:endParaRPr kumimoji="0" lang="tr-TR"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7985" marR="679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C00000"/>
                          </a:solidFill>
                          <a:effectLst/>
                          <a:latin typeface="Times New Roman" pitchFamily="18" charset="0"/>
                          <a:cs typeface="Times New Roman" pitchFamily="18" charset="0"/>
                        </a:rPr>
                        <a:t>ORTAK BELGELER</a:t>
                      </a:r>
                      <a:endParaRPr kumimoji="0" lang="tr-TR"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7985" marR="679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5 Tablo"/>
          <p:cNvGraphicFramePr>
            <a:graphicFrameLocks noGrp="1"/>
          </p:cNvGraphicFramePr>
          <p:nvPr/>
        </p:nvGraphicFramePr>
        <p:xfrm>
          <a:off x="428596" y="1428737"/>
          <a:ext cx="5086811" cy="5290827"/>
        </p:xfrm>
        <a:graphic>
          <a:graphicData uri="http://schemas.openxmlformats.org/drawingml/2006/table">
            <a:tbl>
              <a:tblPr/>
              <a:tblGrid>
                <a:gridCol w="221585"/>
                <a:gridCol w="423221"/>
                <a:gridCol w="1791131"/>
                <a:gridCol w="2650874"/>
              </a:tblGrid>
              <a:tr h="561938">
                <a:tc rowSpan="5">
                  <a:txBody>
                    <a:bodyPr/>
                    <a:lstStyle/>
                    <a:p>
                      <a:pPr marL="71755" marR="71755" algn="ctr">
                        <a:lnSpc>
                          <a:spcPct val="115000"/>
                        </a:lnSpc>
                        <a:spcAft>
                          <a:spcPts val="0"/>
                        </a:spcAft>
                      </a:pPr>
                      <a:r>
                        <a:rPr lang="tr-TR" sz="1000" b="1" dirty="0">
                          <a:solidFill>
                            <a:srgbClr val="C00000"/>
                          </a:solidFill>
                          <a:latin typeface="Times New Roman"/>
                          <a:ea typeface="Times New Roman"/>
                        </a:rPr>
                        <a:t>İZİN KONULARI</a:t>
                      </a:r>
                    </a:p>
                  </a:txBody>
                  <a:tcPr marL="44860" marR="4486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tr-TR" sz="1100" dirty="0">
                          <a:latin typeface="Times New Roman"/>
                          <a:ea typeface="Times New Roman"/>
                        </a:rPr>
                        <a:t>Emisyon </a:t>
                      </a:r>
                    </a:p>
                  </a:txBody>
                  <a:tcPr marL="44860" marR="44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tr-TR"/>
                    </a:p>
                  </a:txBody>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2</a:t>
                      </a:r>
                      <a:endParaRPr lang="tr-TR" sz="1100" dirty="0">
                        <a:latin typeface="Times New Roman"/>
                        <a:ea typeface="Times New Roman"/>
                      </a:endParaRPr>
                    </a:p>
                  </a:txBody>
                  <a:tcPr marL="44860" marR="44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98187">
                <a:tc vMerge="1">
                  <a:txBody>
                    <a:bodyPr/>
                    <a:lstStyle/>
                    <a:p>
                      <a:endParaRPr lang="tr-TR"/>
                    </a:p>
                  </a:txBody>
                  <a:tcPr/>
                </a:tc>
                <a:tc gridSpan="2">
                  <a:txBody>
                    <a:bodyPr/>
                    <a:lstStyle/>
                    <a:p>
                      <a:pPr algn="just">
                        <a:lnSpc>
                          <a:spcPct val="115000"/>
                        </a:lnSpc>
                        <a:spcAft>
                          <a:spcPts val="0"/>
                        </a:spcAft>
                      </a:pPr>
                      <a:r>
                        <a:rPr lang="tr-TR" sz="1100" dirty="0">
                          <a:latin typeface="Times New Roman"/>
                          <a:ea typeface="Times New Roman"/>
                        </a:rPr>
                        <a:t>Gürültü Kontrolü </a:t>
                      </a: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100" dirty="0">
                          <a:latin typeface="Times New Roman"/>
                          <a:ea typeface="Times New Roman"/>
                        </a:rPr>
                        <a:t>-</a:t>
                      </a: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9078">
                <a:tc vMerge="1">
                  <a:txBody>
                    <a:bodyPr/>
                    <a:lstStyle/>
                    <a:p>
                      <a:endParaRPr lang="tr-TR"/>
                    </a:p>
                  </a:txBody>
                  <a:tcPr/>
                </a:tc>
                <a:tc gridSpan="2">
                  <a:txBody>
                    <a:bodyPr/>
                    <a:lstStyle/>
                    <a:p>
                      <a:pPr>
                        <a:lnSpc>
                          <a:spcPct val="115000"/>
                        </a:lnSpc>
                        <a:spcAft>
                          <a:spcPts val="0"/>
                        </a:spcAft>
                      </a:pPr>
                      <a:r>
                        <a:rPr lang="tr-TR" sz="1100" dirty="0" err="1">
                          <a:latin typeface="Times New Roman"/>
                          <a:ea typeface="Times New Roman"/>
                        </a:rPr>
                        <a:t>Atıksu</a:t>
                      </a:r>
                      <a:r>
                        <a:rPr lang="tr-TR" sz="1100" dirty="0">
                          <a:latin typeface="Times New Roman"/>
                          <a:ea typeface="Times New Roman"/>
                        </a:rPr>
                        <a:t> Deşarjı</a:t>
                      </a:r>
                    </a:p>
                  </a:txBody>
                  <a:tcPr marL="44860" marR="44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tr-TR"/>
                    </a:p>
                  </a:txBody>
                  <a:tcPr/>
                </a:tc>
                <a:tc>
                  <a:txBody>
                    <a:bodyPr/>
                    <a:lstStyle/>
                    <a:p>
                      <a:pPr algn="just">
                        <a:lnSpc>
                          <a:spcPct val="115000"/>
                        </a:lnSpc>
                        <a:spcAft>
                          <a:spcPts val="0"/>
                        </a:spcAft>
                      </a:pPr>
                      <a:r>
                        <a:rPr lang="tr-TR" sz="1100" b="1" dirty="0">
                          <a:latin typeface="Times New Roman"/>
                          <a:ea typeface="Times New Roman"/>
                        </a:rPr>
                        <a:t>8</a:t>
                      </a:r>
                      <a:r>
                        <a:rPr lang="tr-TR" sz="1100" dirty="0">
                          <a:latin typeface="Times New Roman"/>
                          <a:ea typeface="Times New Roman"/>
                        </a:rPr>
                        <a:t>-</a:t>
                      </a:r>
                      <a:r>
                        <a:rPr lang="tr-TR" sz="1100" dirty="0">
                          <a:solidFill>
                            <a:srgbClr val="000000"/>
                          </a:solidFill>
                          <a:latin typeface="Times New Roman"/>
                          <a:ea typeface="Times New Roman"/>
                        </a:rPr>
                        <a:t> </a:t>
                      </a:r>
                      <a:r>
                        <a:rPr lang="tr-TR" sz="1100" dirty="0" err="1">
                          <a:solidFill>
                            <a:srgbClr val="000000"/>
                          </a:solidFill>
                          <a:latin typeface="Times New Roman"/>
                          <a:ea typeface="Times New Roman"/>
                        </a:rPr>
                        <a:t>Atıksu</a:t>
                      </a:r>
                      <a:r>
                        <a:rPr lang="tr-TR" sz="1100" dirty="0">
                          <a:solidFill>
                            <a:srgbClr val="000000"/>
                          </a:solidFill>
                          <a:latin typeface="Times New Roman"/>
                          <a:ea typeface="Times New Roman"/>
                        </a:rPr>
                        <a:t> Arıtma Tesisi Proje Onayı (27.4.2004 tarihinden sonra inşaatı başlamış </a:t>
                      </a:r>
                      <a:r>
                        <a:rPr lang="tr-TR" sz="1100" dirty="0" err="1">
                          <a:solidFill>
                            <a:srgbClr val="000000"/>
                          </a:solidFill>
                          <a:latin typeface="Times New Roman"/>
                          <a:ea typeface="Times New Roman"/>
                        </a:rPr>
                        <a:t>atıksu</a:t>
                      </a:r>
                      <a:r>
                        <a:rPr lang="tr-TR" sz="1100" dirty="0">
                          <a:solidFill>
                            <a:srgbClr val="000000"/>
                          </a:solidFill>
                          <a:latin typeface="Times New Roman"/>
                          <a:ea typeface="Times New Roman"/>
                        </a:rPr>
                        <a:t> arıtma tesisleri için) veya muaf olduğuna dair belge (27.04.2004 tarihten önce kurulan veya inşaatına başlanılan </a:t>
                      </a:r>
                      <a:r>
                        <a:rPr lang="tr-TR" sz="1100" dirty="0" err="1">
                          <a:solidFill>
                            <a:srgbClr val="000000"/>
                          </a:solidFill>
                          <a:latin typeface="Times New Roman"/>
                          <a:ea typeface="Times New Roman"/>
                        </a:rPr>
                        <a:t>atıksu</a:t>
                      </a:r>
                      <a:r>
                        <a:rPr lang="tr-TR" sz="1100" dirty="0">
                          <a:solidFill>
                            <a:srgbClr val="000000"/>
                          </a:solidFill>
                          <a:latin typeface="Times New Roman"/>
                          <a:ea typeface="Times New Roman"/>
                        </a:rPr>
                        <a:t> arıtma tesisleri için)</a:t>
                      </a:r>
                      <a:endParaRPr lang="tr-TR" sz="1100" dirty="0">
                        <a:latin typeface="Times New Roman"/>
                        <a:ea typeface="Times New Roman"/>
                      </a:endParaRP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139078">
                <a:tc vMerge="1">
                  <a:txBody>
                    <a:bodyPr/>
                    <a:lstStyle/>
                    <a:p>
                      <a:endParaRPr lang="tr-TR"/>
                    </a:p>
                  </a:txBody>
                  <a:tcPr/>
                </a:tc>
                <a:tc gridSpan="2">
                  <a:txBody>
                    <a:bodyPr/>
                    <a:lstStyle/>
                    <a:p>
                      <a:pPr>
                        <a:lnSpc>
                          <a:spcPct val="115000"/>
                        </a:lnSpc>
                        <a:spcAft>
                          <a:spcPts val="0"/>
                        </a:spcAft>
                      </a:pPr>
                      <a:r>
                        <a:rPr lang="tr-TR" sz="1100" dirty="0">
                          <a:latin typeface="Times New Roman"/>
                          <a:ea typeface="Times New Roman"/>
                        </a:rPr>
                        <a:t>Tehlikeli Madde </a:t>
                      </a:r>
                      <a:r>
                        <a:rPr lang="tr-TR" sz="1100" dirty="0" err="1">
                          <a:latin typeface="Times New Roman"/>
                          <a:ea typeface="Times New Roman"/>
                        </a:rPr>
                        <a:t>Atıksu</a:t>
                      </a:r>
                      <a:r>
                        <a:rPr lang="tr-TR" sz="1100" dirty="0">
                          <a:latin typeface="Times New Roman"/>
                          <a:ea typeface="Times New Roman"/>
                        </a:rPr>
                        <a:t> Deşarjı</a:t>
                      </a:r>
                    </a:p>
                  </a:txBody>
                  <a:tcPr marL="44860" marR="44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just">
                        <a:lnSpc>
                          <a:spcPct val="115000"/>
                        </a:lnSpc>
                        <a:spcAft>
                          <a:spcPts val="0"/>
                        </a:spcAft>
                      </a:pPr>
                      <a:r>
                        <a:rPr lang="tr-TR" sz="1100" b="1" dirty="0">
                          <a:latin typeface="Times New Roman"/>
                          <a:ea typeface="Times New Roman"/>
                        </a:rPr>
                        <a:t>8</a:t>
                      </a:r>
                      <a:r>
                        <a:rPr lang="tr-TR" sz="1100" dirty="0">
                          <a:latin typeface="Times New Roman"/>
                          <a:ea typeface="Times New Roman"/>
                        </a:rPr>
                        <a:t>-</a:t>
                      </a:r>
                      <a:r>
                        <a:rPr lang="tr-TR" sz="1100" dirty="0">
                          <a:solidFill>
                            <a:srgbClr val="000000"/>
                          </a:solidFill>
                          <a:latin typeface="Times New Roman"/>
                          <a:ea typeface="Times New Roman"/>
                        </a:rPr>
                        <a:t> </a:t>
                      </a:r>
                      <a:r>
                        <a:rPr lang="tr-TR" sz="1100" dirty="0" err="1">
                          <a:solidFill>
                            <a:srgbClr val="000000"/>
                          </a:solidFill>
                          <a:latin typeface="Times New Roman"/>
                          <a:ea typeface="Times New Roman"/>
                        </a:rPr>
                        <a:t>Atıksu</a:t>
                      </a:r>
                      <a:r>
                        <a:rPr lang="tr-TR" sz="1100" dirty="0">
                          <a:solidFill>
                            <a:srgbClr val="000000"/>
                          </a:solidFill>
                          <a:latin typeface="Times New Roman"/>
                          <a:ea typeface="Times New Roman"/>
                        </a:rPr>
                        <a:t> Arıtma Tesisi Proje Onayı (27.4.2004 tarihinden sonra inşaatı başlamış </a:t>
                      </a:r>
                      <a:r>
                        <a:rPr lang="tr-TR" sz="1100" dirty="0" err="1">
                          <a:solidFill>
                            <a:srgbClr val="000000"/>
                          </a:solidFill>
                          <a:latin typeface="Times New Roman"/>
                          <a:ea typeface="Times New Roman"/>
                        </a:rPr>
                        <a:t>atıksu</a:t>
                      </a:r>
                      <a:r>
                        <a:rPr lang="tr-TR" sz="1100" dirty="0">
                          <a:solidFill>
                            <a:srgbClr val="000000"/>
                          </a:solidFill>
                          <a:latin typeface="Times New Roman"/>
                          <a:ea typeface="Times New Roman"/>
                        </a:rPr>
                        <a:t> arıtma tesisleri için) veya muaf olduğuna dair belge (27.04.2004 tarihten önce kurulan veya inşaatına başlanılan </a:t>
                      </a:r>
                      <a:r>
                        <a:rPr lang="tr-TR" sz="1100" dirty="0" err="1">
                          <a:solidFill>
                            <a:srgbClr val="000000"/>
                          </a:solidFill>
                          <a:latin typeface="Times New Roman"/>
                          <a:ea typeface="Times New Roman"/>
                        </a:rPr>
                        <a:t>atıksu</a:t>
                      </a:r>
                      <a:r>
                        <a:rPr lang="tr-TR" sz="1100" dirty="0">
                          <a:solidFill>
                            <a:srgbClr val="000000"/>
                          </a:solidFill>
                          <a:latin typeface="Times New Roman"/>
                          <a:ea typeface="Times New Roman"/>
                        </a:rPr>
                        <a:t> arıtma tesisleri için)</a:t>
                      </a:r>
                      <a:endParaRPr lang="tr-TR" sz="1100" dirty="0">
                        <a:latin typeface="Times New Roman"/>
                        <a:ea typeface="Times New Roman"/>
                      </a:endParaRP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04">
                <a:tc vMerge="1">
                  <a:txBody>
                    <a:bodyPr/>
                    <a:lstStyle/>
                    <a:p>
                      <a:endParaRPr lang="tr-TR"/>
                    </a:p>
                  </a:txBody>
                  <a:tcPr/>
                </a:tc>
                <a:tc gridSpan="2">
                  <a:txBody>
                    <a:bodyPr/>
                    <a:lstStyle/>
                    <a:p>
                      <a:pPr algn="just">
                        <a:lnSpc>
                          <a:spcPct val="115000"/>
                        </a:lnSpc>
                        <a:spcAft>
                          <a:spcPts val="0"/>
                        </a:spcAft>
                      </a:pPr>
                      <a:r>
                        <a:rPr lang="tr-TR" sz="1100" b="1" dirty="0">
                          <a:solidFill>
                            <a:schemeClr val="tx2"/>
                          </a:solidFill>
                          <a:latin typeface="Times New Roman"/>
                          <a:ea typeface="Times New Roman"/>
                        </a:rPr>
                        <a:t>Derin Deniz Deşarjı</a:t>
                      </a: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a:txBody>
                    <a:bodyPr/>
                    <a:lstStyle/>
                    <a:p>
                      <a:pPr>
                        <a:lnSpc>
                          <a:spcPct val="115000"/>
                        </a:lnSpc>
                        <a:spcAft>
                          <a:spcPts val="0"/>
                        </a:spcAft>
                      </a:pPr>
                      <a:r>
                        <a:rPr lang="tr-TR" sz="1100" b="1" dirty="0">
                          <a:solidFill>
                            <a:schemeClr val="tx2"/>
                          </a:solidFill>
                          <a:latin typeface="Times New Roman"/>
                          <a:ea typeface="Times New Roman"/>
                        </a:rPr>
                        <a:t>8- Derin Deniz Deşarjı Proje Onayı</a:t>
                      </a: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387311">
                <a:tc rowSpan="2">
                  <a:txBody>
                    <a:bodyPr/>
                    <a:lstStyle/>
                    <a:p>
                      <a:pPr marL="71755" marR="71755" algn="ctr">
                        <a:lnSpc>
                          <a:spcPct val="115000"/>
                        </a:lnSpc>
                        <a:spcAft>
                          <a:spcPts val="0"/>
                        </a:spcAft>
                      </a:pPr>
                      <a:r>
                        <a:rPr lang="tr-TR" sz="1000" b="1" dirty="0">
                          <a:solidFill>
                            <a:srgbClr val="C00000"/>
                          </a:solidFill>
                          <a:latin typeface="Times New Roman"/>
                          <a:ea typeface="Times New Roman"/>
                        </a:rPr>
                        <a:t>LİSANS KONULARI</a:t>
                      </a:r>
                    </a:p>
                  </a:txBody>
                  <a:tcPr marL="44860" marR="4486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tr-TR" sz="1100">
                          <a:latin typeface="Times New Roman"/>
                          <a:ea typeface="Times New Roman"/>
                        </a:rPr>
                        <a:t>Geri Kazanım</a:t>
                      </a:r>
                    </a:p>
                  </a:txBody>
                  <a:tcPr marL="44860" marR="4486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dirty="0">
                          <a:latin typeface="Times New Roman"/>
                          <a:ea typeface="Times New Roman"/>
                        </a:rPr>
                        <a:t>Tehlikeli Atık</a:t>
                      </a:r>
                    </a:p>
                    <a:p>
                      <a:pPr algn="just">
                        <a:lnSpc>
                          <a:spcPct val="115000"/>
                        </a:lnSpc>
                        <a:spcAft>
                          <a:spcPts val="0"/>
                        </a:spcAft>
                      </a:pPr>
                      <a:r>
                        <a:rPr lang="tr-TR" sz="1100" dirty="0">
                          <a:latin typeface="Times New Roman"/>
                          <a:ea typeface="Times New Roman"/>
                        </a:rPr>
                        <a:t>Tehlikesiz Atık</a:t>
                      </a:r>
                    </a:p>
                    <a:p>
                      <a:pPr algn="just">
                        <a:lnSpc>
                          <a:spcPct val="115000"/>
                        </a:lnSpc>
                        <a:spcAft>
                          <a:spcPts val="0"/>
                        </a:spcAft>
                      </a:pPr>
                      <a:r>
                        <a:rPr lang="tr-TR" sz="1100" dirty="0">
                          <a:latin typeface="Times New Roman"/>
                          <a:ea typeface="Times New Roman"/>
                        </a:rPr>
                        <a:t>Atık Yağ</a:t>
                      </a:r>
                    </a:p>
                    <a:p>
                      <a:pPr algn="just">
                        <a:lnSpc>
                          <a:spcPct val="115000"/>
                        </a:lnSpc>
                        <a:spcAft>
                          <a:spcPts val="0"/>
                        </a:spcAft>
                      </a:pPr>
                      <a:r>
                        <a:rPr lang="tr-TR" sz="1100" dirty="0">
                          <a:latin typeface="Times New Roman"/>
                          <a:ea typeface="Times New Roman"/>
                        </a:rPr>
                        <a:t>Bitkisel Atık Yağ</a:t>
                      </a:r>
                    </a:p>
                    <a:p>
                      <a:pPr algn="just">
                        <a:lnSpc>
                          <a:spcPct val="115000"/>
                        </a:lnSpc>
                        <a:spcAft>
                          <a:spcPts val="0"/>
                        </a:spcAft>
                      </a:pPr>
                      <a:r>
                        <a:rPr lang="tr-TR" sz="1100" dirty="0">
                          <a:latin typeface="Times New Roman"/>
                          <a:ea typeface="Times New Roman"/>
                        </a:rPr>
                        <a:t>Atık Pil ve Akümülatör</a:t>
                      </a:r>
                    </a:p>
                    <a:p>
                      <a:pPr algn="just">
                        <a:lnSpc>
                          <a:spcPct val="115000"/>
                        </a:lnSpc>
                        <a:spcAft>
                          <a:spcPts val="0"/>
                        </a:spcAft>
                      </a:pPr>
                      <a:r>
                        <a:rPr lang="tr-TR" sz="1100" dirty="0">
                          <a:latin typeface="Times New Roman"/>
                          <a:ea typeface="Times New Roman"/>
                        </a:rPr>
                        <a:t>Ömrünü Tamamlamış Lastik</a:t>
                      </a:r>
                    </a:p>
                    <a:p>
                      <a:pPr algn="just">
                        <a:lnSpc>
                          <a:spcPct val="115000"/>
                        </a:lnSpc>
                        <a:spcAft>
                          <a:spcPts val="0"/>
                        </a:spcAft>
                      </a:pPr>
                      <a:r>
                        <a:rPr lang="tr-TR" sz="1100" dirty="0">
                          <a:latin typeface="Times New Roman"/>
                          <a:ea typeface="Times New Roman"/>
                        </a:rPr>
                        <a:t>Ambalaj Atığı </a:t>
                      </a: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p>
                      <a:pPr>
                        <a:lnSpc>
                          <a:spcPct val="115000"/>
                        </a:lnSpc>
                        <a:spcAft>
                          <a:spcPts val="0"/>
                        </a:spcAft>
                      </a:pPr>
                      <a:r>
                        <a:rPr lang="tr-TR" sz="1100" b="1" dirty="0">
                          <a:latin typeface="Times New Roman"/>
                          <a:ea typeface="Times New Roman"/>
                        </a:rPr>
                        <a:t>10- </a:t>
                      </a:r>
                      <a:r>
                        <a:rPr lang="tr-TR" sz="1100" dirty="0">
                          <a:latin typeface="Times New Roman"/>
                          <a:ea typeface="Times New Roman"/>
                        </a:rPr>
                        <a:t>Sanayi Sicil Belgesi</a:t>
                      </a: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615">
                <a:tc vMerge="1">
                  <a:txBody>
                    <a:bodyPr/>
                    <a:lstStyle/>
                    <a:p>
                      <a:endParaRPr lang="tr-TR"/>
                    </a:p>
                  </a:txBody>
                  <a:tcPr/>
                </a:tc>
                <a:tc>
                  <a:txBody>
                    <a:bodyPr/>
                    <a:lstStyle/>
                    <a:p>
                      <a:pPr marL="71755" marR="71755" algn="ctr">
                        <a:lnSpc>
                          <a:spcPct val="115000"/>
                        </a:lnSpc>
                        <a:spcAft>
                          <a:spcPts val="0"/>
                        </a:spcAft>
                      </a:pPr>
                      <a:r>
                        <a:rPr lang="tr-TR" sz="1100">
                          <a:latin typeface="Times New Roman"/>
                          <a:ea typeface="Times New Roman"/>
                        </a:rPr>
                        <a:t>Bertaraf</a:t>
                      </a:r>
                    </a:p>
                  </a:txBody>
                  <a:tcPr marL="44860" marR="4486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rPr>
                        <a:t>Atık Yakma ve Birlikte Yakma</a:t>
                      </a:r>
                    </a:p>
                  </a:txBody>
                  <a:tcPr marL="44860" marR="44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Yazısı </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txBody>
                  <a:tcPr marL="44860" marR="44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graphicFrame>
        <p:nvGraphicFramePr>
          <p:cNvPr id="7" name="6 Tablo"/>
          <p:cNvGraphicFramePr>
            <a:graphicFrameLocks noGrp="1"/>
          </p:cNvGraphicFramePr>
          <p:nvPr/>
        </p:nvGraphicFramePr>
        <p:xfrm>
          <a:off x="5514975" y="1430338"/>
          <a:ext cx="3140211" cy="5354320"/>
        </p:xfrm>
        <a:graphic>
          <a:graphicData uri="http://schemas.openxmlformats.org/drawingml/2006/table">
            <a:tbl>
              <a:tblPr/>
              <a:tblGrid>
                <a:gridCol w="3140211"/>
              </a:tblGrid>
              <a:tr h="5285542">
                <a:tc>
                  <a:txBody>
                    <a:bodyPr/>
                    <a:lstStyle/>
                    <a:p>
                      <a:r>
                        <a:rPr lang="tr-TR" sz="1400" b="1" kern="1200" dirty="0" smtClean="0">
                          <a:solidFill>
                            <a:schemeClr val="tx1"/>
                          </a:solidFill>
                          <a:latin typeface="+mn-lt"/>
                          <a:ea typeface="+mn-ea"/>
                          <a:cs typeface="+mn-cs"/>
                        </a:rPr>
                        <a:t>1-</a:t>
                      </a:r>
                      <a:r>
                        <a:rPr lang="tr-TR" sz="1400" kern="1200" dirty="0" smtClean="0">
                          <a:solidFill>
                            <a:schemeClr val="tx1"/>
                          </a:solidFill>
                          <a:latin typeface="+mn-lt"/>
                          <a:ea typeface="+mn-ea"/>
                          <a:cs typeface="+mn-cs"/>
                        </a:rPr>
                        <a:t>ÇED Olumlu ya da Gerekli Değildir Kararı (</a:t>
                      </a:r>
                      <a:r>
                        <a:rPr lang="tr-TR" sz="1400" kern="1200" dirty="0" err="1" smtClean="0">
                          <a:solidFill>
                            <a:schemeClr val="tx1"/>
                          </a:solidFill>
                          <a:latin typeface="+mn-lt"/>
                          <a:ea typeface="+mn-ea"/>
                          <a:cs typeface="+mn-cs"/>
                        </a:rPr>
                        <a:t>ÇED’e</a:t>
                      </a:r>
                      <a:r>
                        <a:rPr lang="tr-TR" sz="1400" kern="1200" dirty="0" smtClean="0">
                          <a:solidFill>
                            <a:schemeClr val="tx1"/>
                          </a:solidFill>
                          <a:latin typeface="+mn-lt"/>
                          <a:ea typeface="+mn-ea"/>
                          <a:cs typeface="+mn-cs"/>
                        </a:rPr>
                        <a:t> tabi tesisler için) veya </a:t>
                      </a:r>
                      <a:r>
                        <a:rPr lang="tr-TR" sz="1400" kern="1200" dirty="0" err="1" smtClean="0">
                          <a:solidFill>
                            <a:schemeClr val="tx1"/>
                          </a:solidFill>
                          <a:latin typeface="+mn-lt"/>
                          <a:ea typeface="+mn-ea"/>
                          <a:cs typeface="+mn-cs"/>
                        </a:rPr>
                        <a:t>ÇED’e</a:t>
                      </a:r>
                      <a:r>
                        <a:rPr lang="tr-TR" sz="1400" kern="1200" dirty="0" smtClean="0">
                          <a:solidFill>
                            <a:schemeClr val="tx1"/>
                          </a:solidFill>
                          <a:latin typeface="+mn-lt"/>
                          <a:ea typeface="+mn-ea"/>
                          <a:cs typeface="+mn-cs"/>
                        </a:rPr>
                        <a:t> tabi olmayan tesisler için kapsam dışı olduğunu gösterir yazı.</a:t>
                      </a:r>
                    </a:p>
                    <a:p>
                      <a:endParaRPr lang="tr-TR" sz="1400" kern="1200" dirty="0" smtClean="0">
                        <a:solidFill>
                          <a:schemeClr val="tx1"/>
                        </a:solidFill>
                        <a:latin typeface="+mn-lt"/>
                        <a:ea typeface="+mn-ea"/>
                        <a:cs typeface="+mn-cs"/>
                      </a:endParaRPr>
                    </a:p>
                    <a:p>
                      <a:r>
                        <a:rPr lang="tr-TR" sz="1400" b="1" kern="1200" dirty="0" smtClean="0">
                          <a:solidFill>
                            <a:schemeClr val="tx1"/>
                          </a:solidFill>
                          <a:latin typeface="+mn-lt"/>
                          <a:ea typeface="+mn-ea"/>
                          <a:cs typeface="+mn-cs"/>
                        </a:rPr>
                        <a:t>2</a:t>
                      </a:r>
                      <a:r>
                        <a:rPr lang="tr-TR" sz="1400" kern="1200" dirty="0" smtClean="0">
                          <a:solidFill>
                            <a:schemeClr val="tx1"/>
                          </a:solidFill>
                          <a:latin typeface="+mn-lt"/>
                          <a:ea typeface="+mn-ea"/>
                          <a:cs typeface="+mn-cs"/>
                        </a:rPr>
                        <a:t>-3194 Sayılı İmar Kanunun Kapsamında;</a:t>
                      </a:r>
                    </a:p>
                    <a:p>
                      <a:r>
                        <a:rPr lang="tr-TR" sz="1400" kern="1200" dirty="0" smtClean="0">
                          <a:solidFill>
                            <a:schemeClr val="tx1"/>
                          </a:solidFill>
                          <a:latin typeface="+mn-lt"/>
                          <a:ea typeface="+mn-ea"/>
                          <a:cs typeface="+mn-cs"/>
                        </a:rPr>
                        <a:t>   2.1-12/10/2004 tarihinden sonra yapılmış yapılarla ilgili olarak; </a:t>
                      </a:r>
                    </a:p>
                    <a:p>
                      <a:r>
                        <a:rPr lang="tr-TR" sz="1400" kern="1200" dirty="0" smtClean="0">
                          <a:solidFill>
                            <a:schemeClr val="tx1"/>
                          </a:solidFill>
                          <a:latin typeface="+mn-lt"/>
                          <a:ea typeface="+mn-ea"/>
                          <a:cs typeface="+mn-cs"/>
                        </a:rPr>
                        <a:t> 	- Yapı kullanma izin belgesi </a:t>
                      </a:r>
                    </a:p>
                    <a:p>
                      <a:r>
                        <a:rPr lang="tr-TR" sz="1400" kern="1200" dirty="0" smtClean="0">
                          <a:solidFill>
                            <a:schemeClr val="tx1"/>
                          </a:solidFill>
                          <a:latin typeface="+mn-lt"/>
                          <a:ea typeface="+mn-ea"/>
                          <a:cs typeface="+mn-cs"/>
                        </a:rPr>
                        <a:t>	- İşletmede yapı kullanma izinleri bulunan yapıların dışında 12/10/2004 tarihinden sonra yapılmış bir yapı olmadığına dair tesis yetkilisi tarafından imzalanmış taahhütname,</a:t>
                      </a:r>
                    </a:p>
                    <a:p>
                      <a:r>
                        <a:rPr lang="tr-TR" sz="1400" kern="1200" dirty="0" smtClean="0">
                          <a:solidFill>
                            <a:schemeClr val="tx1"/>
                          </a:solidFill>
                          <a:latin typeface="+mn-lt"/>
                          <a:ea typeface="+mn-ea"/>
                          <a:cs typeface="+mn-cs"/>
                        </a:rPr>
                        <a:t>2.2-12/10/2004 tarihinden önce yapılmış yapılarla ilgili olarak;</a:t>
                      </a:r>
                    </a:p>
                    <a:p>
                      <a:r>
                        <a:rPr lang="tr-TR" sz="1400" kern="1200" dirty="0" smtClean="0">
                          <a:solidFill>
                            <a:schemeClr val="tx1"/>
                          </a:solidFill>
                          <a:latin typeface="+mn-lt"/>
                          <a:ea typeface="+mn-ea"/>
                          <a:cs typeface="+mn-cs"/>
                        </a:rPr>
                        <a:t>	- İşletmenin bu tarihten önce yapıldığını kanıtlayan resmi bir belge (Belediyeden alınacak resmi yazı, elektrik faturası, su faturası vb.) </a:t>
                      </a:r>
                    </a:p>
                    <a:p>
                      <a:r>
                        <a:rPr lang="tr-TR" sz="1400" kern="1200" dirty="0" smtClean="0">
                          <a:solidFill>
                            <a:schemeClr val="tx1"/>
                          </a:solidFill>
                          <a:latin typeface="+mn-lt"/>
                          <a:ea typeface="+mn-ea"/>
                          <a:cs typeface="+mn-cs"/>
                        </a:rPr>
                        <a:t>	-İşletmede 12/10/2004 tarihinden sonra yapılmış bir yapı olmadığına dair tesis yetkilisi tarafından imzalanmış taahhütname,</a:t>
                      </a:r>
                    </a:p>
                    <a:p>
                      <a:endParaRPr lang="tr-TR" sz="1400" b="1" kern="1200" baseline="30000" dirty="0" smtClean="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5653088" y="428625"/>
          <a:ext cx="3131127" cy="6143159"/>
        </p:xfrm>
        <a:graphic>
          <a:graphicData uri="http://schemas.openxmlformats.org/drawingml/2006/table">
            <a:tbl>
              <a:tblPr/>
              <a:tblGrid>
                <a:gridCol w="3131127"/>
              </a:tblGrid>
              <a:tr h="6143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1" kern="1200" dirty="0" smtClean="0">
                          <a:solidFill>
                            <a:schemeClr val="tx1"/>
                          </a:solidFill>
                          <a:latin typeface="+mn-lt"/>
                          <a:ea typeface="+mn-ea"/>
                          <a:cs typeface="+mn-cs"/>
                        </a:rPr>
                        <a:t>3</a:t>
                      </a:r>
                      <a:r>
                        <a:rPr lang="tr-TR" sz="1500" kern="1200" dirty="0" smtClean="0">
                          <a:solidFill>
                            <a:schemeClr val="tx1"/>
                          </a:solidFill>
                          <a:latin typeface="+mn-lt"/>
                          <a:ea typeface="+mn-ea"/>
                          <a:cs typeface="+mn-cs"/>
                        </a:rPr>
                        <a:t>-Ticaret Sicil Gazetesi </a:t>
                      </a:r>
                      <a:r>
                        <a:rPr lang="tr-TR" sz="1500" b="1" kern="1200" baseline="30000" dirty="0" smtClean="0">
                          <a:solidFill>
                            <a:schemeClr val="tx1"/>
                          </a:solidFill>
                          <a:latin typeface="+mn-lt"/>
                          <a:ea typeface="+mn-ea"/>
                          <a:cs typeface="+mn-cs"/>
                        </a:rPr>
                        <a:t>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5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500" b="1" kern="1200" dirty="0" smtClean="0">
                          <a:solidFill>
                            <a:schemeClr val="tx1"/>
                          </a:solidFill>
                          <a:latin typeface="+mn-lt"/>
                          <a:ea typeface="+mn-ea"/>
                          <a:cs typeface="+mn-cs"/>
                        </a:rPr>
                        <a:t>4</a:t>
                      </a:r>
                      <a:r>
                        <a:rPr lang="tr-TR" sz="1500" kern="1200" dirty="0" smtClean="0">
                          <a:solidFill>
                            <a:schemeClr val="tx1"/>
                          </a:solidFill>
                          <a:latin typeface="+mn-lt"/>
                          <a:ea typeface="+mn-ea"/>
                          <a:cs typeface="+mn-cs"/>
                        </a:rPr>
                        <a:t>-Kapasite Raporu, kapasite raporu yerine geçebilecek yetkili makamlardan alınmış diğer belgeler veya kapasite raporundan muaf olduğuna dair yetkili makamlardan alınmış belge.</a:t>
                      </a:r>
                    </a:p>
                    <a:p>
                      <a:endParaRPr lang="tr-TR" sz="1500" b="1" kern="1200" dirty="0" smtClean="0">
                        <a:solidFill>
                          <a:schemeClr val="tx1"/>
                        </a:solidFill>
                        <a:latin typeface="+mn-lt"/>
                        <a:ea typeface="+mn-ea"/>
                        <a:cs typeface="+mn-cs"/>
                      </a:endParaRPr>
                    </a:p>
                    <a:p>
                      <a:r>
                        <a:rPr lang="tr-TR" sz="1500" b="1" kern="1200" dirty="0" smtClean="0">
                          <a:solidFill>
                            <a:schemeClr val="tx1"/>
                          </a:solidFill>
                          <a:latin typeface="+mn-lt"/>
                          <a:ea typeface="+mn-ea"/>
                          <a:cs typeface="+mn-cs"/>
                        </a:rPr>
                        <a:t>5-</a:t>
                      </a:r>
                      <a:r>
                        <a:rPr lang="tr-TR" sz="1500" kern="1200" dirty="0" smtClean="0">
                          <a:solidFill>
                            <a:schemeClr val="tx1"/>
                          </a:solidFill>
                          <a:latin typeface="+mn-lt"/>
                          <a:ea typeface="+mn-ea"/>
                          <a:cs typeface="+mn-cs"/>
                        </a:rPr>
                        <a:t>İşletme Belgesi veya İşletme Belgesinden muaf olduğuna dair belge</a:t>
                      </a:r>
                    </a:p>
                    <a:p>
                      <a:r>
                        <a:rPr lang="tr-TR" sz="1500" kern="1200" dirty="0" smtClean="0">
                          <a:solidFill>
                            <a:schemeClr val="tx1"/>
                          </a:solidFill>
                          <a:latin typeface="+mn-lt"/>
                          <a:ea typeface="+mn-ea"/>
                          <a:cs typeface="+mn-cs"/>
                        </a:rPr>
                        <a:t> </a:t>
                      </a:r>
                    </a:p>
                    <a:p>
                      <a:r>
                        <a:rPr lang="tr-TR" sz="1500" b="1" kern="1200" dirty="0" smtClean="0">
                          <a:solidFill>
                            <a:schemeClr val="tx1"/>
                          </a:solidFill>
                          <a:latin typeface="+mn-lt"/>
                          <a:ea typeface="+mn-ea"/>
                          <a:cs typeface="+mn-cs"/>
                        </a:rPr>
                        <a:t>6</a:t>
                      </a:r>
                      <a:r>
                        <a:rPr lang="tr-TR" sz="1500" kern="1200" dirty="0" smtClean="0">
                          <a:solidFill>
                            <a:schemeClr val="tx1"/>
                          </a:solidFill>
                          <a:latin typeface="+mn-lt"/>
                          <a:ea typeface="+mn-ea"/>
                          <a:cs typeface="+mn-cs"/>
                        </a:rPr>
                        <a:t>-Vaziyet Planı (İşletme alanındaki tesislerin ve birimlerin yerleşim planları)</a:t>
                      </a:r>
                    </a:p>
                    <a:p>
                      <a:r>
                        <a:rPr lang="tr-TR" sz="1500" kern="1200" dirty="0" smtClean="0">
                          <a:solidFill>
                            <a:schemeClr val="tx1"/>
                          </a:solidFill>
                          <a:latin typeface="+mn-lt"/>
                          <a:ea typeface="+mn-ea"/>
                          <a:cs typeface="+mn-cs"/>
                        </a:rPr>
                        <a:t> </a:t>
                      </a:r>
                    </a:p>
                    <a:p>
                      <a:r>
                        <a:rPr lang="tr-TR" sz="1500" b="1" kern="1200" dirty="0" smtClean="0">
                          <a:solidFill>
                            <a:schemeClr val="tx1"/>
                          </a:solidFill>
                          <a:latin typeface="+mn-lt"/>
                          <a:ea typeface="+mn-ea"/>
                          <a:cs typeface="+mn-cs"/>
                        </a:rPr>
                        <a:t>7</a:t>
                      </a:r>
                      <a:r>
                        <a:rPr lang="tr-TR" sz="1500" kern="1200" dirty="0" smtClean="0">
                          <a:solidFill>
                            <a:schemeClr val="tx1"/>
                          </a:solidFill>
                          <a:latin typeface="+mn-lt"/>
                          <a:ea typeface="+mn-ea"/>
                          <a:cs typeface="+mn-cs"/>
                        </a:rPr>
                        <a:t>-İş Akım Şeması ve Proses Özeti (Hammadde kabulünden başlayarak her bir ünitede uygulanacak işlemlerin ayrıntılı açıklaması, gerekli şema, formül ve şekiller, atık kodları)</a:t>
                      </a:r>
                    </a:p>
                    <a:p>
                      <a:endParaRPr lang="tr-TR" sz="16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8 Tablo"/>
          <p:cNvGraphicFramePr>
            <a:graphicFrameLocks noGrp="1"/>
          </p:cNvGraphicFramePr>
          <p:nvPr/>
        </p:nvGraphicFramePr>
        <p:xfrm>
          <a:off x="571472" y="428602"/>
          <a:ext cx="5072097" cy="6181253"/>
        </p:xfrm>
        <a:graphic>
          <a:graphicData uri="http://schemas.openxmlformats.org/drawingml/2006/table">
            <a:tbl>
              <a:tblPr/>
              <a:tblGrid>
                <a:gridCol w="217925"/>
                <a:gridCol w="237756"/>
                <a:gridCol w="1973211"/>
                <a:gridCol w="2643205"/>
              </a:tblGrid>
              <a:tr h="772460">
                <a:tc rowSpan="9">
                  <a:txBody>
                    <a:bodyPr/>
                    <a:lstStyle/>
                    <a:p>
                      <a:pPr algn="just">
                        <a:lnSpc>
                          <a:spcPct val="115000"/>
                        </a:lnSpc>
                        <a:spcAft>
                          <a:spcPts val="0"/>
                        </a:spcAft>
                      </a:pPr>
                      <a:endParaRPr lang="tr-TR" sz="6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rPr>
                        <a:t>Düzenli Depolama</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Yazısı </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p>
                      <a:pPr>
                        <a:lnSpc>
                          <a:spcPct val="115000"/>
                        </a:lnSpc>
                        <a:spcAft>
                          <a:spcPts val="0"/>
                        </a:spcAft>
                      </a:pPr>
                      <a:r>
                        <a:rPr lang="tr-TR" sz="1100" b="1" dirty="0">
                          <a:latin typeface="Times New Roman"/>
                          <a:ea typeface="Times New Roman"/>
                        </a:rPr>
                        <a:t>10- </a:t>
                      </a:r>
                      <a:r>
                        <a:rPr lang="tr-TR" sz="1100" dirty="0">
                          <a:latin typeface="Times New Roman"/>
                          <a:ea typeface="Times New Roman"/>
                        </a:rPr>
                        <a:t>Düzenli Depolama Tesisi Onay Belgesi</a:t>
                      </a: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689">
                <a:tc vMerge="1">
                  <a:txBody>
                    <a:bodyPr/>
                    <a:lstStyle/>
                    <a:p>
                      <a:endParaRPr lang="tr-TR"/>
                    </a:p>
                  </a:txBody>
                  <a:tcPr/>
                </a:tc>
                <a:tc>
                  <a:txBody>
                    <a:bodyPr/>
                    <a:lstStyle/>
                    <a:p>
                      <a:pPr marL="71755" marR="71755" algn="ctr">
                        <a:lnSpc>
                          <a:spcPct val="115000"/>
                        </a:lnSpc>
                        <a:spcAft>
                          <a:spcPts val="0"/>
                        </a:spcAft>
                      </a:pPr>
                      <a:r>
                        <a:rPr lang="tr-TR" sz="1100">
                          <a:latin typeface="Times New Roman"/>
                          <a:ea typeface="Times New Roman"/>
                        </a:rPr>
                        <a:t>Ara Depolama</a:t>
                      </a:r>
                    </a:p>
                  </a:txBody>
                  <a:tcPr marL="39447" marR="394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rPr>
                        <a:t>Tehlikeli Atık </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p>
                      <a:pPr>
                        <a:lnSpc>
                          <a:spcPct val="115000"/>
                        </a:lnSpc>
                        <a:spcAft>
                          <a:spcPts val="0"/>
                        </a:spcAft>
                      </a:pPr>
                      <a:r>
                        <a:rPr lang="tr-TR" sz="1100" b="1" dirty="0">
                          <a:latin typeface="Times New Roman"/>
                          <a:ea typeface="Times New Roman"/>
                        </a:rPr>
                        <a:t>10</a:t>
                      </a:r>
                      <a:r>
                        <a:rPr lang="tr-TR" sz="1100" dirty="0">
                          <a:latin typeface="Times New Roman"/>
                          <a:ea typeface="Times New Roman"/>
                        </a:rPr>
                        <a:t>- Geri Kazanım/Bertaraf Tesisi ile Yapılan Protokol</a:t>
                      </a:r>
                    </a:p>
                    <a:p>
                      <a:pPr>
                        <a:lnSpc>
                          <a:spcPct val="115000"/>
                        </a:lnSpc>
                        <a:spcAft>
                          <a:spcPts val="0"/>
                        </a:spcAft>
                      </a:pPr>
                      <a:r>
                        <a:rPr lang="tr-TR" sz="1100" b="1" dirty="0">
                          <a:latin typeface="Times New Roman"/>
                          <a:ea typeface="Times New Roman"/>
                        </a:rPr>
                        <a:t>11- </a:t>
                      </a:r>
                      <a:r>
                        <a:rPr lang="tr-TR" sz="1100" dirty="0">
                          <a:latin typeface="Times New Roman"/>
                          <a:ea typeface="Times New Roman"/>
                        </a:rPr>
                        <a:t>Mali Sorumluluk Sigortası Poliçesi </a:t>
                      </a: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460">
                <a:tc vMerge="1">
                  <a:txBody>
                    <a:bodyPr/>
                    <a:lstStyle/>
                    <a:p>
                      <a:endParaRPr lang="tr-TR"/>
                    </a:p>
                  </a:txBody>
                  <a:tcPr/>
                </a:tc>
                <a:tc rowSpan="6">
                  <a:txBody>
                    <a:bodyPr/>
                    <a:lstStyle/>
                    <a:p>
                      <a:pPr marL="71755" marR="71755" algn="ctr">
                        <a:lnSpc>
                          <a:spcPct val="115000"/>
                        </a:lnSpc>
                        <a:spcAft>
                          <a:spcPts val="0"/>
                        </a:spcAft>
                      </a:pPr>
                      <a:r>
                        <a:rPr lang="tr-TR" sz="1100">
                          <a:latin typeface="Times New Roman"/>
                          <a:ea typeface="Times New Roman"/>
                        </a:rPr>
                        <a:t>Ön  İşlem</a:t>
                      </a:r>
                    </a:p>
                  </a:txBody>
                  <a:tcPr marL="39447" marR="394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rPr>
                        <a:t>Tıbbi Atık Sterilizasyon</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p>
                      <a:pPr>
                        <a:lnSpc>
                          <a:spcPct val="115000"/>
                        </a:lnSpc>
                        <a:spcAft>
                          <a:spcPts val="0"/>
                        </a:spcAft>
                      </a:pPr>
                      <a:r>
                        <a:rPr lang="tr-TR" sz="1100" b="1" dirty="0">
                          <a:latin typeface="Times New Roman"/>
                          <a:ea typeface="Times New Roman"/>
                        </a:rPr>
                        <a:t>10</a:t>
                      </a:r>
                      <a:r>
                        <a:rPr lang="tr-TR" sz="1100" dirty="0">
                          <a:latin typeface="Times New Roman"/>
                          <a:ea typeface="Times New Roman"/>
                        </a:rPr>
                        <a:t>-    Sterilizasyon cihazı uygunluk belgeleri </a:t>
                      </a: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45">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100" b="1" dirty="0">
                          <a:solidFill>
                            <a:schemeClr val="tx2"/>
                          </a:solidFill>
                          <a:latin typeface="Times New Roman"/>
                          <a:ea typeface="Times New Roman"/>
                        </a:rPr>
                        <a:t>Ömrünü Tamamlamış Araç İşleme </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15000"/>
                        </a:lnSpc>
                        <a:spcAft>
                          <a:spcPts val="0"/>
                        </a:spcAft>
                      </a:pPr>
                      <a:r>
                        <a:rPr lang="tr-TR" sz="1100" b="1" dirty="0">
                          <a:solidFill>
                            <a:schemeClr val="tx2"/>
                          </a:solidFill>
                          <a:latin typeface="Times New Roman"/>
                          <a:ea typeface="Times New Roman"/>
                        </a:rPr>
                        <a:t>8-    Acil Durum/Müdahale Planı (İtfaiye Müdürlüğü Belgesi dahil) </a:t>
                      </a:r>
                    </a:p>
                    <a:p>
                      <a:pPr>
                        <a:lnSpc>
                          <a:spcPct val="115000"/>
                        </a:lnSpc>
                        <a:spcAft>
                          <a:spcPts val="0"/>
                        </a:spcAft>
                      </a:pPr>
                      <a:r>
                        <a:rPr lang="tr-TR" sz="1100" b="1" dirty="0">
                          <a:solidFill>
                            <a:schemeClr val="tx2"/>
                          </a:solidFill>
                          <a:latin typeface="Times New Roman"/>
                          <a:ea typeface="Times New Roman"/>
                        </a:rPr>
                        <a:t>9-    İl Müdürlüğü Uygunluk </a:t>
                      </a:r>
                      <a:r>
                        <a:rPr lang="tr-TR" sz="1100" b="1" dirty="0" smtClean="0">
                          <a:solidFill>
                            <a:schemeClr val="tx2"/>
                          </a:solidFill>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b="1" dirty="0">
                        <a:solidFill>
                          <a:schemeClr val="tx2"/>
                        </a:solidFill>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45">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100" dirty="0">
                          <a:latin typeface="Times New Roman"/>
                          <a:ea typeface="Times New Roman"/>
                        </a:rPr>
                        <a:t>Ambalaj Atığı Toplama ve Ayırma</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45">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100" dirty="0">
                          <a:latin typeface="Times New Roman"/>
                          <a:ea typeface="Times New Roman"/>
                        </a:rPr>
                        <a:t>Tanker Temizleme</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45">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100" dirty="0">
                          <a:latin typeface="Times New Roman"/>
                          <a:ea typeface="Times New Roman"/>
                        </a:rPr>
                        <a:t>Hurda Metal </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919">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100" dirty="0">
                          <a:latin typeface="Times New Roman"/>
                          <a:ea typeface="Times New Roman"/>
                        </a:rPr>
                        <a:t>Atık Kabul Tesisi</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  </a:t>
                      </a:r>
                      <a:r>
                        <a:rPr lang="tr-TR" sz="1100" dirty="0">
                          <a:solidFill>
                            <a:srgbClr val="000000"/>
                          </a:solidFill>
                          <a:latin typeface="Times New Roman"/>
                          <a:ea typeface="Times New Roman"/>
                        </a:rPr>
                        <a:t>Atık Kabul Tesisi Onay Belgesi</a:t>
                      </a:r>
                      <a:endParaRPr lang="tr-TR" sz="11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45">
                <a:tc vMerge="1">
                  <a:txBody>
                    <a:bodyPr/>
                    <a:lstStyle/>
                    <a:p>
                      <a:endParaRPr lang="tr-TR"/>
                    </a:p>
                  </a:txBody>
                  <a:tcPr/>
                </a:tc>
                <a:tc>
                  <a:txBody>
                    <a:bodyPr/>
                    <a:lstStyle/>
                    <a:p>
                      <a:pPr marL="71755" marR="71755" algn="just">
                        <a:lnSpc>
                          <a:spcPct val="115000"/>
                        </a:lnSpc>
                        <a:spcAft>
                          <a:spcPts val="0"/>
                        </a:spcAft>
                      </a:pPr>
                      <a:r>
                        <a:rPr lang="tr-TR" sz="1100">
                          <a:latin typeface="Times New Roman"/>
                          <a:ea typeface="Times New Roman"/>
                        </a:rPr>
                        <a:t>Arındırma</a:t>
                      </a:r>
                    </a:p>
                  </a:txBody>
                  <a:tcPr marL="39447" marR="39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rPr>
                        <a:t>PCB Arındırma</a:t>
                      </a:r>
                    </a:p>
                  </a:txBody>
                  <a:tcPr marL="39447" marR="3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dirty="0">
                          <a:latin typeface="Times New Roman"/>
                          <a:ea typeface="Times New Roman"/>
                        </a:rPr>
                        <a:t>8</a:t>
                      </a:r>
                      <a:r>
                        <a:rPr lang="tr-TR" sz="1100" dirty="0">
                          <a:latin typeface="Times New Roman"/>
                          <a:ea typeface="Times New Roman"/>
                        </a:rPr>
                        <a:t>-    </a:t>
                      </a:r>
                      <a:r>
                        <a:rPr lang="tr-TR" sz="1100" dirty="0">
                          <a:solidFill>
                            <a:srgbClr val="000000"/>
                          </a:solidFill>
                          <a:latin typeface="Times New Roman"/>
                          <a:ea typeface="Times New Roman"/>
                        </a:rPr>
                        <a:t>Acil Durum/Müdahale Planı (İtfaiye Müdürlüğü Belgesi dahil)</a:t>
                      </a:r>
                      <a:r>
                        <a:rPr lang="tr-TR" sz="1100" dirty="0">
                          <a:latin typeface="Times New Roman"/>
                          <a:ea typeface="Times New Roman"/>
                        </a:rPr>
                        <a:t> </a:t>
                      </a:r>
                    </a:p>
                    <a:p>
                      <a:pPr>
                        <a:lnSpc>
                          <a:spcPct val="115000"/>
                        </a:lnSpc>
                        <a:spcAft>
                          <a:spcPts val="0"/>
                        </a:spcAft>
                      </a:pPr>
                      <a:r>
                        <a:rPr lang="tr-TR" sz="1100" b="1" dirty="0">
                          <a:latin typeface="Times New Roman"/>
                          <a:ea typeface="Times New Roman"/>
                        </a:rPr>
                        <a:t>9</a:t>
                      </a:r>
                      <a:r>
                        <a:rPr lang="tr-TR" sz="1100" dirty="0">
                          <a:latin typeface="Times New Roman"/>
                          <a:ea typeface="Times New Roman"/>
                        </a:rPr>
                        <a:t>-    İl Müdürlüğü Uygunluk </a:t>
                      </a:r>
                      <a:r>
                        <a:rPr lang="tr-TR" sz="1100" dirty="0" smtClean="0">
                          <a:latin typeface="Times New Roman"/>
                          <a:ea typeface="Times New Roman"/>
                        </a:rPr>
                        <a:t>Yazısı*</a:t>
                      </a:r>
                      <a:r>
                        <a:rPr lang="tr-TR" sz="1100" b="1" kern="1200" baseline="30000" dirty="0" smtClean="0">
                          <a:solidFill>
                            <a:schemeClr val="tx1"/>
                          </a:solidFill>
                          <a:latin typeface="+mn-lt"/>
                          <a:ea typeface="+mn-ea"/>
                          <a:cs typeface="+mn-cs"/>
                        </a:rPr>
                        <a:t>4</a:t>
                      </a:r>
                      <a:endParaRPr lang="tr-TR" sz="1100" dirty="0">
                        <a:latin typeface="Times New Roman"/>
                        <a:ea typeface="Times New Roman"/>
                      </a:endParaRPr>
                    </a:p>
                  </a:txBody>
                  <a:tcPr marL="39447" marR="3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142875"/>
            <a:ext cx="8929688" cy="584200"/>
          </a:xfrm>
          <a:prstGeom prst="rect">
            <a:avLst/>
          </a:prstGeom>
          <a:noFill/>
          <a:ln w="9525">
            <a:noFill/>
            <a:miter lim="800000"/>
            <a:headEnd/>
            <a:tailEnd/>
          </a:ln>
        </p:spPr>
        <p:txBody>
          <a:bodyPr anchor="ctr">
            <a:spAutoFit/>
          </a:bodyPr>
          <a:lstStyle/>
          <a:p>
            <a:r>
              <a:rPr lang="tr-TR" sz="1600">
                <a:cs typeface="Times New Roman" pitchFamily="18" charset="0"/>
              </a:rPr>
              <a:t>Ek-3C İZİN LİSANS SÜRECİNİN TAMAMLANMASI AŞAMASINDA BULUNMASI GEREKEN BİLGİ VE BELGELER</a:t>
            </a:r>
            <a:endParaRPr lang="tr-TR" sz="1600"/>
          </a:p>
        </p:txBody>
      </p:sp>
      <p:graphicFrame>
        <p:nvGraphicFramePr>
          <p:cNvPr id="15" name="14 Tablo"/>
          <p:cNvGraphicFramePr>
            <a:graphicFrameLocks noGrp="1"/>
          </p:cNvGraphicFramePr>
          <p:nvPr/>
        </p:nvGraphicFramePr>
        <p:xfrm>
          <a:off x="214282" y="714356"/>
          <a:ext cx="8715436" cy="6072230"/>
        </p:xfrm>
        <a:graphic>
          <a:graphicData uri="http://schemas.openxmlformats.org/drawingml/2006/table">
            <a:tbl>
              <a:tblPr/>
              <a:tblGrid>
                <a:gridCol w="500066"/>
                <a:gridCol w="428628"/>
                <a:gridCol w="1851231"/>
                <a:gridCol w="5935511"/>
              </a:tblGrid>
              <a:tr h="700083">
                <a:tc gridSpan="3">
                  <a:txBody>
                    <a:bodyPr/>
                    <a:lstStyle/>
                    <a:p>
                      <a:pPr algn="ctr">
                        <a:lnSpc>
                          <a:spcPct val="115000"/>
                        </a:lnSpc>
                        <a:spcAft>
                          <a:spcPts val="0"/>
                        </a:spcAft>
                      </a:pPr>
                      <a:r>
                        <a:rPr lang="tr-TR" sz="1200" b="1" dirty="0">
                          <a:solidFill>
                            <a:srgbClr val="C00000"/>
                          </a:solidFill>
                          <a:latin typeface="Times New Roman"/>
                          <a:ea typeface="Times New Roman"/>
                        </a:rPr>
                        <a:t>ÇEVRE İZİN/LİSANS KONUSU</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a:lnSpc>
                          <a:spcPct val="115000"/>
                        </a:lnSpc>
                        <a:spcAft>
                          <a:spcPts val="0"/>
                        </a:spcAft>
                      </a:pPr>
                      <a:endParaRPr lang="tr-TR" sz="1200" b="1" dirty="0">
                        <a:solidFill>
                          <a:srgbClr val="C00000"/>
                        </a:solidFill>
                        <a:latin typeface="Times New Roman"/>
                        <a:ea typeface="Times New Roman"/>
                      </a:endParaRPr>
                    </a:p>
                    <a:p>
                      <a:pPr algn="ctr">
                        <a:lnSpc>
                          <a:spcPct val="115000"/>
                        </a:lnSpc>
                        <a:spcAft>
                          <a:spcPts val="0"/>
                        </a:spcAft>
                      </a:pPr>
                      <a:r>
                        <a:rPr lang="tr-TR" sz="1200" b="1" dirty="0">
                          <a:solidFill>
                            <a:srgbClr val="C00000"/>
                          </a:solidFill>
                          <a:latin typeface="Times New Roman"/>
                          <a:ea typeface="Times New Roman"/>
                        </a:rPr>
                        <a:t>İZİN LİSANS SÜRECİNİN TAMAMLANMASI İÇİN GEREKLİ BİLGİ VE BELGELER</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1">
                <a:tc rowSpan="5">
                  <a:txBody>
                    <a:bodyPr/>
                    <a:lstStyle/>
                    <a:p>
                      <a:pPr marL="71755" marR="71755" algn="ctr">
                        <a:lnSpc>
                          <a:spcPct val="115000"/>
                        </a:lnSpc>
                        <a:spcAft>
                          <a:spcPts val="0"/>
                        </a:spcAft>
                      </a:pPr>
                      <a:r>
                        <a:rPr lang="tr-TR" sz="1200" b="1" dirty="0">
                          <a:solidFill>
                            <a:srgbClr val="C00000"/>
                          </a:solidFill>
                          <a:latin typeface="Times New Roman"/>
                          <a:ea typeface="Times New Roman"/>
                        </a:rPr>
                        <a:t>İZİN KONULARI</a:t>
                      </a:r>
                    </a:p>
                  </a:txBody>
                  <a:tcPr marL="37454" marR="3745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tr-TR" sz="1200" b="1" dirty="0">
                          <a:latin typeface="Times New Roman"/>
                          <a:ea typeface="Times New Roman"/>
                        </a:rPr>
                        <a:t>Emisyon </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tr-TR"/>
                    </a:p>
                  </a:txBody>
                  <a:tcPr/>
                </a:tc>
                <a:tc>
                  <a:txBody>
                    <a:bodyPr/>
                    <a:lstStyle/>
                    <a:p>
                      <a:pPr algn="l">
                        <a:lnSpc>
                          <a:spcPct val="115000"/>
                        </a:lnSpc>
                        <a:spcAft>
                          <a:spcPts val="0"/>
                        </a:spcAft>
                      </a:pPr>
                      <a:r>
                        <a:rPr lang="tr-TR" sz="1200" b="1" dirty="0">
                          <a:latin typeface="Times New Roman"/>
                          <a:ea typeface="Times New Roman"/>
                        </a:rPr>
                        <a:t>1-   Emisyon Ölçüm Raporu </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233361">
                <a:tc vMerge="1">
                  <a:txBody>
                    <a:bodyPr/>
                    <a:lstStyle/>
                    <a:p>
                      <a:endParaRPr lang="tr-TR"/>
                    </a:p>
                  </a:txBody>
                  <a:tcPr/>
                </a:tc>
                <a:tc gridSpan="2">
                  <a:txBody>
                    <a:bodyPr/>
                    <a:lstStyle/>
                    <a:p>
                      <a:pPr algn="just">
                        <a:lnSpc>
                          <a:spcPct val="115000"/>
                        </a:lnSpc>
                        <a:spcAft>
                          <a:spcPts val="0"/>
                        </a:spcAft>
                      </a:pPr>
                      <a:r>
                        <a:rPr lang="tr-TR" sz="1200" b="1" dirty="0">
                          <a:latin typeface="Times New Roman"/>
                          <a:ea typeface="Times New Roman"/>
                        </a:rPr>
                        <a:t>Gürültü Kontrolü </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a:lnSpc>
                          <a:spcPct val="115000"/>
                        </a:lnSpc>
                        <a:spcAft>
                          <a:spcPts val="0"/>
                        </a:spcAft>
                      </a:pPr>
                      <a:r>
                        <a:rPr lang="tr-TR" sz="1200" b="1" dirty="0">
                          <a:latin typeface="Times New Roman"/>
                          <a:ea typeface="Times New Roman"/>
                        </a:rPr>
                        <a:t>1-   Akustik Rapor</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1">
                <a:tc vMerge="1">
                  <a:txBody>
                    <a:bodyPr/>
                    <a:lstStyle/>
                    <a:p>
                      <a:endParaRPr lang="tr-TR"/>
                    </a:p>
                  </a:txBody>
                  <a:tcPr/>
                </a:tc>
                <a:tc gridSpan="2">
                  <a:txBody>
                    <a:bodyPr/>
                    <a:lstStyle/>
                    <a:p>
                      <a:pPr algn="l">
                        <a:lnSpc>
                          <a:spcPct val="115000"/>
                        </a:lnSpc>
                        <a:spcAft>
                          <a:spcPts val="0"/>
                        </a:spcAft>
                      </a:pPr>
                      <a:r>
                        <a:rPr lang="tr-TR" sz="1200" b="1" dirty="0" err="1">
                          <a:latin typeface="Times New Roman"/>
                          <a:ea typeface="Times New Roman"/>
                        </a:rPr>
                        <a:t>Atıksu</a:t>
                      </a:r>
                      <a:r>
                        <a:rPr lang="tr-TR" sz="1200" b="1" dirty="0">
                          <a:latin typeface="Times New Roman"/>
                          <a:ea typeface="Times New Roman"/>
                        </a:rPr>
                        <a:t> Deşarjı</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tr-TR"/>
                    </a:p>
                  </a:txBody>
                  <a:tcPr/>
                </a:tc>
                <a:tc>
                  <a:txBody>
                    <a:bodyPr/>
                    <a:lstStyle/>
                    <a:p>
                      <a:pPr algn="l">
                        <a:lnSpc>
                          <a:spcPct val="115000"/>
                        </a:lnSpc>
                        <a:spcAft>
                          <a:spcPts val="0"/>
                        </a:spcAft>
                      </a:pPr>
                      <a:r>
                        <a:rPr lang="tr-TR" sz="1200" b="1" dirty="0">
                          <a:latin typeface="Times New Roman"/>
                          <a:ea typeface="Times New Roman"/>
                        </a:rPr>
                        <a:t>1-   </a:t>
                      </a:r>
                      <a:r>
                        <a:rPr lang="tr-TR" sz="1200" b="1" dirty="0" err="1">
                          <a:latin typeface="Times New Roman"/>
                          <a:ea typeface="Times New Roman"/>
                        </a:rPr>
                        <a:t>Atıksu</a:t>
                      </a:r>
                      <a:r>
                        <a:rPr lang="tr-TR" sz="1200" b="1" dirty="0">
                          <a:latin typeface="Times New Roman"/>
                          <a:ea typeface="Times New Roman"/>
                        </a:rPr>
                        <a:t> Deşarjı Teknik Bilgiler Listesi</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273000">
                <a:tc vMerge="1">
                  <a:txBody>
                    <a:bodyPr/>
                    <a:lstStyle/>
                    <a:p>
                      <a:endParaRPr lang="tr-TR"/>
                    </a:p>
                  </a:txBody>
                  <a:tcPr/>
                </a:tc>
                <a:tc gridSpan="2">
                  <a:txBody>
                    <a:bodyPr/>
                    <a:lstStyle/>
                    <a:p>
                      <a:pPr algn="l">
                        <a:lnSpc>
                          <a:spcPct val="115000"/>
                        </a:lnSpc>
                        <a:spcAft>
                          <a:spcPts val="0"/>
                        </a:spcAft>
                      </a:pPr>
                      <a:r>
                        <a:rPr lang="tr-TR" sz="1200" b="1" dirty="0">
                          <a:latin typeface="Times New Roman"/>
                          <a:ea typeface="Times New Roman"/>
                        </a:rPr>
                        <a:t>Tehlikeli Madde </a:t>
                      </a:r>
                      <a:r>
                        <a:rPr lang="tr-TR" sz="1200" b="1" dirty="0" err="1">
                          <a:latin typeface="Times New Roman"/>
                          <a:ea typeface="Times New Roman"/>
                        </a:rPr>
                        <a:t>Atıksu</a:t>
                      </a:r>
                      <a:r>
                        <a:rPr lang="tr-TR" sz="1200" b="1" dirty="0">
                          <a:latin typeface="Times New Roman"/>
                          <a:ea typeface="Times New Roman"/>
                        </a:rPr>
                        <a:t> Deşarjı</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a:lnSpc>
                          <a:spcPct val="115000"/>
                        </a:lnSpc>
                        <a:spcAft>
                          <a:spcPts val="0"/>
                        </a:spcAft>
                      </a:pPr>
                      <a:r>
                        <a:rPr lang="tr-TR" sz="1200" b="1" dirty="0">
                          <a:latin typeface="Times New Roman"/>
                          <a:ea typeface="Times New Roman"/>
                        </a:rPr>
                        <a:t>1-   Tehlikeli Madde </a:t>
                      </a:r>
                      <a:r>
                        <a:rPr lang="tr-TR" sz="1200" b="1" dirty="0" err="1">
                          <a:latin typeface="Times New Roman"/>
                          <a:ea typeface="Times New Roman"/>
                        </a:rPr>
                        <a:t>Atıksu</a:t>
                      </a:r>
                      <a:r>
                        <a:rPr lang="tr-TR" sz="1200" b="1" dirty="0">
                          <a:latin typeface="Times New Roman"/>
                          <a:ea typeface="Times New Roman"/>
                        </a:rPr>
                        <a:t> Deşarjı Teknik Bilgiler Listesi</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1">
                <a:tc vMerge="1">
                  <a:txBody>
                    <a:bodyPr/>
                    <a:lstStyle/>
                    <a:p>
                      <a:endParaRPr lang="tr-TR"/>
                    </a:p>
                  </a:txBody>
                  <a:tcPr/>
                </a:tc>
                <a:tc gridSpan="2">
                  <a:txBody>
                    <a:bodyPr/>
                    <a:lstStyle/>
                    <a:p>
                      <a:pPr algn="just">
                        <a:lnSpc>
                          <a:spcPct val="115000"/>
                        </a:lnSpc>
                        <a:spcAft>
                          <a:spcPts val="0"/>
                        </a:spcAft>
                      </a:pPr>
                      <a:r>
                        <a:rPr lang="tr-TR" sz="1200" b="1" dirty="0">
                          <a:solidFill>
                            <a:srgbClr val="002060"/>
                          </a:solidFill>
                          <a:latin typeface="Times New Roman"/>
                          <a:ea typeface="Times New Roman"/>
                        </a:rPr>
                        <a:t>Derin Deniz Deşarjı</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a:txBody>
                    <a:bodyPr/>
                    <a:lstStyle/>
                    <a:p>
                      <a:pPr algn="l">
                        <a:lnSpc>
                          <a:spcPct val="115000"/>
                        </a:lnSpc>
                        <a:spcAft>
                          <a:spcPts val="0"/>
                        </a:spcAft>
                      </a:pPr>
                      <a:r>
                        <a:rPr lang="tr-TR" sz="1200" b="1" dirty="0">
                          <a:solidFill>
                            <a:srgbClr val="002060"/>
                          </a:solidFill>
                          <a:latin typeface="Times New Roman"/>
                          <a:ea typeface="Times New Roman"/>
                        </a:rPr>
                        <a:t>1-   Derin Deniz Deşarjı Teknik Bilgiler Listesi</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427829">
                <a:tc rowSpan="9">
                  <a:txBody>
                    <a:bodyPr/>
                    <a:lstStyle/>
                    <a:p>
                      <a:pPr marL="71755" marR="71755" algn="ctr">
                        <a:lnSpc>
                          <a:spcPct val="115000"/>
                        </a:lnSpc>
                        <a:spcAft>
                          <a:spcPts val="0"/>
                        </a:spcAft>
                      </a:pPr>
                      <a:r>
                        <a:rPr lang="tr-TR" sz="1200" b="1" dirty="0">
                          <a:solidFill>
                            <a:srgbClr val="C00000"/>
                          </a:solidFill>
                          <a:latin typeface="Times New Roman"/>
                          <a:ea typeface="Times New Roman"/>
                        </a:rPr>
                        <a:t>LİSANS KONULARI</a:t>
                      </a:r>
                    </a:p>
                  </a:txBody>
                  <a:tcPr marL="37454" marR="3745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71755" marR="71755" algn="ctr">
                        <a:lnSpc>
                          <a:spcPct val="115000"/>
                        </a:lnSpc>
                        <a:spcAft>
                          <a:spcPts val="0"/>
                        </a:spcAft>
                      </a:pPr>
                      <a:r>
                        <a:rPr lang="tr-TR" sz="1200" b="1">
                          <a:latin typeface="Times New Roman"/>
                          <a:ea typeface="Times New Roman"/>
                        </a:rPr>
                        <a:t>Geri Kazanım</a:t>
                      </a:r>
                    </a:p>
                  </a:txBody>
                  <a:tcPr marL="37454" marR="3745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dirty="0">
                          <a:latin typeface="Times New Roman"/>
                          <a:ea typeface="Times New Roman"/>
                        </a:rPr>
                        <a:t>Tehlikeli Atık</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b="1" dirty="0">
                          <a:latin typeface="Times New Roman"/>
                          <a:ea typeface="Times New Roman"/>
                        </a:rPr>
                        <a:t>1-   Teknik </a:t>
                      </a:r>
                      <a:r>
                        <a:rPr lang="tr-TR" sz="1200" b="1" dirty="0" smtClean="0">
                          <a:latin typeface="Times New Roman"/>
                          <a:ea typeface="Times New Roman"/>
                        </a:rPr>
                        <a:t>Uygunluk </a:t>
                      </a:r>
                      <a:r>
                        <a:rPr lang="tr-TR" sz="1200" b="1" dirty="0">
                          <a:latin typeface="Times New Roman"/>
                          <a:ea typeface="Times New Roman"/>
                        </a:rPr>
                        <a:t>Raporu</a:t>
                      </a:r>
                    </a:p>
                    <a:p>
                      <a:pPr algn="l">
                        <a:lnSpc>
                          <a:spcPct val="115000"/>
                        </a:lnSpc>
                        <a:spcAft>
                          <a:spcPts val="0"/>
                        </a:spcAft>
                      </a:pPr>
                      <a:r>
                        <a:rPr lang="tr-TR" sz="1200" b="1" dirty="0">
                          <a:latin typeface="Times New Roman"/>
                          <a:ea typeface="Times New Roman"/>
                        </a:rPr>
                        <a:t>2-   Fizibilite Raporu</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29">
                <a:tc vMerge="1">
                  <a:txBody>
                    <a:bodyPr/>
                    <a:lstStyle/>
                    <a:p>
                      <a:endParaRPr lang="tr-TR"/>
                    </a:p>
                  </a:txBody>
                  <a:tcPr/>
                </a:tc>
                <a:tc vMerge="1">
                  <a:txBody>
                    <a:bodyPr/>
                    <a:lstStyle/>
                    <a:p>
                      <a:endParaRPr lang="tr-TR"/>
                    </a:p>
                  </a:txBody>
                  <a:tcPr/>
                </a:tc>
                <a:tc>
                  <a:txBody>
                    <a:bodyPr/>
                    <a:lstStyle/>
                    <a:p>
                      <a:pPr algn="just">
                        <a:lnSpc>
                          <a:spcPct val="115000"/>
                        </a:lnSpc>
                        <a:spcAft>
                          <a:spcPts val="0"/>
                        </a:spcAft>
                      </a:pPr>
                      <a:r>
                        <a:rPr lang="tr-TR" sz="1200" b="1" dirty="0">
                          <a:latin typeface="Times New Roman"/>
                          <a:ea typeface="Times New Roman"/>
                        </a:rPr>
                        <a:t>Tehlikesiz Atık</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l">
                        <a:lnSpc>
                          <a:spcPct val="115000"/>
                        </a:lnSpc>
                        <a:spcAft>
                          <a:spcPts val="0"/>
                        </a:spcAft>
                      </a:pPr>
                      <a:r>
                        <a:rPr lang="tr-TR" sz="1200" b="1" dirty="0">
                          <a:latin typeface="Times New Roman"/>
                          <a:ea typeface="Times New Roman"/>
                        </a:rPr>
                        <a:t>1-   Teknik </a:t>
                      </a:r>
                      <a:r>
                        <a:rPr lang="tr-TR" sz="1200" b="1" dirty="0" smtClean="0">
                          <a:latin typeface="Times New Roman"/>
                          <a:ea typeface="Times New Roman"/>
                        </a:rPr>
                        <a:t>Uygunluk Raporu</a:t>
                      </a:r>
                      <a:endParaRPr lang="tr-TR" sz="1200" b="1" dirty="0">
                        <a:latin typeface="Times New Roman"/>
                        <a:ea typeface="Times New Roman"/>
                      </a:endParaRP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141562">
                <a:tc vMerge="1">
                  <a:txBody>
                    <a:bodyPr/>
                    <a:lstStyle/>
                    <a:p>
                      <a:endParaRPr lang="tr-TR"/>
                    </a:p>
                  </a:txBody>
                  <a:tcPr/>
                </a:tc>
                <a:tc vMerge="1">
                  <a:txBody>
                    <a:bodyPr/>
                    <a:lstStyle/>
                    <a:p>
                      <a:endParaRPr lang="tr-TR"/>
                    </a:p>
                  </a:txBody>
                  <a:tcPr/>
                </a:tc>
                <a:tc>
                  <a:txBody>
                    <a:bodyPr/>
                    <a:lstStyle/>
                    <a:p>
                      <a:pPr algn="just">
                        <a:lnSpc>
                          <a:spcPct val="115000"/>
                        </a:lnSpc>
                        <a:spcAft>
                          <a:spcPts val="0"/>
                        </a:spcAft>
                      </a:pPr>
                      <a:r>
                        <a:rPr lang="tr-TR" sz="1200" b="1" dirty="0">
                          <a:latin typeface="Times New Roman"/>
                          <a:ea typeface="Times New Roman"/>
                        </a:rPr>
                        <a:t>Atık Yağ</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b="1" dirty="0">
                          <a:latin typeface="Times New Roman"/>
                          <a:ea typeface="Times New Roman"/>
                        </a:rPr>
                        <a:t>1-   Teknik </a:t>
                      </a:r>
                      <a:r>
                        <a:rPr lang="tr-TR" sz="1200" b="1" dirty="0" smtClean="0">
                          <a:latin typeface="Times New Roman"/>
                          <a:ea typeface="Times New Roman"/>
                        </a:rPr>
                        <a:t>Uygunluk  Raporu</a:t>
                      </a:r>
                      <a:endParaRPr lang="tr-TR" sz="1200" b="1" dirty="0">
                        <a:latin typeface="Times New Roman"/>
                        <a:ea typeface="Times New Roman"/>
                      </a:endParaRPr>
                    </a:p>
                    <a:p>
                      <a:pPr algn="l">
                        <a:lnSpc>
                          <a:spcPct val="115000"/>
                        </a:lnSpc>
                        <a:spcAft>
                          <a:spcPts val="0"/>
                        </a:spcAft>
                      </a:pPr>
                      <a:r>
                        <a:rPr lang="tr-TR" sz="1200" b="1" dirty="0">
                          <a:latin typeface="Times New Roman"/>
                          <a:ea typeface="Times New Roman"/>
                        </a:rPr>
                        <a:t>2-   Enerji Piyasası Düzenleme Kurumu Madeni</a:t>
                      </a:r>
                    </a:p>
                    <a:p>
                      <a:pPr algn="l">
                        <a:lnSpc>
                          <a:spcPct val="115000"/>
                        </a:lnSpc>
                        <a:spcAft>
                          <a:spcPts val="0"/>
                        </a:spcAft>
                      </a:pPr>
                      <a:r>
                        <a:rPr lang="tr-TR" sz="1200" b="1" dirty="0">
                          <a:latin typeface="Times New Roman"/>
                          <a:ea typeface="Times New Roman"/>
                        </a:rPr>
                        <a:t>      Yağ Lisansı</a:t>
                      </a:r>
                    </a:p>
                    <a:p>
                      <a:pPr algn="l">
                        <a:lnSpc>
                          <a:spcPct val="115000"/>
                        </a:lnSpc>
                        <a:spcAft>
                          <a:spcPts val="0"/>
                        </a:spcAft>
                      </a:pPr>
                      <a:r>
                        <a:rPr lang="tr-TR" sz="1200" b="1" dirty="0">
                          <a:latin typeface="Times New Roman"/>
                          <a:ea typeface="Times New Roman"/>
                        </a:rPr>
                        <a:t>3-   Geri kazanılan ürünlerin TSE ürün </a:t>
                      </a:r>
                    </a:p>
                    <a:p>
                      <a:pPr algn="l">
                        <a:lnSpc>
                          <a:spcPct val="115000"/>
                        </a:lnSpc>
                        <a:spcAft>
                          <a:spcPts val="0"/>
                        </a:spcAft>
                      </a:pPr>
                      <a:r>
                        <a:rPr lang="tr-TR" sz="1200" b="1" dirty="0">
                          <a:latin typeface="Times New Roman"/>
                          <a:ea typeface="Times New Roman"/>
                        </a:rPr>
                        <a:t>      standartları</a:t>
                      </a:r>
                      <a:r>
                        <a:rPr lang="tr-TR" sz="1200" b="1" dirty="0" smtClean="0">
                          <a:latin typeface="Times New Roman"/>
                          <a:ea typeface="Times New Roman"/>
                        </a:rPr>
                        <a:t>,</a:t>
                      </a:r>
                      <a:endParaRPr lang="tr-TR" sz="1200" b="1" dirty="0">
                        <a:latin typeface="Times New Roman"/>
                        <a:ea typeface="Times New Roman"/>
                      </a:endParaRP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1">
                <a:tc vMerge="1">
                  <a:txBody>
                    <a:bodyPr/>
                    <a:lstStyle/>
                    <a:p>
                      <a:endParaRPr lang="tr-TR"/>
                    </a:p>
                  </a:txBody>
                  <a:tcPr/>
                </a:tc>
                <a:tc vMerge="1">
                  <a:txBody>
                    <a:bodyPr/>
                    <a:lstStyle/>
                    <a:p>
                      <a:endParaRPr lang="tr-TR"/>
                    </a:p>
                  </a:txBody>
                  <a:tcPr/>
                </a:tc>
                <a:tc>
                  <a:txBody>
                    <a:bodyPr/>
                    <a:lstStyle/>
                    <a:p>
                      <a:pPr algn="just">
                        <a:lnSpc>
                          <a:spcPct val="115000"/>
                        </a:lnSpc>
                        <a:spcAft>
                          <a:spcPts val="0"/>
                        </a:spcAft>
                      </a:pPr>
                      <a:r>
                        <a:rPr lang="tr-TR" sz="1200" b="1" dirty="0">
                          <a:latin typeface="Times New Roman"/>
                          <a:ea typeface="Times New Roman"/>
                        </a:rPr>
                        <a:t>Bitkisel Atık Yağ</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l">
                        <a:lnSpc>
                          <a:spcPct val="115000"/>
                        </a:lnSpc>
                        <a:spcAft>
                          <a:spcPts val="0"/>
                        </a:spcAft>
                      </a:pPr>
                      <a:r>
                        <a:rPr lang="tr-TR" sz="1200" b="1" dirty="0">
                          <a:latin typeface="Times New Roman"/>
                          <a:ea typeface="Times New Roman"/>
                        </a:rPr>
                        <a:t>1-   Teknik </a:t>
                      </a:r>
                      <a:r>
                        <a:rPr lang="tr-TR" sz="1200" b="1" dirty="0" smtClean="0">
                          <a:latin typeface="Times New Roman"/>
                          <a:ea typeface="Times New Roman"/>
                        </a:rPr>
                        <a:t>Uygunluk Raporu</a:t>
                      </a:r>
                      <a:endParaRPr lang="tr-TR" sz="1200" b="1" dirty="0">
                        <a:latin typeface="Times New Roman"/>
                        <a:ea typeface="Times New Roman"/>
                      </a:endParaRP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233361">
                <a:tc vMerge="1">
                  <a:txBody>
                    <a:bodyPr/>
                    <a:lstStyle/>
                    <a:p>
                      <a:endParaRPr lang="tr-TR"/>
                    </a:p>
                  </a:txBody>
                  <a:tcPr/>
                </a:tc>
                <a:tc vMerge="1">
                  <a:txBody>
                    <a:bodyPr/>
                    <a:lstStyle/>
                    <a:p>
                      <a:endParaRPr lang="tr-TR"/>
                    </a:p>
                  </a:txBody>
                  <a:tcPr/>
                </a:tc>
                <a:tc>
                  <a:txBody>
                    <a:bodyPr/>
                    <a:lstStyle/>
                    <a:p>
                      <a:pPr algn="just">
                        <a:lnSpc>
                          <a:spcPct val="115000"/>
                        </a:lnSpc>
                        <a:spcAft>
                          <a:spcPts val="0"/>
                        </a:spcAft>
                      </a:pPr>
                      <a:r>
                        <a:rPr lang="tr-TR" sz="1200" b="1" dirty="0">
                          <a:latin typeface="Times New Roman"/>
                          <a:ea typeface="Times New Roman"/>
                        </a:rPr>
                        <a:t>Atık Pil ve Akümülatör</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b="1" dirty="0">
                          <a:latin typeface="Times New Roman"/>
                          <a:ea typeface="Times New Roman"/>
                        </a:rPr>
                        <a:t>1-   Teknik </a:t>
                      </a:r>
                      <a:r>
                        <a:rPr lang="tr-TR" sz="1200" b="1" dirty="0" smtClean="0">
                          <a:latin typeface="Times New Roman"/>
                          <a:ea typeface="Times New Roman"/>
                        </a:rPr>
                        <a:t>Uygunluk Raporu</a:t>
                      </a:r>
                      <a:endParaRPr lang="tr-TR" sz="1200" b="1" dirty="0">
                        <a:latin typeface="Times New Roman"/>
                        <a:ea typeface="Times New Roman"/>
                      </a:endParaRP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862">
                <a:tc vMerge="1">
                  <a:txBody>
                    <a:bodyPr/>
                    <a:lstStyle/>
                    <a:p>
                      <a:endParaRPr lang="tr-TR"/>
                    </a:p>
                  </a:txBody>
                  <a:tcPr/>
                </a:tc>
                <a:tc vMerge="1">
                  <a:txBody>
                    <a:bodyPr/>
                    <a:lstStyle/>
                    <a:p>
                      <a:endParaRPr lang="tr-TR"/>
                    </a:p>
                  </a:txBody>
                  <a:tcPr/>
                </a:tc>
                <a:tc>
                  <a:txBody>
                    <a:bodyPr/>
                    <a:lstStyle/>
                    <a:p>
                      <a:pPr algn="just">
                        <a:lnSpc>
                          <a:spcPct val="115000"/>
                        </a:lnSpc>
                        <a:spcAft>
                          <a:spcPts val="0"/>
                        </a:spcAft>
                      </a:pPr>
                      <a:r>
                        <a:rPr lang="tr-TR" sz="1200" b="1" dirty="0">
                          <a:latin typeface="Times New Roman"/>
                          <a:ea typeface="Times New Roman"/>
                        </a:rPr>
                        <a:t>Ömrünü Tamamlamış Lastik</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l">
                        <a:lnSpc>
                          <a:spcPct val="115000"/>
                        </a:lnSpc>
                        <a:spcAft>
                          <a:spcPts val="0"/>
                        </a:spcAft>
                      </a:pPr>
                      <a:r>
                        <a:rPr lang="tr-TR" sz="1200" b="1" dirty="0">
                          <a:latin typeface="Times New Roman"/>
                          <a:ea typeface="Times New Roman"/>
                        </a:rPr>
                        <a:t>1-   Teknik </a:t>
                      </a:r>
                      <a:r>
                        <a:rPr lang="tr-TR" sz="1200" b="1" dirty="0" smtClean="0">
                          <a:latin typeface="Times New Roman"/>
                          <a:ea typeface="Times New Roman"/>
                        </a:rPr>
                        <a:t>Uygunluk  </a:t>
                      </a:r>
                      <a:r>
                        <a:rPr lang="tr-TR" sz="1200" b="1" dirty="0">
                          <a:latin typeface="Times New Roman"/>
                          <a:ea typeface="Times New Roman"/>
                        </a:rPr>
                        <a:t>Raporu</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535175">
                <a:tc vMerge="1">
                  <a:txBody>
                    <a:bodyPr/>
                    <a:lstStyle/>
                    <a:p>
                      <a:endParaRPr lang="tr-TR"/>
                    </a:p>
                  </a:txBody>
                  <a:tcPr/>
                </a:tc>
                <a:tc vMerge="1">
                  <a:txBody>
                    <a:bodyPr/>
                    <a:lstStyle/>
                    <a:p>
                      <a:endParaRPr lang="tr-TR"/>
                    </a:p>
                  </a:txBody>
                  <a:tcPr/>
                </a:tc>
                <a:tc>
                  <a:txBody>
                    <a:bodyPr/>
                    <a:lstStyle/>
                    <a:p>
                      <a:pPr algn="just">
                        <a:lnSpc>
                          <a:spcPct val="115000"/>
                        </a:lnSpc>
                        <a:spcAft>
                          <a:spcPts val="0"/>
                        </a:spcAft>
                      </a:pPr>
                      <a:r>
                        <a:rPr lang="tr-TR" sz="1200" b="1" dirty="0">
                          <a:latin typeface="Times New Roman"/>
                          <a:ea typeface="Times New Roman"/>
                        </a:rPr>
                        <a:t>Ambalaj Atığı </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b="1" dirty="0">
                          <a:latin typeface="Times New Roman"/>
                          <a:ea typeface="Times New Roman"/>
                        </a:rPr>
                        <a:t>1-   Geri dönüşüm sonunda elde edilen ürünün standardına ve ürünün satışa uygunluğuna ilişkin izin belgesi</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2">
                <a:tc vMerge="1">
                  <a:txBody>
                    <a:bodyPr/>
                    <a:lstStyle/>
                    <a:p>
                      <a:endParaRPr lang="tr-TR"/>
                    </a:p>
                  </a:txBody>
                  <a:tcPr/>
                </a:tc>
                <a:tc rowSpan="2">
                  <a:txBody>
                    <a:bodyPr/>
                    <a:lstStyle/>
                    <a:p>
                      <a:pPr marL="71755" marR="71755" algn="ctr">
                        <a:lnSpc>
                          <a:spcPct val="115000"/>
                        </a:lnSpc>
                        <a:spcAft>
                          <a:spcPts val="0"/>
                        </a:spcAft>
                      </a:pPr>
                      <a:r>
                        <a:rPr lang="tr-TR" sz="1200" b="1" dirty="0" smtClean="0">
                          <a:latin typeface="Times New Roman"/>
                          <a:ea typeface="Times New Roman"/>
                        </a:rPr>
                        <a:t>Bertaraf</a:t>
                      </a:r>
                      <a:endParaRPr lang="tr-TR" sz="1200" b="1" dirty="0">
                        <a:latin typeface="Times New Roman"/>
                        <a:ea typeface="Times New Roman"/>
                      </a:endParaRPr>
                    </a:p>
                  </a:txBody>
                  <a:tcPr marL="37454" marR="3745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b="1" dirty="0">
                          <a:latin typeface="Times New Roman"/>
                          <a:ea typeface="Times New Roman"/>
                        </a:rPr>
                        <a:t>Atık Yakma ve Birlikte Yakma</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42900" lvl="0" indent="-342900" algn="l">
                        <a:lnSpc>
                          <a:spcPct val="115000"/>
                        </a:lnSpc>
                        <a:spcAft>
                          <a:spcPts val="0"/>
                        </a:spcAft>
                        <a:buFont typeface="+mj-lt"/>
                        <a:buAutoNum type="arabicPeriod"/>
                      </a:pPr>
                      <a:r>
                        <a:rPr lang="tr-TR" sz="1200" b="1" dirty="0">
                          <a:latin typeface="Times New Roman"/>
                          <a:ea typeface="Times New Roman"/>
                        </a:rPr>
                        <a:t>Deneme Yakması Planı</a:t>
                      </a:r>
                    </a:p>
                    <a:p>
                      <a:pPr marL="342900" lvl="0" indent="-342900" algn="l">
                        <a:lnSpc>
                          <a:spcPct val="115000"/>
                        </a:lnSpc>
                        <a:spcAft>
                          <a:spcPts val="0"/>
                        </a:spcAft>
                        <a:buFont typeface="+mj-lt"/>
                        <a:buAutoNum type="arabicPeriod"/>
                      </a:pPr>
                      <a:r>
                        <a:rPr lang="tr-TR" sz="1200" b="1" dirty="0">
                          <a:latin typeface="Times New Roman"/>
                          <a:ea typeface="Times New Roman"/>
                        </a:rPr>
                        <a:t>Deneme Yakması Sonuç Raporu</a:t>
                      </a:r>
                    </a:p>
                  </a:txBody>
                  <a:tcPr marL="37454" marR="37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02931">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200" b="1" dirty="0">
                          <a:latin typeface="Times New Roman"/>
                          <a:ea typeface="Times New Roman"/>
                        </a:rPr>
                        <a:t>Düzenli Depolama</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b="1" dirty="0">
                          <a:latin typeface="Times New Roman"/>
                          <a:ea typeface="Times New Roman"/>
                        </a:rPr>
                        <a:t> 1-   İzleme Raporları</a:t>
                      </a:r>
                    </a:p>
                  </a:txBody>
                  <a:tcPr marL="37454" marR="37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578A89C-7B91-4AAD-89DE-FC39E7F42643}" type="slidenum">
              <a:rPr lang="tr-TR" smtClean="0"/>
              <a:pPr/>
              <a:t>3</a:t>
            </a:fld>
            <a:endParaRPr lang="tr-TR" smtClean="0"/>
          </a:p>
        </p:txBody>
      </p:sp>
      <p:sp>
        <p:nvSpPr>
          <p:cNvPr id="40963" name="2 Metin kutusu"/>
          <p:cNvSpPr txBox="1">
            <a:spLocks noChangeArrowheads="1"/>
          </p:cNvSpPr>
          <p:nvPr/>
        </p:nvSpPr>
        <p:spPr bwMode="auto">
          <a:xfrm>
            <a:off x="1071563" y="285750"/>
            <a:ext cx="7858125" cy="461963"/>
          </a:xfrm>
          <a:prstGeom prst="rect">
            <a:avLst/>
          </a:prstGeom>
          <a:noFill/>
          <a:ln w="9525">
            <a:noFill/>
            <a:miter lim="800000"/>
            <a:headEnd/>
            <a:tailEnd/>
          </a:ln>
        </p:spPr>
        <p:txBody>
          <a:bodyPr>
            <a:spAutoFit/>
          </a:bodyPr>
          <a:lstStyle/>
          <a:p>
            <a:pPr algn="ctr"/>
            <a:r>
              <a:rPr lang="tr-TR" sz="2400">
                <a:solidFill>
                  <a:srgbClr val="002060"/>
                </a:solidFill>
              </a:rPr>
              <a:t>01/04/2010 TARİHİNDEN ÖNCEKİ UYGULAMA</a:t>
            </a:r>
          </a:p>
        </p:txBody>
      </p:sp>
      <p:sp>
        <p:nvSpPr>
          <p:cNvPr id="40964"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E1FDB6C-494B-4448-81A3-B67CE82D0636}" type="datetime1">
              <a:rPr lang="tr-TR" smtClean="0"/>
              <a:pPr/>
              <a:t>23.11.2010</a:t>
            </a:fld>
            <a:endParaRPr lang="tr-TR" smtClean="0"/>
          </a:p>
        </p:txBody>
      </p:sp>
      <p:sp>
        <p:nvSpPr>
          <p:cNvPr id="22" name="Rectangle 92"/>
          <p:cNvSpPr txBox="1">
            <a:spLocks noChangeArrowheads="1"/>
          </p:cNvSpPr>
          <p:nvPr/>
        </p:nvSpPr>
        <p:spPr bwMode="auto">
          <a:xfrm>
            <a:off x="500063" y="1000125"/>
            <a:ext cx="8643937"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rPr>
              <a:t>LİSANSLAR</a:t>
            </a:r>
          </a:p>
        </p:txBody>
      </p:sp>
      <p:sp>
        <p:nvSpPr>
          <p:cNvPr id="15" name="AutoShape 7"/>
          <p:cNvSpPr>
            <a:spLocks noChangeArrowheads="1"/>
          </p:cNvSpPr>
          <p:nvPr/>
        </p:nvSpPr>
        <p:spPr bwMode="auto">
          <a:xfrm>
            <a:off x="6929422" y="3343268"/>
            <a:ext cx="2214578" cy="1643074"/>
          </a:xfrm>
          <a:prstGeom prst="irregularSeal1">
            <a:avLst/>
          </a:prstGeom>
          <a:solidFill>
            <a:srgbClr val="00FFFF"/>
          </a:solidFill>
          <a:ln w="9525">
            <a:solidFill>
              <a:srgbClr val="CCFFFF"/>
            </a:solidFill>
            <a:miter lim="800000"/>
            <a:headEnd/>
            <a:tailEnd/>
          </a:ln>
          <a:scene3d>
            <a:camera prst="orthographicFront"/>
            <a:lightRig rig="threePt" dir="t"/>
          </a:scene3d>
          <a:sp3d>
            <a:bevelT prst="convex"/>
          </a:sp3d>
        </p:spPr>
        <p:txBody>
          <a:bodyPr wrap="none" anchor="ctr"/>
          <a:lstStyle/>
          <a:p>
            <a:pPr algn="ctr" eaLnBrk="0" hangingPunct="0">
              <a:spcBef>
                <a:spcPct val="20000"/>
              </a:spcBef>
              <a:buClr>
                <a:schemeClr val="accent1"/>
              </a:buClr>
              <a:buSzPct val="65000"/>
              <a:buFont typeface="Wingdings" pitchFamily="2" charset="2"/>
              <a:buNone/>
              <a:defRPr/>
            </a:pPr>
            <a:r>
              <a:rPr lang="tr-TR" sz="1500" dirty="0"/>
              <a:t>Atık Kabul</a:t>
            </a:r>
          </a:p>
          <a:p>
            <a:pPr algn="ctr" eaLnBrk="0" hangingPunct="0">
              <a:spcBef>
                <a:spcPct val="20000"/>
              </a:spcBef>
              <a:buClr>
                <a:schemeClr val="accent1"/>
              </a:buClr>
              <a:buSzPct val="65000"/>
              <a:buFont typeface="Wingdings" pitchFamily="2" charset="2"/>
              <a:buNone/>
              <a:defRPr/>
            </a:pPr>
            <a:r>
              <a:rPr lang="tr-TR" sz="1500" dirty="0"/>
              <a:t>Tesisi </a:t>
            </a:r>
          </a:p>
        </p:txBody>
      </p:sp>
      <p:sp>
        <p:nvSpPr>
          <p:cNvPr id="16" name="AutoShape 10"/>
          <p:cNvSpPr>
            <a:spLocks noChangeArrowheads="1"/>
          </p:cNvSpPr>
          <p:nvPr/>
        </p:nvSpPr>
        <p:spPr bwMode="auto">
          <a:xfrm>
            <a:off x="1000100" y="4643446"/>
            <a:ext cx="2257428" cy="1714520"/>
          </a:xfrm>
          <a:prstGeom prst="irregularSeal1">
            <a:avLst/>
          </a:prstGeom>
          <a:solidFill>
            <a:srgbClr val="99CCFF"/>
          </a:solidFill>
          <a:ln w="9525">
            <a:solidFill>
              <a:srgbClr val="99CCFF"/>
            </a:solidFill>
            <a:miter lim="800000"/>
            <a:headEnd/>
            <a:tailEnd/>
          </a:ln>
          <a:scene3d>
            <a:camera prst="orthographicFront"/>
            <a:lightRig rig="threePt" dir="t"/>
          </a:scene3d>
          <a:sp3d>
            <a:bevelT prst="convex"/>
          </a:sp3d>
        </p:spPr>
        <p:txBody>
          <a:bodyPr wrap="none" anchor="ctr"/>
          <a:lstStyle/>
          <a:p>
            <a:pPr algn="ctr" eaLnBrk="0" hangingPunct="0">
              <a:spcBef>
                <a:spcPct val="20000"/>
              </a:spcBef>
              <a:buClr>
                <a:schemeClr val="accent1"/>
              </a:buClr>
              <a:buSzPct val="65000"/>
              <a:buFont typeface="Wingdings" pitchFamily="2" charset="2"/>
              <a:buNone/>
              <a:defRPr/>
            </a:pPr>
            <a:r>
              <a:rPr lang="tr-TR" sz="1500" dirty="0"/>
              <a:t>Atık</a:t>
            </a:r>
          </a:p>
          <a:p>
            <a:pPr algn="ctr" eaLnBrk="0" hangingPunct="0">
              <a:spcBef>
                <a:spcPct val="20000"/>
              </a:spcBef>
              <a:buClr>
                <a:schemeClr val="accent1"/>
              </a:buClr>
              <a:buSzPct val="65000"/>
              <a:buFont typeface="Wingdings" pitchFamily="2" charset="2"/>
              <a:buNone/>
              <a:defRPr/>
            </a:pPr>
            <a:r>
              <a:rPr lang="tr-TR" sz="1500" dirty="0"/>
              <a:t>lisansları</a:t>
            </a:r>
          </a:p>
        </p:txBody>
      </p:sp>
      <p:pic>
        <p:nvPicPr>
          <p:cNvPr id="17" name="Picture 9" descr="C:\Documents and Settings\ykaraca\Belgelerim\Resimlerim\Microsoft Clip Organizer\j0282802.gif"/>
          <p:cNvPicPr>
            <a:picLocks noChangeAspect="1" noChangeArrowheads="1" noCrop="1"/>
          </p:cNvPicPr>
          <p:nvPr/>
        </p:nvPicPr>
        <p:blipFill>
          <a:blip r:embed="rId2" cstate="print"/>
          <a:srcRect/>
          <a:stretch>
            <a:fillRect/>
          </a:stretch>
        </p:blipFill>
        <p:spPr bwMode="auto">
          <a:xfrm>
            <a:off x="357158" y="1714488"/>
            <a:ext cx="1409700" cy="1409700"/>
          </a:xfrm>
          <a:prstGeom prst="rect">
            <a:avLst/>
          </a:prstGeom>
          <a:ln>
            <a:noFill/>
          </a:ln>
          <a:effectLst>
            <a:outerShdw blurRad="292100" dist="139700" dir="2700000" algn="tl" rotWithShape="0">
              <a:srgbClr val="333333">
                <a:alpha val="65000"/>
              </a:srgbClr>
            </a:outerShdw>
          </a:effectLst>
        </p:spPr>
      </p:pic>
      <p:pic>
        <p:nvPicPr>
          <p:cNvPr id="23" name="Picture 8" descr="j0318135"/>
          <p:cNvPicPr>
            <a:picLocks noChangeAspect="1" noChangeArrowheads="1" noCrop="1"/>
          </p:cNvPicPr>
          <p:nvPr/>
        </p:nvPicPr>
        <p:blipFill>
          <a:blip r:embed="rId3" cstate="print"/>
          <a:srcRect/>
          <a:stretch>
            <a:fillRect/>
          </a:stretch>
        </p:blipFill>
        <p:spPr bwMode="auto">
          <a:xfrm>
            <a:off x="571472" y="3571876"/>
            <a:ext cx="1219200" cy="1219200"/>
          </a:xfrm>
          <a:prstGeom prst="rect">
            <a:avLst/>
          </a:prstGeom>
          <a:ln>
            <a:noFill/>
          </a:ln>
          <a:effectLst>
            <a:outerShdw blurRad="292100" dist="139700" dir="2700000" algn="tl" rotWithShape="0">
              <a:srgbClr val="333333">
                <a:alpha val="65000"/>
              </a:srgbClr>
            </a:outerShdw>
          </a:effectLst>
        </p:spPr>
      </p:pic>
      <p:pic>
        <p:nvPicPr>
          <p:cNvPr id="24" name="Picture 7" descr="j0205362"/>
          <p:cNvPicPr>
            <a:picLocks noChangeAspect="1" noChangeArrowheads="1" noCrop="1"/>
          </p:cNvPicPr>
          <p:nvPr/>
        </p:nvPicPr>
        <p:blipFill>
          <a:blip r:embed="rId4" cstate="print"/>
          <a:srcRect/>
          <a:stretch>
            <a:fillRect/>
          </a:stretch>
        </p:blipFill>
        <p:spPr bwMode="auto">
          <a:xfrm>
            <a:off x="1571604" y="2857496"/>
            <a:ext cx="1076325" cy="1076325"/>
          </a:xfrm>
          <a:prstGeom prst="rect">
            <a:avLst/>
          </a:prstGeom>
          <a:ln>
            <a:noFill/>
          </a:ln>
          <a:effectLst>
            <a:outerShdw blurRad="292100" dist="139700" dir="2700000" algn="tl" rotWithShape="0">
              <a:srgbClr val="333333">
                <a:alpha val="65000"/>
              </a:srgbClr>
            </a:outerShdw>
          </a:effectLst>
        </p:spPr>
      </p:pic>
      <p:pic>
        <p:nvPicPr>
          <p:cNvPr id="25" name="Picture 4" descr="C:\Documents and Settings\ykaraca\Belgelerim\Resimlerim\Microsoft Clip Organizer\j0296968.gif"/>
          <p:cNvPicPr>
            <a:picLocks noChangeAspect="1" noChangeArrowheads="1" noCrop="1"/>
          </p:cNvPicPr>
          <p:nvPr/>
        </p:nvPicPr>
        <p:blipFill>
          <a:blip r:embed="rId5" cstate="print"/>
          <a:srcRect/>
          <a:stretch>
            <a:fillRect/>
          </a:stretch>
        </p:blipFill>
        <p:spPr bwMode="auto">
          <a:xfrm>
            <a:off x="7181824" y="2214554"/>
            <a:ext cx="1447800" cy="960438"/>
          </a:xfrm>
          <a:prstGeom prst="rect">
            <a:avLst/>
          </a:prstGeom>
          <a:ln>
            <a:noFill/>
          </a:ln>
          <a:effectLst>
            <a:outerShdw blurRad="292100" dist="139700" dir="2700000" algn="tl" rotWithShape="0">
              <a:srgbClr val="333333">
                <a:alpha val="65000"/>
              </a:srgbClr>
            </a:outerShdw>
          </a:effectLst>
        </p:spPr>
      </p:pic>
      <p:sp>
        <p:nvSpPr>
          <p:cNvPr id="12" name="11 Dikdörtgen"/>
          <p:cNvSpPr/>
          <p:nvPr/>
        </p:nvSpPr>
        <p:spPr>
          <a:xfrm>
            <a:off x="6858016" y="5214950"/>
            <a:ext cx="2071702" cy="954107"/>
          </a:xfrm>
          <a:prstGeom prst="rect">
            <a:avLst/>
          </a:prstGeom>
        </p:spPr>
        <p:txBody>
          <a:bodyPr wrap="square">
            <a:spAutoFit/>
          </a:bodyPr>
          <a:lstStyle/>
          <a:p>
            <a:pPr lvl="0"/>
            <a:r>
              <a:rPr lang="tr-TR" sz="1400" dirty="0" smtClean="0"/>
              <a:t>Gemilerden Atık Alınması </a:t>
            </a:r>
          </a:p>
          <a:p>
            <a:pPr lvl="0"/>
            <a:r>
              <a:rPr lang="tr-TR" sz="1400" dirty="0" smtClean="0"/>
              <a:t>ve Atıkların Kontrolü</a:t>
            </a:r>
          </a:p>
          <a:p>
            <a:pPr lvl="0"/>
            <a:r>
              <a:rPr lang="tr-TR" sz="1400" dirty="0" smtClean="0"/>
              <a:t>Yönetmeliği</a:t>
            </a:r>
            <a:endParaRPr lang="tr-TR" sz="1400" dirty="0"/>
          </a:p>
        </p:txBody>
      </p:sp>
      <p:sp>
        <p:nvSpPr>
          <p:cNvPr id="13" name="12 Dikdörtgen"/>
          <p:cNvSpPr/>
          <p:nvPr/>
        </p:nvSpPr>
        <p:spPr>
          <a:xfrm>
            <a:off x="2786050" y="1714488"/>
            <a:ext cx="3929090" cy="3108543"/>
          </a:xfrm>
          <a:prstGeom prst="rect">
            <a:avLst/>
          </a:prstGeom>
        </p:spPr>
        <p:txBody>
          <a:bodyPr wrap="square">
            <a:spAutoFit/>
          </a:bodyPr>
          <a:lstStyle/>
          <a:p>
            <a:pPr lvl="0"/>
            <a:r>
              <a:rPr lang="tr-TR" sz="1400" dirty="0" smtClean="0"/>
              <a:t>-Tehlikeli Atıkların Kont. Yön.</a:t>
            </a:r>
          </a:p>
          <a:p>
            <a:r>
              <a:rPr lang="tr-TR" sz="1400" dirty="0" smtClean="0"/>
              <a:t>-Tıbbi Atıkların Kontrolü Yön.</a:t>
            </a:r>
          </a:p>
          <a:p>
            <a:r>
              <a:rPr lang="tr-TR" sz="1400" dirty="0" smtClean="0"/>
              <a:t>-Atık Yağların Kontrolü Yön.</a:t>
            </a:r>
          </a:p>
          <a:p>
            <a:r>
              <a:rPr lang="tr-TR" sz="1400" dirty="0" smtClean="0"/>
              <a:t>-PCB/PCT Kontrolü Hakkında Yön.</a:t>
            </a:r>
          </a:p>
          <a:p>
            <a:pPr lvl="0"/>
            <a:r>
              <a:rPr lang="tr-TR" sz="1400" dirty="0" smtClean="0"/>
              <a:t>-Ambalaj Atıklarının Kontrolü Yön.</a:t>
            </a:r>
          </a:p>
          <a:p>
            <a:r>
              <a:rPr lang="tr-TR" sz="1400" dirty="0" smtClean="0"/>
              <a:t>-Ömrünü Tamamlamış Lastiklerin Kont. Yön.</a:t>
            </a:r>
          </a:p>
          <a:p>
            <a:pPr lvl="0"/>
            <a:r>
              <a:rPr lang="tr-TR" sz="1400" dirty="0" smtClean="0"/>
              <a:t>-Atık Pil ve Akümülatörlerin Kontrolü Yön.</a:t>
            </a:r>
          </a:p>
          <a:p>
            <a:r>
              <a:rPr lang="tr-TR" sz="1400" dirty="0" smtClean="0"/>
              <a:t>-Bitkisel Atık Yağların Kontrolü Yön</a:t>
            </a:r>
          </a:p>
          <a:p>
            <a:pPr lvl="0"/>
            <a:endParaRPr lang="tr-TR" sz="1400" dirty="0" smtClean="0"/>
          </a:p>
          <a:p>
            <a:endParaRPr lang="tr-TR" sz="1400" dirty="0" smtClean="0"/>
          </a:p>
          <a:p>
            <a:endParaRPr lang="tr-TR" sz="1400" dirty="0" smtClean="0"/>
          </a:p>
          <a:p>
            <a:pPr lvl="0"/>
            <a:endParaRPr lang="tr-TR" sz="1400" dirty="0" smtClean="0"/>
          </a:p>
          <a:p>
            <a:endParaRPr lang="tr-TR" sz="1400" dirty="0" smtClean="0"/>
          </a:p>
          <a:p>
            <a:pPr lvl="0"/>
            <a:endParaRPr lang="tr-T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85720" y="214290"/>
          <a:ext cx="8643998" cy="6477130"/>
        </p:xfrm>
        <a:graphic>
          <a:graphicData uri="http://schemas.openxmlformats.org/drawingml/2006/table">
            <a:tbl>
              <a:tblPr/>
              <a:tblGrid>
                <a:gridCol w="500066"/>
                <a:gridCol w="500066"/>
                <a:gridCol w="1714512"/>
                <a:gridCol w="5929354"/>
              </a:tblGrid>
              <a:tr h="1274688">
                <a:tc rowSpan="8">
                  <a:txBody>
                    <a:bodyPr/>
                    <a:lstStyle/>
                    <a:p>
                      <a:pPr marL="71755" marR="71755" algn="ctr">
                        <a:lnSpc>
                          <a:spcPct val="115000"/>
                        </a:lnSpc>
                        <a:spcAft>
                          <a:spcPts val="0"/>
                        </a:spcAft>
                      </a:pPr>
                      <a:r>
                        <a:rPr lang="tr-TR" sz="1200" b="1" dirty="0">
                          <a:solidFill>
                            <a:srgbClr val="C00000"/>
                          </a:solidFill>
                          <a:latin typeface="Times New Roman"/>
                          <a:ea typeface="Times New Roman"/>
                        </a:rPr>
                        <a:t>LİSANS KONULARI</a:t>
                      </a:r>
                    </a:p>
                  </a:txBody>
                  <a:tcPr marL="41469" marR="4146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tr-TR" sz="1400" b="1" dirty="0">
                          <a:latin typeface="Times New Roman"/>
                          <a:ea typeface="Times New Roman"/>
                        </a:rPr>
                        <a:t>Ara Depolama</a:t>
                      </a:r>
                    </a:p>
                  </a:txBody>
                  <a:tcPr marL="41469" marR="4146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b="1" dirty="0">
                          <a:latin typeface="Times New Roman"/>
                          <a:ea typeface="Times New Roman"/>
                        </a:rPr>
                        <a:t>Tehlikeli Atık </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ct val="115000"/>
                        </a:lnSpc>
                        <a:spcAft>
                          <a:spcPts val="0"/>
                        </a:spcAft>
                      </a:pPr>
                      <a:r>
                        <a:rPr lang="tr-TR" sz="1400" b="1" dirty="0">
                          <a:latin typeface="Times New Roman"/>
                          <a:ea typeface="Times New Roman"/>
                        </a:rPr>
                        <a:t>1-   Teknik </a:t>
                      </a:r>
                      <a:r>
                        <a:rPr lang="tr-TR" sz="1400" b="1" dirty="0" smtClean="0">
                          <a:latin typeface="Times New Roman"/>
                          <a:ea typeface="Times New Roman"/>
                        </a:rPr>
                        <a:t>Uygunluk Raporu</a:t>
                      </a:r>
                      <a:endParaRPr lang="tr-TR" sz="1400" b="1" dirty="0">
                        <a:latin typeface="Times New Roman"/>
                        <a:ea typeface="Times New Roman"/>
                      </a:endParaRPr>
                    </a:p>
                    <a:p>
                      <a:pPr algn="just">
                        <a:lnSpc>
                          <a:spcPct val="115000"/>
                        </a:lnSpc>
                        <a:spcAft>
                          <a:spcPts val="0"/>
                        </a:spcAft>
                      </a:pPr>
                      <a:r>
                        <a:rPr lang="tr-TR" sz="1400" b="1" dirty="0">
                          <a:latin typeface="Times New Roman"/>
                          <a:ea typeface="Times New Roman"/>
                        </a:rPr>
                        <a:t>2-   Tesise kabul edilen atıkların analizi</a:t>
                      </a:r>
                    </a:p>
                    <a:p>
                      <a:pPr algn="just">
                        <a:lnSpc>
                          <a:spcPct val="115000"/>
                        </a:lnSpc>
                        <a:spcAft>
                          <a:spcPts val="0"/>
                        </a:spcAft>
                      </a:pPr>
                      <a:r>
                        <a:rPr lang="tr-TR" sz="1400" b="1" dirty="0">
                          <a:latin typeface="Times New Roman"/>
                          <a:ea typeface="Times New Roman"/>
                        </a:rPr>
                        <a:t>3- Atığın temin edildiği işletmeler, adresleri, telefon faks numaraları ve sorumlu kişiler</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315450">
                <a:tc vMerge="1">
                  <a:txBody>
                    <a:bodyPr/>
                    <a:lstStyle/>
                    <a:p>
                      <a:endParaRPr lang="tr-TR"/>
                    </a:p>
                  </a:txBody>
                  <a:tcPr/>
                </a:tc>
                <a:tc rowSpan="6">
                  <a:txBody>
                    <a:bodyPr/>
                    <a:lstStyle/>
                    <a:p>
                      <a:pPr marL="71755" marR="71755" algn="ctr">
                        <a:lnSpc>
                          <a:spcPct val="115000"/>
                        </a:lnSpc>
                        <a:spcAft>
                          <a:spcPts val="0"/>
                        </a:spcAft>
                      </a:pPr>
                      <a:r>
                        <a:rPr lang="tr-TR" sz="1400" b="1" dirty="0">
                          <a:latin typeface="Times New Roman"/>
                          <a:ea typeface="Times New Roman"/>
                        </a:rPr>
                        <a:t>Ön  İşlem</a:t>
                      </a:r>
                    </a:p>
                  </a:txBody>
                  <a:tcPr marL="41469" marR="4146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b="1" dirty="0">
                          <a:latin typeface="Times New Roman"/>
                          <a:ea typeface="Times New Roman"/>
                        </a:rPr>
                        <a:t>Tıbbi Atık Sterilizasyon</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b="1" dirty="0">
                          <a:latin typeface="Times New Roman"/>
                          <a:ea typeface="Times New Roman"/>
                        </a:rPr>
                        <a:t>1-    Tesisin, projesi ve şartnamesine uygun olarak yapıldığını gösterir rapor </a:t>
                      </a:r>
                    </a:p>
                    <a:p>
                      <a:pPr marL="28575" algn="l">
                        <a:lnSpc>
                          <a:spcPct val="115000"/>
                        </a:lnSpc>
                        <a:spcAft>
                          <a:spcPts val="0"/>
                        </a:spcAft>
                      </a:pPr>
                      <a:r>
                        <a:rPr lang="tr-TR" sz="1400" b="1" dirty="0">
                          <a:latin typeface="Times New Roman"/>
                          <a:ea typeface="Times New Roman"/>
                        </a:rPr>
                        <a:t>2-   Atığın temin edildiği sağlık kuruluşları, adresleri, telefon, faks numaraları ve sorumlu kişiler</a:t>
                      </a:r>
                    </a:p>
                    <a:p>
                      <a:pPr marL="342900" lvl="0" indent="-342900" algn="l">
                        <a:lnSpc>
                          <a:spcPct val="115000"/>
                        </a:lnSpc>
                        <a:spcAft>
                          <a:spcPts val="0"/>
                        </a:spcAft>
                        <a:buFont typeface="+mj-lt"/>
                        <a:buNone/>
                      </a:pPr>
                      <a:r>
                        <a:rPr lang="tr-TR" sz="1400" b="1" dirty="0" smtClean="0">
                          <a:latin typeface="Times New Roman"/>
                          <a:ea typeface="Times New Roman"/>
                        </a:rPr>
                        <a:t>3-   Biyolojik </a:t>
                      </a:r>
                      <a:r>
                        <a:rPr lang="tr-TR" sz="1400" b="1" dirty="0">
                          <a:latin typeface="Times New Roman"/>
                          <a:ea typeface="Times New Roman"/>
                        </a:rPr>
                        <a:t>indikatör analiz raporu</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884">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b="1" dirty="0">
                          <a:solidFill>
                            <a:srgbClr val="002060"/>
                          </a:solidFill>
                          <a:latin typeface="Times New Roman"/>
                          <a:ea typeface="Times New Roman"/>
                        </a:rPr>
                        <a:t>Ömrünü Tamamlamış Araç İşleme </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l">
                        <a:lnSpc>
                          <a:spcPct val="115000"/>
                        </a:lnSpc>
                        <a:spcAft>
                          <a:spcPts val="0"/>
                        </a:spcAft>
                      </a:pPr>
                      <a:r>
                        <a:rPr lang="tr-TR" sz="1400" b="1" dirty="0">
                          <a:solidFill>
                            <a:srgbClr val="002060"/>
                          </a:solidFill>
                          <a:latin typeface="Times New Roman"/>
                          <a:ea typeface="Times New Roman"/>
                        </a:rPr>
                        <a:t>1-    Teknik </a:t>
                      </a:r>
                      <a:r>
                        <a:rPr lang="tr-TR" sz="1400" b="1" dirty="0" smtClean="0">
                          <a:solidFill>
                            <a:srgbClr val="002060"/>
                          </a:solidFill>
                          <a:latin typeface="Times New Roman"/>
                          <a:ea typeface="Times New Roman"/>
                        </a:rPr>
                        <a:t>Uygunluk </a:t>
                      </a:r>
                      <a:r>
                        <a:rPr lang="tr-TR" sz="1400" b="1" dirty="0">
                          <a:solidFill>
                            <a:srgbClr val="002060"/>
                          </a:solidFill>
                          <a:latin typeface="Times New Roman"/>
                          <a:ea typeface="Times New Roman"/>
                        </a:rPr>
                        <a:t>Raporu</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605618">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b="1">
                          <a:latin typeface="Times New Roman"/>
                          <a:ea typeface="Times New Roman"/>
                        </a:rPr>
                        <a:t>Ambalaj Atığı Toplama ve Ayırma</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b="1" dirty="0">
                          <a:latin typeface="Times New Roman"/>
                          <a:ea typeface="Times New Roman"/>
                        </a:rPr>
                        <a:t>1-    Ambalaj Atıkları Yönetim Planı Uygunluk Yazısı</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18">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b="1">
                          <a:latin typeface="Times New Roman"/>
                          <a:ea typeface="Times New Roman"/>
                        </a:rPr>
                        <a:t>Tanker Temizleme</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l">
                        <a:lnSpc>
                          <a:spcPct val="115000"/>
                        </a:lnSpc>
                        <a:spcAft>
                          <a:spcPts val="0"/>
                        </a:spcAft>
                      </a:pPr>
                      <a:r>
                        <a:rPr lang="tr-TR" sz="1400" b="1" dirty="0">
                          <a:latin typeface="Times New Roman"/>
                          <a:ea typeface="Times New Roman"/>
                        </a:rPr>
                        <a:t>1-    Teknik donanıma ait proje proforma fatura ve bilgiler</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637344">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b="1">
                          <a:latin typeface="Times New Roman"/>
                          <a:ea typeface="Times New Roman"/>
                        </a:rPr>
                        <a:t>Hurda Metal </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b="1" dirty="0">
                          <a:latin typeface="Times New Roman"/>
                          <a:ea typeface="Times New Roman"/>
                        </a:rPr>
                        <a:t>1-    Atığın temin edildiği işletmeler, adresleri, telefon, faks numaraları ve sorumlu kişiler</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71">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b="1">
                          <a:latin typeface="Times New Roman"/>
                          <a:ea typeface="Times New Roman"/>
                        </a:rPr>
                        <a:t>Atık Kabul Tesisi</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l">
                        <a:lnSpc>
                          <a:spcPct val="115000"/>
                        </a:lnSpc>
                        <a:spcAft>
                          <a:spcPts val="0"/>
                        </a:spcAft>
                      </a:pPr>
                      <a:r>
                        <a:rPr lang="tr-TR" sz="1400" b="1" dirty="0">
                          <a:latin typeface="Times New Roman"/>
                          <a:ea typeface="Times New Roman"/>
                        </a:rPr>
                        <a:t>1-   Faaliyet Raporu</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003270">
                <a:tc vMerge="1">
                  <a:txBody>
                    <a:bodyPr/>
                    <a:lstStyle/>
                    <a:p>
                      <a:endParaRPr lang="tr-TR"/>
                    </a:p>
                  </a:txBody>
                  <a:tcPr/>
                </a:tc>
                <a:tc>
                  <a:txBody>
                    <a:bodyPr/>
                    <a:lstStyle/>
                    <a:p>
                      <a:pPr marL="71755" marR="71755" algn="just">
                        <a:lnSpc>
                          <a:spcPct val="115000"/>
                        </a:lnSpc>
                        <a:spcAft>
                          <a:spcPts val="0"/>
                        </a:spcAft>
                      </a:pPr>
                      <a:r>
                        <a:rPr lang="tr-TR" sz="1400" b="1">
                          <a:latin typeface="Times New Roman"/>
                          <a:ea typeface="Times New Roman"/>
                        </a:rPr>
                        <a:t>Arındırma</a:t>
                      </a:r>
                    </a:p>
                  </a:txBody>
                  <a:tcPr marL="41469" marR="4146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b="1" dirty="0">
                          <a:latin typeface="Times New Roman"/>
                          <a:ea typeface="Times New Roman"/>
                        </a:rPr>
                        <a:t>PCB Arındırma</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400" b="1" dirty="0">
                        <a:latin typeface="Times New Roman"/>
                        <a:ea typeface="Times New Roman"/>
                      </a:endParaRPr>
                    </a:p>
                    <a:p>
                      <a:pPr algn="l">
                        <a:lnSpc>
                          <a:spcPct val="115000"/>
                        </a:lnSpc>
                        <a:spcAft>
                          <a:spcPts val="0"/>
                        </a:spcAft>
                      </a:pPr>
                      <a:r>
                        <a:rPr lang="tr-TR" sz="1400" b="1" dirty="0">
                          <a:latin typeface="Times New Roman"/>
                          <a:ea typeface="Times New Roman"/>
                        </a:rPr>
                        <a:t>1-   Teknik </a:t>
                      </a:r>
                      <a:r>
                        <a:rPr lang="tr-TR" sz="1400" b="1" dirty="0" smtClean="0">
                          <a:latin typeface="Times New Roman"/>
                          <a:ea typeface="Times New Roman"/>
                        </a:rPr>
                        <a:t>Uygunluk  </a:t>
                      </a:r>
                      <a:r>
                        <a:rPr lang="tr-TR" sz="1400" b="1" dirty="0">
                          <a:latin typeface="Times New Roman"/>
                          <a:ea typeface="Times New Roman"/>
                        </a:rPr>
                        <a:t>Raporu</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E1CED66-2B75-4431-9871-81978435C4AC}" type="slidenum">
              <a:rPr lang="tr-TR" smtClean="0"/>
              <a:pPr/>
              <a:t>31</a:t>
            </a:fld>
            <a:endParaRPr lang="tr-TR" smtClean="0"/>
          </a:p>
        </p:txBody>
      </p:sp>
      <p:sp>
        <p:nvSpPr>
          <p:cNvPr id="86019"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8602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5D2A5CB-7E28-4D02-ADB2-9FCDE3B7C6C1}"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BELGENİN  İPTALİ YENİLENMESİ VE GEÇERLİLİĞİ</a:t>
            </a:r>
          </a:p>
        </p:txBody>
      </p:sp>
      <p:sp>
        <p:nvSpPr>
          <p:cNvPr id="11" name="Rectangle 3"/>
          <p:cNvSpPr txBox="1">
            <a:spLocks noChangeArrowheads="1"/>
          </p:cNvSpPr>
          <p:nvPr/>
        </p:nvSpPr>
        <p:spPr bwMode="auto">
          <a:xfrm>
            <a:off x="2209800" y="1905000"/>
            <a:ext cx="6248400" cy="99060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lstStyle/>
          <a:p>
            <a:pPr>
              <a:spcBef>
                <a:spcPct val="20000"/>
              </a:spcBef>
              <a:buClr>
                <a:schemeClr val="accent1"/>
              </a:buClr>
              <a:buSzPct val="65000"/>
              <a:defRPr/>
            </a:pPr>
            <a:endParaRPr lang="tr-TR" sz="1900" dirty="0"/>
          </a:p>
          <a:p>
            <a:pPr>
              <a:spcBef>
                <a:spcPct val="20000"/>
              </a:spcBef>
              <a:buClr>
                <a:schemeClr val="accent1"/>
              </a:buClr>
              <a:buSzPct val="65000"/>
              <a:defRPr/>
            </a:pPr>
            <a:r>
              <a:rPr lang="tr-TR" sz="1900" dirty="0"/>
              <a:t>		5 yıl geçerli</a:t>
            </a:r>
          </a:p>
        </p:txBody>
      </p:sp>
      <p:sp>
        <p:nvSpPr>
          <p:cNvPr id="13" name="Rectangle 3"/>
          <p:cNvSpPr txBox="1">
            <a:spLocks noChangeArrowheads="1"/>
          </p:cNvSpPr>
          <p:nvPr/>
        </p:nvSpPr>
        <p:spPr bwMode="auto">
          <a:xfrm>
            <a:off x="609600" y="3733800"/>
            <a:ext cx="7848600" cy="2409844"/>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lstStyle/>
          <a:p>
            <a:pPr algn="just">
              <a:defRPr/>
            </a:pPr>
            <a:r>
              <a:rPr lang="tr-TR" sz="2000" dirty="0"/>
              <a:t>	</a:t>
            </a:r>
          </a:p>
          <a:p>
            <a:pPr algn="just">
              <a:defRPr/>
            </a:pPr>
            <a:r>
              <a:rPr lang="tr-TR" sz="2000" dirty="0"/>
              <a:t>İşletmede çevre izin veya çevre izin ve lisans şartlarında değişiklik olmaması durumunda, </a:t>
            </a:r>
            <a:r>
              <a:rPr lang="tr-TR" sz="2000" dirty="0">
                <a:solidFill>
                  <a:srgbClr val="C00000"/>
                </a:solidFill>
              </a:rPr>
              <a:t>beş yıllık süre dolmadan üç ay önce </a:t>
            </a:r>
            <a:r>
              <a:rPr lang="tr-TR" sz="2000" dirty="0"/>
              <a:t>yetkili </a:t>
            </a:r>
            <a:r>
              <a:rPr lang="tr-TR" sz="2000" dirty="0" err="1"/>
              <a:t>merciye</a:t>
            </a:r>
            <a:r>
              <a:rPr lang="tr-TR" sz="2000" dirty="0"/>
              <a:t> bu Yönetmeliğin </a:t>
            </a:r>
            <a:r>
              <a:rPr lang="tr-TR" sz="2000" dirty="0">
                <a:solidFill>
                  <a:srgbClr val="C00000"/>
                </a:solidFill>
              </a:rPr>
              <a:t>6 </a:t>
            </a:r>
            <a:r>
              <a:rPr lang="tr-TR" sz="2000" dirty="0" err="1">
                <a:solidFill>
                  <a:srgbClr val="C00000"/>
                </a:solidFill>
              </a:rPr>
              <a:t>ncı</a:t>
            </a:r>
            <a:r>
              <a:rPr lang="tr-TR" sz="2000" dirty="0">
                <a:solidFill>
                  <a:srgbClr val="C00000"/>
                </a:solidFill>
              </a:rPr>
              <a:t> maddesinin birinci fıkrasında belirtilen kurum kuruluşlar tarafından hazırlanan durum raporu </a:t>
            </a:r>
            <a:r>
              <a:rPr lang="tr-TR" sz="2000" dirty="0"/>
              <a:t>ile belgenin yenilenmesi için başvuruda bulunulur. </a:t>
            </a:r>
          </a:p>
        </p:txBody>
      </p:sp>
      <p:pic>
        <p:nvPicPr>
          <p:cNvPr id="14" name="Picture 2" descr="C:\Documents and Settings\esarioglu\Belgelerim\Resimlerim\Microsoft Clip Organizer\j0356758.gif"/>
          <p:cNvPicPr>
            <a:picLocks noChangeAspect="1" noChangeArrowheads="1" noCrop="1"/>
          </p:cNvPicPr>
          <p:nvPr/>
        </p:nvPicPr>
        <p:blipFill>
          <a:blip r:embed="rId2" cstate="print"/>
          <a:srcRect/>
          <a:stretch>
            <a:fillRect/>
          </a:stretch>
        </p:blipFill>
        <p:spPr bwMode="auto">
          <a:xfrm>
            <a:off x="685800" y="1905000"/>
            <a:ext cx="1266825"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8"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B790CA6-E52A-47A0-A955-113093CF4053}" type="slidenum">
              <a:rPr lang="tr-TR" smtClean="0"/>
              <a:pPr/>
              <a:t>32</a:t>
            </a:fld>
            <a:endParaRPr lang="tr-TR" smtClean="0"/>
          </a:p>
        </p:txBody>
      </p:sp>
      <p:sp>
        <p:nvSpPr>
          <p:cNvPr id="87043"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87044"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A3715EB-485D-42A6-A1B2-19F6B959B34C}"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BELGENİN  İPTALİ YENİLENMESİ VE GEÇERLİLİĞİ</a:t>
            </a:r>
          </a:p>
        </p:txBody>
      </p:sp>
      <p:sp>
        <p:nvSpPr>
          <p:cNvPr id="9" name="Rectangle 3"/>
          <p:cNvSpPr txBox="1">
            <a:spLocks noChangeArrowheads="1"/>
          </p:cNvSpPr>
          <p:nvPr/>
        </p:nvSpPr>
        <p:spPr bwMode="auto">
          <a:xfrm>
            <a:off x="1428750" y="2357438"/>
            <a:ext cx="7138988"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eaLnBrk="0" hangingPunct="0">
              <a:defRPr/>
            </a:pPr>
            <a:r>
              <a:rPr lang="tr-TR" sz="1400" dirty="0">
                <a:solidFill>
                  <a:schemeClr val="tx1"/>
                </a:solidFill>
                <a:cs typeface="Times New Roman" pitchFamily="18" charset="0"/>
              </a:rPr>
              <a:t> a-</a:t>
            </a:r>
            <a:r>
              <a:rPr lang="tr-TR" sz="1400" dirty="0"/>
              <a:t> İşletmenin faaliyet yerinin değişmesi</a:t>
            </a:r>
            <a:endParaRPr lang="tr-TR" sz="1400" dirty="0">
              <a:solidFill>
                <a:schemeClr val="tx1"/>
              </a:solidFill>
              <a:cs typeface="Times New Roman" pitchFamily="18" charset="0"/>
            </a:endParaRPr>
          </a:p>
        </p:txBody>
      </p:sp>
      <p:sp>
        <p:nvSpPr>
          <p:cNvPr id="10" name="Rectangle 3"/>
          <p:cNvSpPr txBox="1">
            <a:spLocks noChangeArrowheads="1"/>
          </p:cNvSpPr>
          <p:nvPr/>
        </p:nvSpPr>
        <p:spPr bwMode="auto">
          <a:xfrm>
            <a:off x="1428750" y="3500438"/>
            <a:ext cx="7138988"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eaLnBrk="0" hangingPunct="0">
              <a:defRPr/>
            </a:pPr>
            <a:r>
              <a:rPr lang="tr-TR" sz="1400" dirty="0">
                <a:solidFill>
                  <a:schemeClr val="tx1"/>
                </a:solidFill>
                <a:cs typeface="Times New Roman" pitchFamily="18" charset="0"/>
              </a:rPr>
              <a:t> c-</a:t>
            </a:r>
            <a:r>
              <a:rPr lang="tr-TR" sz="1400" dirty="0"/>
              <a:t> İşletmenin yakıtının ve/veya yakma sisteminin değişmesi,</a:t>
            </a:r>
          </a:p>
          <a:p>
            <a:pPr indent="342900" eaLnBrk="0" hangingPunct="0">
              <a:defRPr/>
            </a:pPr>
            <a:endParaRPr lang="tr-TR" sz="1400" dirty="0">
              <a:solidFill>
                <a:schemeClr val="tx1"/>
              </a:solidFill>
              <a:cs typeface="Times New Roman" pitchFamily="18" charset="0"/>
            </a:endParaRPr>
          </a:p>
        </p:txBody>
      </p:sp>
      <p:sp>
        <p:nvSpPr>
          <p:cNvPr id="12" name="Rectangle 3"/>
          <p:cNvSpPr txBox="1">
            <a:spLocks noChangeArrowheads="1"/>
          </p:cNvSpPr>
          <p:nvPr/>
        </p:nvSpPr>
        <p:spPr bwMode="auto">
          <a:xfrm>
            <a:off x="1428750" y="4071938"/>
            <a:ext cx="7138988"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a:defRPr/>
            </a:pPr>
            <a:r>
              <a:rPr lang="tr-TR" sz="1400" dirty="0"/>
              <a:t> ç- İşletmenin toplam üretim kapasitesinin en az 1/3 oranında artması,</a:t>
            </a:r>
            <a:endParaRPr lang="tr-TR" sz="1400" dirty="0">
              <a:solidFill>
                <a:schemeClr val="tx1"/>
              </a:solidFill>
              <a:cs typeface="Times New Roman" pitchFamily="18" charset="0"/>
            </a:endParaRPr>
          </a:p>
        </p:txBody>
      </p:sp>
      <p:sp>
        <p:nvSpPr>
          <p:cNvPr id="15" name="Rectangle 3"/>
          <p:cNvSpPr txBox="1">
            <a:spLocks noChangeArrowheads="1"/>
          </p:cNvSpPr>
          <p:nvPr/>
        </p:nvSpPr>
        <p:spPr bwMode="auto">
          <a:xfrm>
            <a:off x="642910" y="5857892"/>
            <a:ext cx="7929618" cy="500066"/>
          </a:xfrm>
          <a:prstGeom prst="rect">
            <a:avLst/>
          </a:prstGeom>
          <a:solidFill>
            <a:srgbClr val="FFFF00"/>
          </a:solidFill>
          <a:ln>
            <a:headEnd/>
            <a:tailEnd/>
          </a:ln>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lstStyle/>
          <a:p>
            <a:pPr indent="342900" eaLnBrk="0" hangingPunct="0">
              <a:defRPr/>
            </a:pPr>
            <a:r>
              <a:rPr lang="tr-TR" sz="1600" dirty="0"/>
              <a:t>ÇEVRE İZİN VE/VEYA LİSANS ALMA SÜRECİ YENİDEN BAŞLATILIR.</a:t>
            </a:r>
            <a:endParaRPr lang="tr-TR" sz="1600" dirty="0">
              <a:solidFill>
                <a:schemeClr val="tx1"/>
              </a:solidFill>
              <a:cs typeface="Times New Roman" pitchFamily="18" charset="0"/>
            </a:endParaRPr>
          </a:p>
        </p:txBody>
      </p:sp>
      <p:sp>
        <p:nvSpPr>
          <p:cNvPr id="16" name="Rectangle 3"/>
          <p:cNvSpPr txBox="1">
            <a:spLocks noChangeArrowheads="1"/>
          </p:cNvSpPr>
          <p:nvPr/>
        </p:nvSpPr>
        <p:spPr bwMode="auto">
          <a:xfrm>
            <a:off x="1428750" y="4643438"/>
            <a:ext cx="7138988"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eaLnBrk="0" hangingPunct="0">
              <a:defRPr/>
            </a:pPr>
            <a:r>
              <a:rPr lang="tr-TR" sz="1400" dirty="0">
                <a:solidFill>
                  <a:schemeClr val="tx1"/>
                </a:solidFill>
                <a:cs typeface="Times New Roman" pitchFamily="18" charset="0"/>
              </a:rPr>
              <a:t>d-İşletmenin yakma/anma ısıl gücünün en az 1/3 oranında artması,</a:t>
            </a:r>
          </a:p>
        </p:txBody>
      </p:sp>
      <p:sp>
        <p:nvSpPr>
          <p:cNvPr id="18" name="Rectangle 3"/>
          <p:cNvSpPr txBox="1">
            <a:spLocks noChangeArrowheads="1"/>
          </p:cNvSpPr>
          <p:nvPr/>
        </p:nvSpPr>
        <p:spPr bwMode="auto">
          <a:xfrm>
            <a:off x="1428750" y="2928938"/>
            <a:ext cx="7138988"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tr-TR" sz="1400" dirty="0">
                <a:solidFill>
                  <a:schemeClr val="tx1"/>
                </a:solidFill>
                <a:cs typeface="Times New Roman" pitchFamily="18" charset="0"/>
              </a:rPr>
              <a:t>        b- </a:t>
            </a:r>
            <a:r>
              <a:rPr lang="tr-TR" sz="1400" dirty="0"/>
              <a:t>İşletmenin faaliyet konusunun değişmesi,</a:t>
            </a:r>
          </a:p>
        </p:txBody>
      </p:sp>
      <p:sp>
        <p:nvSpPr>
          <p:cNvPr id="19" name="Rectangle 3"/>
          <p:cNvSpPr txBox="1">
            <a:spLocks noChangeArrowheads="1"/>
          </p:cNvSpPr>
          <p:nvPr/>
        </p:nvSpPr>
        <p:spPr bwMode="auto">
          <a:xfrm>
            <a:off x="642938" y="5214938"/>
            <a:ext cx="7929562" cy="3571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spcBef>
                <a:spcPct val="20000"/>
              </a:spcBef>
              <a:buClr>
                <a:schemeClr val="accent1"/>
              </a:buClr>
              <a:buSzPct val="65000"/>
              <a:defRPr/>
            </a:pPr>
            <a:r>
              <a:rPr lang="tr-TR" sz="1600" dirty="0"/>
              <a:t>İşletmenin en az üç yıl süre ile çalışmaması durumunda</a:t>
            </a:r>
          </a:p>
          <a:p>
            <a:pPr>
              <a:spcBef>
                <a:spcPct val="20000"/>
              </a:spcBef>
              <a:buClr>
                <a:schemeClr val="accent1"/>
              </a:buClr>
              <a:buSzPct val="65000"/>
              <a:defRPr/>
            </a:pPr>
            <a:endParaRPr lang="tr-TR" sz="1900" dirty="0"/>
          </a:p>
          <a:p>
            <a:pPr>
              <a:spcBef>
                <a:spcPct val="20000"/>
              </a:spcBef>
              <a:buClr>
                <a:schemeClr val="accent1"/>
              </a:buClr>
              <a:buSzPct val="65000"/>
              <a:defRPr/>
            </a:pPr>
            <a:r>
              <a:rPr lang="tr-TR" sz="1900" dirty="0"/>
              <a:t> </a:t>
            </a:r>
          </a:p>
        </p:txBody>
      </p:sp>
      <p:sp>
        <p:nvSpPr>
          <p:cNvPr id="20" name="Rectangle 3"/>
          <p:cNvSpPr txBox="1">
            <a:spLocks noChangeArrowheads="1"/>
          </p:cNvSpPr>
          <p:nvPr/>
        </p:nvSpPr>
        <p:spPr bwMode="auto">
          <a:xfrm>
            <a:off x="642938" y="1714500"/>
            <a:ext cx="7929562" cy="3571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spcBef>
                <a:spcPct val="20000"/>
              </a:spcBef>
              <a:buClr>
                <a:schemeClr val="accent1"/>
              </a:buClr>
              <a:buSzPct val="65000"/>
              <a:defRPr/>
            </a:pPr>
            <a:r>
              <a:rPr lang="tr-TR" sz="1600" dirty="0"/>
              <a:t>İşletmede aşağıda verilen değişikliklerin olması durumunda</a:t>
            </a:r>
          </a:p>
          <a:p>
            <a:pPr>
              <a:spcBef>
                <a:spcPct val="20000"/>
              </a:spcBef>
              <a:buClr>
                <a:schemeClr val="accent1"/>
              </a:buClr>
              <a:buSzPct val="65000"/>
              <a:defRPr/>
            </a:pPr>
            <a:r>
              <a:rPr lang="tr-TR" sz="19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ppt_x</p:attrName>
                                        </p:attrNameLst>
                                      </p:cBhvr>
                                      <p:tavLst>
                                        <p:tav tm="0">
                                          <p:val>
                                            <p:strVal val="#ppt_x-.2"/>
                                          </p:val>
                                        </p:tav>
                                        <p:tav tm="100000">
                                          <p:val>
                                            <p:strVal val="#ppt_x"/>
                                          </p:val>
                                        </p:tav>
                                      </p:tavLst>
                                    </p:anim>
                                    <p:anim calcmode="lin" valueType="num">
                                      <p:cBhvr>
                                        <p:cTn id="4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6"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52A129E-FD5A-42B0-803B-8985E15A3668}" type="slidenum">
              <a:rPr lang="tr-TR" smtClean="0"/>
              <a:pPr/>
              <a:t>33</a:t>
            </a:fld>
            <a:endParaRPr lang="tr-TR" smtClean="0"/>
          </a:p>
        </p:txBody>
      </p:sp>
      <p:sp>
        <p:nvSpPr>
          <p:cNvPr id="90115"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0116"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C1E1934-90D9-4F5F-AC40-59FB9F48303E}"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ÖNEMLİ KONU BAŞLIKLARI</a:t>
            </a:r>
          </a:p>
        </p:txBody>
      </p:sp>
      <p:sp>
        <p:nvSpPr>
          <p:cNvPr id="10" name="Rectangle 3"/>
          <p:cNvSpPr txBox="1">
            <a:spLocks noChangeArrowheads="1"/>
          </p:cNvSpPr>
          <p:nvPr/>
        </p:nvSpPr>
        <p:spPr bwMode="auto">
          <a:xfrm>
            <a:off x="214282" y="1785926"/>
            <a:ext cx="8715436" cy="428628"/>
          </a:xfrm>
          <a:prstGeom prst="rect">
            <a:avLst/>
          </a:prstGeom>
          <a:ln>
            <a:headEnd/>
            <a:tailEnd/>
          </a:ln>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a:lstStyle/>
          <a:p>
            <a:pPr marL="571500" indent="-571500" algn="just">
              <a:defRPr/>
            </a:pPr>
            <a:r>
              <a:rPr lang="tr-TR" sz="1600" dirty="0">
                <a:latin typeface="Times New Roman" pitchFamily="18" charset="0"/>
              </a:rPr>
              <a:t>Yürürlük Tarihinden Önce Yapılan Müracaatlar</a:t>
            </a:r>
            <a:endParaRPr lang="tr-TR" sz="1600" dirty="0">
              <a:solidFill>
                <a:srgbClr val="FF0000"/>
              </a:solidFill>
              <a:latin typeface="Times New Roman" pitchFamily="18" charset="0"/>
            </a:endParaRPr>
          </a:p>
        </p:txBody>
      </p:sp>
      <p:sp>
        <p:nvSpPr>
          <p:cNvPr id="14" name="13 Dikdörtgen"/>
          <p:cNvSpPr/>
          <p:nvPr/>
        </p:nvSpPr>
        <p:spPr>
          <a:xfrm>
            <a:off x="214313" y="2857496"/>
            <a:ext cx="8715375" cy="228601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tr-TR" sz="1600" dirty="0"/>
          </a:p>
          <a:p>
            <a:pPr algn="just">
              <a:defRPr/>
            </a:pPr>
            <a:r>
              <a:rPr lang="tr-TR" sz="2000" dirty="0">
                <a:solidFill>
                  <a:srgbClr val="C00000"/>
                </a:solidFill>
              </a:rPr>
              <a:t>01/04/2010</a:t>
            </a:r>
            <a:r>
              <a:rPr lang="tr-TR" sz="2000" dirty="0"/>
              <a:t> tarihinden önce izin ve lisans müracaatında bulunan, ancak müracaatları sonuçlanmamış olan işletmelerin işlemleri, başvuruda bulundukları tarihte yürürlükte olan mevzuat çerçevesinde yürütülür.</a:t>
            </a:r>
          </a:p>
          <a:p>
            <a:pPr>
              <a:defRPr/>
            </a:pPr>
            <a:endParaRPr lang="tr-TR"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065FD73-9665-40F2-A1D1-86A9207A3E6B}" type="slidenum">
              <a:rPr lang="tr-TR" smtClean="0"/>
              <a:pPr/>
              <a:t>34</a:t>
            </a:fld>
            <a:endParaRPr lang="tr-TR" smtClean="0"/>
          </a:p>
        </p:txBody>
      </p:sp>
      <p:sp>
        <p:nvSpPr>
          <p:cNvPr id="91139"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114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EF132AD-6CC9-4563-B35F-DE18E4D7650C}"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ÖNEMLİ KONU BAŞLIKLARI</a:t>
            </a:r>
          </a:p>
        </p:txBody>
      </p:sp>
      <p:sp>
        <p:nvSpPr>
          <p:cNvPr id="9" name="Rectangle 3"/>
          <p:cNvSpPr txBox="1">
            <a:spLocks noChangeArrowheads="1"/>
          </p:cNvSpPr>
          <p:nvPr/>
        </p:nvSpPr>
        <p:spPr bwMode="auto">
          <a:xfrm>
            <a:off x="214282" y="1500174"/>
            <a:ext cx="8715436" cy="428628"/>
          </a:xfrm>
          <a:prstGeom prst="rect">
            <a:avLst/>
          </a:prstGeom>
          <a:ln>
            <a:headEnd/>
            <a:tailEnd/>
          </a:ln>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a:lstStyle/>
          <a:p>
            <a:pPr marL="571500" indent="-571500" algn="just">
              <a:defRPr/>
            </a:pPr>
            <a:r>
              <a:rPr lang="tr-TR" sz="1600" dirty="0">
                <a:latin typeface="Times New Roman" pitchFamily="18" charset="0"/>
              </a:rPr>
              <a:t>Mevcut İzin ve Lisansların Geçerliliği</a:t>
            </a:r>
            <a:endParaRPr lang="tr-TR" sz="1600" dirty="0">
              <a:solidFill>
                <a:srgbClr val="FF0000"/>
              </a:solidFill>
              <a:latin typeface="Times New Roman" pitchFamily="18" charset="0"/>
            </a:endParaRPr>
          </a:p>
        </p:txBody>
      </p:sp>
      <p:sp>
        <p:nvSpPr>
          <p:cNvPr id="11" name="10 Dikdörtgen"/>
          <p:cNvSpPr/>
          <p:nvPr/>
        </p:nvSpPr>
        <p:spPr>
          <a:xfrm>
            <a:off x="214313" y="2071688"/>
            <a:ext cx="8715375" cy="9286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tr-TR" sz="1600" dirty="0"/>
          </a:p>
          <a:p>
            <a:pPr>
              <a:defRPr/>
            </a:pPr>
            <a:endParaRPr lang="tr-TR" sz="1600" dirty="0"/>
          </a:p>
          <a:p>
            <a:pPr>
              <a:defRPr/>
            </a:pPr>
            <a:r>
              <a:rPr lang="tr-TR" sz="1600" dirty="0"/>
              <a:t>-Süreli izin/lisanslar için süresi ilk bitecek olanın </a:t>
            </a:r>
            <a:r>
              <a:rPr lang="tr-TR" sz="1600" dirty="0">
                <a:solidFill>
                  <a:srgbClr val="C00000"/>
                </a:solidFill>
              </a:rPr>
              <a:t>bitiş tarihi esas alınarak </a:t>
            </a:r>
            <a:r>
              <a:rPr lang="tr-TR" sz="1600" dirty="0"/>
              <a:t>;</a:t>
            </a:r>
          </a:p>
          <a:p>
            <a:pPr>
              <a:defRPr/>
            </a:pPr>
            <a:r>
              <a:rPr lang="tr-TR" sz="1600" dirty="0"/>
              <a:t>İşletmenin tabi olduğu tüm çevre ve izin konuları için Çevre izin/lisans başvurusunda bulunulur.</a:t>
            </a:r>
          </a:p>
          <a:p>
            <a:pPr algn="ctr">
              <a:defRPr/>
            </a:pPr>
            <a:endParaRPr lang="tr-TR" sz="1600" dirty="0"/>
          </a:p>
          <a:p>
            <a:pPr algn="ctr">
              <a:defRPr/>
            </a:pPr>
            <a:endParaRPr lang="tr-TR" sz="1600" dirty="0"/>
          </a:p>
        </p:txBody>
      </p:sp>
      <p:sp>
        <p:nvSpPr>
          <p:cNvPr id="12" name="11 Dikdörtgen"/>
          <p:cNvSpPr/>
          <p:nvPr/>
        </p:nvSpPr>
        <p:spPr>
          <a:xfrm>
            <a:off x="214313" y="3000375"/>
            <a:ext cx="8715375" cy="500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tr-TR" sz="1600" dirty="0"/>
          </a:p>
          <a:p>
            <a:pPr>
              <a:defRPr/>
            </a:pPr>
            <a:endParaRPr lang="tr-TR" sz="1600" dirty="0"/>
          </a:p>
          <a:p>
            <a:pPr>
              <a:defRPr/>
            </a:pPr>
            <a:r>
              <a:rPr lang="tr-TR" sz="1600" dirty="0"/>
              <a:t>-Süresiz izin/lisanslar bu Yönetmeliğin yürürlüğe girdiği tarih itibariyle 2 yıl geçerlidir.</a:t>
            </a:r>
          </a:p>
          <a:p>
            <a:pPr algn="ctr">
              <a:defRPr/>
            </a:pPr>
            <a:endParaRPr lang="tr-TR" sz="1600" dirty="0"/>
          </a:p>
          <a:p>
            <a:pPr algn="ctr">
              <a:defRPr/>
            </a:pPr>
            <a:endParaRPr lang="tr-TR" sz="1600" dirty="0"/>
          </a:p>
        </p:txBody>
      </p:sp>
      <p:graphicFrame>
        <p:nvGraphicFramePr>
          <p:cNvPr id="13" name="12 Tablo"/>
          <p:cNvGraphicFramePr>
            <a:graphicFrameLocks noGrp="1"/>
          </p:cNvGraphicFramePr>
          <p:nvPr/>
        </p:nvGraphicFramePr>
        <p:xfrm>
          <a:off x="214313" y="3571875"/>
          <a:ext cx="8715436" cy="1483360"/>
        </p:xfrm>
        <a:graphic>
          <a:graphicData uri="http://schemas.openxmlformats.org/drawingml/2006/table">
            <a:tbl>
              <a:tblPr firstRow="1" bandRow="1">
                <a:tableStyleId>{00A15C55-8517-42AA-B614-E9B94910E393}</a:tableStyleId>
              </a:tblPr>
              <a:tblGrid>
                <a:gridCol w="4500594"/>
                <a:gridCol w="4214842"/>
              </a:tblGrid>
              <a:tr h="370840">
                <a:tc>
                  <a:txBody>
                    <a:bodyPr/>
                    <a:lstStyle/>
                    <a:p>
                      <a:r>
                        <a:rPr lang="tr-TR" dirty="0" smtClean="0"/>
                        <a:t>İzin/Lisans</a:t>
                      </a:r>
                      <a:r>
                        <a:rPr lang="tr-TR" baseline="0" dirty="0" smtClean="0"/>
                        <a:t> Adı</a:t>
                      </a:r>
                      <a:endParaRPr lang="tr-TR" dirty="0"/>
                    </a:p>
                  </a:txBody>
                  <a:tcPr/>
                </a:tc>
                <a:tc>
                  <a:txBody>
                    <a:bodyPr/>
                    <a:lstStyle/>
                    <a:p>
                      <a:r>
                        <a:rPr lang="tr-TR" dirty="0" smtClean="0"/>
                        <a:t>Bitiş Tarihi</a:t>
                      </a:r>
                      <a:endParaRPr lang="tr-TR" dirty="0"/>
                    </a:p>
                  </a:txBody>
                  <a:tcPr/>
                </a:tc>
              </a:tr>
              <a:tr h="370840">
                <a:tc>
                  <a:txBody>
                    <a:bodyPr/>
                    <a:lstStyle/>
                    <a:p>
                      <a:r>
                        <a:rPr lang="tr-TR" dirty="0" smtClean="0"/>
                        <a:t>Deşarj İzni</a:t>
                      </a:r>
                      <a:endParaRPr lang="tr-TR" dirty="0"/>
                    </a:p>
                  </a:txBody>
                  <a:tcPr/>
                </a:tc>
                <a:tc>
                  <a:txBody>
                    <a:bodyPr/>
                    <a:lstStyle/>
                    <a:p>
                      <a:r>
                        <a:rPr lang="tr-TR" dirty="0" smtClean="0"/>
                        <a:t>02/12/2010</a:t>
                      </a:r>
                      <a:endParaRPr lang="tr-TR" dirty="0"/>
                    </a:p>
                  </a:txBody>
                  <a:tcPr/>
                </a:tc>
              </a:tr>
              <a:tr h="370840">
                <a:tc>
                  <a:txBody>
                    <a:bodyPr/>
                    <a:lstStyle/>
                    <a:p>
                      <a:r>
                        <a:rPr lang="tr-TR" dirty="0" smtClean="0"/>
                        <a:t>Atık</a:t>
                      </a:r>
                      <a:r>
                        <a:rPr lang="tr-TR" baseline="0" dirty="0" smtClean="0"/>
                        <a:t> Yağ Geri Kazanım Lisansı</a:t>
                      </a:r>
                      <a:endParaRPr lang="tr-TR" dirty="0"/>
                    </a:p>
                  </a:txBody>
                  <a:tcPr/>
                </a:tc>
                <a:tc>
                  <a:txBody>
                    <a:bodyPr/>
                    <a:lstStyle/>
                    <a:p>
                      <a:r>
                        <a:rPr lang="tr-TR" dirty="0" smtClean="0"/>
                        <a:t>12/12/2010</a:t>
                      </a:r>
                      <a:endParaRPr lang="tr-TR" dirty="0"/>
                    </a:p>
                  </a:txBody>
                  <a:tcPr/>
                </a:tc>
              </a:tr>
              <a:tr h="370840">
                <a:tc>
                  <a:txBody>
                    <a:bodyPr/>
                    <a:lstStyle/>
                    <a:p>
                      <a:r>
                        <a:rPr lang="tr-TR" dirty="0" smtClean="0"/>
                        <a:t>Emisyon</a:t>
                      </a:r>
                      <a:r>
                        <a:rPr lang="tr-TR" baseline="0" dirty="0" smtClean="0"/>
                        <a:t> İzni</a:t>
                      </a:r>
                      <a:endParaRPr lang="tr-TR" dirty="0"/>
                    </a:p>
                  </a:txBody>
                  <a:tcPr/>
                </a:tc>
                <a:tc>
                  <a:txBody>
                    <a:bodyPr/>
                    <a:lstStyle/>
                    <a:p>
                      <a:r>
                        <a:rPr lang="tr-TR" dirty="0" smtClean="0"/>
                        <a:t>01/04/2012(Süresiz</a:t>
                      </a:r>
                      <a:r>
                        <a:rPr lang="tr-TR" baseline="0" dirty="0" smtClean="0"/>
                        <a:t> İzin Olduğu İçin)</a:t>
                      </a:r>
                      <a:endParaRPr lang="tr-TR" dirty="0"/>
                    </a:p>
                  </a:txBody>
                  <a:tcPr/>
                </a:tc>
              </a:tr>
            </a:tbl>
          </a:graphicData>
        </a:graphic>
      </p:graphicFrame>
      <p:sp>
        <p:nvSpPr>
          <p:cNvPr id="15" name="14 Dikdörtgen"/>
          <p:cNvSpPr/>
          <p:nvPr/>
        </p:nvSpPr>
        <p:spPr>
          <a:xfrm>
            <a:off x="214313" y="5786438"/>
            <a:ext cx="8715375" cy="7143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tr-TR" sz="1600" dirty="0"/>
          </a:p>
          <a:p>
            <a:pPr>
              <a:defRPr/>
            </a:pPr>
            <a:endParaRPr lang="tr-TR" sz="1600" dirty="0"/>
          </a:p>
          <a:p>
            <a:pPr>
              <a:defRPr/>
            </a:pPr>
            <a:endParaRPr lang="tr-TR" sz="1600" dirty="0"/>
          </a:p>
          <a:p>
            <a:pPr>
              <a:defRPr/>
            </a:pPr>
            <a:r>
              <a:rPr lang="tr-TR" sz="1600" dirty="0"/>
              <a:t>-İşletmenin  </a:t>
            </a:r>
            <a:r>
              <a:rPr lang="tr-TR" sz="1600" dirty="0">
                <a:solidFill>
                  <a:srgbClr val="C00000"/>
                </a:solidFill>
              </a:rPr>
              <a:t>02/11/2010</a:t>
            </a:r>
            <a:r>
              <a:rPr lang="tr-TR" sz="1600" dirty="0"/>
              <a:t> tarihi esas alınarak; Deşarj İzni Atık Yağ Geri Kazanım Lisansı Emisyon İzni konularında çevre izin ve lisansı başvurusunda bulunması gerekmektedir.</a:t>
            </a:r>
          </a:p>
          <a:p>
            <a:pPr>
              <a:defRPr/>
            </a:pPr>
            <a:endParaRPr lang="tr-TR" sz="1600" dirty="0"/>
          </a:p>
          <a:p>
            <a:pPr algn="ctr">
              <a:defRPr/>
            </a:pPr>
            <a:endParaRPr lang="tr-TR" sz="1600" dirty="0"/>
          </a:p>
          <a:p>
            <a:pPr algn="ctr">
              <a:defRPr/>
            </a:pPr>
            <a:endParaRPr lang="tr-TR" sz="1600" dirty="0"/>
          </a:p>
        </p:txBody>
      </p:sp>
      <p:sp>
        <p:nvSpPr>
          <p:cNvPr id="18" name="Rectangle 3"/>
          <p:cNvSpPr txBox="1">
            <a:spLocks noChangeArrowheads="1"/>
          </p:cNvSpPr>
          <p:nvPr/>
        </p:nvSpPr>
        <p:spPr bwMode="auto">
          <a:xfrm>
            <a:off x="214282" y="5143512"/>
            <a:ext cx="8715436" cy="571504"/>
          </a:xfrm>
          <a:prstGeom prst="rect">
            <a:avLst/>
          </a:prstGeom>
          <a:solidFill>
            <a:srgbClr val="FFFF00"/>
          </a:solidFill>
          <a:ln>
            <a:headEnd/>
            <a:tailEnd/>
          </a:ln>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lstStyle/>
          <a:p>
            <a:pPr indent="342900" eaLnBrk="0" hangingPunct="0">
              <a:defRPr/>
            </a:pPr>
            <a:r>
              <a:rPr lang="tr-TR" sz="1600" dirty="0"/>
              <a:t>İşletmede yukarıdaki  izin/lisansların yenilemesini gerektirecek bir durum ve/veya alması gereken yeni bir izin/lisans konusu olmaması durumunda </a:t>
            </a:r>
            <a:endParaRPr lang="tr-TR" sz="1600" dirty="0">
              <a:solidFill>
                <a:schemeClr val="tx1"/>
              </a:solidFill>
              <a:cs typeface="Times New Roman" pitchFamily="18" charset="0"/>
            </a:endParaRPr>
          </a:p>
        </p:txBody>
      </p:sp>
      <p:cxnSp>
        <p:nvCxnSpPr>
          <p:cNvPr id="19" name="18 Düz Bağlayıcı"/>
          <p:cNvCxnSpPr/>
          <p:nvPr/>
        </p:nvCxnSpPr>
        <p:spPr>
          <a:xfrm>
            <a:off x="4786313" y="4214813"/>
            <a:ext cx="1143000" cy="1587"/>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80">
                                          <p:stCondLst>
                                            <p:cond delay="0"/>
                                          </p:stCondLst>
                                        </p:cTn>
                                        <p:tgtEl>
                                          <p:spTgt spid="18"/>
                                        </p:tgtEl>
                                      </p:cBhvr>
                                    </p:animEffect>
                                    <p:anim calcmode="lin" valueType="num">
                                      <p:cBhvr>
                                        <p:cTn id="4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0" dur="26">
                                          <p:stCondLst>
                                            <p:cond delay="650"/>
                                          </p:stCondLst>
                                        </p:cTn>
                                        <p:tgtEl>
                                          <p:spTgt spid="18"/>
                                        </p:tgtEl>
                                      </p:cBhvr>
                                      <p:to x="100000" y="60000"/>
                                    </p:animScale>
                                    <p:animScale>
                                      <p:cBhvr>
                                        <p:cTn id="51" dur="166" decel="50000">
                                          <p:stCondLst>
                                            <p:cond delay="676"/>
                                          </p:stCondLst>
                                        </p:cTn>
                                        <p:tgtEl>
                                          <p:spTgt spid="18"/>
                                        </p:tgtEl>
                                      </p:cBhvr>
                                      <p:to x="100000" y="100000"/>
                                    </p:animScale>
                                    <p:animScale>
                                      <p:cBhvr>
                                        <p:cTn id="52" dur="26">
                                          <p:stCondLst>
                                            <p:cond delay="1312"/>
                                          </p:stCondLst>
                                        </p:cTn>
                                        <p:tgtEl>
                                          <p:spTgt spid="18"/>
                                        </p:tgtEl>
                                      </p:cBhvr>
                                      <p:to x="100000" y="80000"/>
                                    </p:animScale>
                                    <p:animScale>
                                      <p:cBhvr>
                                        <p:cTn id="53" dur="166" decel="50000">
                                          <p:stCondLst>
                                            <p:cond delay="1338"/>
                                          </p:stCondLst>
                                        </p:cTn>
                                        <p:tgtEl>
                                          <p:spTgt spid="18"/>
                                        </p:tgtEl>
                                      </p:cBhvr>
                                      <p:to x="100000" y="100000"/>
                                    </p:animScale>
                                    <p:animScale>
                                      <p:cBhvr>
                                        <p:cTn id="54" dur="26">
                                          <p:stCondLst>
                                            <p:cond delay="1642"/>
                                          </p:stCondLst>
                                        </p:cTn>
                                        <p:tgtEl>
                                          <p:spTgt spid="18"/>
                                        </p:tgtEl>
                                      </p:cBhvr>
                                      <p:to x="100000" y="90000"/>
                                    </p:animScale>
                                    <p:animScale>
                                      <p:cBhvr>
                                        <p:cTn id="55" dur="166" decel="50000">
                                          <p:stCondLst>
                                            <p:cond delay="1668"/>
                                          </p:stCondLst>
                                        </p:cTn>
                                        <p:tgtEl>
                                          <p:spTgt spid="18"/>
                                        </p:tgtEl>
                                      </p:cBhvr>
                                      <p:to x="100000" y="100000"/>
                                    </p:animScale>
                                    <p:animScale>
                                      <p:cBhvr>
                                        <p:cTn id="56" dur="26">
                                          <p:stCondLst>
                                            <p:cond delay="1808"/>
                                          </p:stCondLst>
                                        </p:cTn>
                                        <p:tgtEl>
                                          <p:spTgt spid="18"/>
                                        </p:tgtEl>
                                      </p:cBhvr>
                                      <p:to x="100000" y="95000"/>
                                    </p:animScale>
                                    <p:animScale>
                                      <p:cBhvr>
                                        <p:cTn id="57"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A7193E6-EBC2-4E05-AAE5-5866FB17D176}" type="slidenum">
              <a:rPr lang="tr-TR" smtClean="0"/>
              <a:pPr/>
              <a:t>35</a:t>
            </a:fld>
            <a:endParaRPr lang="tr-TR" smtClean="0"/>
          </a:p>
        </p:txBody>
      </p:sp>
      <p:sp>
        <p:nvSpPr>
          <p:cNvPr id="92163"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2164"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CEF94EB-B6A1-4945-AFB2-447850BB5C38}"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AVANTAJLARI</a:t>
            </a:r>
          </a:p>
        </p:txBody>
      </p:sp>
      <p:sp>
        <p:nvSpPr>
          <p:cNvPr id="27" name="Rectangle 92"/>
          <p:cNvSpPr txBox="1">
            <a:spLocks noChangeArrowheads="1"/>
          </p:cNvSpPr>
          <p:nvPr/>
        </p:nvSpPr>
        <p:spPr bwMode="auto">
          <a:xfrm>
            <a:off x="214313" y="1928813"/>
            <a:ext cx="3714750" cy="4286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ormAutofit fontScale="92500"/>
          </a:bodyPr>
          <a:lstStyle/>
          <a:p>
            <a:pPr algn="ctr">
              <a:defRPr/>
            </a:pPr>
            <a:r>
              <a:rPr lang="tr-TR" sz="1400" dirty="0">
                <a:solidFill>
                  <a:schemeClr val="tx1"/>
                </a:solidFill>
              </a:rPr>
              <a:t>01/04/2010 Tarihinden Önceki  Uygulamada</a:t>
            </a:r>
          </a:p>
        </p:txBody>
      </p:sp>
      <p:sp>
        <p:nvSpPr>
          <p:cNvPr id="28" name="27 Metin kutusu"/>
          <p:cNvSpPr txBox="1">
            <a:spLocks noChangeArrowheads="1"/>
          </p:cNvSpPr>
          <p:nvPr/>
        </p:nvSpPr>
        <p:spPr bwMode="auto">
          <a:xfrm>
            <a:off x="214313" y="2428875"/>
            <a:ext cx="4071937" cy="523875"/>
          </a:xfrm>
          <a:prstGeom prst="rect">
            <a:avLst/>
          </a:prstGeom>
          <a:noFill/>
          <a:ln w="9525">
            <a:noFill/>
            <a:miter lim="800000"/>
            <a:headEnd/>
            <a:tailEnd/>
          </a:ln>
        </p:spPr>
        <p:txBody>
          <a:bodyPr>
            <a:spAutoFit/>
          </a:bodyPr>
          <a:lstStyle/>
          <a:p>
            <a:pPr>
              <a:buFontTx/>
              <a:buBlip>
                <a:blip r:embed="rId2"/>
              </a:buBlip>
            </a:pPr>
            <a:r>
              <a:rPr lang="tr-TR" sz="1400"/>
              <a:t> Ön İzin/ön Lisanslar İçin</a:t>
            </a:r>
          </a:p>
          <a:p>
            <a:r>
              <a:rPr lang="tr-TR" sz="1400"/>
              <a:t>Toplam Belge Sayısı </a:t>
            </a:r>
            <a:r>
              <a:rPr lang="tr-TR" sz="1400">
                <a:solidFill>
                  <a:srgbClr val="C00000"/>
                </a:solidFill>
              </a:rPr>
              <a:t>199</a:t>
            </a:r>
          </a:p>
        </p:txBody>
      </p:sp>
      <p:sp>
        <p:nvSpPr>
          <p:cNvPr id="29" name="28 Metin kutusu"/>
          <p:cNvSpPr txBox="1">
            <a:spLocks noChangeArrowheads="1"/>
          </p:cNvSpPr>
          <p:nvPr/>
        </p:nvSpPr>
        <p:spPr bwMode="auto">
          <a:xfrm>
            <a:off x="214313" y="3214688"/>
            <a:ext cx="4071937" cy="523875"/>
          </a:xfrm>
          <a:prstGeom prst="rect">
            <a:avLst/>
          </a:prstGeom>
          <a:noFill/>
          <a:ln w="9525">
            <a:noFill/>
            <a:miter lim="800000"/>
            <a:headEnd/>
            <a:tailEnd/>
          </a:ln>
        </p:spPr>
        <p:txBody>
          <a:bodyPr>
            <a:spAutoFit/>
          </a:bodyPr>
          <a:lstStyle/>
          <a:p>
            <a:pPr algn="just">
              <a:buFontTx/>
              <a:buBlip>
                <a:blip r:embed="rId2"/>
              </a:buBlip>
            </a:pPr>
            <a:r>
              <a:rPr lang="tr-TR" sz="1400"/>
              <a:t> Aynı Belge 5 İzin ve 17 Lisans için</a:t>
            </a:r>
          </a:p>
          <a:p>
            <a:pPr algn="just"/>
            <a:r>
              <a:rPr lang="tr-TR" sz="1400"/>
              <a:t>Her Seferinde Tekrar  Talep Edilmekte</a:t>
            </a:r>
          </a:p>
        </p:txBody>
      </p:sp>
      <p:sp>
        <p:nvSpPr>
          <p:cNvPr id="30" name="29 Metin kutusu"/>
          <p:cNvSpPr txBox="1">
            <a:spLocks noChangeArrowheads="1"/>
          </p:cNvSpPr>
          <p:nvPr/>
        </p:nvSpPr>
        <p:spPr bwMode="auto">
          <a:xfrm>
            <a:off x="214313" y="6143625"/>
            <a:ext cx="3786187" cy="307975"/>
          </a:xfrm>
          <a:prstGeom prst="rect">
            <a:avLst/>
          </a:prstGeom>
          <a:noFill/>
          <a:ln w="9525">
            <a:noFill/>
            <a:miter lim="800000"/>
            <a:headEnd/>
            <a:tailEnd/>
          </a:ln>
        </p:spPr>
        <p:txBody>
          <a:bodyPr>
            <a:spAutoFit/>
          </a:bodyPr>
          <a:lstStyle/>
          <a:p>
            <a:r>
              <a:rPr lang="tr-TR" sz="1400">
                <a:solidFill>
                  <a:srgbClr val="002060"/>
                </a:solidFill>
              </a:rPr>
              <a:t>Toplam 154 Belge ( </a:t>
            </a:r>
            <a:r>
              <a:rPr lang="tr-TR" sz="1400">
                <a:solidFill>
                  <a:srgbClr val="C00000"/>
                </a:solidFill>
              </a:rPr>
              <a:t>147 Belge Tekrar</a:t>
            </a:r>
            <a:r>
              <a:rPr lang="tr-TR" sz="1400">
                <a:solidFill>
                  <a:srgbClr val="002060"/>
                </a:solidFill>
              </a:rPr>
              <a:t>) </a:t>
            </a:r>
          </a:p>
        </p:txBody>
      </p:sp>
      <p:sp>
        <p:nvSpPr>
          <p:cNvPr id="31" name="30 Dikdörtgen"/>
          <p:cNvSpPr>
            <a:spLocks noChangeArrowheads="1"/>
          </p:cNvSpPr>
          <p:nvPr/>
        </p:nvSpPr>
        <p:spPr bwMode="auto">
          <a:xfrm>
            <a:off x="142875" y="4071938"/>
            <a:ext cx="4714875" cy="1766887"/>
          </a:xfrm>
          <a:prstGeom prst="rect">
            <a:avLst/>
          </a:prstGeom>
          <a:noFill/>
          <a:ln w="9525">
            <a:noFill/>
            <a:miter lim="800000"/>
            <a:headEnd/>
            <a:tailEnd/>
          </a:ln>
        </p:spPr>
        <p:txBody>
          <a:bodyPr>
            <a:spAutoFit/>
          </a:bodyPr>
          <a:lstStyle/>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ÇED Belgesi </a:t>
            </a:r>
            <a:r>
              <a:rPr lang="tr-TR" sz="1600">
                <a:solidFill>
                  <a:srgbClr val="002060"/>
                </a:solidFill>
                <a:latin typeface="Times New Roman" pitchFamily="18" charset="0"/>
              </a:rPr>
              <a:t>(22 Adet )</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Yapı Kullanım İzni </a:t>
            </a:r>
            <a:r>
              <a:rPr lang="tr-TR" sz="1600">
                <a:solidFill>
                  <a:srgbClr val="002060"/>
                </a:solidFill>
                <a:latin typeface="Times New Roman" pitchFamily="18" charset="0"/>
              </a:rPr>
              <a:t>(22 Adet )</a:t>
            </a:r>
            <a:endParaRPr lang="tr-TR" sz="1600">
              <a:latin typeface="Times New Roman" pitchFamily="18" charset="0"/>
            </a:endParaRP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Ticaret Sicil Gazetesi</a:t>
            </a:r>
            <a:r>
              <a:rPr lang="tr-TR" sz="1600">
                <a:solidFill>
                  <a:srgbClr val="002060"/>
                </a:solidFill>
                <a:latin typeface="Times New Roman" pitchFamily="18" charset="0"/>
              </a:rPr>
              <a:t> (22 Adet )</a:t>
            </a:r>
            <a:endParaRPr lang="tr-TR" sz="1600">
              <a:latin typeface="Times New Roman" pitchFamily="18" charset="0"/>
            </a:endParaRP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İşletme Belgesi</a:t>
            </a:r>
            <a:r>
              <a:rPr lang="tr-TR" sz="1600">
                <a:solidFill>
                  <a:srgbClr val="002060"/>
                </a:solidFill>
                <a:latin typeface="Times New Roman" pitchFamily="18" charset="0"/>
              </a:rPr>
              <a:t> (22 Adet )</a:t>
            </a:r>
            <a:endParaRPr lang="tr-TR" sz="1600">
              <a:latin typeface="Times New Roman" pitchFamily="18" charset="0"/>
            </a:endParaRP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Vaziyet Planı</a:t>
            </a:r>
            <a:r>
              <a:rPr lang="tr-TR" sz="1600">
                <a:solidFill>
                  <a:srgbClr val="002060"/>
                </a:solidFill>
                <a:latin typeface="Times New Roman" pitchFamily="18" charset="0"/>
              </a:rPr>
              <a:t> (22 Adet )</a:t>
            </a:r>
            <a:endParaRPr lang="tr-TR" sz="1600">
              <a:latin typeface="Times New Roman" pitchFamily="18" charset="0"/>
            </a:endParaRP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İş Akım Şeması ve Proses Özeti</a:t>
            </a:r>
            <a:r>
              <a:rPr lang="tr-TR" sz="1600">
                <a:solidFill>
                  <a:srgbClr val="002060"/>
                </a:solidFill>
                <a:latin typeface="Times New Roman" pitchFamily="18" charset="0"/>
              </a:rPr>
              <a:t> (22 Adet)</a:t>
            </a:r>
            <a:endParaRPr lang="tr-TR" sz="1600">
              <a:latin typeface="Times New Roman" pitchFamily="18" charset="0"/>
            </a:endParaRP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Kapasite Raporu</a:t>
            </a:r>
            <a:r>
              <a:rPr lang="tr-TR" sz="1600">
                <a:solidFill>
                  <a:srgbClr val="002060"/>
                </a:solidFill>
                <a:latin typeface="Times New Roman" pitchFamily="18" charset="0"/>
              </a:rPr>
              <a:t> (22 Adet )</a:t>
            </a:r>
            <a:endParaRPr lang="tr-TR" sz="1600"/>
          </a:p>
        </p:txBody>
      </p:sp>
      <p:sp>
        <p:nvSpPr>
          <p:cNvPr id="32" name="Rectangle 92"/>
          <p:cNvSpPr txBox="1">
            <a:spLocks noChangeArrowheads="1"/>
          </p:cNvSpPr>
          <p:nvPr/>
        </p:nvSpPr>
        <p:spPr bwMode="auto">
          <a:xfrm>
            <a:off x="4929188" y="1857375"/>
            <a:ext cx="3857625" cy="4286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tr-TR" sz="1400" dirty="0">
                <a:solidFill>
                  <a:schemeClr val="tx1"/>
                </a:solidFill>
              </a:rPr>
              <a:t>Bu Yönetmelikle</a:t>
            </a:r>
          </a:p>
        </p:txBody>
      </p:sp>
      <p:sp>
        <p:nvSpPr>
          <p:cNvPr id="33" name="32 Metin kutusu"/>
          <p:cNvSpPr txBox="1">
            <a:spLocks noChangeArrowheads="1"/>
          </p:cNvSpPr>
          <p:nvPr/>
        </p:nvSpPr>
        <p:spPr bwMode="auto">
          <a:xfrm>
            <a:off x="4857750" y="2357438"/>
            <a:ext cx="4071938" cy="523875"/>
          </a:xfrm>
          <a:prstGeom prst="rect">
            <a:avLst/>
          </a:prstGeom>
          <a:noFill/>
          <a:ln w="9525">
            <a:noFill/>
            <a:miter lim="800000"/>
            <a:headEnd/>
            <a:tailEnd/>
          </a:ln>
        </p:spPr>
        <p:txBody>
          <a:bodyPr>
            <a:spAutoFit/>
          </a:bodyPr>
          <a:lstStyle/>
          <a:p>
            <a:pPr>
              <a:buFontTx/>
              <a:buBlip>
                <a:blip r:embed="rId3"/>
              </a:buBlip>
            </a:pPr>
            <a:r>
              <a:rPr lang="tr-TR" sz="1400"/>
              <a:t> Geçici Faaliyet Belgesi aşamasında  Toplam Belge Sayısı </a:t>
            </a:r>
            <a:r>
              <a:rPr lang="tr-TR" sz="1400">
                <a:solidFill>
                  <a:srgbClr val="C00000"/>
                </a:solidFill>
              </a:rPr>
              <a:t>16</a:t>
            </a:r>
          </a:p>
        </p:txBody>
      </p:sp>
      <p:sp>
        <p:nvSpPr>
          <p:cNvPr id="34" name="33 Metin kutusu"/>
          <p:cNvSpPr txBox="1">
            <a:spLocks noChangeArrowheads="1"/>
          </p:cNvSpPr>
          <p:nvPr/>
        </p:nvSpPr>
        <p:spPr bwMode="auto">
          <a:xfrm>
            <a:off x="4857750" y="3071813"/>
            <a:ext cx="4071938" cy="738187"/>
          </a:xfrm>
          <a:prstGeom prst="rect">
            <a:avLst/>
          </a:prstGeom>
          <a:noFill/>
          <a:ln w="9525">
            <a:noFill/>
            <a:miter lim="800000"/>
            <a:headEnd/>
            <a:tailEnd/>
          </a:ln>
        </p:spPr>
        <p:txBody>
          <a:bodyPr>
            <a:spAutoFit/>
          </a:bodyPr>
          <a:lstStyle/>
          <a:p>
            <a:pPr algn="just">
              <a:buFontTx/>
              <a:buBlip>
                <a:blip r:embed="rId3"/>
              </a:buBlip>
            </a:pPr>
            <a:r>
              <a:rPr lang="tr-TR" sz="1400"/>
              <a:t> 5 İzin ve 17 Lisans Konusunu içeren tek bir Çevre İzin/Lisansı İçin her belge sisteme bir kez yüklenmekte</a:t>
            </a:r>
          </a:p>
        </p:txBody>
      </p:sp>
      <p:sp>
        <p:nvSpPr>
          <p:cNvPr id="35" name="34 Metin kutusu"/>
          <p:cNvSpPr txBox="1">
            <a:spLocks noChangeArrowheads="1"/>
          </p:cNvSpPr>
          <p:nvPr/>
        </p:nvSpPr>
        <p:spPr bwMode="auto">
          <a:xfrm>
            <a:off x="4786313" y="6143625"/>
            <a:ext cx="3786187" cy="307975"/>
          </a:xfrm>
          <a:prstGeom prst="rect">
            <a:avLst/>
          </a:prstGeom>
          <a:noFill/>
          <a:ln w="9525">
            <a:noFill/>
            <a:miter lim="800000"/>
            <a:headEnd/>
            <a:tailEnd/>
          </a:ln>
        </p:spPr>
        <p:txBody>
          <a:bodyPr>
            <a:spAutoFit/>
          </a:bodyPr>
          <a:lstStyle/>
          <a:p>
            <a:r>
              <a:rPr lang="tr-TR" sz="1400">
                <a:solidFill>
                  <a:srgbClr val="002060"/>
                </a:solidFill>
              </a:rPr>
              <a:t>Toplam 7 Belge </a:t>
            </a:r>
          </a:p>
        </p:txBody>
      </p:sp>
      <p:sp>
        <p:nvSpPr>
          <p:cNvPr id="36" name="35 Dikdörtgen"/>
          <p:cNvSpPr>
            <a:spLocks noChangeArrowheads="1"/>
          </p:cNvSpPr>
          <p:nvPr/>
        </p:nvSpPr>
        <p:spPr bwMode="auto">
          <a:xfrm>
            <a:off x="4786313" y="4000500"/>
            <a:ext cx="4572000" cy="1766888"/>
          </a:xfrm>
          <a:prstGeom prst="rect">
            <a:avLst/>
          </a:prstGeom>
          <a:noFill/>
          <a:ln w="9525">
            <a:noFill/>
            <a:miter lim="800000"/>
            <a:headEnd/>
            <a:tailEnd/>
          </a:ln>
        </p:spPr>
        <p:txBody>
          <a:bodyPr>
            <a:spAutoFit/>
          </a:bodyPr>
          <a:lstStyle/>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ÇED Belgesi</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Yapı Kullanım İzni</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Ticaret Sicil Gazetesi</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İşletme Belgesi</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Vaziyet Planı</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İş Akım Şeması ve Proses Özeti</a:t>
            </a:r>
          </a:p>
          <a:p>
            <a:pPr marL="571500" indent="-571500" eaLnBrk="0" hangingPunct="0">
              <a:lnSpc>
                <a:spcPct val="80000"/>
              </a:lnSpc>
              <a:spcBef>
                <a:spcPct val="20000"/>
              </a:spcBef>
              <a:buClr>
                <a:schemeClr val="accent1"/>
              </a:buClr>
              <a:buSzPct val="65000"/>
              <a:buFont typeface="Wingdings" pitchFamily="2" charset="2"/>
              <a:buChar char="q"/>
            </a:pPr>
            <a:r>
              <a:rPr lang="tr-TR" sz="1600">
                <a:latin typeface="Times New Roman" pitchFamily="18" charset="0"/>
              </a:rPr>
              <a:t>Kapasite Raporu</a:t>
            </a:r>
            <a:endParaRPr lang="tr-TR"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ppt_x</p:attrName>
                                        </p:attrNameLst>
                                      </p:cBhvr>
                                      <p:tavLst>
                                        <p:tav tm="0">
                                          <p:val>
                                            <p:strVal val="#ppt_x-.2"/>
                                          </p:val>
                                        </p:tav>
                                        <p:tav tm="100000">
                                          <p:val>
                                            <p:strVal val="#ppt_x"/>
                                          </p:val>
                                        </p:tav>
                                      </p:tavLst>
                                    </p:anim>
                                    <p:anim calcmode="lin" valueType="num">
                                      <p:cBhvr>
                                        <p:cTn id="15"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ppt_x</p:attrName>
                                        </p:attrNameLst>
                                      </p:cBhvr>
                                      <p:tavLst>
                                        <p:tav tm="0">
                                          <p:val>
                                            <p:strVal val="#ppt_x-.2"/>
                                          </p:val>
                                        </p:tav>
                                        <p:tav tm="100000">
                                          <p:val>
                                            <p:strVal val="#ppt_x"/>
                                          </p:val>
                                        </p:tav>
                                      </p:tavLst>
                                    </p:anim>
                                    <p:anim calcmode="lin" valueType="num">
                                      <p:cBhvr>
                                        <p:cTn id="2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ppt_x</p:attrName>
                                        </p:attrNameLst>
                                      </p:cBhvr>
                                      <p:tavLst>
                                        <p:tav tm="0">
                                          <p:val>
                                            <p:strVal val="#ppt_x-.2"/>
                                          </p:val>
                                        </p:tav>
                                        <p:tav tm="100000">
                                          <p:val>
                                            <p:strVal val="#ppt_x"/>
                                          </p:val>
                                        </p:tav>
                                      </p:tavLst>
                                    </p:anim>
                                    <p:anim calcmode="lin" valueType="num">
                                      <p:cBhvr>
                                        <p:cTn id="27"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9"/>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ppt_x</p:attrName>
                                        </p:attrNameLst>
                                      </p:cBhvr>
                                      <p:tavLst>
                                        <p:tav tm="0">
                                          <p:val>
                                            <p:strVal val="#ppt_x-.2"/>
                                          </p:val>
                                        </p:tav>
                                        <p:tav tm="100000">
                                          <p:val>
                                            <p:strVal val="#ppt_x"/>
                                          </p:val>
                                        </p:tav>
                                      </p:tavLst>
                                    </p:anim>
                                    <p:anim calcmode="lin" valueType="num">
                                      <p:cBhvr>
                                        <p:cTn id="32"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0"/>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ppt_x</p:attrName>
                                        </p:attrNameLst>
                                      </p:cBhvr>
                                      <p:tavLst>
                                        <p:tav tm="0">
                                          <p:val>
                                            <p:strVal val="#ppt_x-.2"/>
                                          </p:val>
                                        </p:tav>
                                        <p:tav tm="100000">
                                          <p:val>
                                            <p:strVal val="#ppt_x"/>
                                          </p:val>
                                        </p:tav>
                                      </p:tavLst>
                                    </p:anim>
                                    <p:anim calcmode="lin" valueType="num">
                                      <p:cBhvr>
                                        <p:cTn id="3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ppt_x</p:attrName>
                                        </p:attrNameLst>
                                      </p:cBhvr>
                                      <p:tavLst>
                                        <p:tav tm="0">
                                          <p:val>
                                            <p:strVal val="#ppt_x-.2"/>
                                          </p:val>
                                        </p:tav>
                                        <p:tav tm="100000">
                                          <p:val>
                                            <p:strVal val="#ppt_x"/>
                                          </p:val>
                                        </p:tav>
                                      </p:tavLst>
                                    </p:anim>
                                    <p:anim calcmode="lin" valueType="num">
                                      <p:cBhvr>
                                        <p:cTn id="4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ppt_x</p:attrName>
                                        </p:attrNameLst>
                                      </p:cBhvr>
                                      <p:tavLst>
                                        <p:tav tm="0">
                                          <p:val>
                                            <p:strVal val="#ppt_x-.2"/>
                                          </p:val>
                                        </p:tav>
                                        <p:tav tm="100000">
                                          <p:val>
                                            <p:strVal val="#ppt_x"/>
                                          </p:val>
                                        </p:tav>
                                      </p:tavLst>
                                    </p:anim>
                                    <p:anim calcmode="lin" valueType="num">
                                      <p:cBhvr>
                                        <p:cTn id="51"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3"/>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ppt_x</p:attrName>
                                        </p:attrNameLst>
                                      </p:cBhvr>
                                      <p:tavLst>
                                        <p:tav tm="0">
                                          <p:val>
                                            <p:strVal val="#ppt_x-.2"/>
                                          </p:val>
                                        </p:tav>
                                        <p:tav tm="100000">
                                          <p:val>
                                            <p:strVal val="#ppt_x"/>
                                          </p:val>
                                        </p:tav>
                                      </p:tavLst>
                                    </p:anim>
                                    <p:anim calcmode="lin" valueType="num">
                                      <p:cBhvr>
                                        <p:cTn id="56"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4"/>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ppt_x</p:attrName>
                                        </p:attrNameLst>
                                      </p:cBhvr>
                                      <p:tavLst>
                                        <p:tav tm="0">
                                          <p:val>
                                            <p:strVal val="#ppt_x-.2"/>
                                          </p:val>
                                        </p:tav>
                                        <p:tav tm="100000">
                                          <p:val>
                                            <p:strVal val="#ppt_x"/>
                                          </p:val>
                                        </p:tav>
                                      </p:tavLst>
                                    </p:anim>
                                    <p:anim calcmode="lin" valueType="num">
                                      <p:cBhvr>
                                        <p:cTn id="61"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5"/>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1000" fill="hold"/>
                                        <p:tgtEl>
                                          <p:spTgt spid="36"/>
                                        </p:tgtEl>
                                        <p:attrNameLst>
                                          <p:attrName>ppt_x</p:attrName>
                                        </p:attrNameLst>
                                      </p:cBhvr>
                                      <p:tavLst>
                                        <p:tav tm="0">
                                          <p:val>
                                            <p:strVal val="#ppt_x-.2"/>
                                          </p:val>
                                        </p:tav>
                                        <p:tav tm="100000">
                                          <p:val>
                                            <p:strVal val="#ppt_x"/>
                                          </p:val>
                                        </p:tav>
                                      </p:tavLst>
                                    </p:anim>
                                    <p:anim calcmode="lin" valueType="num">
                                      <p:cBhvr>
                                        <p:cTn id="6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animBg="1"/>
      <p:bldP spid="33" grpId="0"/>
      <p:bldP spid="34" grpId="0"/>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DFF39BA-6FCA-44BB-A32B-7F424F6DF958}" type="slidenum">
              <a:rPr lang="tr-TR" smtClean="0"/>
              <a:pPr/>
              <a:t>36</a:t>
            </a:fld>
            <a:endParaRPr lang="tr-TR" smtClean="0"/>
          </a:p>
        </p:txBody>
      </p:sp>
      <p:sp>
        <p:nvSpPr>
          <p:cNvPr id="93187"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3188"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FACB772-2D3A-4BB6-B508-367630392A79}"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AVANTAJLARI</a:t>
            </a:r>
          </a:p>
        </p:txBody>
      </p:sp>
      <p:sp>
        <p:nvSpPr>
          <p:cNvPr id="27" name="Rectangle 92"/>
          <p:cNvSpPr txBox="1">
            <a:spLocks noChangeArrowheads="1"/>
          </p:cNvSpPr>
          <p:nvPr/>
        </p:nvSpPr>
        <p:spPr bwMode="auto">
          <a:xfrm>
            <a:off x="214313" y="1928813"/>
            <a:ext cx="3714750" cy="4286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ormAutofit fontScale="92500"/>
          </a:bodyPr>
          <a:lstStyle/>
          <a:p>
            <a:pPr algn="ctr">
              <a:defRPr/>
            </a:pPr>
            <a:r>
              <a:rPr lang="tr-TR" sz="1400" dirty="0">
                <a:solidFill>
                  <a:schemeClr val="tx1"/>
                </a:solidFill>
              </a:rPr>
              <a:t>01/04/2010 Tarihinden Önceki  Uygulamada</a:t>
            </a:r>
          </a:p>
        </p:txBody>
      </p:sp>
      <p:sp>
        <p:nvSpPr>
          <p:cNvPr id="32" name="Rectangle 92"/>
          <p:cNvSpPr txBox="1">
            <a:spLocks noChangeArrowheads="1"/>
          </p:cNvSpPr>
          <p:nvPr/>
        </p:nvSpPr>
        <p:spPr bwMode="auto">
          <a:xfrm>
            <a:off x="4929188" y="1857375"/>
            <a:ext cx="3857625" cy="4286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tr-TR" sz="1400" dirty="0">
                <a:solidFill>
                  <a:schemeClr val="tx1"/>
                </a:solidFill>
              </a:rPr>
              <a:t>Bu Yönetmelikle</a:t>
            </a:r>
          </a:p>
        </p:txBody>
      </p:sp>
      <p:sp>
        <p:nvSpPr>
          <p:cNvPr id="19" name="18 Metin kutusu"/>
          <p:cNvSpPr txBox="1">
            <a:spLocks noChangeArrowheads="1"/>
          </p:cNvSpPr>
          <p:nvPr/>
        </p:nvSpPr>
        <p:spPr bwMode="auto">
          <a:xfrm>
            <a:off x="285720" y="3429000"/>
            <a:ext cx="4071938" cy="1323975"/>
          </a:xfrm>
          <a:prstGeom prst="rect">
            <a:avLst/>
          </a:prstGeom>
          <a:noFill/>
          <a:ln w="9525">
            <a:noFill/>
            <a:miter lim="800000"/>
            <a:headEnd/>
            <a:tailEnd/>
          </a:ln>
        </p:spPr>
        <p:txBody>
          <a:bodyPr>
            <a:spAutoFit/>
          </a:bodyPr>
          <a:lstStyle/>
          <a:p>
            <a:pPr algn="just">
              <a:buFontTx/>
              <a:buBlip>
                <a:blip r:embed="rId2"/>
              </a:buBlip>
            </a:pPr>
            <a:r>
              <a:rPr lang="tr-TR" sz="1600" dirty="0"/>
              <a:t>İşletmelerden izin/lisanslar için paftalar büyüklüğünde haritalar(1/5000 imar planı, çevre düzeni planı, 1/25000 </a:t>
            </a:r>
            <a:r>
              <a:rPr lang="tr-TR" sz="1600" dirty="0" err="1"/>
              <a:t>topografik</a:t>
            </a:r>
            <a:r>
              <a:rPr lang="tr-TR" sz="1600" dirty="0"/>
              <a:t> harita, uydu görüntüsü  vb…) ayrı ayrı talep edilmekte</a:t>
            </a:r>
          </a:p>
        </p:txBody>
      </p:sp>
      <p:sp>
        <p:nvSpPr>
          <p:cNvPr id="20" name="19 Metin kutusu"/>
          <p:cNvSpPr txBox="1">
            <a:spLocks noChangeArrowheads="1"/>
          </p:cNvSpPr>
          <p:nvPr/>
        </p:nvSpPr>
        <p:spPr bwMode="auto">
          <a:xfrm>
            <a:off x="4857752" y="3429000"/>
            <a:ext cx="4071938" cy="2062163"/>
          </a:xfrm>
          <a:prstGeom prst="rect">
            <a:avLst/>
          </a:prstGeom>
          <a:noFill/>
          <a:ln w="9525">
            <a:noFill/>
            <a:miter lim="800000"/>
            <a:headEnd/>
            <a:tailEnd/>
          </a:ln>
        </p:spPr>
        <p:txBody>
          <a:bodyPr>
            <a:spAutoFit/>
          </a:bodyPr>
          <a:lstStyle/>
          <a:p>
            <a:pPr algn="just">
              <a:buFontTx/>
              <a:buBlip>
                <a:blip r:embed="rId3"/>
              </a:buBlip>
            </a:pPr>
            <a:r>
              <a:rPr lang="tr-TR" sz="1600" dirty="0"/>
              <a:t> İşletmelerden herhangi bir harita talep edilmeyecek koordinatların tesis yetkilileri tarafından doğru girilmesi koşuluyla mevcut sistemde haritalar üzerinden ulaşılmak istenen tesis ile ilgili  tüm bilgilere Bakanlığımızca hazırlanan coğrafi bilgi sistemi üzerinden erişilebilecek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1B37FA4-BC68-486D-96B8-FBBF9795C8E1}" type="slidenum">
              <a:rPr lang="tr-TR" smtClean="0"/>
              <a:pPr/>
              <a:t>37</a:t>
            </a:fld>
            <a:endParaRPr lang="tr-TR" smtClean="0"/>
          </a:p>
        </p:txBody>
      </p:sp>
      <p:sp>
        <p:nvSpPr>
          <p:cNvPr id="94211"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4212"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26D1B1E-9860-4BD1-94EF-4192FFFA4024}"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AVANTAJLARI</a:t>
            </a:r>
          </a:p>
        </p:txBody>
      </p:sp>
      <p:pic>
        <p:nvPicPr>
          <p:cNvPr id="12" name="Picture 4"/>
          <p:cNvPicPr>
            <a:picLocks noChangeAspect="1" noChangeArrowheads="1"/>
          </p:cNvPicPr>
          <p:nvPr/>
        </p:nvPicPr>
        <p:blipFill>
          <a:blip r:embed="rId2" cstate="print">
            <a:lum contrast="-10000"/>
          </a:blip>
          <a:srcRect/>
          <a:stretch>
            <a:fillRect/>
          </a:stretch>
        </p:blipFill>
        <p:spPr bwMode="auto">
          <a:xfrm>
            <a:off x="500063" y="1643063"/>
            <a:ext cx="8429625" cy="471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A365355-303C-4E9E-BD73-7030277006F6}" type="slidenum">
              <a:rPr lang="tr-TR" smtClean="0"/>
              <a:pPr/>
              <a:t>38</a:t>
            </a:fld>
            <a:endParaRPr lang="tr-TR" smtClean="0"/>
          </a:p>
        </p:txBody>
      </p:sp>
      <p:sp>
        <p:nvSpPr>
          <p:cNvPr id="98307"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8308"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EF9674-64FB-4A28-8C2D-945F212C0420}"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AVANTAJLARI</a:t>
            </a:r>
          </a:p>
        </p:txBody>
      </p:sp>
      <p:pic>
        <p:nvPicPr>
          <p:cNvPr id="10" name="Picture 6" descr="C:\Documents and Settings\esarioglu\Belgelerim\Resimlerim\Microsoft Clip Organizer\j0354497.gif"/>
          <p:cNvPicPr>
            <a:picLocks noChangeAspect="1" noChangeArrowheads="1" noCrop="1"/>
          </p:cNvPicPr>
          <p:nvPr/>
        </p:nvPicPr>
        <p:blipFill>
          <a:blip r:embed="rId2" cstate="print"/>
          <a:srcRect/>
          <a:stretch>
            <a:fillRect/>
          </a:stretch>
        </p:blipFill>
        <p:spPr bwMode="auto">
          <a:xfrm>
            <a:off x="5357818" y="2571744"/>
            <a:ext cx="785818" cy="905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8" descr="C:\Documents and Settings\esarioglu\Belgelerim\Resimlerim\Microsoft Clip Organizer\j0234717.gif"/>
          <p:cNvPicPr>
            <a:picLocks noChangeAspect="1" noChangeArrowheads="1" noCrop="1"/>
          </p:cNvPicPr>
          <p:nvPr/>
        </p:nvPicPr>
        <p:blipFill>
          <a:blip r:embed="rId3" cstate="print"/>
          <a:srcRect/>
          <a:stretch>
            <a:fillRect/>
          </a:stretch>
        </p:blipFill>
        <p:spPr bwMode="auto">
          <a:xfrm>
            <a:off x="7715272" y="2571744"/>
            <a:ext cx="819984" cy="898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9" descr="C:\Documents and Settings\esarioglu\Belgelerim\Resimlerim\Microsoft Clip Organizer\j0219108.gif"/>
          <p:cNvPicPr>
            <a:picLocks noChangeAspect="1" noChangeArrowheads="1" noCrop="1"/>
          </p:cNvPicPr>
          <p:nvPr/>
        </p:nvPicPr>
        <p:blipFill>
          <a:blip r:embed="rId4" cstate="print"/>
          <a:srcRect/>
          <a:stretch>
            <a:fillRect/>
          </a:stretch>
        </p:blipFill>
        <p:spPr bwMode="auto">
          <a:xfrm>
            <a:off x="2928926" y="2643182"/>
            <a:ext cx="785818" cy="857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14 Dikdörtgen"/>
          <p:cNvSpPr/>
          <p:nvPr/>
        </p:nvSpPr>
        <p:spPr>
          <a:xfrm>
            <a:off x="214313" y="1500188"/>
            <a:ext cx="8715375" cy="85725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defRPr/>
            </a:pPr>
            <a:endParaRPr lang="tr-TR" sz="1400" dirty="0"/>
          </a:p>
          <a:p>
            <a:pPr>
              <a:defRPr/>
            </a:pPr>
            <a:r>
              <a:rPr lang="tr-TR" sz="1400" u="sng" dirty="0">
                <a:solidFill>
                  <a:schemeClr val="tx1"/>
                </a:solidFill>
              </a:rPr>
              <a:t>Sürecin tamamen elektronik ortamda gerçekleştirilmesi;</a:t>
            </a:r>
          </a:p>
          <a:p>
            <a:pPr>
              <a:defRPr/>
            </a:pPr>
            <a:r>
              <a:rPr lang="tr-TR" sz="1400" dirty="0">
                <a:solidFill>
                  <a:schemeClr val="tx1"/>
                </a:solidFill>
              </a:rPr>
              <a:t>Eski uygulamada tüm izin / lisanslar için ihtiyaç duyulan yaklaşık 2.5 Milyon </a:t>
            </a:r>
            <a:r>
              <a:rPr lang="tr-TR" sz="1400" dirty="0" smtClean="0">
                <a:solidFill>
                  <a:schemeClr val="tx1"/>
                </a:solidFill>
              </a:rPr>
              <a:t>A4 (</a:t>
            </a:r>
            <a:r>
              <a:rPr lang="tr-TR" sz="1400" dirty="0">
                <a:solidFill>
                  <a:schemeClr val="tx1"/>
                </a:solidFill>
              </a:rPr>
              <a:t>12,5 TON) boyutunda kağıttan tasarruf edilmesi anlamına gelecektir.</a:t>
            </a:r>
          </a:p>
          <a:p>
            <a:pPr algn="ctr">
              <a:defRPr/>
            </a:pPr>
            <a:endParaRPr lang="tr-TR" sz="1400" dirty="0"/>
          </a:p>
        </p:txBody>
      </p:sp>
      <p:sp>
        <p:nvSpPr>
          <p:cNvPr id="16" name="15 Dikdörtgen"/>
          <p:cNvSpPr/>
          <p:nvPr/>
        </p:nvSpPr>
        <p:spPr>
          <a:xfrm>
            <a:off x="214313" y="3929063"/>
            <a:ext cx="1571625" cy="428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1600" dirty="0"/>
          </a:p>
          <a:p>
            <a:pPr algn="ctr">
              <a:defRPr/>
            </a:pPr>
            <a:endParaRPr lang="tr-TR" sz="1600" dirty="0"/>
          </a:p>
          <a:p>
            <a:pPr algn="ctr">
              <a:defRPr/>
            </a:pPr>
            <a:r>
              <a:rPr lang="tr-TR" sz="1600" dirty="0"/>
              <a:t>12,5 TON</a:t>
            </a:r>
          </a:p>
          <a:p>
            <a:pPr algn="ctr">
              <a:defRPr/>
            </a:pPr>
            <a:endParaRPr lang="tr-TR" sz="1600" dirty="0"/>
          </a:p>
          <a:p>
            <a:pPr algn="ctr">
              <a:defRPr/>
            </a:pPr>
            <a:endParaRPr lang="tr-TR" sz="1600" dirty="0"/>
          </a:p>
        </p:txBody>
      </p:sp>
      <p:sp>
        <p:nvSpPr>
          <p:cNvPr id="18" name="17 Yuvarlatılmış Dikdörtgen"/>
          <p:cNvSpPr/>
          <p:nvPr/>
        </p:nvSpPr>
        <p:spPr>
          <a:xfrm>
            <a:off x="2571736" y="3643314"/>
            <a:ext cx="1500198" cy="64294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sz="1600" dirty="0"/>
          </a:p>
          <a:p>
            <a:pPr algn="ctr">
              <a:defRPr/>
            </a:pPr>
            <a:endParaRPr lang="tr-TR" sz="1600" dirty="0"/>
          </a:p>
          <a:p>
            <a:pPr algn="ctr">
              <a:defRPr/>
            </a:pPr>
            <a:endParaRPr lang="tr-TR" sz="1600" dirty="0"/>
          </a:p>
          <a:p>
            <a:pPr algn="ctr">
              <a:defRPr/>
            </a:pPr>
            <a:r>
              <a:rPr lang="tr-TR" sz="1600" dirty="0"/>
              <a:t>30 ton</a:t>
            </a:r>
          </a:p>
          <a:p>
            <a:pPr algn="ctr">
              <a:defRPr/>
            </a:pPr>
            <a:r>
              <a:rPr lang="tr-TR" sz="1600" dirty="0"/>
              <a:t>(210 Adet)</a:t>
            </a:r>
          </a:p>
          <a:p>
            <a:pPr algn="ctr">
              <a:defRPr/>
            </a:pPr>
            <a:endParaRPr lang="tr-TR" sz="1600" dirty="0"/>
          </a:p>
          <a:p>
            <a:pPr algn="ctr">
              <a:defRPr/>
            </a:pPr>
            <a:endParaRPr lang="tr-TR" sz="1600" dirty="0"/>
          </a:p>
          <a:p>
            <a:pPr algn="ctr">
              <a:defRPr/>
            </a:pPr>
            <a:endParaRPr lang="tr-TR" sz="1600" dirty="0"/>
          </a:p>
        </p:txBody>
      </p:sp>
      <p:sp>
        <p:nvSpPr>
          <p:cNvPr id="19" name="18 Yuvarlatılmış Dikdörtgen"/>
          <p:cNvSpPr/>
          <p:nvPr/>
        </p:nvSpPr>
        <p:spPr>
          <a:xfrm>
            <a:off x="5000628" y="3643314"/>
            <a:ext cx="1500198" cy="64294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sz="1600" dirty="0"/>
          </a:p>
          <a:p>
            <a:pPr algn="ctr">
              <a:defRPr/>
            </a:pPr>
            <a:endParaRPr lang="tr-TR" sz="1600" dirty="0"/>
          </a:p>
          <a:p>
            <a:pPr algn="ctr">
              <a:defRPr/>
            </a:pPr>
            <a:r>
              <a:rPr lang="tr-TR" sz="1600" dirty="0"/>
              <a:t>5500 ton</a:t>
            </a:r>
          </a:p>
          <a:p>
            <a:pPr algn="ctr">
              <a:defRPr/>
            </a:pPr>
            <a:endParaRPr lang="tr-TR" sz="1600" dirty="0"/>
          </a:p>
          <a:p>
            <a:pPr algn="ctr">
              <a:defRPr/>
            </a:pPr>
            <a:endParaRPr lang="tr-TR" sz="1600" dirty="0"/>
          </a:p>
        </p:txBody>
      </p:sp>
      <p:sp>
        <p:nvSpPr>
          <p:cNvPr id="20" name="19 Yuvarlatılmış Dikdörtgen"/>
          <p:cNvSpPr/>
          <p:nvPr/>
        </p:nvSpPr>
        <p:spPr>
          <a:xfrm>
            <a:off x="7429520" y="3643314"/>
            <a:ext cx="1500198" cy="64294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sz="1600" dirty="0"/>
          </a:p>
          <a:p>
            <a:pPr algn="ctr">
              <a:defRPr/>
            </a:pPr>
            <a:r>
              <a:rPr lang="tr-TR" sz="1600" dirty="0"/>
              <a:t>95000 </a:t>
            </a:r>
            <a:r>
              <a:rPr lang="tr-TR" sz="1600" dirty="0" err="1"/>
              <a:t>kW</a:t>
            </a:r>
            <a:r>
              <a:rPr lang="tr-TR" sz="1600" dirty="0"/>
              <a:t>/h</a:t>
            </a:r>
          </a:p>
          <a:p>
            <a:pPr algn="ctr">
              <a:defRPr/>
            </a:pPr>
            <a:endParaRPr lang="tr-TR" sz="1600" dirty="0"/>
          </a:p>
        </p:txBody>
      </p:sp>
      <p:sp>
        <p:nvSpPr>
          <p:cNvPr id="21" name="20 Artı"/>
          <p:cNvSpPr/>
          <p:nvPr/>
        </p:nvSpPr>
        <p:spPr>
          <a:xfrm>
            <a:off x="4214813" y="2786063"/>
            <a:ext cx="500062" cy="571500"/>
          </a:xfrm>
          <a:prstGeom prst="mathPlus">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1600"/>
          </a:p>
        </p:txBody>
      </p:sp>
      <p:sp>
        <p:nvSpPr>
          <p:cNvPr id="22" name="21 Artı"/>
          <p:cNvSpPr/>
          <p:nvPr/>
        </p:nvSpPr>
        <p:spPr>
          <a:xfrm>
            <a:off x="6715125" y="2786063"/>
            <a:ext cx="500063" cy="571500"/>
          </a:xfrm>
          <a:prstGeom prst="mathPlus">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1600"/>
          </a:p>
        </p:txBody>
      </p:sp>
      <p:sp>
        <p:nvSpPr>
          <p:cNvPr id="23" name="22 Yuvarlatılmış Dikdörtgen"/>
          <p:cNvSpPr/>
          <p:nvPr/>
        </p:nvSpPr>
        <p:spPr>
          <a:xfrm>
            <a:off x="2571736" y="4643446"/>
            <a:ext cx="1500198" cy="19288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sz="1600" dirty="0"/>
          </a:p>
          <a:p>
            <a:pPr algn="ctr">
              <a:defRPr/>
            </a:pPr>
            <a:endParaRPr lang="tr-TR" sz="1600" dirty="0"/>
          </a:p>
          <a:p>
            <a:pPr algn="ctr">
              <a:defRPr/>
            </a:pPr>
            <a:endParaRPr lang="tr-TR" sz="1600" dirty="0"/>
          </a:p>
          <a:p>
            <a:pPr algn="ctr">
              <a:defRPr/>
            </a:pPr>
            <a:r>
              <a:rPr lang="tr-TR" sz="1600" dirty="0"/>
              <a:t>CO</a:t>
            </a:r>
            <a:r>
              <a:rPr lang="tr-TR" sz="1600" baseline="-25000" dirty="0"/>
              <a:t>2</a:t>
            </a:r>
            <a:endParaRPr lang="tr-TR" sz="1600" dirty="0"/>
          </a:p>
          <a:p>
            <a:pPr algn="ctr">
              <a:defRPr/>
            </a:pPr>
            <a:r>
              <a:rPr lang="tr-TR" sz="1600" dirty="0"/>
              <a:t> gazının her yıl </a:t>
            </a:r>
          </a:p>
          <a:p>
            <a:pPr algn="ctr">
              <a:defRPr/>
            </a:pPr>
            <a:r>
              <a:rPr lang="tr-TR" sz="1600" dirty="0">
                <a:solidFill>
                  <a:srgbClr val="C00000"/>
                </a:solidFill>
              </a:rPr>
              <a:t>35 ton </a:t>
            </a:r>
          </a:p>
          <a:p>
            <a:pPr algn="ctr">
              <a:defRPr/>
            </a:pPr>
            <a:r>
              <a:rPr lang="tr-TR" sz="1600" dirty="0"/>
              <a:t>daha fazla </a:t>
            </a:r>
            <a:r>
              <a:rPr lang="tr-TR" sz="1600" dirty="0" err="1"/>
              <a:t>absorbe</a:t>
            </a:r>
            <a:r>
              <a:rPr lang="tr-TR" sz="1600" dirty="0"/>
              <a:t> edilmesi</a:t>
            </a:r>
          </a:p>
          <a:p>
            <a:pPr algn="ctr">
              <a:defRPr/>
            </a:pPr>
            <a:endParaRPr lang="tr-TR" sz="1600" dirty="0"/>
          </a:p>
          <a:p>
            <a:pPr algn="ctr">
              <a:defRPr/>
            </a:pPr>
            <a:endParaRPr lang="tr-TR" sz="1600" dirty="0"/>
          </a:p>
          <a:p>
            <a:pPr algn="ctr">
              <a:defRPr/>
            </a:pPr>
            <a:endParaRPr lang="tr-TR" sz="1600" dirty="0"/>
          </a:p>
        </p:txBody>
      </p:sp>
      <p:sp>
        <p:nvSpPr>
          <p:cNvPr id="24" name="23 Yuvarlatılmış Dikdörtgen"/>
          <p:cNvSpPr/>
          <p:nvPr/>
        </p:nvSpPr>
        <p:spPr>
          <a:xfrm>
            <a:off x="5000628" y="4643446"/>
            <a:ext cx="1500198" cy="19288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sz="1600" dirty="0"/>
          </a:p>
          <a:p>
            <a:pPr algn="ctr">
              <a:defRPr/>
            </a:pPr>
            <a:endParaRPr lang="tr-TR" sz="1600" dirty="0"/>
          </a:p>
          <a:p>
            <a:pPr algn="ctr">
              <a:defRPr/>
            </a:pPr>
            <a:r>
              <a:rPr lang="tr-TR" sz="1600" dirty="0"/>
              <a:t>4 Kişiden Oluşan </a:t>
            </a:r>
          </a:p>
          <a:p>
            <a:pPr algn="ctr">
              <a:defRPr/>
            </a:pPr>
            <a:r>
              <a:rPr lang="tr-TR" sz="1600" dirty="0">
                <a:solidFill>
                  <a:srgbClr val="C00000"/>
                </a:solidFill>
              </a:rPr>
              <a:t>28 Ailenin</a:t>
            </a:r>
          </a:p>
          <a:p>
            <a:pPr algn="ctr">
              <a:defRPr/>
            </a:pPr>
            <a:r>
              <a:rPr lang="tr-TR" sz="1600" dirty="0"/>
              <a:t>1 Yıllık</a:t>
            </a:r>
          </a:p>
          <a:p>
            <a:pPr algn="ctr">
              <a:defRPr/>
            </a:pPr>
            <a:r>
              <a:rPr lang="tr-TR" sz="1600" dirty="0"/>
              <a:t>Su İhtiyacı</a:t>
            </a:r>
          </a:p>
          <a:p>
            <a:pPr algn="ctr">
              <a:defRPr/>
            </a:pPr>
            <a:endParaRPr lang="tr-TR" sz="1600" dirty="0"/>
          </a:p>
          <a:p>
            <a:pPr algn="ctr">
              <a:defRPr/>
            </a:pPr>
            <a:endParaRPr lang="tr-TR" sz="1600" dirty="0"/>
          </a:p>
        </p:txBody>
      </p:sp>
      <p:sp>
        <p:nvSpPr>
          <p:cNvPr id="25" name="24 Yuvarlatılmış Dikdörtgen"/>
          <p:cNvSpPr/>
          <p:nvPr/>
        </p:nvSpPr>
        <p:spPr>
          <a:xfrm>
            <a:off x="7429520" y="4643446"/>
            <a:ext cx="1500198" cy="19288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1600" dirty="0"/>
              <a:t>4 Kişiden Oluşan </a:t>
            </a:r>
          </a:p>
          <a:p>
            <a:pPr algn="ctr">
              <a:defRPr/>
            </a:pPr>
            <a:r>
              <a:rPr lang="tr-TR" sz="1600" dirty="0">
                <a:solidFill>
                  <a:srgbClr val="C00000"/>
                </a:solidFill>
              </a:rPr>
              <a:t>34 Ailenin</a:t>
            </a:r>
          </a:p>
          <a:p>
            <a:pPr algn="ctr">
              <a:defRPr/>
            </a:pPr>
            <a:r>
              <a:rPr lang="tr-TR" sz="1600" dirty="0"/>
              <a:t>1 Yıllık</a:t>
            </a:r>
          </a:p>
          <a:p>
            <a:pPr algn="ctr">
              <a:defRPr/>
            </a:pPr>
            <a:r>
              <a:rPr lang="tr-TR" sz="1600" dirty="0"/>
              <a:t>Elektrik İhtiyacı</a:t>
            </a:r>
          </a:p>
        </p:txBody>
      </p:sp>
      <p:sp>
        <p:nvSpPr>
          <p:cNvPr id="26" name="Rectangle 92"/>
          <p:cNvSpPr txBox="1">
            <a:spLocks noChangeArrowheads="1"/>
          </p:cNvSpPr>
          <p:nvPr/>
        </p:nvSpPr>
        <p:spPr bwMode="auto">
          <a:xfrm>
            <a:off x="214282" y="4714884"/>
            <a:ext cx="1857388" cy="1857388"/>
          </a:xfrm>
          <a:prstGeom prst="rect">
            <a:avLst/>
          </a:prstGeom>
          <a:ln>
            <a:headEnd/>
            <a:tailEnd/>
          </a:ln>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anchor="ctr">
            <a:normAutofit/>
          </a:bodyPr>
          <a:lstStyle/>
          <a:p>
            <a:pPr algn="ctr">
              <a:defRPr/>
            </a:pPr>
            <a:r>
              <a:rPr lang="tr-TR" sz="1600" dirty="0">
                <a:solidFill>
                  <a:schemeClr val="tx1"/>
                </a:solidFill>
              </a:rPr>
              <a:t>NE</a:t>
            </a:r>
          </a:p>
          <a:p>
            <a:pPr algn="ctr">
              <a:defRPr/>
            </a:pPr>
            <a:r>
              <a:rPr lang="tr-TR" sz="1600" dirty="0">
                <a:solidFill>
                  <a:schemeClr val="tx1"/>
                </a:solidFill>
              </a:rPr>
              <a:t>SAĞLANABİLİR?</a:t>
            </a:r>
          </a:p>
        </p:txBody>
      </p:sp>
      <p:pic>
        <p:nvPicPr>
          <p:cNvPr id="28" name="Picture 2"/>
          <p:cNvPicPr>
            <a:picLocks noChangeAspect="1" noChangeArrowheads="1"/>
          </p:cNvPicPr>
          <p:nvPr/>
        </p:nvPicPr>
        <p:blipFill>
          <a:blip r:embed="rId5" cstate="print"/>
          <a:srcRect/>
          <a:stretch>
            <a:fillRect/>
          </a:stretch>
        </p:blipFill>
        <p:spPr bwMode="auto">
          <a:xfrm>
            <a:off x="214313" y="2643188"/>
            <a:ext cx="1500187" cy="1147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ppt_x</p:attrName>
                                        </p:attrNameLst>
                                      </p:cBhvr>
                                      <p:tavLst>
                                        <p:tav tm="0">
                                          <p:val>
                                            <p:strVal val="#ppt_x-.2"/>
                                          </p:val>
                                        </p:tav>
                                        <p:tav tm="100000">
                                          <p:val>
                                            <p:strVal val="#ppt_x"/>
                                          </p:val>
                                        </p:tav>
                                      </p:tavLst>
                                    </p:anim>
                                    <p:anim calcmode="lin" valueType="num">
                                      <p:cBhvr>
                                        <p:cTn id="6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A365355-303C-4E9E-BD73-7030277006F6}" type="slidenum">
              <a:rPr lang="tr-TR" smtClean="0"/>
              <a:pPr/>
              <a:t>39</a:t>
            </a:fld>
            <a:endParaRPr lang="tr-TR" smtClean="0"/>
          </a:p>
        </p:txBody>
      </p:sp>
      <p:sp>
        <p:nvSpPr>
          <p:cNvPr id="98307"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98308"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EF9674-64FB-4A28-8C2D-945F212C0420}" type="datetime1">
              <a:rPr lang="tr-TR" smtClean="0"/>
              <a:pPr/>
              <a:t>23.11.2010</a:t>
            </a:fld>
            <a:endParaRPr lang="tr-TR" smtClean="0"/>
          </a:p>
        </p:txBody>
      </p:sp>
      <p:pic>
        <p:nvPicPr>
          <p:cNvPr id="27" name="Picture 2">
            <a:hlinkClick r:id="rId2" action="ppaction://hlinkpres?slideindex=1&amp;slidetitle="/>
          </p:cNvPr>
          <p:cNvPicPr>
            <a:picLocks noChangeAspect="1" noChangeArrowheads="1"/>
          </p:cNvPicPr>
          <p:nvPr/>
        </p:nvPicPr>
        <p:blipFill>
          <a:blip r:embed="rId3" cstate="print"/>
          <a:srcRect/>
          <a:stretch>
            <a:fillRect/>
          </a:stretch>
        </p:blipFill>
        <p:spPr bwMode="auto">
          <a:xfrm>
            <a:off x="1071538" y="2357430"/>
            <a:ext cx="6929486" cy="3786214"/>
          </a:xfrm>
          <a:prstGeom prst="rect">
            <a:avLst/>
          </a:prstGeom>
          <a:noFill/>
          <a:ln w="9525">
            <a:noFill/>
            <a:miter lim="800000"/>
            <a:headEnd/>
            <a:tailEnd/>
          </a:ln>
          <a:effectLst/>
        </p:spPr>
      </p:pic>
      <p:sp>
        <p:nvSpPr>
          <p:cNvPr id="29" name="28 Metin kutusu"/>
          <p:cNvSpPr txBox="1"/>
          <p:nvPr/>
        </p:nvSpPr>
        <p:spPr>
          <a:xfrm>
            <a:off x="1000100" y="1214422"/>
            <a:ext cx="7000924" cy="1077218"/>
          </a:xfrm>
          <a:prstGeom prst="rect">
            <a:avLst/>
          </a:prstGeom>
          <a:noFill/>
        </p:spPr>
        <p:txBody>
          <a:bodyPr wrap="square" rtlCol="0">
            <a:spAutoFit/>
          </a:bodyPr>
          <a:lstStyle/>
          <a:p>
            <a:r>
              <a:rPr lang="tr-TR" dirty="0" smtClean="0"/>
              <a:t>Çevre İzin/Lisans Uygulamalarına İlişkin İstatistiksel Bilgiler</a:t>
            </a:r>
            <a:endParaRPr lang="tr-T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0E1FC95-C556-4B59-A6A4-AE65242A1C3C}" type="slidenum">
              <a:rPr lang="tr-TR" smtClean="0"/>
              <a:pPr/>
              <a:t>4</a:t>
            </a:fld>
            <a:endParaRPr lang="tr-TR" smtClean="0"/>
          </a:p>
        </p:txBody>
      </p:sp>
      <p:sp>
        <p:nvSpPr>
          <p:cNvPr id="45059" name="2 Metin kutusu"/>
          <p:cNvSpPr txBox="1">
            <a:spLocks noChangeArrowheads="1"/>
          </p:cNvSpPr>
          <p:nvPr/>
        </p:nvSpPr>
        <p:spPr bwMode="auto">
          <a:xfrm>
            <a:off x="1071563" y="285750"/>
            <a:ext cx="7858125" cy="461963"/>
          </a:xfrm>
          <a:prstGeom prst="rect">
            <a:avLst/>
          </a:prstGeom>
          <a:noFill/>
          <a:ln w="9525">
            <a:noFill/>
            <a:miter lim="800000"/>
            <a:headEnd/>
            <a:tailEnd/>
          </a:ln>
        </p:spPr>
        <p:txBody>
          <a:bodyPr>
            <a:spAutoFit/>
          </a:bodyPr>
          <a:lstStyle/>
          <a:p>
            <a:pPr algn="ctr"/>
            <a:r>
              <a:rPr lang="tr-TR" sz="2400">
                <a:solidFill>
                  <a:srgbClr val="002060"/>
                </a:solidFill>
              </a:rPr>
              <a:t>01/04/2010 TARİHİNDEN ÖNCEKİ UYGULAMA</a:t>
            </a:r>
          </a:p>
        </p:txBody>
      </p:sp>
      <p:sp>
        <p:nvSpPr>
          <p:cNvPr id="4506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472AB88-A9E7-4C44-931C-9C4CE79F7006}" type="datetime1">
              <a:rPr lang="tr-TR" smtClean="0"/>
              <a:pPr/>
              <a:t>23.11.2010</a:t>
            </a:fld>
            <a:endParaRPr lang="tr-TR" smtClean="0"/>
          </a:p>
        </p:txBody>
      </p:sp>
      <p:pic>
        <p:nvPicPr>
          <p:cNvPr id="15" name="Picture 9" descr="C:\Documents and Settings\ykaraca\Belgelerim\Resimlerim\Microsoft Clip Organizer\j0282802.gif"/>
          <p:cNvPicPr>
            <a:picLocks noChangeAspect="1" noChangeArrowheads="1" noCrop="1"/>
          </p:cNvPicPr>
          <p:nvPr/>
        </p:nvPicPr>
        <p:blipFill>
          <a:blip r:embed="rId2" cstate="print"/>
          <a:srcRect/>
          <a:stretch>
            <a:fillRect/>
          </a:stretch>
        </p:blipFill>
        <p:spPr bwMode="auto">
          <a:xfrm>
            <a:off x="1495425" y="1995488"/>
            <a:ext cx="1295400" cy="1295400"/>
          </a:xfrm>
          <a:prstGeom prst="rect">
            <a:avLst/>
          </a:prstGeom>
          <a:ln>
            <a:noFill/>
          </a:ln>
          <a:effectLst>
            <a:outerShdw blurRad="292100" dist="139700" dir="2700000" algn="tl" rotWithShape="0">
              <a:srgbClr val="333333">
                <a:alpha val="65000"/>
              </a:srgbClr>
            </a:outerShdw>
          </a:effectLst>
        </p:spPr>
      </p:pic>
      <p:pic>
        <p:nvPicPr>
          <p:cNvPr id="16" name="Picture 8" descr="j0318135"/>
          <p:cNvPicPr>
            <a:picLocks noChangeAspect="1" noChangeArrowheads="1" noCrop="1"/>
          </p:cNvPicPr>
          <p:nvPr/>
        </p:nvPicPr>
        <p:blipFill>
          <a:blip r:embed="rId3" cstate="print"/>
          <a:srcRect/>
          <a:stretch>
            <a:fillRect/>
          </a:stretch>
        </p:blipFill>
        <p:spPr bwMode="auto">
          <a:xfrm>
            <a:off x="3095625" y="2071688"/>
            <a:ext cx="1066800" cy="1066800"/>
          </a:xfrm>
          <a:prstGeom prst="rect">
            <a:avLst/>
          </a:prstGeom>
          <a:ln>
            <a:noFill/>
          </a:ln>
          <a:effectLst>
            <a:outerShdw blurRad="292100" dist="139700" dir="2700000" algn="tl" rotWithShape="0">
              <a:srgbClr val="333333">
                <a:alpha val="65000"/>
              </a:srgbClr>
            </a:outerShdw>
          </a:effectLst>
        </p:spPr>
      </p:pic>
      <p:pic>
        <p:nvPicPr>
          <p:cNvPr id="22" name="Picture 7" descr="j0205362"/>
          <p:cNvPicPr>
            <a:picLocks noChangeAspect="1" noChangeArrowheads="1" noCrop="1"/>
          </p:cNvPicPr>
          <p:nvPr/>
        </p:nvPicPr>
        <p:blipFill>
          <a:blip r:embed="rId4" cstate="print"/>
          <a:srcRect/>
          <a:stretch>
            <a:fillRect/>
          </a:stretch>
        </p:blipFill>
        <p:spPr bwMode="auto">
          <a:xfrm>
            <a:off x="3095625" y="3900488"/>
            <a:ext cx="914400" cy="914400"/>
          </a:xfrm>
          <a:prstGeom prst="rect">
            <a:avLst/>
          </a:prstGeom>
          <a:ln>
            <a:noFill/>
          </a:ln>
          <a:effectLst>
            <a:outerShdw blurRad="292100" dist="139700" dir="2700000" algn="tl" rotWithShape="0">
              <a:srgbClr val="333333">
                <a:alpha val="65000"/>
              </a:srgbClr>
            </a:outerShdw>
          </a:effectLst>
        </p:spPr>
      </p:pic>
      <p:pic>
        <p:nvPicPr>
          <p:cNvPr id="23" name="Picture 3" descr="C:\Documents and Settings\ykaraca\Belgelerim\Resimlerim\Microsoft Clip Organizer\j0234722.gif"/>
          <p:cNvPicPr>
            <a:picLocks noChangeAspect="1" noChangeArrowheads="1" noCrop="1"/>
          </p:cNvPicPr>
          <p:nvPr/>
        </p:nvPicPr>
        <p:blipFill>
          <a:blip r:embed="rId5" cstate="print"/>
          <a:srcRect/>
          <a:stretch>
            <a:fillRect/>
          </a:stretch>
        </p:blipFill>
        <p:spPr bwMode="auto">
          <a:xfrm>
            <a:off x="6677025" y="2224088"/>
            <a:ext cx="1143000" cy="1066800"/>
          </a:xfrm>
          <a:prstGeom prst="rect">
            <a:avLst/>
          </a:prstGeom>
          <a:ln>
            <a:noFill/>
          </a:ln>
          <a:effectLst>
            <a:outerShdw blurRad="292100" dist="139700" dir="2700000" algn="tl" rotWithShape="0">
              <a:srgbClr val="333333">
                <a:alpha val="65000"/>
              </a:srgbClr>
            </a:outerShdw>
          </a:effectLst>
        </p:spPr>
      </p:pic>
      <p:pic>
        <p:nvPicPr>
          <p:cNvPr id="24" name="Picture 5" descr="C:\Documents and Settings\ykaraca\Belgelerim\Resimlerim\Microsoft Clip Organizer\j0336585.gif"/>
          <p:cNvPicPr>
            <a:picLocks noChangeAspect="1" noChangeArrowheads="1" noCrop="1"/>
          </p:cNvPicPr>
          <p:nvPr/>
        </p:nvPicPr>
        <p:blipFill>
          <a:blip r:embed="rId6" cstate="print"/>
          <a:srcRect/>
          <a:stretch>
            <a:fillRect/>
          </a:stretch>
        </p:blipFill>
        <p:spPr bwMode="auto">
          <a:xfrm>
            <a:off x="1266825" y="3900488"/>
            <a:ext cx="1219200" cy="1066800"/>
          </a:xfrm>
          <a:prstGeom prst="rect">
            <a:avLst/>
          </a:prstGeom>
          <a:ln>
            <a:noFill/>
          </a:ln>
          <a:effectLst>
            <a:outerShdw blurRad="292100" dist="139700" dir="2700000" algn="tl" rotWithShape="0">
              <a:srgbClr val="333333">
                <a:alpha val="65000"/>
              </a:srgbClr>
            </a:outerShdw>
          </a:effectLst>
        </p:spPr>
      </p:pic>
      <p:pic>
        <p:nvPicPr>
          <p:cNvPr id="25" name="Picture 4" descr="C:\Documents and Settings\ykaraca\Belgelerim\Resimlerim\Microsoft Clip Organizer\j0296968.gif"/>
          <p:cNvPicPr>
            <a:picLocks noChangeAspect="1" noChangeArrowheads="1" noCrop="1"/>
          </p:cNvPicPr>
          <p:nvPr/>
        </p:nvPicPr>
        <p:blipFill>
          <a:blip r:embed="rId7" cstate="print"/>
          <a:srcRect/>
          <a:stretch>
            <a:fillRect/>
          </a:stretch>
        </p:blipFill>
        <p:spPr bwMode="auto">
          <a:xfrm>
            <a:off x="4695825" y="3900488"/>
            <a:ext cx="1447800" cy="960437"/>
          </a:xfrm>
          <a:prstGeom prst="rect">
            <a:avLst/>
          </a:prstGeom>
          <a:ln>
            <a:noFill/>
          </a:ln>
          <a:effectLst>
            <a:outerShdw blurRad="292100" dist="139700" dir="2700000" algn="tl" rotWithShape="0">
              <a:srgbClr val="333333">
                <a:alpha val="65000"/>
              </a:srgbClr>
            </a:outerShdw>
          </a:effectLst>
        </p:spPr>
      </p:pic>
      <p:pic>
        <p:nvPicPr>
          <p:cNvPr id="45067" name="Picture 4" descr="C:\Documents and Settings\ykaraca\Belgelerim\Resimlerim\Microsoft Clip Organizer\j0283619.gif"/>
          <p:cNvPicPr>
            <a:picLocks noChangeAspect="1" noChangeArrowheads="1" noCrop="1"/>
          </p:cNvPicPr>
          <p:nvPr/>
        </p:nvPicPr>
        <p:blipFill>
          <a:blip r:embed="rId8" cstate="print"/>
          <a:srcRect/>
          <a:stretch>
            <a:fillRect/>
          </a:stretch>
        </p:blipFill>
        <p:spPr bwMode="auto">
          <a:xfrm>
            <a:off x="5000625" y="2071688"/>
            <a:ext cx="1073150" cy="1371600"/>
          </a:xfrm>
          <a:prstGeom prst="rect">
            <a:avLst/>
          </a:prstGeom>
          <a:noFill/>
          <a:ln w="9525">
            <a:noFill/>
            <a:miter lim="800000"/>
            <a:headEnd/>
            <a:tailEnd/>
          </a:ln>
        </p:spPr>
      </p:pic>
      <p:pic>
        <p:nvPicPr>
          <p:cNvPr id="45068" name="Picture 6" descr="C:\Documents and Settings\ykaraca\Belgelerim\Resimlerim\Microsoft Clip Organizer\j0296926.gif"/>
          <p:cNvPicPr>
            <a:picLocks noChangeAspect="1" noChangeArrowheads="1" noCrop="1"/>
          </p:cNvPicPr>
          <p:nvPr/>
        </p:nvPicPr>
        <p:blipFill>
          <a:blip r:embed="rId9" cstate="print"/>
          <a:srcRect/>
          <a:stretch>
            <a:fillRect/>
          </a:stretch>
        </p:blipFill>
        <p:spPr bwMode="auto">
          <a:xfrm>
            <a:off x="6524625" y="4205288"/>
            <a:ext cx="1143000" cy="942975"/>
          </a:xfrm>
          <a:prstGeom prst="rect">
            <a:avLst/>
          </a:prstGeom>
          <a:noFill/>
          <a:ln w="9525">
            <a:noFill/>
            <a:miter lim="800000"/>
            <a:headEnd/>
            <a:tailEnd/>
          </a:ln>
        </p:spPr>
      </p:pic>
      <p:pic>
        <p:nvPicPr>
          <p:cNvPr id="28" name="Picture 2" descr="Picture2"/>
          <p:cNvPicPr>
            <a:picLocks noChangeAspect="1" noChangeArrowheads="1"/>
          </p:cNvPicPr>
          <p:nvPr/>
        </p:nvPicPr>
        <p:blipFill>
          <a:blip r:embed="rId10" cstate="print"/>
          <a:srcRect/>
          <a:stretch>
            <a:fillRect/>
          </a:stretch>
        </p:blipFill>
        <p:spPr bwMode="auto">
          <a:xfrm>
            <a:off x="1000125" y="1714500"/>
            <a:ext cx="7000875" cy="3714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000" b="1" dirty="0" smtClean="0"/>
              <a:t>TÜRKİYE GENELİNDE YÜRÜTÜLEN </a:t>
            </a:r>
            <a:br>
              <a:rPr lang="tr-TR" sz="2000" b="1" dirty="0" smtClean="0"/>
            </a:br>
            <a:r>
              <a:rPr lang="tr-TR" sz="2000" b="1" dirty="0" smtClean="0"/>
              <a:t>e-ÇEVRE İZNİ VE LİSANSLARI İŞLEMLERİ</a:t>
            </a:r>
            <a:endParaRPr lang="tr-TR" sz="2000" b="1" dirty="0"/>
          </a:p>
        </p:txBody>
      </p:sp>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40</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sp>
        <p:nvSpPr>
          <p:cNvPr id="5" name="4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sp>
        <p:nvSpPr>
          <p:cNvPr id="6" name="Rectangle 92"/>
          <p:cNvSpPr txBox="1">
            <a:spLocks noChangeArrowheads="1"/>
          </p:cNvSpPr>
          <p:nvPr/>
        </p:nvSpPr>
        <p:spPr bwMode="auto">
          <a:xfrm>
            <a:off x="2643174" y="1142984"/>
            <a:ext cx="4929222" cy="428625"/>
          </a:xfrm>
          <a:prstGeom prst="rect">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nchor="ctr">
            <a:normAutofit fontScale="85000" lnSpcReduction="10000"/>
          </a:bodyPr>
          <a:lstStyle/>
          <a:p>
            <a:pPr algn="ctr">
              <a:spcBef>
                <a:spcPct val="20000"/>
              </a:spcBef>
              <a:buClr>
                <a:schemeClr val="accent1"/>
              </a:buClr>
              <a:buSzPct val="65000"/>
              <a:buFont typeface="Wingdings" pitchFamily="2" charset="2"/>
              <a:buNone/>
              <a:defRPr/>
            </a:pPr>
            <a:r>
              <a:rPr lang="tr-TR" sz="2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TÜRKİYE GENELİ (EK-1 ve EK-2 İşletmeleri)</a:t>
            </a:r>
            <a:endPar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7" name="7 Grafik"/>
          <p:cNvGraphicFramePr/>
          <p:nvPr/>
        </p:nvGraphicFramePr>
        <p:xfrm>
          <a:off x="357158" y="1638300"/>
          <a:ext cx="8429684" cy="41481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14"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20" dur="5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26" dur="5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32" dur="5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38" dur="5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44" dur="5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50" dur="5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Sub>
          <a:bldChart bld="category"/>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41</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graphicFrame>
        <p:nvGraphicFramePr>
          <p:cNvPr id="7" name="2 Grafik"/>
          <p:cNvGraphicFramePr/>
          <p:nvPr/>
        </p:nvGraphicFramePr>
        <p:xfrm>
          <a:off x="357158" y="1571612"/>
          <a:ext cx="8143932"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10" name="1 Başlık"/>
          <p:cNvSpPr>
            <a:spLocks noGrp="1"/>
          </p:cNvSpPr>
          <p:nvPr>
            <p:ph type="title"/>
          </p:nvPr>
        </p:nvSpPr>
        <p:spPr>
          <a:xfrm>
            <a:off x="1142976" y="214290"/>
            <a:ext cx="7858180" cy="714375"/>
          </a:xfrm>
        </p:spPr>
        <p:txBody>
          <a:bodyPr/>
          <a:lstStyle/>
          <a:p>
            <a:r>
              <a:rPr lang="tr-TR" sz="2000" b="1" dirty="0" smtClean="0"/>
              <a:t>TÜRKİYE GENELİNDE YÜRÜTÜLEN </a:t>
            </a:r>
            <a:br>
              <a:rPr lang="tr-TR" sz="2000" b="1" dirty="0" smtClean="0"/>
            </a:br>
            <a:r>
              <a:rPr lang="tr-TR" sz="2000" b="1" dirty="0" smtClean="0"/>
              <a:t>e-ÇEVRE İZNİ VE LİSANSLARI İŞLEMLERİ</a:t>
            </a:r>
            <a:endParaRPr lang="tr-TR" sz="2000" b="1" dirty="0"/>
          </a:p>
        </p:txBody>
      </p:sp>
      <p:sp>
        <p:nvSpPr>
          <p:cNvPr id="11" name="Rectangle 92"/>
          <p:cNvSpPr txBox="1">
            <a:spLocks noChangeArrowheads="1"/>
          </p:cNvSpPr>
          <p:nvPr/>
        </p:nvSpPr>
        <p:spPr bwMode="auto">
          <a:xfrm>
            <a:off x="2643174" y="1142984"/>
            <a:ext cx="4786346" cy="428625"/>
          </a:xfrm>
          <a:prstGeom prst="rect">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lgn="ctr">
              <a:spcBef>
                <a:spcPct val="20000"/>
              </a:spcBef>
              <a:buClr>
                <a:schemeClr val="accent1"/>
              </a:buClr>
              <a:buSzPct val="65000"/>
              <a:buFont typeface="Wingdings" pitchFamily="2" charset="2"/>
              <a:buNone/>
              <a:defRPr/>
            </a:pPr>
            <a:r>
              <a:rPr lang="tr-TR" sz="2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TÜRKİYE GENELİ (EK-1 İşletmeleri)</a:t>
            </a:r>
            <a:endPar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14"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20" dur="5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26" dur="5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32" dur="5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38" dur="5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44" dur="5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50" dur="5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P spid="12" grpId="0"/>
      <p:bldP spid="12"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42</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graphicFrame>
        <p:nvGraphicFramePr>
          <p:cNvPr id="7" name="1 Grafik"/>
          <p:cNvGraphicFramePr/>
          <p:nvPr/>
        </p:nvGraphicFramePr>
        <p:xfrm>
          <a:off x="357158" y="1643050"/>
          <a:ext cx="8429684"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9" name="1 Başlık"/>
          <p:cNvSpPr>
            <a:spLocks noGrp="1"/>
          </p:cNvSpPr>
          <p:nvPr>
            <p:ph type="title"/>
          </p:nvPr>
        </p:nvSpPr>
        <p:spPr>
          <a:xfrm>
            <a:off x="1142976" y="214290"/>
            <a:ext cx="7858180" cy="714375"/>
          </a:xfrm>
        </p:spPr>
        <p:txBody>
          <a:bodyPr/>
          <a:lstStyle/>
          <a:p>
            <a:r>
              <a:rPr lang="tr-TR" sz="2000" b="1" dirty="0" smtClean="0"/>
              <a:t>TÜRKİYE GENELİNDE YÜRÜTÜLEN </a:t>
            </a:r>
            <a:br>
              <a:rPr lang="tr-TR" sz="2000" b="1" dirty="0" smtClean="0"/>
            </a:br>
            <a:r>
              <a:rPr lang="tr-TR" sz="2000" b="1" dirty="0" smtClean="0"/>
              <a:t>e-ÇEVRE İZNİ VE LİSANSLARI İŞLEMLERİ</a:t>
            </a:r>
            <a:endParaRPr lang="tr-TR" sz="2000" b="1" dirty="0"/>
          </a:p>
        </p:txBody>
      </p:sp>
      <p:sp>
        <p:nvSpPr>
          <p:cNvPr id="10" name="Rectangle 92"/>
          <p:cNvSpPr txBox="1">
            <a:spLocks noChangeArrowheads="1"/>
          </p:cNvSpPr>
          <p:nvPr/>
        </p:nvSpPr>
        <p:spPr bwMode="auto">
          <a:xfrm>
            <a:off x="2643174" y="1142984"/>
            <a:ext cx="4786346" cy="428625"/>
          </a:xfrm>
          <a:prstGeom prst="rect">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lgn="ctr">
              <a:spcBef>
                <a:spcPct val="20000"/>
              </a:spcBef>
              <a:buClr>
                <a:schemeClr val="accent1"/>
              </a:buClr>
              <a:buSzPct val="65000"/>
              <a:buFont typeface="Wingdings" pitchFamily="2" charset="2"/>
              <a:buNone/>
              <a:defRPr/>
            </a:pPr>
            <a:r>
              <a:rPr lang="tr-TR" sz="2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TÜRKİYE GENELİ (EK-2 İşletmeleri)</a:t>
            </a:r>
            <a:endParaRPr lang="tr-TR" sz="2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14"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20" dur="5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26" dur="5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32" dur="5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38" dur="5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44" dur="5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50" dur="5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214290"/>
            <a:ext cx="7858180" cy="714375"/>
          </a:xfrm>
        </p:spPr>
        <p:txBody>
          <a:bodyPr/>
          <a:lstStyle/>
          <a:p>
            <a:r>
              <a:rPr lang="tr-TR" sz="2000" b="1" dirty="0" smtClean="0"/>
              <a:t>TAŞRA TEŞKİLATI (27 İL) TARAFINDAN </a:t>
            </a:r>
            <a:r>
              <a:rPr lang="tr-TR" sz="2000" b="1" u="sng" dirty="0" smtClean="0"/>
              <a:t>YAZILI ORTAMDA </a:t>
            </a:r>
            <a:r>
              <a:rPr lang="tr-TR" sz="2000" b="1" dirty="0" smtClean="0"/>
              <a:t>VERİLEN GEÇİCİ FAALİYET BELGESİ VE SAYILARI (79)</a:t>
            </a:r>
            <a:endParaRPr lang="tr-TR" sz="2000" b="1" dirty="0"/>
          </a:p>
        </p:txBody>
      </p:sp>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43</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graphicFrame>
        <p:nvGraphicFramePr>
          <p:cNvPr id="7" name="1 Grafik"/>
          <p:cNvGraphicFramePr/>
          <p:nvPr/>
        </p:nvGraphicFramePr>
        <p:xfrm>
          <a:off x="357158" y="1781174"/>
          <a:ext cx="8429684" cy="3862403"/>
        </p:xfrm>
        <a:graphic>
          <a:graphicData uri="http://schemas.openxmlformats.org/drawingml/2006/chart">
            <c:chart xmlns:c="http://schemas.openxmlformats.org/drawingml/2006/chart" xmlns:r="http://schemas.openxmlformats.org/officeDocument/2006/relationships" r:id="rId2"/>
          </a:graphicData>
        </a:graphic>
      </p:graphicFrame>
      <p:sp>
        <p:nvSpPr>
          <p:cNvPr id="8" name="7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chart seriesIdx="0" categoryIdx="-4" bldStep="series"/>
                                            </p:graphicEl>
                                          </p:spTgt>
                                        </p:tgtEl>
                                        <p:attrNameLst>
                                          <p:attrName>style.visibility</p:attrName>
                                        </p:attrNameLst>
                                      </p:cBhvr>
                                      <p:to>
                                        <p:strVal val="visible"/>
                                      </p:to>
                                    </p:set>
                                    <p:anim calcmode="lin" valueType="num">
                                      <p:cBhvr additive="base">
                                        <p:cTn id="13" dur="5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214290"/>
            <a:ext cx="8358214" cy="714375"/>
          </a:xfrm>
        </p:spPr>
        <p:txBody>
          <a:bodyPr/>
          <a:lstStyle/>
          <a:p>
            <a:r>
              <a:rPr lang="tr-TR" sz="2000" b="1" dirty="0" smtClean="0"/>
              <a:t>TAŞRA TEŞKİLATI (32 İL) TARAFINDAN </a:t>
            </a:r>
            <a:r>
              <a:rPr lang="tr-TR" sz="2000" b="1" u="sng" dirty="0" smtClean="0"/>
              <a:t>ELEKTRONİK ORTAMDA </a:t>
            </a:r>
            <a:r>
              <a:rPr lang="tr-TR" sz="2000" b="1" dirty="0" smtClean="0"/>
              <a:t>VERİLEN GEÇİCİ FAALİYET BELGESİ SAYILARI (89)</a:t>
            </a:r>
            <a:endParaRPr lang="tr-TR" sz="2000" b="1" dirty="0"/>
          </a:p>
        </p:txBody>
      </p:sp>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44</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sp>
        <p:nvSpPr>
          <p:cNvPr id="7" name="6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graphicFrame>
        <p:nvGraphicFramePr>
          <p:cNvPr id="11" name="14 Grafik"/>
          <p:cNvGraphicFramePr/>
          <p:nvPr/>
        </p:nvGraphicFramePr>
        <p:xfrm>
          <a:off x="214282" y="1357298"/>
          <a:ext cx="8929718" cy="4000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graphicEl>
                                              <a:chart seriesIdx="0" categoryIdx="-4" bldStep="series"/>
                                            </p:graphicEl>
                                          </p:spTgt>
                                        </p:tgtEl>
                                        <p:attrNameLst>
                                          <p:attrName>style.visibility</p:attrName>
                                        </p:attrNameLst>
                                      </p:cBhvr>
                                      <p:to>
                                        <p:strVal val="visible"/>
                                      </p:to>
                                    </p:set>
                                    <p:anim calcmode="lin" valueType="num">
                                      <p:cBhvr additive="base">
                                        <p:cTn id="17" dur="500" fill="hold"/>
                                        <p:tgtEl>
                                          <p:spTgt spid="11">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1" grpId="0">
        <p:bldSub>
          <a:bldChart bld="series"/>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214290"/>
            <a:ext cx="8072462" cy="714375"/>
          </a:xfrm>
        </p:spPr>
        <p:txBody>
          <a:bodyPr/>
          <a:lstStyle/>
          <a:p>
            <a:r>
              <a:rPr lang="tr-TR" sz="2000" b="1" dirty="0" smtClean="0"/>
              <a:t>BAKANLIĞIMIZ TARAFINDAN </a:t>
            </a:r>
            <a:r>
              <a:rPr lang="tr-TR" sz="2000" b="1" u="sng" dirty="0" smtClean="0"/>
              <a:t>ELEKTRONİK ORTAMDA </a:t>
            </a:r>
            <a:r>
              <a:rPr lang="tr-TR" sz="2000" b="1" dirty="0" smtClean="0"/>
              <a:t>VERİLEN GEÇİCİ FAALİYET BELGESİ SAYILARI (39)</a:t>
            </a:r>
            <a:endParaRPr lang="tr-TR" sz="2000" dirty="0"/>
          </a:p>
        </p:txBody>
      </p:sp>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45</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sp>
        <p:nvSpPr>
          <p:cNvPr id="8" name="7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graphicFrame>
        <p:nvGraphicFramePr>
          <p:cNvPr id="7" name="5 Grafik"/>
          <p:cNvGraphicFramePr/>
          <p:nvPr/>
        </p:nvGraphicFramePr>
        <p:xfrm>
          <a:off x="500034" y="2057400"/>
          <a:ext cx="8143932" cy="33718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chart seriesIdx="0" categoryIdx="-4" bldStep="series"/>
                                            </p:graphicEl>
                                          </p:spTgt>
                                        </p:tgtEl>
                                        <p:attrNameLst>
                                          <p:attrName>style.visibility</p:attrName>
                                        </p:attrNameLst>
                                      </p:cBhvr>
                                      <p:to>
                                        <p:strVal val="visible"/>
                                      </p:to>
                                    </p:set>
                                    <p:anim calcmode="lin" valueType="num">
                                      <p:cBhvr additive="base">
                                        <p:cTn id="17" dur="5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chart seriesIdx="1" categoryIdx="-4" bldStep="series"/>
                                            </p:graphicEl>
                                          </p:spTgt>
                                        </p:tgtEl>
                                        <p:attrNameLst>
                                          <p:attrName>style.visibility</p:attrName>
                                        </p:attrNameLst>
                                      </p:cBhvr>
                                      <p:to>
                                        <p:strVal val="visible"/>
                                      </p:to>
                                    </p:set>
                                    <p:anim calcmode="lin" valueType="num">
                                      <p:cBhvr additive="base">
                                        <p:cTn id="23" dur="500" fill="hold"/>
                                        <p:tgtEl>
                                          <p:spTgt spid="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7" grpId="0">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2976" y="214290"/>
            <a:ext cx="7715304" cy="714375"/>
          </a:xfrm>
        </p:spPr>
        <p:txBody>
          <a:bodyPr/>
          <a:lstStyle/>
          <a:p>
            <a:r>
              <a:rPr lang="tr-TR" sz="2000" b="1" dirty="0" smtClean="0"/>
              <a:t>BAKANLIĞIMIZ TARAFINDAN YAZILI ORTAMDA VERİLEN</a:t>
            </a:r>
            <a:br>
              <a:rPr lang="tr-TR" sz="2000" b="1" dirty="0" smtClean="0"/>
            </a:br>
            <a:r>
              <a:rPr lang="tr-TR" sz="2000" b="1" dirty="0" smtClean="0"/>
              <a:t>GEÇİCİ FAALİYET BELGESİ SAYILARI ( 7 İL)</a:t>
            </a:r>
            <a:endParaRPr lang="tr-TR" sz="2000" b="1" dirty="0"/>
          </a:p>
        </p:txBody>
      </p:sp>
      <p:sp>
        <p:nvSpPr>
          <p:cNvPr id="3" name="2 Slayt Numarası Yer Tutucusu"/>
          <p:cNvSpPr>
            <a:spLocks noGrp="1"/>
          </p:cNvSpPr>
          <p:nvPr>
            <p:ph type="sldNum" sz="quarter" idx="10"/>
          </p:nvPr>
        </p:nvSpPr>
        <p:spPr/>
        <p:txBody>
          <a:bodyPr/>
          <a:lstStyle/>
          <a:p>
            <a:pPr>
              <a:defRPr/>
            </a:pPr>
            <a:fld id="{159D92D8-D663-4962-B992-33CAA4069112}" type="slidenum">
              <a:rPr lang="tr-TR" smtClean="0"/>
              <a:pPr>
                <a:defRPr/>
              </a:pPr>
              <a:t>46</a:t>
            </a:fld>
            <a:endParaRPr lang="tr-TR" dirty="0"/>
          </a:p>
        </p:txBody>
      </p:sp>
      <p:sp>
        <p:nvSpPr>
          <p:cNvPr id="4" name="3 Veri Yer Tutucusu"/>
          <p:cNvSpPr>
            <a:spLocks noGrp="1"/>
          </p:cNvSpPr>
          <p:nvPr>
            <p:ph type="dt" sz="half" idx="11"/>
          </p:nvPr>
        </p:nvSpPr>
        <p:spPr/>
        <p:txBody>
          <a:bodyPr/>
          <a:lstStyle/>
          <a:p>
            <a:pPr>
              <a:defRPr/>
            </a:pPr>
            <a:fld id="{5D47601E-0A74-48D7-A768-2545B4C48707}" type="datetime1">
              <a:rPr lang="tr-TR" smtClean="0"/>
              <a:pPr>
                <a:defRPr/>
              </a:pPr>
              <a:t>23.11.2010</a:t>
            </a:fld>
            <a:endParaRPr lang="tr-TR" dirty="0"/>
          </a:p>
        </p:txBody>
      </p:sp>
      <p:graphicFrame>
        <p:nvGraphicFramePr>
          <p:cNvPr id="7" name="2 Grafik"/>
          <p:cNvGraphicFramePr/>
          <p:nvPr/>
        </p:nvGraphicFramePr>
        <p:xfrm>
          <a:off x="857224" y="2057400"/>
          <a:ext cx="692948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7 Dikdörtgen"/>
          <p:cNvSpPr/>
          <p:nvPr/>
        </p:nvSpPr>
        <p:spPr>
          <a:xfrm>
            <a:off x="2928926" y="5786454"/>
            <a:ext cx="3643306" cy="369332"/>
          </a:xfrm>
          <a:prstGeom prst="rect">
            <a:avLst/>
          </a:prstGeom>
        </p:spPr>
        <p:txBody>
          <a:bodyPr wrap="square">
            <a:spAutoFit/>
          </a:bodyPr>
          <a:lstStyle/>
          <a:p>
            <a:r>
              <a:rPr lang="tr-TR" sz="1800" dirty="0" smtClean="0"/>
              <a:t>Güncelleme Tarihi: 01.11.2010</a:t>
            </a:r>
            <a:endParaRPr lang="tr-TR"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chart seriesIdx="0" categoryIdx="-4" bldStep="series"/>
                                            </p:graphicEl>
                                          </p:spTgt>
                                        </p:tgtEl>
                                        <p:attrNameLst>
                                          <p:attrName>style.visibility</p:attrName>
                                        </p:attrNameLst>
                                      </p:cBhvr>
                                      <p:to>
                                        <p:strVal val="visible"/>
                                      </p:to>
                                    </p:set>
                                    <p:anim calcmode="lin" valueType="num">
                                      <p:cBhvr additive="base">
                                        <p:cTn id="13" dur="5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 calcmode="lin" valueType="num">
                                      <p:cBhvr additive="base">
                                        <p:cTn id="19" dur="500" fill="hold"/>
                                        <p:tgtEl>
                                          <p:spTgt spid="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esarioglu\Belgelerim\Resimlerim\Microsoft Clip Organizer\j0284022.gif"/>
          <p:cNvPicPr>
            <a:picLocks noChangeAspect="1" noChangeArrowheads="1" noCrop="1"/>
          </p:cNvPicPr>
          <p:nvPr/>
        </p:nvPicPr>
        <p:blipFill>
          <a:blip r:embed="rId3"/>
          <a:srcRect/>
          <a:stretch>
            <a:fillRect/>
          </a:stretch>
        </p:blipFill>
        <p:spPr bwMode="auto">
          <a:xfrm>
            <a:off x="6572264" y="642918"/>
            <a:ext cx="357191" cy="341992"/>
          </a:xfrm>
          <a:prstGeom prst="rect">
            <a:avLst/>
          </a:prstGeom>
          <a:noFill/>
          <a:ln w="9525">
            <a:noFill/>
            <a:miter lim="800000"/>
            <a:headEnd/>
            <a:tailEnd/>
          </a:ln>
        </p:spPr>
      </p:pic>
      <p:pic>
        <p:nvPicPr>
          <p:cNvPr id="99331"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4071938" y="571480"/>
            <a:ext cx="357187" cy="473075"/>
          </a:xfrm>
          <a:prstGeom prst="rect">
            <a:avLst/>
          </a:prstGeom>
          <a:noFill/>
          <a:ln w="9525">
            <a:noFill/>
            <a:miter lim="800000"/>
            <a:headEnd/>
            <a:tailEnd/>
          </a:ln>
        </p:spPr>
      </p:pic>
      <p:pic>
        <p:nvPicPr>
          <p:cNvPr id="11" name="Picture 5" descr="j0318058"/>
          <p:cNvPicPr>
            <a:picLocks noChangeAspect="1" noChangeArrowheads="1" noCrop="1"/>
          </p:cNvPicPr>
          <p:nvPr/>
        </p:nvPicPr>
        <p:blipFill>
          <a:blip r:embed="rId5"/>
          <a:srcRect/>
          <a:stretch>
            <a:fillRect/>
          </a:stretch>
        </p:blipFill>
        <p:spPr bwMode="auto">
          <a:xfrm>
            <a:off x="4071934" y="1000108"/>
            <a:ext cx="398462" cy="484188"/>
          </a:xfrm>
          <a:prstGeom prst="rect">
            <a:avLst/>
          </a:prstGeom>
          <a:ln>
            <a:noFill/>
          </a:ln>
          <a:effectLst>
            <a:outerShdw blurRad="292100" dist="139700" dir="2700000" algn="tl" rotWithShape="0">
              <a:srgbClr val="333333">
                <a:alpha val="65000"/>
              </a:srgbClr>
            </a:outerShdw>
          </a:effectLst>
        </p:spPr>
      </p:pic>
      <p:pic>
        <p:nvPicPr>
          <p:cNvPr id="99333" name="Picture 2" descr="C:\Documents and Settings\esarioglu\Belgelerim\Resimlerim\Microsoft Clip Organizer\j0283551.gif"/>
          <p:cNvPicPr>
            <a:picLocks noChangeAspect="1" noChangeArrowheads="1" noCrop="1"/>
          </p:cNvPicPr>
          <p:nvPr/>
        </p:nvPicPr>
        <p:blipFill>
          <a:blip r:embed="rId6"/>
          <a:srcRect/>
          <a:stretch>
            <a:fillRect/>
          </a:stretch>
        </p:blipFill>
        <p:spPr bwMode="auto">
          <a:xfrm>
            <a:off x="142844" y="142852"/>
            <a:ext cx="1000132" cy="785817"/>
          </a:xfrm>
          <a:prstGeom prst="rect">
            <a:avLst/>
          </a:prstGeom>
          <a:noFill/>
          <a:ln w="9525">
            <a:noFill/>
            <a:miter lim="800000"/>
            <a:headEnd/>
            <a:tailEnd/>
          </a:ln>
        </p:spPr>
      </p:pic>
      <p:sp>
        <p:nvSpPr>
          <p:cNvPr id="99334" name="32 Dikdörtgen"/>
          <p:cNvSpPr>
            <a:spLocks noChangeArrowheads="1"/>
          </p:cNvSpPr>
          <p:nvPr/>
        </p:nvSpPr>
        <p:spPr bwMode="auto">
          <a:xfrm>
            <a:off x="6858016" y="642918"/>
            <a:ext cx="1785950" cy="338137"/>
          </a:xfrm>
          <a:prstGeom prst="rect">
            <a:avLst/>
          </a:prstGeom>
          <a:noFill/>
          <a:ln w="9525">
            <a:noFill/>
            <a:miter lim="800000"/>
            <a:headEnd/>
            <a:tailEnd/>
          </a:ln>
        </p:spPr>
        <p:txBody>
          <a:bodyPr wrap="square">
            <a:spAutoFit/>
          </a:bodyPr>
          <a:lstStyle/>
          <a:p>
            <a:r>
              <a:rPr lang="tr-TR" sz="1600" dirty="0">
                <a:solidFill>
                  <a:srgbClr val="C00000"/>
                </a:solidFill>
              </a:rPr>
              <a:t>0 312  287 38 27</a:t>
            </a:r>
          </a:p>
        </p:txBody>
      </p:sp>
      <p:sp>
        <p:nvSpPr>
          <p:cNvPr id="16" name="15 Yuvarlatılmış Dikdörtgen"/>
          <p:cNvSpPr/>
          <p:nvPr/>
        </p:nvSpPr>
        <p:spPr>
          <a:xfrm>
            <a:off x="1357290" y="214290"/>
            <a:ext cx="7429552" cy="35719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2000" dirty="0"/>
              <a:t>SORULARINIZ </a:t>
            </a:r>
            <a:r>
              <a:rPr lang="tr-TR" sz="2000" dirty="0" smtClean="0"/>
              <a:t> İÇİN</a:t>
            </a:r>
            <a:endParaRPr lang="tr-TR" sz="2000" dirty="0"/>
          </a:p>
        </p:txBody>
      </p:sp>
      <p:sp>
        <p:nvSpPr>
          <p:cNvPr id="99336" name="11 Dikdörtgen"/>
          <p:cNvSpPr>
            <a:spLocks noChangeArrowheads="1"/>
          </p:cNvSpPr>
          <p:nvPr/>
        </p:nvSpPr>
        <p:spPr bwMode="auto">
          <a:xfrm>
            <a:off x="4572000" y="642918"/>
            <a:ext cx="1785938" cy="338137"/>
          </a:xfrm>
          <a:prstGeom prst="rect">
            <a:avLst/>
          </a:prstGeom>
          <a:noFill/>
          <a:ln w="9525">
            <a:noFill/>
            <a:miter lim="800000"/>
            <a:headEnd/>
            <a:tailEnd/>
          </a:ln>
        </p:spPr>
        <p:txBody>
          <a:bodyPr>
            <a:spAutoFit/>
          </a:bodyPr>
          <a:lstStyle/>
          <a:p>
            <a:r>
              <a:rPr lang="tr-TR" sz="1600">
                <a:solidFill>
                  <a:srgbClr val="C00000"/>
                </a:solidFill>
              </a:rPr>
              <a:t>0 312 207 64 82</a:t>
            </a:r>
          </a:p>
        </p:txBody>
      </p:sp>
      <p:sp>
        <p:nvSpPr>
          <p:cNvPr id="99337" name="12 Dikdörtgen"/>
          <p:cNvSpPr>
            <a:spLocks noChangeArrowheads="1"/>
          </p:cNvSpPr>
          <p:nvPr/>
        </p:nvSpPr>
        <p:spPr bwMode="auto">
          <a:xfrm>
            <a:off x="4500562" y="1071546"/>
            <a:ext cx="2143125" cy="338137"/>
          </a:xfrm>
          <a:prstGeom prst="rect">
            <a:avLst/>
          </a:prstGeom>
          <a:noFill/>
          <a:ln w="9525">
            <a:noFill/>
            <a:miter lim="800000"/>
            <a:headEnd/>
            <a:tailEnd/>
          </a:ln>
        </p:spPr>
        <p:txBody>
          <a:bodyPr>
            <a:spAutoFit/>
          </a:bodyPr>
          <a:lstStyle/>
          <a:p>
            <a:r>
              <a:rPr lang="tr-TR" sz="1600" dirty="0" err="1">
                <a:hlinkClick r:id="rId7"/>
              </a:rPr>
              <a:t>ykaraca</a:t>
            </a:r>
            <a:r>
              <a:rPr lang="tr-TR" sz="1600" dirty="0">
                <a:hlinkClick r:id="rId7"/>
              </a:rPr>
              <a:t>@</a:t>
            </a:r>
            <a:r>
              <a:rPr lang="tr-TR" sz="1600" dirty="0" err="1">
                <a:hlinkClick r:id="rId7"/>
              </a:rPr>
              <a:t>cob</a:t>
            </a:r>
            <a:r>
              <a:rPr lang="tr-TR" sz="1600" dirty="0">
                <a:hlinkClick r:id="rId7"/>
              </a:rPr>
              <a:t>.gov.tr</a:t>
            </a:r>
            <a:endParaRPr lang="tr-TR" sz="1600" dirty="0"/>
          </a:p>
        </p:txBody>
      </p:sp>
      <p:sp>
        <p:nvSpPr>
          <p:cNvPr id="99339" name="14 Dikdörtgen"/>
          <p:cNvSpPr>
            <a:spLocks noChangeArrowheads="1"/>
          </p:cNvSpPr>
          <p:nvPr/>
        </p:nvSpPr>
        <p:spPr bwMode="auto">
          <a:xfrm>
            <a:off x="6572264" y="1071546"/>
            <a:ext cx="2428903" cy="338554"/>
          </a:xfrm>
          <a:prstGeom prst="rect">
            <a:avLst/>
          </a:prstGeom>
          <a:noFill/>
          <a:ln w="9525">
            <a:noFill/>
            <a:miter lim="800000"/>
            <a:headEnd/>
            <a:tailEnd/>
          </a:ln>
        </p:spPr>
        <p:txBody>
          <a:bodyPr wrap="square">
            <a:spAutoFit/>
          </a:bodyPr>
          <a:lstStyle/>
          <a:p>
            <a:r>
              <a:rPr lang="tr-TR" sz="1600" dirty="0" err="1">
                <a:hlinkClick r:id="rId8"/>
              </a:rPr>
              <a:t>izinlisans</a:t>
            </a:r>
            <a:r>
              <a:rPr lang="tr-TR" sz="1600" dirty="0">
                <a:hlinkClick r:id="rId8"/>
              </a:rPr>
              <a:t>@</a:t>
            </a:r>
            <a:r>
              <a:rPr lang="tr-TR" sz="1600" dirty="0" err="1">
                <a:hlinkClick r:id="rId8"/>
              </a:rPr>
              <a:t>cob</a:t>
            </a:r>
            <a:r>
              <a:rPr lang="tr-TR" sz="1600" dirty="0">
                <a:hlinkClick r:id="rId8"/>
              </a:rPr>
              <a:t>.gov.tr</a:t>
            </a:r>
            <a:endParaRPr lang="tr-TR" sz="1600" dirty="0"/>
          </a:p>
        </p:txBody>
      </p:sp>
      <p:pic>
        <p:nvPicPr>
          <p:cNvPr id="121858" name="Picture 2"/>
          <p:cNvPicPr>
            <a:picLocks noChangeAspect="1" noChangeArrowheads="1"/>
          </p:cNvPicPr>
          <p:nvPr/>
        </p:nvPicPr>
        <p:blipFill>
          <a:blip r:embed="rId9" cstate="print"/>
          <a:srcRect/>
          <a:stretch>
            <a:fillRect/>
          </a:stretch>
        </p:blipFill>
        <p:spPr bwMode="auto">
          <a:xfrm>
            <a:off x="214282" y="2000240"/>
            <a:ext cx="785818"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9347"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1142976" y="1928802"/>
            <a:ext cx="357187" cy="473075"/>
          </a:xfrm>
          <a:prstGeom prst="rect">
            <a:avLst/>
          </a:prstGeom>
          <a:noFill/>
          <a:ln w="9525">
            <a:noFill/>
            <a:miter lim="800000"/>
            <a:headEnd/>
            <a:tailEnd/>
          </a:ln>
        </p:spPr>
      </p:pic>
      <p:pic>
        <p:nvPicPr>
          <p:cNvPr id="40" name="Picture 5" descr="j0318058"/>
          <p:cNvPicPr>
            <a:picLocks noChangeAspect="1" noChangeArrowheads="1" noCrop="1"/>
          </p:cNvPicPr>
          <p:nvPr/>
        </p:nvPicPr>
        <p:blipFill>
          <a:blip r:embed="rId5"/>
          <a:srcRect/>
          <a:stretch>
            <a:fillRect/>
          </a:stretch>
        </p:blipFill>
        <p:spPr bwMode="auto">
          <a:xfrm>
            <a:off x="1142980" y="2428865"/>
            <a:ext cx="398462" cy="484188"/>
          </a:xfrm>
          <a:prstGeom prst="rect">
            <a:avLst/>
          </a:prstGeom>
          <a:ln>
            <a:noFill/>
          </a:ln>
          <a:effectLst>
            <a:outerShdw blurRad="292100" dist="139700" dir="2700000" algn="tl" rotWithShape="0">
              <a:srgbClr val="333333">
                <a:alpha val="65000"/>
              </a:srgbClr>
            </a:outerShdw>
          </a:effectLst>
        </p:spPr>
      </p:pic>
      <p:sp>
        <p:nvSpPr>
          <p:cNvPr id="99349" name="40 Dikdörtgen"/>
          <p:cNvSpPr>
            <a:spLocks noChangeArrowheads="1"/>
          </p:cNvSpPr>
          <p:nvPr/>
        </p:nvSpPr>
        <p:spPr bwMode="auto">
          <a:xfrm>
            <a:off x="1714480" y="2071678"/>
            <a:ext cx="1785938" cy="338137"/>
          </a:xfrm>
          <a:prstGeom prst="rect">
            <a:avLst/>
          </a:prstGeom>
          <a:noFill/>
          <a:ln w="9525">
            <a:noFill/>
            <a:miter lim="800000"/>
            <a:headEnd/>
            <a:tailEnd/>
          </a:ln>
        </p:spPr>
        <p:txBody>
          <a:bodyPr>
            <a:spAutoFit/>
          </a:bodyPr>
          <a:lstStyle/>
          <a:p>
            <a:r>
              <a:rPr lang="tr-TR" sz="1600" dirty="0">
                <a:solidFill>
                  <a:srgbClr val="C00000"/>
                </a:solidFill>
              </a:rPr>
              <a:t>0 312 207 65 47</a:t>
            </a:r>
          </a:p>
        </p:txBody>
      </p:sp>
      <p:sp>
        <p:nvSpPr>
          <p:cNvPr id="99350" name="41 Dikdörtgen"/>
          <p:cNvSpPr>
            <a:spLocks noChangeArrowheads="1"/>
          </p:cNvSpPr>
          <p:nvPr/>
        </p:nvSpPr>
        <p:spPr bwMode="auto">
          <a:xfrm>
            <a:off x="1714480" y="2428868"/>
            <a:ext cx="2286000" cy="338137"/>
          </a:xfrm>
          <a:prstGeom prst="rect">
            <a:avLst/>
          </a:prstGeom>
          <a:noFill/>
          <a:ln w="9525">
            <a:noFill/>
            <a:miter lim="800000"/>
            <a:headEnd/>
            <a:tailEnd/>
          </a:ln>
        </p:spPr>
        <p:txBody>
          <a:bodyPr>
            <a:spAutoFit/>
          </a:bodyPr>
          <a:lstStyle/>
          <a:p>
            <a:r>
              <a:rPr lang="tr-TR" sz="1600" dirty="0" err="1">
                <a:hlinkClick r:id="rId10"/>
              </a:rPr>
              <a:t>esarioglu</a:t>
            </a:r>
            <a:r>
              <a:rPr lang="tr-TR" sz="1600" dirty="0">
                <a:hlinkClick r:id="rId10"/>
              </a:rPr>
              <a:t>@</a:t>
            </a:r>
            <a:r>
              <a:rPr lang="tr-TR" sz="1600" dirty="0" err="1">
                <a:hlinkClick r:id="rId10"/>
              </a:rPr>
              <a:t>cob</a:t>
            </a:r>
            <a:r>
              <a:rPr lang="tr-TR" sz="1600" dirty="0">
                <a:hlinkClick r:id="rId10"/>
              </a:rPr>
              <a:t>.gov.tr</a:t>
            </a:r>
            <a:endParaRPr lang="tr-TR" sz="1600" dirty="0"/>
          </a:p>
        </p:txBody>
      </p:sp>
      <p:pic>
        <p:nvPicPr>
          <p:cNvPr id="99351"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1214414" y="3286124"/>
            <a:ext cx="357187" cy="473075"/>
          </a:xfrm>
          <a:prstGeom prst="rect">
            <a:avLst/>
          </a:prstGeom>
          <a:noFill/>
          <a:ln w="9525">
            <a:noFill/>
            <a:miter lim="800000"/>
            <a:headEnd/>
            <a:tailEnd/>
          </a:ln>
        </p:spPr>
      </p:pic>
      <p:pic>
        <p:nvPicPr>
          <p:cNvPr id="44" name="Picture 5" descr="j0318058"/>
          <p:cNvPicPr>
            <a:picLocks noChangeAspect="1" noChangeArrowheads="1" noCrop="1"/>
          </p:cNvPicPr>
          <p:nvPr/>
        </p:nvPicPr>
        <p:blipFill>
          <a:blip r:embed="rId5"/>
          <a:srcRect/>
          <a:stretch>
            <a:fillRect/>
          </a:stretch>
        </p:blipFill>
        <p:spPr bwMode="auto">
          <a:xfrm>
            <a:off x="1214418" y="3786187"/>
            <a:ext cx="398462" cy="484188"/>
          </a:xfrm>
          <a:prstGeom prst="rect">
            <a:avLst/>
          </a:prstGeom>
          <a:ln>
            <a:noFill/>
          </a:ln>
          <a:effectLst>
            <a:outerShdw blurRad="292100" dist="139700" dir="2700000" algn="tl" rotWithShape="0">
              <a:srgbClr val="333333">
                <a:alpha val="65000"/>
              </a:srgbClr>
            </a:outerShdw>
          </a:effectLst>
        </p:spPr>
      </p:pic>
      <p:sp>
        <p:nvSpPr>
          <p:cNvPr id="99353" name="44 Dikdörtgen"/>
          <p:cNvSpPr>
            <a:spLocks noChangeArrowheads="1"/>
          </p:cNvSpPr>
          <p:nvPr/>
        </p:nvSpPr>
        <p:spPr bwMode="auto">
          <a:xfrm>
            <a:off x="1714480" y="3429000"/>
            <a:ext cx="1785938" cy="338137"/>
          </a:xfrm>
          <a:prstGeom prst="rect">
            <a:avLst/>
          </a:prstGeom>
          <a:noFill/>
          <a:ln w="9525">
            <a:noFill/>
            <a:miter lim="800000"/>
            <a:headEnd/>
            <a:tailEnd/>
          </a:ln>
        </p:spPr>
        <p:txBody>
          <a:bodyPr>
            <a:spAutoFit/>
          </a:bodyPr>
          <a:lstStyle/>
          <a:p>
            <a:r>
              <a:rPr lang="tr-TR" sz="1600" dirty="0">
                <a:solidFill>
                  <a:srgbClr val="C00000"/>
                </a:solidFill>
              </a:rPr>
              <a:t>0 312 207 </a:t>
            </a:r>
            <a:r>
              <a:rPr lang="tr-TR" sz="1600" dirty="0" smtClean="0">
                <a:solidFill>
                  <a:srgbClr val="C00000"/>
                </a:solidFill>
              </a:rPr>
              <a:t>66 56</a:t>
            </a:r>
            <a:endParaRPr lang="tr-TR" sz="1600" dirty="0">
              <a:solidFill>
                <a:srgbClr val="C00000"/>
              </a:solidFill>
            </a:endParaRPr>
          </a:p>
        </p:txBody>
      </p:sp>
      <p:sp>
        <p:nvSpPr>
          <p:cNvPr id="99354" name="45 Dikdörtgen"/>
          <p:cNvSpPr>
            <a:spLocks noChangeArrowheads="1"/>
          </p:cNvSpPr>
          <p:nvPr/>
        </p:nvSpPr>
        <p:spPr bwMode="auto">
          <a:xfrm>
            <a:off x="1714480" y="3786190"/>
            <a:ext cx="2428875" cy="338137"/>
          </a:xfrm>
          <a:prstGeom prst="rect">
            <a:avLst/>
          </a:prstGeom>
          <a:noFill/>
          <a:ln w="9525">
            <a:noFill/>
            <a:miter lim="800000"/>
            <a:headEnd/>
            <a:tailEnd/>
          </a:ln>
        </p:spPr>
        <p:txBody>
          <a:bodyPr>
            <a:spAutoFit/>
          </a:bodyPr>
          <a:lstStyle/>
          <a:p>
            <a:r>
              <a:rPr lang="tr-TR" sz="1600" dirty="0" err="1">
                <a:hlinkClick r:id="rId11"/>
              </a:rPr>
              <a:t>sibel</a:t>
            </a:r>
            <a:r>
              <a:rPr lang="tr-TR" sz="1600" dirty="0">
                <a:hlinkClick r:id="rId11"/>
              </a:rPr>
              <a:t>-urun</a:t>
            </a:r>
            <a:r>
              <a:rPr lang="tr-TR" sz="1600" dirty="0">
                <a:hlinkClick r:id="rId7"/>
              </a:rPr>
              <a:t>@</a:t>
            </a:r>
            <a:r>
              <a:rPr lang="tr-TR" sz="1600" dirty="0" err="1">
                <a:hlinkClick r:id="rId7"/>
              </a:rPr>
              <a:t>cob</a:t>
            </a:r>
            <a:r>
              <a:rPr lang="tr-TR" sz="1600" dirty="0">
                <a:hlinkClick r:id="rId7"/>
              </a:rPr>
              <a:t>.gov.tr</a:t>
            </a:r>
            <a:endParaRPr lang="tr-TR" sz="1600" dirty="0"/>
          </a:p>
        </p:txBody>
      </p:sp>
      <p:pic>
        <p:nvPicPr>
          <p:cNvPr id="28" name="Picture 3"/>
          <p:cNvPicPr>
            <a:picLocks noChangeAspect="1" noChangeArrowheads="1"/>
          </p:cNvPicPr>
          <p:nvPr/>
        </p:nvPicPr>
        <p:blipFill>
          <a:blip r:embed="rId12" cstate="print"/>
          <a:srcRect/>
          <a:stretch>
            <a:fillRect/>
          </a:stretch>
        </p:blipFill>
        <p:spPr bwMode="auto">
          <a:xfrm>
            <a:off x="3071802" y="642918"/>
            <a:ext cx="857255" cy="1143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5"/>
          <p:cNvPicPr>
            <a:picLocks noChangeAspect="1" noChangeArrowheads="1"/>
          </p:cNvPicPr>
          <p:nvPr/>
        </p:nvPicPr>
        <p:blipFill>
          <a:blip r:embed="rId13"/>
          <a:srcRect/>
          <a:stretch>
            <a:fillRect/>
          </a:stretch>
        </p:blipFill>
        <p:spPr bwMode="auto">
          <a:xfrm>
            <a:off x="214282" y="3214686"/>
            <a:ext cx="801245"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1214414" y="5643578"/>
            <a:ext cx="357187" cy="473075"/>
          </a:xfrm>
          <a:prstGeom prst="rect">
            <a:avLst/>
          </a:prstGeom>
          <a:noFill/>
          <a:ln w="9525">
            <a:noFill/>
            <a:miter lim="800000"/>
            <a:headEnd/>
            <a:tailEnd/>
          </a:ln>
        </p:spPr>
      </p:pic>
      <p:pic>
        <p:nvPicPr>
          <p:cNvPr id="35" name="Picture 5" descr="j0318058"/>
          <p:cNvPicPr>
            <a:picLocks noChangeAspect="1" noChangeArrowheads="1" noCrop="1"/>
          </p:cNvPicPr>
          <p:nvPr/>
        </p:nvPicPr>
        <p:blipFill>
          <a:blip r:embed="rId5"/>
          <a:srcRect/>
          <a:stretch>
            <a:fillRect/>
          </a:stretch>
        </p:blipFill>
        <p:spPr bwMode="auto">
          <a:xfrm>
            <a:off x="1214418" y="6143641"/>
            <a:ext cx="398462" cy="484188"/>
          </a:xfrm>
          <a:prstGeom prst="rect">
            <a:avLst/>
          </a:prstGeom>
          <a:ln>
            <a:noFill/>
          </a:ln>
          <a:effectLst>
            <a:outerShdw blurRad="292100" dist="139700" dir="2700000" algn="tl" rotWithShape="0">
              <a:srgbClr val="333333">
                <a:alpha val="65000"/>
              </a:srgbClr>
            </a:outerShdw>
          </a:effectLst>
        </p:spPr>
      </p:pic>
      <p:sp>
        <p:nvSpPr>
          <p:cNvPr id="36" name="44 Dikdörtgen"/>
          <p:cNvSpPr>
            <a:spLocks noChangeArrowheads="1"/>
          </p:cNvSpPr>
          <p:nvPr/>
        </p:nvSpPr>
        <p:spPr bwMode="auto">
          <a:xfrm>
            <a:off x="1714480" y="5715016"/>
            <a:ext cx="1785938" cy="338554"/>
          </a:xfrm>
          <a:prstGeom prst="rect">
            <a:avLst/>
          </a:prstGeom>
          <a:noFill/>
          <a:ln w="9525">
            <a:noFill/>
            <a:miter lim="800000"/>
            <a:headEnd/>
            <a:tailEnd/>
          </a:ln>
        </p:spPr>
        <p:txBody>
          <a:bodyPr>
            <a:spAutoFit/>
          </a:bodyPr>
          <a:lstStyle/>
          <a:p>
            <a:r>
              <a:rPr lang="tr-TR" sz="1600" dirty="0">
                <a:solidFill>
                  <a:srgbClr val="C00000"/>
                </a:solidFill>
              </a:rPr>
              <a:t>0 312 207 </a:t>
            </a:r>
            <a:r>
              <a:rPr lang="tr-TR" sz="1600" dirty="0" smtClean="0">
                <a:solidFill>
                  <a:srgbClr val="C00000"/>
                </a:solidFill>
              </a:rPr>
              <a:t>64 69</a:t>
            </a:r>
          </a:p>
        </p:txBody>
      </p:sp>
      <p:sp>
        <p:nvSpPr>
          <p:cNvPr id="37" name="45 Dikdörtgen"/>
          <p:cNvSpPr>
            <a:spLocks noChangeArrowheads="1"/>
          </p:cNvSpPr>
          <p:nvPr/>
        </p:nvSpPr>
        <p:spPr bwMode="auto">
          <a:xfrm>
            <a:off x="1714480" y="6143645"/>
            <a:ext cx="2428875" cy="338554"/>
          </a:xfrm>
          <a:prstGeom prst="rect">
            <a:avLst/>
          </a:prstGeom>
          <a:noFill/>
          <a:ln w="9525">
            <a:noFill/>
            <a:miter lim="800000"/>
            <a:headEnd/>
            <a:tailEnd/>
          </a:ln>
        </p:spPr>
        <p:txBody>
          <a:bodyPr wrap="square">
            <a:spAutoFit/>
          </a:bodyPr>
          <a:lstStyle/>
          <a:p>
            <a:r>
              <a:rPr lang="tr-TR" sz="1600" dirty="0" err="1" smtClean="0">
                <a:hlinkClick r:id="rId14"/>
              </a:rPr>
              <a:t>mrtsahin</a:t>
            </a:r>
            <a:r>
              <a:rPr lang="tr-TR" sz="1600" dirty="0" smtClean="0">
                <a:hlinkClick r:id="rId14"/>
              </a:rPr>
              <a:t>@</a:t>
            </a:r>
            <a:r>
              <a:rPr lang="tr-TR" sz="1600" dirty="0" err="1" smtClean="0">
                <a:hlinkClick r:id="rId14"/>
              </a:rPr>
              <a:t>cob</a:t>
            </a:r>
            <a:r>
              <a:rPr lang="tr-TR" sz="1600" dirty="0" smtClean="0">
                <a:hlinkClick r:id="rId14"/>
              </a:rPr>
              <a:t>.gov.tr</a:t>
            </a:r>
            <a:endParaRPr lang="tr-TR" sz="1600" dirty="0" smtClean="0"/>
          </a:p>
        </p:txBody>
      </p:sp>
      <p:pic>
        <p:nvPicPr>
          <p:cNvPr id="45"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1214414" y="4500570"/>
            <a:ext cx="357187" cy="473075"/>
          </a:xfrm>
          <a:prstGeom prst="rect">
            <a:avLst/>
          </a:prstGeom>
          <a:noFill/>
          <a:ln w="9525">
            <a:noFill/>
            <a:miter lim="800000"/>
            <a:headEnd/>
            <a:tailEnd/>
          </a:ln>
        </p:spPr>
      </p:pic>
      <p:pic>
        <p:nvPicPr>
          <p:cNvPr id="46" name="Picture 5" descr="j0318058"/>
          <p:cNvPicPr>
            <a:picLocks noChangeAspect="1" noChangeArrowheads="1" noCrop="1"/>
          </p:cNvPicPr>
          <p:nvPr/>
        </p:nvPicPr>
        <p:blipFill>
          <a:blip r:embed="rId5"/>
          <a:srcRect/>
          <a:stretch>
            <a:fillRect/>
          </a:stretch>
        </p:blipFill>
        <p:spPr bwMode="auto">
          <a:xfrm>
            <a:off x="1142980" y="4929195"/>
            <a:ext cx="398462" cy="484188"/>
          </a:xfrm>
          <a:prstGeom prst="rect">
            <a:avLst/>
          </a:prstGeom>
          <a:ln>
            <a:noFill/>
          </a:ln>
          <a:effectLst>
            <a:outerShdw blurRad="292100" dist="139700" dir="2700000" algn="tl" rotWithShape="0">
              <a:srgbClr val="333333">
                <a:alpha val="65000"/>
              </a:srgbClr>
            </a:outerShdw>
          </a:effectLst>
        </p:spPr>
      </p:pic>
      <p:sp>
        <p:nvSpPr>
          <p:cNvPr id="47" name="40 Dikdörtgen"/>
          <p:cNvSpPr>
            <a:spLocks noChangeArrowheads="1"/>
          </p:cNvSpPr>
          <p:nvPr/>
        </p:nvSpPr>
        <p:spPr bwMode="auto">
          <a:xfrm>
            <a:off x="1714480" y="4572008"/>
            <a:ext cx="1785938" cy="338137"/>
          </a:xfrm>
          <a:prstGeom prst="rect">
            <a:avLst/>
          </a:prstGeom>
          <a:noFill/>
          <a:ln w="9525">
            <a:noFill/>
            <a:miter lim="800000"/>
            <a:headEnd/>
            <a:tailEnd/>
          </a:ln>
        </p:spPr>
        <p:txBody>
          <a:bodyPr>
            <a:spAutoFit/>
          </a:bodyPr>
          <a:lstStyle/>
          <a:p>
            <a:r>
              <a:rPr lang="tr-TR" sz="1600" dirty="0">
                <a:solidFill>
                  <a:srgbClr val="C00000"/>
                </a:solidFill>
              </a:rPr>
              <a:t>0 312 207 </a:t>
            </a:r>
            <a:r>
              <a:rPr lang="tr-TR" sz="1600" dirty="0" smtClean="0">
                <a:solidFill>
                  <a:srgbClr val="C00000"/>
                </a:solidFill>
              </a:rPr>
              <a:t>67 92</a:t>
            </a:r>
            <a:endParaRPr lang="tr-TR" sz="1600" dirty="0">
              <a:solidFill>
                <a:srgbClr val="C00000"/>
              </a:solidFill>
            </a:endParaRPr>
          </a:p>
        </p:txBody>
      </p:sp>
      <p:sp>
        <p:nvSpPr>
          <p:cNvPr id="48" name="41 Dikdörtgen"/>
          <p:cNvSpPr>
            <a:spLocks noChangeArrowheads="1"/>
          </p:cNvSpPr>
          <p:nvPr/>
        </p:nvSpPr>
        <p:spPr bwMode="auto">
          <a:xfrm>
            <a:off x="1714480" y="4929198"/>
            <a:ext cx="2286000" cy="338137"/>
          </a:xfrm>
          <a:prstGeom prst="rect">
            <a:avLst/>
          </a:prstGeom>
          <a:noFill/>
          <a:ln w="9525">
            <a:noFill/>
            <a:miter lim="800000"/>
            <a:headEnd/>
            <a:tailEnd/>
          </a:ln>
        </p:spPr>
        <p:txBody>
          <a:bodyPr>
            <a:spAutoFit/>
          </a:bodyPr>
          <a:lstStyle/>
          <a:p>
            <a:r>
              <a:rPr lang="tr-TR" sz="1600" dirty="0" err="1" smtClean="0">
                <a:hlinkClick r:id="rId10"/>
              </a:rPr>
              <a:t>eozcan</a:t>
            </a:r>
            <a:r>
              <a:rPr lang="tr-TR" sz="1600" dirty="0" smtClean="0">
                <a:hlinkClick r:id="rId10"/>
              </a:rPr>
              <a:t>@</a:t>
            </a:r>
            <a:r>
              <a:rPr lang="tr-TR" sz="1600" dirty="0" err="1" smtClean="0">
                <a:hlinkClick r:id="rId10"/>
              </a:rPr>
              <a:t>cob</a:t>
            </a:r>
            <a:r>
              <a:rPr lang="tr-TR" sz="1600" dirty="0" smtClean="0">
                <a:hlinkClick r:id="rId10"/>
              </a:rPr>
              <a:t>.gov.tr</a:t>
            </a:r>
            <a:endParaRPr lang="tr-TR" sz="1600" dirty="0"/>
          </a:p>
        </p:txBody>
      </p:sp>
      <p:pic>
        <p:nvPicPr>
          <p:cNvPr id="49"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6000760" y="4500570"/>
            <a:ext cx="357187" cy="473075"/>
          </a:xfrm>
          <a:prstGeom prst="rect">
            <a:avLst/>
          </a:prstGeom>
          <a:noFill/>
          <a:ln w="9525">
            <a:noFill/>
            <a:miter lim="800000"/>
            <a:headEnd/>
            <a:tailEnd/>
          </a:ln>
        </p:spPr>
      </p:pic>
      <p:pic>
        <p:nvPicPr>
          <p:cNvPr id="50" name="Picture 5" descr="j0318058"/>
          <p:cNvPicPr>
            <a:picLocks noChangeAspect="1" noChangeArrowheads="1" noCrop="1"/>
          </p:cNvPicPr>
          <p:nvPr/>
        </p:nvPicPr>
        <p:blipFill>
          <a:blip r:embed="rId5"/>
          <a:srcRect/>
          <a:stretch>
            <a:fillRect/>
          </a:stretch>
        </p:blipFill>
        <p:spPr bwMode="auto">
          <a:xfrm>
            <a:off x="6000764" y="5000633"/>
            <a:ext cx="398462" cy="484188"/>
          </a:xfrm>
          <a:prstGeom prst="rect">
            <a:avLst/>
          </a:prstGeom>
          <a:ln>
            <a:noFill/>
          </a:ln>
          <a:effectLst>
            <a:outerShdw blurRad="292100" dist="139700" dir="2700000" algn="tl" rotWithShape="0">
              <a:srgbClr val="333333">
                <a:alpha val="65000"/>
              </a:srgbClr>
            </a:outerShdw>
          </a:effectLst>
        </p:spPr>
      </p:pic>
      <p:sp>
        <p:nvSpPr>
          <p:cNvPr id="51" name="44 Dikdörtgen"/>
          <p:cNvSpPr>
            <a:spLocks noChangeArrowheads="1"/>
          </p:cNvSpPr>
          <p:nvPr/>
        </p:nvSpPr>
        <p:spPr bwMode="auto">
          <a:xfrm>
            <a:off x="6500826" y="4643446"/>
            <a:ext cx="1785938" cy="338137"/>
          </a:xfrm>
          <a:prstGeom prst="rect">
            <a:avLst/>
          </a:prstGeom>
          <a:noFill/>
          <a:ln w="9525">
            <a:noFill/>
            <a:miter lim="800000"/>
            <a:headEnd/>
            <a:tailEnd/>
          </a:ln>
        </p:spPr>
        <p:txBody>
          <a:bodyPr>
            <a:spAutoFit/>
          </a:bodyPr>
          <a:lstStyle/>
          <a:p>
            <a:r>
              <a:rPr lang="tr-TR" sz="1600" dirty="0">
                <a:solidFill>
                  <a:srgbClr val="C00000"/>
                </a:solidFill>
              </a:rPr>
              <a:t>0 312 207 </a:t>
            </a:r>
            <a:r>
              <a:rPr lang="tr-TR" sz="1600" dirty="0" smtClean="0">
                <a:solidFill>
                  <a:srgbClr val="C00000"/>
                </a:solidFill>
              </a:rPr>
              <a:t>64 90</a:t>
            </a:r>
            <a:endParaRPr lang="tr-TR" sz="1600" dirty="0">
              <a:solidFill>
                <a:srgbClr val="C00000"/>
              </a:solidFill>
            </a:endParaRPr>
          </a:p>
        </p:txBody>
      </p:sp>
      <p:sp>
        <p:nvSpPr>
          <p:cNvPr id="52" name="45 Dikdörtgen"/>
          <p:cNvSpPr>
            <a:spLocks noChangeArrowheads="1"/>
          </p:cNvSpPr>
          <p:nvPr/>
        </p:nvSpPr>
        <p:spPr bwMode="auto">
          <a:xfrm>
            <a:off x="6500826" y="5000636"/>
            <a:ext cx="2428875" cy="338137"/>
          </a:xfrm>
          <a:prstGeom prst="rect">
            <a:avLst/>
          </a:prstGeom>
          <a:noFill/>
          <a:ln w="9525">
            <a:noFill/>
            <a:miter lim="800000"/>
            <a:headEnd/>
            <a:tailEnd/>
          </a:ln>
        </p:spPr>
        <p:txBody>
          <a:bodyPr>
            <a:spAutoFit/>
          </a:bodyPr>
          <a:lstStyle/>
          <a:p>
            <a:r>
              <a:rPr lang="tr-TR" sz="1600" dirty="0" err="1" smtClean="0">
                <a:hlinkClick r:id="rId7"/>
              </a:rPr>
              <a:t>uturkmen</a:t>
            </a:r>
            <a:r>
              <a:rPr lang="tr-TR" sz="1600" dirty="0" smtClean="0">
                <a:hlinkClick r:id="rId7"/>
              </a:rPr>
              <a:t>@</a:t>
            </a:r>
            <a:r>
              <a:rPr lang="tr-TR" sz="1600" dirty="0" err="1" smtClean="0">
                <a:hlinkClick r:id="rId7"/>
              </a:rPr>
              <a:t>cob</a:t>
            </a:r>
            <a:r>
              <a:rPr lang="tr-TR" sz="1600" dirty="0" smtClean="0">
                <a:hlinkClick r:id="rId7"/>
              </a:rPr>
              <a:t>.gov.tr</a:t>
            </a:r>
            <a:endParaRPr lang="tr-TR" sz="1600" dirty="0"/>
          </a:p>
        </p:txBody>
      </p:sp>
      <p:pic>
        <p:nvPicPr>
          <p:cNvPr id="55" name="Picture 6"/>
          <p:cNvPicPr>
            <a:picLocks noChangeAspect="1" noChangeArrowheads="1"/>
          </p:cNvPicPr>
          <p:nvPr/>
        </p:nvPicPr>
        <p:blipFill>
          <a:blip r:embed="rId15" cstate="print"/>
          <a:srcRect/>
          <a:stretch>
            <a:fillRect/>
          </a:stretch>
        </p:blipFill>
        <p:spPr bwMode="auto">
          <a:xfrm>
            <a:off x="5000628" y="3214686"/>
            <a:ext cx="813435" cy="99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6"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6000760" y="3214686"/>
            <a:ext cx="357187" cy="473075"/>
          </a:xfrm>
          <a:prstGeom prst="rect">
            <a:avLst/>
          </a:prstGeom>
          <a:noFill/>
          <a:ln w="9525">
            <a:noFill/>
            <a:miter lim="800000"/>
            <a:headEnd/>
            <a:tailEnd/>
          </a:ln>
        </p:spPr>
      </p:pic>
      <p:pic>
        <p:nvPicPr>
          <p:cNvPr id="57" name="Picture 5" descr="j0318058"/>
          <p:cNvPicPr>
            <a:picLocks noChangeAspect="1" noChangeArrowheads="1" noCrop="1"/>
          </p:cNvPicPr>
          <p:nvPr/>
        </p:nvPicPr>
        <p:blipFill>
          <a:blip r:embed="rId5"/>
          <a:srcRect/>
          <a:stretch>
            <a:fillRect/>
          </a:stretch>
        </p:blipFill>
        <p:spPr bwMode="auto">
          <a:xfrm>
            <a:off x="6000764" y="3714749"/>
            <a:ext cx="398462" cy="484188"/>
          </a:xfrm>
          <a:prstGeom prst="rect">
            <a:avLst/>
          </a:prstGeom>
          <a:ln>
            <a:noFill/>
          </a:ln>
          <a:effectLst>
            <a:outerShdw blurRad="292100" dist="139700" dir="2700000" algn="tl" rotWithShape="0">
              <a:srgbClr val="333333">
                <a:alpha val="65000"/>
              </a:srgbClr>
            </a:outerShdw>
          </a:effectLst>
        </p:spPr>
      </p:pic>
      <p:sp>
        <p:nvSpPr>
          <p:cNvPr id="58" name="44 Dikdörtgen"/>
          <p:cNvSpPr>
            <a:spLocks noChangeArrowheads="1"/>
          </p:cNvSpPr>
          <p:nvPr/>
        </p:nvSpPr>
        <p:spPr bwMode="auto">
          <a:xfrm>
            <a:off x="6500826" y="3357562"/>
            <a:ext cx="1785938" cy="338554"/>
          </a:xfrm>
          <a:prstGeom prst="rect">
            <a:avLst/>
          </a:prstGeom>
          <a:noFill/>
          <a:ln w="9525">
            <a:noFill/>
            <a:miter lim="800000"/>
            <a:headEnd/>
            <a:tailEnd/>
          </a:ln>
        </p:spPr>
        <p:txBody>
          <a:bodyPr>
            <a:spAutoFit/>
          </a:bodyPr>
          <a:lstStyle/>
          <a:p>
            <a:r>
              <a:rPr lang="tr-TR" sz="1600" dirty="0">
                <a:solidFill>
                  <a:srgbClr val="C00000"/>
                </a:solidFill>
              </a:rPr>
              <a:t>0 312 207 </a:t>
            </a:r>
            <a:r>
              <a:rPr lang="tr-TR" sz="1600" dirty="0" smtClean="0">
                <a:solidFill>
                  <a:srgbClr val="C00000"/>
                </a:solidFill>
              </a:rPr>
              <a:t>65 48</a:t>
            </a:r>
          </a:p>
        </p:txBody>
      </p:sp>
      <p:sp>
        <p:nvSpPr>
          <p:cNvPr id="59" name="45 Dikdörtgen"/>
          <p:cNvSpPr>
            <a:spLocks noChangeArrowheads="1"/>
          </p:cNvSpPr>
          <p:nvPr/>
        </p:nvSpPr>
        <p:spPr bwMode="auto">
          <a:xfrm>
            <a:off x="6500826" y="3714752"/>
            <a:ext cx="2428875" cy="584775"/>
          </a:xfrm>
          <a:prstGeom prst="rect">
            <a:avLst/>
          </a:prstGeom>
          <a:noFill/>
          <a:ln w="9525">
            <a:noFill/>
            <a:miter lim="800000"/>
            <a:headEnd/>
            <a:tailEnd/>
          </a:ln>
        </p:spPr>
        <p:txBody>
          <a:bodyPr>
            <a:spAutoFit/>
          </a:bodyPr>
          <a:lstStyle/>
          <a:p>
            <a:r>
              <a:rPr lang="tr-TR" sz="1600" dirty="0" err="1" smtClean="0">
                <a:hlinkClick r:id="rId16"/>
              </a:rPr>
              <a:t>fsunger</a:t>
            </a:r>
            <a:r>
              <a:rPr lang="tr-TR" sz="1600" dirty="0" smtClean="0">
                <a:hlinkClick r:id="rId16"/>
              </a:rPr>
              <a:t>@</a:t>
            </a:r>
            <a:r>
              <a:rPr lang="tr-TR" sz="1600" dirty="0" err="1" smtClean="0">
                <a:hlinkClick r:id="rId16"/>
              </a:rPr>
              <a:t>cob</a:t>
            </a:r>
            <a:r>
              <a:rPr lang="tr-TR" sz="1600" dirty="0" smtClean="0">
                <a:hlinkClick r:id="rId16"/>
              </a:rPr>
              <a:t>.gov.tr</a:t>
            </a:r>
            <a:endParaRPr lang="tr-TR" sz="1600" dirty="0" smtClean="0"/>
          </a:p>
          <a:p>
            <a:endParaRPr lang="tr-TR" sz="1600" dirty="0"/>
          </a:p>
        </p:txBody>
      </p:sp>
      <p:pic>
        <p:nvPicPr>
          <p:cNvPr id="60" name="Picture 4"/>
          <p:cNvPicPr>
            <a:picLocks noChangeAspect="1" noChangeArrowheads="1"/>
          </p:cNvPicPr>
          <p:nvPr/>
        </p:nvPicPr>
        <p:blipFill>
          <a:blip r:embed="rId17"/>
          <a:srcRect/>
          <a:stretch>
            <a:fillRect/>
          </a:stretch>
        </p:blipFill>
        <p:spPr bwMode="auto">
          <a:xfrm>
            <a:off x="214282" y="4429132"/>
            <a:ext cx="785818" cy="1004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6000760" y="2000240"/>
            <a:ext cx="357187" cy="473075"/>
          </a:xfrm>
          <a:prstGeom prst="rect">
            <a:avLst/>
          </a:prstGeom>
          <a:noFill/>
          <a:ln w="9525">
            <a:noFill/>
            <a:miter lim="800000"/>
            <a:headEnd/>
            <a:tailEnd/>
          </a:ln>
        </p:spPr>
      </p:pic>
      <p:pic>
        <p:nvPicPr>
          <p:cNvPr id="62" name="Picture 5" descr="j0318058"/>
          <p:cNvPicPr>
            <a:picLocks noChangeAspect="1" noChangeArrowheads="1" noCrop="1"/>
          </p:cNvPicPr>
          <p:nvPr/>
        </p:nvPicPr>
        <p:blipFill>
          <a:blip r:embed="rId5"/>
          <a:srcRect/>
          <a:stretch>
            <a:fillRect/>
          </a:stretch>
        </p:blipFill>
        <p:spPr bwMode="auto">
          <a:xfrm>
            <a:off x="6000764" y="2500303"/>
            <a:ext cx="398462" cy="484188"/>
          </a:xfrm>
          <a:prstGeom prst="rect">
            <a:avLst/>
          </a:prstGeom>
          <a:ln>
            <a:noFill/>
          </a:ln>
          <a:effectLst>
            <a:outerShdw blurRad="292100" dist="139700" dir="2700000" algn="tl" rotWithShape="0">
              <a:srgbClr val="333333">
                <a:alpha val="65000"/>
              </a:srgbClr>
            </a:outerShdw>
          </a:effectLst>
        </p:spPr>
      </p:pic>
      <p:sp>
        <p:nvSpPr>
          <p:cNvPr id="63" name="32 Dikdörtgen"/>
          <p:cNvSpPr>
            <a:spLocks noChangeArrowheads="1"/>
          </p:cNvSpPr>
          <p:nvPr/>
        </p:nvSpPr>
        <p:spPr bwMode="auto">
          <a:xfrm>
            <a:off x="6500826" y="2071678"/>
            <a:ext cx="1785938" cy="338137"/>
          </a:xfrm>
          <a:prstGeom prst="rect">
            <a:avLst/>
          </a:prstGeom>
          <a:noFill/>
          <a:ln w="9525">
            <a:noFill/>
            <a:miter lim="800000"/>
            <a:headEnd/>
            <a:tailEnd/>
          </a:ln>
        </p:spPr>
        <p:txBody>
          <a:bodyPr>
            <a:spAutoFit/>
          </a:bodyPr>
          <a:lstStyle/>
          <a:p>
            <a:r>
              <a:rPr lang="tr-TR" sz="1600" dirty="0">
                <a:solidFill>
                  <a:srgbClr val="C00000"/>
                </a:solidFill>
              </a:rPr>
              <a:t>0 312 207 66 73</a:t>
            </a:r>
          </a:p>
        </p:txBody>
      </p:sp>
      <p:sp>
        <p:nvSpPr>
          <p:cNvPr id="64" name="33 Dikdörtgen"/>
          <p:cNvSpPr>
            <a:spLocks noChangeArrowheads="1"/>
          </p:cNvSpPr>
          <p:nvPr/>
        </p:nvSpPr>
        <p:spPr bwMode="auto">
          <a:xfrm>
            <a:off x="6500826" y="2428868"/>
            <a:ext cx="2143125" cy="338137"/>
          </a:xfrm>
          <a:prstGeom prst="rect">
            <a:avLst/>
          </a:prstGeom>
          <a:noFill/>
          <a:ln w="9525">
            <a:noFill/>
            <a:miter lim="800000"/>
            <a:headEnd/>
            <a:tailEnd/>
          </a:ln>
        </p:spPr>
        <p:txBody>
          <a:bodyPr>
            <a:spAutoFit/>
          </a:bodyPr>
          <a:lstStyle/>
          <a:p>
            <a:r>
              <a:rPr lang="tr-TR" sz="1600" dirty="0">
                <a:hlinkClick r:id="rId7"/>
              </a:rPr>
              <a:t>ferdem@</a:t>
            </a:r>
            <a:r>
              <a:rPr lang="tr-TR" sz="1600" dirty="0" err="1">
                <a:hlinkClick r:id="rId7"/>
              </a:rPr>
              <a:t>cob</a:t>
            </a:r>
            <a:r>
              <a:rPr lang="tr-TR" sz="1600" dirty="0">
                <a:hlinkClick r:id="rId7"/>
              </a:rPr>
              <a:t>.gov.tr</a:t>
            </a:r>
            <a:endParaRPr lang="tr-TR" sz="1600" dirty="0"/>
          </a:p>
        </p:txBody>
      </p:sp>
      <p:pic>
        <p:nvPicPr>
          <p:cNvPr id="69" name="Picture 2"/>
          <p:cNvPicPr>
            <a:picLocks noChangeAspect="1" noChangeArrowheads="1"/>
          </p:cNvPicPr>
          <p:nvPr/>
        </p:nvPicPr>
        <p:blipFill>
          <a:blip r:embed="rId18" cstate="print"/>
          <a:srcRect/>
          <a:stretch>
            <a:fillRect/>
          </a:stretch>
        </p:blipFill>
        <p:spPr bwMode="auto">
          <a:xfrm>
            <a:off x="5000628" y="2000240"/>
            <a:ext cx="798149" cy="1004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0" name="Picture 3" descr="C:\Documents and Settings\esarioglu\Belgelerim\Resimlerim\Microsoft Clip Organizer\j0283694.gif"/>
          <p:cNvPicPr>
            <a:picLocks noChangeAspect="1" noChangeArrowheads="1" noCrop="1"/>
          </p:cNvPicPr>
          <p:nvPr/>
        </p:nvPicPr>
        <p:blipFill>
          <a:blip r:embed="rId4"/>
          <a:srcRect/>
          <a:stretch>
            <a:fillRect/>
          </a:stretch>
        </p:blipFill>
        <p:spPr bwMode="auto">
          <a:xfrm>
            <a:off x="6000760" y="5643578"/>
            <a:ext cx="357187" cy="473075"/>
          </a:xfrm>
          <a:prstGeom prst="rect">
            <a:avLst/>
          </a:prstGeom>
          <a:noFill/>
          <a:ln w="9525">
            <a:noFill/>
            <a:miter lim="800000"/>
            <a:headEnd/>
            <a:tailEnd/>
          </a:ln>
        </p:spPr>
      </p:pic>
      <p:pic>
        <p:nvPicPr>
          <p:cNvPr id="71" name="Picture 5" descr="j0318058"/>
          <p:cNvPicPr>
            <a:picLocks noChangeAspect="1" noChangeArrowheads="1" noCrop="1"/>
          </p:cNvPicPr>
          <p:nvPr/>
        </p:nvPicPr>
        <p:blipFill>
          <a:blip r:embed="rId5"/>
          <a:srcRect/>
          <a:stretch>
            <a:fillRect/>
          </a:stretch>
        </p:blipFill>
        <p:spPr bwMode="auto">
          <a:xfrm>
            <a:off x="6000760" y="6143644"/>
            <a:ext cx="398462" cy="484188"/>
          </a:xfrm>
          <a:prstGeom prst="rect">
            <a:avLst/>
          </a:prstGeom>
          <a:ln>
            <a:noFill/>
          </a:ln>
          <a:effectLst>
            <a:outerShdw blurRad="292100" dist="139700" dir="2700000" algn="tl" rotWithShape="0">
              <a:srgbClr val="333333">
                <a:alpha val="65000"/>
              </a:srgbClr>
            </a:outerShdw>
          </a:effectLst>
        </p:spPr>
      </p:pic>
      <p:sp>
        <p:nvSpPr>
          <p:cNvPr id="72" name="44 Dikdörtgen"/>
          <p:cNvSpPr>
            <a:spLocks noChangeArrowheads="1"/>
          </p:cNvSpPr>
          <p:nvPr/>
        </p:nvSpPr>
        <p:spPr bwMode="auto">
          <a:xfrm>
            <a:off x="6572264" y="5786454"/>
            <a:ext cx="1785938" cy="338137"/>
          </a:xfrm>
          <a:prstGeom prst="rect">
            <a:avLst/>
          </a:prstGeom>
          <a:noFill/>
          <a:ln w="9525">
            <a:noFill/>
            <a:miter lim="800000"/>
            <a:headEnd/>
            <a:tailEnd/>
          </a:ln>
        </p:spPr>
        <p:txBody>
          <a:bodyPr>
            <a:spAutoFit/>
          </a:bodyPr>
          <a:lstStyle/>
          <a:p>
            <a:r>
              <a:rPr lang="tr-TR" sz="1600" dirty="0">
                <a:solidFill>
                  <a:srgbClr val="C00000"/>
                </a:solidFill>
              </a:rPr>
              <a:t>0 312 207 </a:t>
            </a:r>
            <a:r>
              <a:rPr lang="tr-TR" sz="1600" dirty="0" smtClean="0">
                <a:solidFill>
                  <a:srgbClr val="C00000"/>
                </a:solidFill>
              </a:rPr>
              <a:t>64 27</a:t>
            </a:r>
            <a:endParaRPr lang="tr-TR" sz="1600" dirty="0">
              <a:solidFill>
                <a:srgbClr val="C00000"/>
              </a:solidFill>
            </a:endParaRPr>
          </a:p>
        </p:txBody>
      </p:sp>
      <p:sp>
        <p:nvSpPr>
          <p:cNvPr id="73" name="45 Dikdörtgen"/>
          <p:cNvSpPr>
            <a:spLocks noChangeArrowheads="1"/>
          </p:cNvSpPr>
          <p:nvPr/>
        </p:nvSpPr>
        <p:spPr bwMode="auto">
          <a:xfrm>
            <a:off x="6572264" y="6143644"/>
            <a:ext cx="2428875" cy="338137"/>
          </a:xfrm>
          <a:prstGeom prst="rect">
            <a:avLst/>
          </a:prstGeom>
          <a:noFill/>
          <a:ln w="9525">
            <a:noFill/>
            <a:miter lim="800000"/>
            <a:headEnd/>
            <a:tailEnd/>
          </a:ln>
        </p:spPr>
        <p:txBody>
          <a:bodyPr>
            <a:spAutoFit/>
          </a:bodyPr>
          <a:lstStyle/>
          <a:p>
            <a:r>
              <a:rPr lang="tr-TR" sz="1600" dirty="0" err="1" smtClean="0">
                <a:hlinkClick r:id="rId7"/>
              </a:rPr>
              <a:t>kbabacan</a:t>
            </a:r>
            <a:r>
              <a:rPr lang="tr-TR" sz="1600" dirty="0" smtClean="0">
                <a:hlinkClick r:id="rId7"/>
              </a:rPr>
              <a:t>@</a:t>
            </a:r>
            <a:r>
              <a:rPr lang="tr-TR" sz="1600" dirty="0" err="1" smtClean="0">
                <a:hlinkClick r:id="rId7"/>
              </a:rPr>
              <a:t>cob</a:t>
            </a:r>
            <a:r>
              <a:rPr lang="tr-TR" sz="1600" dirty="0" smtClean="0">
                <a:hlinkClick r:id="rId7"/>
              </a:rPr>
              <a:t>.gov.tr</a:t>
            </a:r>
            <a:endParaRPr lang="tr-TR" sz="1600" dirty="0"/>
          </a:p>
        </p:txBody>
      </p:sp>
      <p:pic>
        <p:nvPicPr>
          <p:cNvPr id="57346" name="Picture 2"/>
          <p:cNvPicPr>
            <a:picLocks noChangeAspect="1" noChangeArrowheads="1"/>
          </p:cNvPicPr>
          <p:nvPr/>
        </p:nvPicPr>
        <p:blipFill>
          <a:blip r:embed="rId19"/>
          <a:srcRect/>
          <a:stretch>
            <a:fillRect/>
          </a:stretch>
        </p:blipFill>
        <p:spPr bwMode="auto">
          <a:xfrm>
            <a:off x="5000628" y="4429132"/>
            <a:ext cx="823912" cy="107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47" name="Picture 3"/>
          <p:cNvPicPr>
            <a:picLocks noChangeAspect="1" noChangeArrowheads="1"/>
          </p:cNvPicPr>
          <p:nvPr/>
        </p:nvPicPr>
        <p:blipFill>
          <a:blip r:embed="rId20"/>
          <a:srcRect/>
          <a:stretch>
            <a:fillRect/>
          </a:stretch>
        </p:blipFill>
        <p:spPr bwMode="auto">
          <a:xfrm>
            <a:off x="214282" y="5572140"/>
            <a:ext cx="785818" cy="107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7" name="Picture 1"/>
          <p:cNvPicPr>
            <a:picLocks noChangeAspect="1" noChangeArrowheads="1"/>
          </p:cNvPicPr>
          <p:nvPr/>
        </p:nvPicPr>
        <p:blipFill>
          <a:blip r:embed="rId21" cstate="print"/>
          <a:srcRect/>
          <a:stretch>
            <a:fillRect/>
          </a:stretch>
        </p:blipFill>
        <p:spPr bwMode="auto">
          <a:xfrm>
            <a:off x="5000628" y="5643578"/>
            <a:ext cx="838206"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C36041A-92A4-4E81-B4A3-BB703E68D7D8}" type="slidenum">
              <a:rPr lang="tr-TR" smtClean="0"/>
              <a:pPr/>
              <a:t>5</a:t>
            </a:fld>
            <a:endParaRPr lang="tr-TR" smtClean="0"/>
          </a:p>
        </p:txBody>
      </p:sp>
      <p:sp>
        <p:nvSpPr>
          <p:cNvPr id="48131"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48132"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E99F449-7858-4D2B-8969-358C6BD986FC}" type="datetime1">
              <a:rPr lang="tr-TR" smtClean="0"/>
              <a:pPr/>
              <a:t>23.11.2010</a:t>
            </a:fld>
            <a:endParaRPr lang="tr-TR" smtClean="0"/>
          </a:p>
        </p:txBody>
      </p:sp>
      <p:sp>
        <p:nvSpPr>
          <p:cNvPr id="48133" name="12 Dikdörtgen"/>
          <p:cNvSpPr>
            <a:spLocks noChangeArrowheads="1"/>
          </p:cNvSpPr>
          <p:nvPr/>
        </p:nvSpPr>
        <p:spPr bwMode="auto">
          <a:xfrm>
            <a:off x="928688" y="1428750"/>
            <a:ext cx="4572000" cy="265113"/>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a:solidFill>
                  <a:srgbClr val="002060"/>
                </a:solidFill>
              </a:rPr>
              <a:t>1. BÖLÜM</a:t>
            </a:r>
            <a:r>
              <a:rPr lang="tr-TR" sz="1400" b="0">
                <a:solidFill>
                  <a:srgbClr val="000000"/>
                </a:solidFill>
              </a:rPr>
              <a:t>	: Amaç, Kapsam, Dayanak ve Tanımlar  </a:t>
            </a:r>
          </a:p>
        </p:txBody>
      </p:sp>
      <p:sp>
        <p:nvSpPr>
          <p:cNvPr id="48134" name="13 Dikdörtgen"/>
          <p:cNvSpPr>
            <a:spLocks noChangeArrowheads="1"/>
          </p:cNvSpPr>
          <p:nvPr/>
        </p:nvSpPr>
        <p:spPr bwMode="auto">
          <a:xfrm>
            <a:off x="1143000" y="1785938"/>
            <a:ext cx="7858125" cy="265112"/>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a:solidFill>
                  <a:srgbClr val="002060"/>
                </a:solidFill>
              </a:rPr>
              <a:t>2. BÖLÜM</a:t>
            </a:r>
            <a:r>
              <a:rPr lang="tr-TR" sz="1400" b="0">
                <a:solidFill>
                  <a:srgbClr val="000000"/>
                </a:solidFill>
              </a:rPr>
              <a:t>	: Çevre İznine veya Çevre İzin ve Lisansına Tabi İşletmeler  ve Yetkili Merciler</a:t>
            </a:r>
          </a:p>
        </p:txBody>
      </p:sp>
      <p:sp>
        <p:nvSpPr>
          <p:cNvPr id="48135" name="14 Dikdörtgen"/>
          <p:cNvSpPr>
            <a:spLocks noChangeArrowheads="1"/>
          </p:cNvSpPr>
          <p:nvPr/>
        </p:nvSpPr>
        <p:spPr bwMode="auto">
          <a:xfrm>
            <a:off x="1357313" y="2143125"/>
            <a:ext cx="7786687" cy="265113"/>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a:solidFill>
                  <a:srgbClr val="002060"/>
                </a:solidFill>
              </a:rPr>
              <a:t>3. BÖLÜM</a:t>
            </a:r>
            <a:r>
              <a:rPr lang="tr-TR" sz="1400" b="0">
                <a:solidFill>
                  <a:srgbClr val="000000"/>
                </a:solidFill>
              </a:rPr>
              <a:t>	: Çevre İzni veya Çevre İzin ve Lisansı e-Başvurusu Değer. ve Verilmesi</a:t>
            </a:r>
          </a:p>
        </p:txBody>
      </p:sp>
      <p:sp>
        <p:nvSpPr>
          <p:cNvPr id="48136" name="15 Dikdörtgen"/>
          <p:cNvSpPr>
            <a:spLocks noChangeArrowheads="1"/>
          </p:cNvSpPr>
          <p:nvPr/>
        </p:nvSpPr>
        <p:spPr bwMode="auto">
          <a:xfrm>
            <a:off x="1500188" y="2500313"/>
            <a:ext cx="7358062" cy="265112"/>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a:solidFill>
                  <a:srgbClr val="002060"/>
                </a:solidFill>
              </a:rPr>
              <a:t>4. BÖLÜM</a:t>
            </a:r>
            <a:r>
              <a:rPr lang="tr-TR" sz="1400" b="0">
                <a:solidFill>
                  <a:srgbClr val="000000"/>
                </a:solidFill>
              </a:rPr>
              <a:t>	: Yetkilendirme ve Çevre Danışmanlık Firmalarının   Yükümlülükleri</a:t>
            </a:r>
          </a:p>
        </p:txBody>
      </p:sp>
      <p:sp>
        <p:nvSpPr>
          <p:cNvPr id="48137" name="17 Dikdörtgen"/>
          <p:cNvSpPr>
            <a:spLocks noChangeArrowheads="1"/>
          </p:cNvSpPr>
          <p:nvPr/>
        </p:nvSpPr>
        <p:spPr bwMode="auto">
          <a:xfrm>
            <a:off x="1643063" y="2857500"/>
            <a:ext cx="4071937" cy="265113"/>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a:solidFill>
                  <a:srgbClr val="002060"/>
                </a:solidFill>
              </a:rPr>
              <a:t>5. BÖLÜM</a:t>
            </a:r>
            <a:r>
              <a:rPr lang="tr-TR" sz="1400" b="0">
                <a:solidFill>
                  <a:srgbClr val="000000"/>
                </a:solidFill>
              </a:rPr>
              <a:t>	: Diğer Hükümler</a:t>
            </a:r>
          </a:p>
        </p:txBody>
      </p:sp>
      <p:sp>
        <p:nvSpPr>
          <p:cNvPr id="48138" name="20 Dikdörtgen"/>
          <p:cNvSpPr>
            <a:spLocks noChangeArrowheads="1"/>
          </p:cNvSpPr>
          <p:nvPr/>
        </p:nvSpPr>
        <p:spPr bwMode="auto">
          <a:xfrm>
            <a:off x="1714500" y="3571875"/>
            <a:ext cx="6286500" cy="307975"/>
          </a:xfrm>
          <a:prstGeom prst="rect">
            <a:avLst/>
          </a:prstGeom>
          <a:noFill/>
          <a:ln w="9525">
            <a:noFill/>
            <a:miter lim="800000"/>
            <a:headEnd/>
            <a:tailEnd/>
          </a:ln>
        </p:spPr>
        <p:txBody>
          <a:bodyPr>
            <a:spAutoFit/>
          </a:bodyPr>
          <a:lstStyle/>
          <a:p>
            <a:r>
              <a:rPr lang="tr-TR" sz="1400">
                <a:solidFill>
                  <a:srgbClr val="002060"/>
                </a:solidFill>
              </a:rPr>
              <a:t>EK-1</a:t>
            </a:r>
            <a:r>
              <a:rPr lang="tr-TR" sz="1400" b="0">
                <a:solidFill>
                  <a:srgbClr val="000000"/>
                </a:solidFill>
              </a:rPr>
              <a:t>: Çevreye Kirletici Etkisi Yüksek Olan Faaliyet veya Tesisler</a:t>
            </a:r>
            <a:endParaRPr lang="tr-TR" sz="1400"/>
          </a:p>
        </p:txBody>
      </p:sp>
      <p:sp>
        <p:nvSpPr>
          <p:cNvPr id="48139" name="21 Dikdörtgen"/>
          <p:cNvSpPr>
            <a:spLocks noChangeArrowheads="1"/>
          </p:cNvSpPr>
          <p:nvPr/>
        </p:nvSpPr>
        <p:spPr bwMode="auto">
          <a:xfrm>
            <a:off x="1714500" y="3857625"/>
            <a:ext cx="6286500" cy="307975"/>
          </a:xfrm>
          <a:prstGeom prst="rect">
            <a:avLst/>
          </a:prstGeom>
          <a:noFill/>
          <a:ln w="9525">
            <a:noFill/>
            <a:miter lim="800000"/>
            <a:headEnd/>
            <a:tailEnd/>
          </a:ln>
        </p:spPr>
        <p:txBody>
          <a:bodyPr>
            <a:spAutoFit/>
          </a:bodyPr>
          <a:lstStyle/>
          <a:p>
            <a:r>
              <a:rPr lang="tr-TR" sz="1400">
                <a:solidFill>
                  <a:srgbClr val="002060"/>
                </a:solidFill>
              </a:rPr>
              <a:t>EK-2</a:t>
            </a:r>
            <a:r>
              <a:rPr lang="tr-TR" sz="1400" b="0">
                <a:solidFill>
                  <a:srgbClr val="000000"/>
                </a:solidFill>
              </a:rPr>
              <a:t>: Çevreye Kirletici Etkisi Olan Faaliyet veya Tesisler</a:t>
            </a:r>
            <a:endParaRPr lang="tr-TR" sz="1400"/>
          </a:p>
        </p:txBody>
      </p:sp>
      <p:sp>
        <p:nvSpPr>
          <p:cNvPr id="48140" name="22 Dikdörtgen"/>
          <p:cNvSpPr>
            <a:spLocks noChangeArrowheads="1"/>
          </p:cNvSpPr>
          <p:nvPr/>
        </p:nvSpPr>
        <p:spPr bwMode="auto">
          <a:xfrm>
            <a:off x="1785938" y="4500563"/>
            <a:ext cx="6286500" cy="307975"/>
          </a:xfrm>
          <a:prstGeom prst="rect">
            <a:avLst/>
          </a:prstGeom>
          <a:noFill/>
          <a:ln w="9525">
            <a:noFill/>
            <a:miter lim="800000"/>
            <a:headEnd/>
            <a:tailEnd/>
          </a:ln>
        </p:spPr>
        <p:txBody>
          <a:bodyPr>
            <a:spAutoFit/>
          </a:bodyPr>
          <a:lstStyle/>
          <a:p>
            <a:r>
              <a:rPr lang="tr-TR" sz="1400">
                <a:solidFill>
                  <a:srgbClr val="0066FF"/>
                </a:solidFill>
              </a:rPr>
              <a:t>EK-3A</a:t>
            </a:r>
            <a:r>
              <a:rPr lang="tr-TR" sz="1400" b="0">
                <a:solidFill>
                  <a:srgbClr val="0066FF"/>
                </a:solidFill>
              </a:rPr>
              <a:t>: </a:t>
            </a:r>
            <a:r>
              <a:rPr lang="tr-TR" sz="1400" b="0"/>
              <a:t>Geçici Faaliyet Belgesi Başvuru Formu</a:t>
            </a:r>
          </a:p>
        </p:txBody>
      </p:sp>
      <p:sp>
        <p:nvSpPr>
          <p:cNvPr id="48141" name="23 Dikdörtgen"/>
          <p:cNvSpPr>
            <a:spLocks noChangeArrowheads="1"/>
          </p:cNvSpPr>
          <p:nvPr/>
        </p:nvSpPr>
        <p:spPr bwMode="auto">
          <a:xfrm>
            <a:off x="1643063" y="4786313"/>
            <a:ext cx="6286500" cy="307975"/>
          </a:xfrm>
          <a:prstGeom prst="rect">
            <a:avLst/>
          </a:prstGeom>
          <a:noFill/>
          <a:ln w="9525">
            <a:noFill/>
            <a:miter lim="800000"/>
            <a:headEnd/>
            <a:tailEnd/>
          </a:ln>
        </p:spPr>
        <p:txBody>
          <a:bodyPr>
            <a:spAutoFit/>
          </a:bodyPr>
          <a:lstStyle/>
          <a:p>
            <a:r>
              <a:rPr lang="tr-TR" sz="1400">
                <a:solidFill>
                  <a:srgbClr val="0066FF"/>
                </a:solidFill>
              </a:rPr>
              <a:t>EK-3B</a:t>
            </a:r>
            <a:r>
              <a:rPr lang="tr-TR" sz="1400" b="0">
                <a:solidFill>
                  <a:srgbClr val="000000"/>
                </a:solidFill>
              </a:rPr>
              <a:t>: </a:t>
            </a:r>
            <a:r>
              <a:rPr lang="tr-TR" sz="1400" b="0"/>
              <a:t>Geçici Faaliyet Belgesi Başvuru Formu Ekleri</a:t>
            </a:r>
          </a:p>
        </p:txBody>
      </p:sp>
      <p:sp>
        <p:nvSpPr>
          <p:cNvPr id="48142" name="24 Dikdörtgen"/>
          <p:cNvSpPr>
            <a:spLocks noChangeArrowheads="1"/>
          </p:cNvSpPr>
          <p:nvPr/>
        </p:nvSpPr>
        <p:spPr bwMode="auto">
          <a:xfrm>
            <a:off x="1428750" y="5072063"/>
            <a:ext cx="7000875" cy="307975"/>
          </a:xfrm>
          <a:prstGeom prst="rect">
            <a:avLst/>
          </a:prstGeom>
          <a:noFill/>
          <a:ln w="9525">
            <a:noFill/>
            <a:miter lim="800000"/>
            <a:headEnd/>
            <a:tailEnd/>
          </a:ln>
        </p:spPr>
        <p:txBody>
          <a:bodyPr>
            <a:spAutoFit/>
          </a:bodyPr>
          <a:lstStyle/>
          <a:p>
            <a:r>
              <a:rPr lang="tr-TR" sz="1400">
                <a:solidFill>
                  <a:srgbClr val="0066FF"/>
                </a:solidFill>
              </a:rPr>
              <a:t>EK-3C</a:t>
            </a:r>
            <a:r>
              <a:rPr lang="tr-TR" sz="1400" b="0">
                <a:solidFill>
                  <a:srgbClr val="0066FF"/>
                </a:solidFill>
              </a:rPr>
              <a:t>: </a:t>
            </a:r>
            <a:r>
              <a:rPr lang="tr-TR" sz="1400" b="0"/>
              <a:t>İzin Lisans Sürecinin Tamamlanması İçin Gerekli Bilgi Ve Belgeler</a:t>
            </a:r>
          </a:p>
        </p:txBody>
      </p:sp>
      <p:sp>
        <p:nvSpPr>
          <p:cNvPr id="48143" name="26 Dikdörtgen"/>
          <p:cNvSpPr>
            <a:spLocks noChangeArrowheads="1"/>
          </p:cNvSpPr>
          <p:nvPr/>
        </p:nvSpPr>
        <p:spPr bwMode="auto">
          <a:xfrm>
            <a:off x="1143000" y="5357813"/>
            <a:ext cx="6286500" cy="307975"/>
          </a:xfrm>
          <a:prstGeom prst="rect">
            <a:avLst/>
          </a:prstGeom>
          <a:noFill/>
          <a:ln w="9525">
            <a:noFill/>
            <a:miter lim="800000"/>
            <a:headEnd/>
            <a:tailEnd/>
          </a:ln>
        </p:spPr>
        <p:txBody>
          <a:bodyPr>
            <a:spAutoFit/>
          </a:bodyPr>
          <a:lstStyle/>
          <a:p>
            <a:r>
              <a:rPr lang="tr-TR" sz="1400">
                <a:solidFill>
                  <a:srgbClr val="002060"/>
                </a:solidFill>
              </a:rPr>
              <a:t>EK-4</a:t>
            </a:r>
            <a:r>
              <a:rPr lang="tr-TR" sz="1400" b="0">
                <a:solidFill>
                  <a:srgbClr val="000000"/>
                </a:solidFill>
              </a:rPr>
              <a:t>: Çevre İzin Belgesi (Bakanlık)</a:t>
            </a:r>
            <a:endParaRPr lang="tr-TR" sz="1400"/>
          </a:p>
        </p:txBody>
      </p:sp>
      <p:sp>
        <p:nvSpPr>
          <p:cNvPr id="48144" name="28 Dikdörtgen"/>
          <p:cNvSpPr>
            <a:spLocks noChangeArrowheads="1"/>
          </p:cNvSpPr>
          <p:nvPr/>
        </p:nvSpPr>
        <p:spPr bwMode="auto">
          <a:xfrm>
            <a:off x="1000125" y="5643563"/>
            <a:ext cx="6286500" cy="307975"/>
          </a:xfrm>
          <a:prstGeom prst="rect">
            <a:avLst/>
          </a:prstGeom>
          <a:noFill/>
          <a:ln w="9525">
            <a:noFill/>
            <a:miter lim="800000"/>
            <a:headEnd/>
            <a:tailEnd/>
          </a:ln>
        </p:spPr>
        <p:txBody>
          <a:bodyPr>
            <a:spAutoFit/>
          </a:bodyPr>
          <a:lstStyle/>
          <a:p>
            <a:r>
              <a:rPr lang="tr-TR" sz="1400">
                <a:solidFill>
                  <a:srgbClr val="002060"/>
                </a:solidFill>
              </a:rPr>
              <a:t>EK-5</a:t>
            </a:r>
            <a:r>
              <a:rPr lang="tr-TR" sz="1400" b="0">
                <a:solidFill>
                  <a:srgbClr val="000000"/>
                </a:solidFill>
              </a:rPr>
              <a:t>: Çevre İzin ve Lisans Belgesi (Bakanlık</a:t>
            </a:r>
            <a:r>
              <a:rPr lang="tr-TR" sz="1200" b="0">
                <a:solidFill>
                  <a:srgbClr val="000000"/>
                </a:solidFill>
              </a:rPr>
              <a:t>)</a:t>
            </a:r>
            <a:endParaRPr lang="tr-TR" sz="1200"/>
          </a:p>
        </p:txBody>
      </p:sp>
      <p:sp>
        <p:nvSpPr>
          <p:cNvPr id="48145" name="29 Dikdörtgen"/>
          <p:cNvSpPr>
            <a:spLocks noChangeArrowheads="1"/>
          </p:cNvSpPr>
          <p:nvPr/>
        </p:nvSpPr>
        <p:spPr bwMode="auto">
          <a:xfrm>
            <a:off x="857250" y="5929313"/>
            <a:ext cx="6286500" cy="307975"/>
          </a:xfrm>
          <a:prstGeom prst="rect">
            <a:avLst/>
          </a:prstGeom>
          <a:noFill/>
          <a:ln w="9525">
            <a:noFill/>
            <a:miter lim="800000"/>
            <a:headEnd/>
            <a:tailEnd/>
          </a:ln>
        </p:spPr>
        <p:txBody>
          <a:bodyPr>
            <a:spAutoFit/>
          </a:bodyPr>
          <a:lstStyle/>
          <a:p>
            <a:r>
              <a:rPr lang="tr-TR" sz="1400">
                <a:solidFill>
                  <a:srgbClr val="002060"/>
                </a:solidFill>
              </a:rPr>
              <a:t>EK-6</a:t>
            </a:r>
            <a:r>
              <a:rPr lang="tr-TR" sz="1400" b="0">
                <a:solidFill>
                  <a:srgbClr val="000000"/>
                </a:solidFill>
              </a:rPr>
              <a:t>: Çevre İzin Belgesi (İl Müdürlükleri)</a:t>
            </a:r>
            <a:endParaRPr lang="tr-TR" sz="1400"/>
          </a:p>
        </p:txBody>
      </p:sp>
      <p:sp>
        <p:nvSpPr>
          <p:cNvPr id="48146" name="30 Dikdörtgen"/>
          <p:cNvSpPr>
            <a:spLocks noChangeArrowheads="1"/>
          </p:cNvSpPr>
          <p:nvPr/>
        </p:nvSpPr>
        <p:spPr bwMode="auto">
          <a:xfrm>
            <a:off x="642938" y="6215063"/>
            <a:ext cx="6286500" cy="307975"/>
          </a:xfrm>
          <a:prstGeom prst="rect">
            <a:avLst/>
          </a:prstGeom>
          <a:noFill/>
          <a:ln w="9525">
            <a:noFill/>
            <a:miter lim="800000"/>
            <a:headEnd/>
            <a:tailEnd/>
          </a:ln>
        </p:spPr>
        <p:txBody>
          <a:bodyPr>
            <a:spAutoFit/>
          </a:bodyPr>
          <a:lstStyle/>
          <a:p>
            <a:r>
              <a:rPr lang="tr-TR" sz="1400">
                <a:solidFill>
                  <a:srgbClr val="002060"/>
                </a:solidFill>
              </a:rPr>
              <a:t>EK-7</a:t>
            </a:r>
            <a:r>
              <a:rPr lang="tr-TR" sz="1400" b="0">
                <a:solidFill>
                  <a:srgbClr val="000000"/>
                </a:solidFill>
              </a:rPr>
              <a:t>: Çevre İzin ve Lisans Belgesi (İl Müdürlükleri)</a:t>
            </a:r>
            <a:endParaRPr lang="tr-TR" sz="1400"/>
          </a:p>
        </p:txBody>
      </p:sp>
      <p:sp>
        <p:nvSpPr>
          <p:cNvPr id="48147" name="32 Dikdörtgen"/>
          <p:cNvSpPr>
            <a:spLocks noChangeArrowheads="1"/>
          </p:cNvSpPr>
          <p:nvPr/>
        </p:nvSpPr>
        <p:spPr bwMode="auto">
          <a:xfrm>
            <a:off x="1643063" y="4214813"/>
            <a:ext cx="6286500" cy="307975"/>
          </a:xfrm>
          <a:prstGeom prst="rect">
            <a:avLst/>
          </a:prstGeom>
          <a:noFill/>
          <a:ln w="9525">
            <a:noFill/>
            <a:miter lim="800000"/>
            <a:headEnd/>
            <a:tailEnd/>
          </a:ln>
        </p:spPr>
        <p:txBody>
          <a:bodyPr>
            <a:spAutoFit/>
          </a:bodyPr>
          <a:lstStyle/>
          <a:p>
            <a:r>
              <a:rPr lang="tr-TR" sz="1400">
                <a:solidFill>
                  <a:srgbClr val="002060"/>
                </a:solidFill>
              </a:rPr>
              <a:t>EK-3</a:t>
            </a:r>
            <a:r>
              <a:rPr lang="tr-TR" sz="1400" b="0">
                <a:solidFill>
                  <a:srgbClr val="000000"/>
                </a:solidFill>
              </a:rPr>
              <a:t>:</a:t>
            </a:r>
            <a:endParaRPr lang="tr-TR" sz="1400"/>
          </a:p>
        </p:txBody>
      </p:sp>
      <p:graphicFrame>
        <p:nvGraphicFramePr>
          <p:cNvPr id="34" name="33 Tablo"/>
          <p:cNvGraphicFramePr>
            <a:graphicFrameLocks noGrp="1"/>
          </p:cNvGraphicFramePr>
          <p:nvPr/>
        </p:nvGraphicFramePr>
        <p:xfrm>
          <a:off x="7358063" y="2928938"/>
          <a:ext cx="1643074" cy="3429023"/>
        </p:xfrm>
        <a:graphic>
          <a:graphicData uri="http://schemas.openxmlformats.org/drawingml/2006/table">
            <a:tbl>
              <a:tblPr>
                <a:tableStyleId>{793D81CF-94F2-401A-BA57-92F5A7B2D0C5}</a:tableStyleId>
              </a:tblPr>
              <a:tblGrid>
                <a:gridCol w="202884"/>
                <a:gridCol w="822966"/>
                <a:gridCol w="617224"/>
              </a:tblGrid>
              <a:tr h="582557">
                <a:tc rowSpan="5">
                  <a:txBody>
                    <a:bodyPr/>
                    <a:lstStyle/>
                    <a:p>
                      <a:pPr algn="l">
                        <a:spcAft>
                          <a:spcPts val="0"/>
                        </a:spcAft>
                      </a:pPr>
                      <a:r>
                        <a:rPr lang="tr-TR" sz="900" dirty="0"/>
                        <a:t> </a:t>
                      </a:r>
                      <a:endParaRPr lang="tr-TR" sz="1100" dirty="0">
                        <a:latin typeface="Times New Roman"/>
                        <a:ea typeface="Times New Roman"/>
                        <a:cs typeface="Times New Roman"/>
                      </a:endParaRPr>
                    </a:p>
                  </a:txBody>
                  <a:tcPr marL="60960" marR="60960" marT="0" marB="0"/>
                </a:tc>
                <a:tc gridSpan="2">
                  <a:txBody>
                    <a:bodyPr/>
                    <a:lstStyle/>
                    <a:p>
                      <a:pPr algn="ctr">
                        <a:spcAft>
                          <a:spcPts val="0"/>
                        </a:spcAft>
                      </a:pPr>
                      <a:r>
                        <a:rPr lang="tr-TR" sz="1200" dirty="0"/>
                        <a:t>Yönetmeliğin Yayımlandığı Resmî Gazete’nin</a:t>
                      </a:r>
                      <a:endParaRPr lang="tr-TR" sz="1200" b="0" dirty="0">
                        <a:latin typeface="Times New Roman"/>
                        <a:ea typeface="Times New Roman"/>
                        <a:cs typeface="Times New Roman"/>
                      </a:endParaRPr>
                    </a:p>
                  </a:txBody>
                  <a:tcPr marL="60960" marR="60960" marT="0" marB="0" anchor="ctr"/>
                </a:tc>
                <a:tc hMerge="1">
                  <a:txBody>
                    <a:bodyPr/>
                    <a:lstStyle/>
                    <a:p>
                      <a:endParaRPr lang="tr-TR"/>
                    </a:p>
                  </a:txBody>
                  <a:tcPr/>
                </a:tc>
              </a:tr>
              <a:tr h="341059">
                <a:tc vMerge="1">
                  <a:txBody>
                    <a:bodyPr/>
                    <a:lstStyle/>
                    <a:p>
                      <a:endParaRPr lang="tr-TR"/>
                    </a:p>
                  </a:txBody>
                  <a:tcPr/>
                </a:tc>
                <a:tc>
                  <a:txBody>
                    <a:bodyPr/>
                    <a:lstStyle/>
                    <a:p>
                      <a:pPr algn="ctr">
                        <a:spcAft>
                          <a:spcPts val="0"/>
                        </a:spcAft>
                      </a:pPr>
                      <a:r>
                        <a:rPr lang="tr-TR" sz="1200" dirty="0"/>
                        <a:t>Tarihi</a:t>
                      </a:r>
                      <a:endParaRPr lang="tr-TR" sz="1200" b="1" dirty="0">
                        <a:latin typeface="Times New Roman"/>
                        <a:ea typeface="Times New Roman"/>
                        <a:cs typeface="Times New Roman"/>
                      </a:endParaRPr>
                    </a:p>
                  </a:txBody>
                  <a:tcPr marL="60960" marR="60960" marT="0" marB="0" anchor="ctr"/>
                </a:tc>
                <a:tc>
                  <a:txBody>
                    <a:bodyPr/>
                    <a:lstStyle/>
                    <a:p>
                      <a:pPr algn="ctr">
                        <a:spcAft>
                          <a:spcPts val="0"/>
                        </a:spcAft>
                      </a:pPr>
                      <a:r>
                        <a:rPr lang="tr-TR" sz="1200" dirty="0"/>
                        <a:t>Sayısı</a:t>
                      </a:r>
                      <a:endParaRPr lang="tr-TR" sz="1200" b="1" dirty="0">
                        <a:latin typeface="Times New Roman"/>
                        <a:ea typeface="Times New Roman"/>
                        <a:cs typeface="Times New Roman"/>
                      </a:endParaRPr>
                    </a:p>
                  </a:txBody>
                  <a:tcPr marL="60960" marR="60960" marT="0" marB="0" anchor="ctr"/>
                </a:tc>
              </a:tr>
              <a:tr h="384650">
                <a:tc vMerge="1">
                  <a:txBody>
                    <a:bodyPr/>
                    <a:lstStyle/>
                    <a:p>
                      <a:endParaRPr lang="tr-TR"/>
                    </a:p>
                  </a:txBody>
                  <a:tcPr/>
                </a:tc>
                <a:tc>
                  <a:txBody>
                    <a:bodyPr/>
                    <a:lstStyle/>
                    <a:p>
                      <a:pPr algn="ctr">
                        <a:spcAft>
                          <a:spcPts val="0"/>
                        </a:spcAft>
                      </a:pPr>
                      <a:r>
                        <a:rPr lang="tr-TR" sz="1200" b="1" dirty="0">
                          <a:solidFill>
                            <a:srgbClr val="002060"/>
                          </a:solidFill>
                        </a:rPr>
                        <a:t>29/4/2009</a:t>
                      </a:r>
                      <a:endParaRPr lang="tr-TR" sz="1200" b="1" dirty="0">
                        <a:solidFill>
                          <a:srgbClr val="002060"/>
                        </a:solidFill>
                        <a:latin typeface="Times New Roman"/>
                        <a:ea typeface="Times New Roman"/>
                        <a:cs typeface="Times New Roman"/>
                      </a:endParaRPr>
                    </a:p>
                  </a:txBody>
                  <a:tcPr marL="60960" marR="60960" marT="0" marB="0" anchor="ctr"/>
                </a:tc>
                <a:tc>
                  <a:txBody>
                    <a:bodyPr/>
                    <a:lstStyle/>
                    <a:p>
                      <a:pPr algn="ctr">
                        <a:spcAft>
                          <a:spcPts val="0"/>
                        </a:spcAft>
                      </a:pPr>
                      <a:r>
                        <a:rPr lang="tr-TR" sz="1200" b="1" dirty="0">
                          <a:solidFill>
                            <a:srgbClr val="002060"/>
                          </a:solidFill>
                        </a:rPr>
                        <a:t>27214</a:t>
                      </a:r>
                      <a:endParaRPr lang="tr-TR" sz="1200" b="1" dirty="0">
                        <a:solidFill>
                          <a:srgbClr val="002060"/>
                        </a:solidFill>
                        <a:latin typeface="Times New Roman"/>
                        <a:ea typeface="Times New Roman"/>
                        <a:cs typeface="Times New Roman"/>
                      </a:endParaRPr>
                    </a:p>
                  </a:txBody>
                  <a:tcPr marL="60960" marR="60960" marT="0" marB="0" anchor="ctr"/>
                </a:tc>
              </a:tr>
              <a:tr h="970929">
                <a:tc vMerge="1">
                  <a:txBody>
                    <a:bodyPr/>
                    <a:lstStyle/>
                    <a:p>
                      <a:endParaRPr lang="tr-TR"/>
                    </a:p>
                  </a:txBody>
                  <a:tcPr/>
                </a:tc>
                <a:tc gridSpan="2">
                  <a:txBody>
                    <a:bodyPr/>
                    <a:lstStyle/>
                    <a:p>
                      <a:pPr algn="ctr">
                        <a:spcAft>
                          <a:spcPts val="0"/>
                        </a:spcAft>
                      </a:pPr>
                      <a:r>
                        <a:rPr lang="tr-TR" sz="1200" dirty="0"/>
                        <a:t>Yönetmelikte Değişiklik Yapan Mevzuatın Yayımlandığı Resmî Gazete’nin</a:t>
                      </a:r>
                      <a:endParaRPr lang="tr-TR" sz="1200" b="0" dirty="0">
                        <a:latin typeface="Times New Roman"/>
                        <a:ea typeface="Times New Roman"/>
                        <a:cs typeface="Times New Roman"/>
                      </a:endParaRPr>
                    </a:p>
                  </a:txBody>
                  <a:tcPr marL="60960" marR="60960" marT="0" marB="0" anchor="ctr"/>
                </a:tc>
                <a:tc hMerge="1">
                  <a:txBody>
                    <a:bodyPr/>
                    <a:lstStyle/>
                    <a:p>
                      <a:endParaRPr lang="tr-TR"/>
                    </a:p>
                  </a:txBody>
                  <a:tcPr/>
                </a:tc>
              </a:tr>
              <a:tr h="287457">
                <a:tc vMerge="1">
                  <a:txBody>
                    <a:bodyPr/>
                    <a:lstStyle/>
                    <a:p>
                      <a:endParaRPr lang="tr-TR"/>
                    </a:p>
                  </a:txBody>
                  <a:tcPr/>
                </a:tc>
                <a:tc>
                  <a:txBody>
                    <a:bodyPr/>
                    <a:lstStyle/>
                    <a:p>
                      <a:pPr algn="ctr">
                        <a:spcAft>
                          <a:spcPts val="0"/>
                        </a:spcAft>
                      </a:pPr>
                      <a:r>
                        <a:rPr lang="tr-TR" sz="1200" dirty="0"/>
                        <a:t>Tarihi</a:t>
                      </a:r>
                      <a:endParaRPr lang="tr-TR" sz="1200" b="1" dirty="0">
                        <a:latin typeface="Times New Roman"/>
                        <a:ea typeface="Times New Roman"/>
                        <a:cs typeface="Times New Roman"/>
                      </a:endParaRPr>
                    </a:p>
                  </a:txBody>
                  <a:tcPr marL="60960" marR="60960" marT="0" marB="0" anchor="ctr"/>
                </a:tc>
                <a:tc>
                  <a:txBody>
                    <a:bodyPr/>
                    <a:lstStyle/>
                    <a:p>
                      <a:pPr algn="ctr">
                        <a:spcAft>
                          <a:spcPts val="0"/>
                        </a:spcAft>
                      </a:pPr>
                      <a:r>
                        <a:rPr lang="tr-TR" sz="1200" dirty="0"/>
                        <a:t>Sayısı</a:t>
                      </a:r>
                      <a:endParaRPr lang="tr-TR" sz="1200" b="1" dirty="0">
                        <a:latin typeface="Times New Roman"/>
                        <a:ea typeface="Times New Roman"/>
                        <a:cs typeface="Times New Roman"/>
                      </a:endParaRPr>
                    </a:p>
                  </a:txBody>
                  <a:tcPr marL="60960" marR="60960" marT="0" marB="0" anchor="ctr"/>
                </a:tc>
              </a:tr>
              <a:tr h="287457">
                <a:tc>
                  <a:txBody>
                    <a:bodyPr/>
                    <a:lstStyle/>
                    <a:p>
                      <a:pPr algn="l">
                        <a:spcAft>
                          <a:spcPts val="0"/>
                        </a:spcAft>
                      </a:pPr>
                      <a:r>
                        <a:rPr lang="tr-TR" sz="1100" dirty="0" smtClean="0"/>
                        <a:t>1</a:t>
                      </a:r>
                      <a:endParaRPr lang="tr-TR" sz="1100" dirty="0" smtClean="0">
                        <a:latin typeface="Times New Roman"/>
                        <a:ea typeface="Times New Roman"/>
                        <a:cs typeface="Times New Roman"/>
                      </a:endParaRPr>
                    </a:p>
                  </a:txBody>
                  <a:tcPr marL="60960" marR="60960" marT="0" marB="0"/>
                </a:tc>
                <a:tc>
                  <a:txBody>
                    <a:bodyPr/>
                    <a:lstStyle/>
                    <a:p>
                      <a:pPr algn="ctr">
                        <a:spcAft>
                          <a:spcPts val="0"/>
                        </a:spcAft>
                      </a:pPr>
                      <a:r>
                        <a:rPr lang="tr-TR" sz="1100" kern="1200" dirty="0" smtClean="0"/>
                        <a:t>24/12/2009</a:t>
                      </a:r>
                      <a:endParaRPr lang="tr-TR" sz="1100" b="0" dirty="0">
                        <a:latin typeface="Times New Roman"/>
                        <a:ea typeface="Times New Roman"/>
                        <a:cs typeface="Times New Roman"/>
                      </a:endParaRPr>
                    </a:p>
                  </a:txBody>
                  <a:tcPr marL="60960" marR="60960" marT="0" marB="0" anchor="ctr"/>
                </a:tc>
                <a:tc>
                  <a:txBody>
                    <a:bodyPr/>
                    <a:lstStyle/>
                    <a:p>
                      <a:pPr algn="ctr">
                        <a:spcAft>
                          <a:spcPts val="0"/>
                        </a:spcAft>
                      </a:pPr>
                      <a:r>
                        <a:rPr lang="tr-TR" sz="1200" dirty="0" smtClean="0"/>
                        <a:t>27442</a:t>
                      </a:r>
                      <a:endParaRPr lang="tr-TR" sz="1200" b="0" dirty="0">
                        <a:latin typeface="Times New Roman"/>
                        <a:ea typeface="Times New Roman"/>
                        <a:cs typeface="Times New Roman"/>
                      </a:endParaRPr>
                    </a:p>
                  </a:txBody>
                  <a:tcPr marL="60960" marR="60960" marT="0" marB="0" anchor="ctr"/>
                </a:tc>
              </a:tr>
              <a:tr h="287457">
                <a:tc>
                  <a:txBody>
                    <a:bodyPr/>
                    <a:lstStyle/>
                    <a:p>
                      <a:pPr algn="l">
                        <a:spcAft>
                          <a:spcPts val="0"/>
                        </a:spcAft>
                      </a:pPr>
                      <a:r>
                        <a:rPr lang="tr-TR" sz="1100" dirty="0" smtClean="0"/>
                        <a:t>2</a:t>
                      </a:r>
                      <a:endParaRPr lang="tr-TR" sz="1100" dirty="0">
                        <a:latin typeface="Times New Roman"/>
                        <a:ea typeface="Times New Roman"/>
                        <a:cs typeface="Times New Roman"/>
                      </a:endParaRPr>
                    </a:p>
                  </a:txBody>
                  <a:tcPr marL="60960" marR="60960" marT="0" marB="0"/>
                </a:tc>
                <a:tc>
                  <a:txBody>
                    <a:bodyPr/>
                    <a:lstStyle/>
                    <a:p>
                      <a:pPr algn="ctr">
                        <a:spcAft>
                          <a:spcPts val="0"/>
                        </a:spcAft>
                      </a:pPr>
                      <a:r>
                        <a:rPr lang="tr-TR" sz="1200" dirty="0" smtClean="0"/>
                        <a:t>24/2/2010</a:t>
                      </a:r>
                      <a:endParaRPr lang="tr-TR" sz="1200" b="0" dirty="0">
                        <a:latin typeface="Times New Roman"/>
                        <a:ea typeface="Times New Roman"/>
                        <a:cs typeface="Times New Roman"/>
                      </a:endParaRPr>
                    </a:p>
                  </a:txBody>
                  <a:tcPr marL="60960" marR="60960" marT="0" marB="0" anchor="ctr"/>
                </a:tc>
                <a:tc>
                  <a:txBody>
                    <a:bodyPr/>
                    <a:lstStyle/>
                    <a:p>
                      <a:pPr algn="ctr">
                        <a:spcAft>
                          <a:spcPts val="0"/>
                        </a:spcAft>
                      </a:pPr>
                      <a:r>
                        <a:rPr lang="tr-TR" sz="1200" dirty="0" smtClean="0"/>
                        <a:t>27503</a:t>
                      </a:r>
                      <a:endParaRPr lang="tr-TR" sz="1200" b="0" dirty="0">
                        <a:latin typeface="Times New Roman"/>
                        <a:ea typeface="Times New Roman"/>
                        <a:cs typeface="Times New Roman"/>
                      </a:endParaRPr>
                    </a:p>
                  </a:txBody>
                  <a:tcPr marL="60960" marR="60960" marT="0" marB="0" anchor="ctr"/>
                </a:tc>
              </a:tr>
              <a:tr h="287457">
                <a:tc>
                  <a:txBody>
                    <a:bodyPr/>
                    <a:lstStyle/>
                    <a:p>
                      <a:pPr algn="l">
                        <a:spcAft>
                          <a:spcPts val="0"/>
                        </a:spcAft>
                      </a:pPr>
                      <a:r>
                        <a:rPr lang="tr-TR" sz="1100" dirty="0" smtClean="0"/>
                        <a:t>3</a:t>
                      </a:r>
                      <a:endParaRPr lang="tr-TR" sz="1100" dirty="0">
                        <a:latin typeface="Times New Roman"/>
                        <a:ea typeface="Times New Roman"/>
                        <a:cs typeface="Times New Roman"/>
                      </a:endParaRPr>
                    </a:p>
                  </a:txBody>
                  <a:tcPr marL="60960" marR="60960" marT="0" marB="0"/>
                </a:tc>
                <a:tc>
                  <a:txBody>
                    <a:bodyPr/>
                    <a:lstStyle/>
                    <a:p>
                      <a:pPr algn="ctr">
                        <a:spcAft>
                          <a:spcPts val="0"/>
                        </a:spcAft>
                      </a:pPr>
                      <a:r>
                        <a:rPr lang="tr-TR" sz="1200" dirty="0" smtClean="0"/>
                        <a:t>25/4/2010</a:t>
                      </a:r>
                      <a:endParaRPr lang="tr-TR" sz="1200" b="0" dirty="0">
                        <a:latin typeface="Times New Roman"/>
                        <a:ea typeface="Times New Roman"/>
                        <a:cs typeface="Times New Roman"/>
                      </a:endParaRPr>
                    </a:p>
                  </a:txBody>
                  <a:tcPr marL="60960" marR="60960" marT="0" marB="0" anchor="ctr"/>
                </a:tc>
                <a:tc>
                  <a:txBody>
                    <a:bodyPr/>
                    <a:lstStyle/>
                    <a:p>
                      <a:pPr algn="ctr">
                        <a:spcAft>
                          <a:spcPts val="0"/>
                        </a:spcAft>
                      </a:pPr>
                      <a:r>
                        <a:rPr lang="tr-TR" sz="1200" dirty="0" smtClean="0"/>
                        <a:t>27562</a:t>
                      </a:r>
                      <a:endParaRPr lang="tr-TR" sz="1200" b="0" dirty="0">
                        <a:latin typeface="Times New Roman"/>
                        <a:ea typeface="Times New Roman"/>
                        <a:cs typeface="Times New Roman"/>
                      </a:endParaRPr>
                    </a:p>
                  </a:txBody>
                  <a:tcPr marL="60960" marR="60960" marT="0" marB="0" anchor="ctr"/>
                </a:tc>
              </a:tr>
            </a:tbl>
          </a:graphicData>
        </a:graphic>
      </p:graphicFrame>
      <p:sp>
        <p:nvSpPr>
          <p:cNvPr id="48178" name="37 Metin kutusu"/>
          <p:cNvSpPr txBox="1">
            <a:spLocks noChangeArrowheads="1"/>
          </p:cNvSpPr>
          <p:nvPr/>
        </p:nvSpPr>
        <p:spPr bwMode="auto">
          <a:xfrm>
            <a:off x="428625" y="1357313"/>
            <a:ext cx="428625" cy="584200"/>
          </a:xfrm>
          <a:prstGeom prst="rect">
            <a:avLst/>
          </a:prstGeom>
          <a:noFill/>
          <a:ln w="9525">
            <a:noFill/>
            <a:miter lim="800000"/>
            <a:headEnd/>
            <a:tailEnd/>
          </a:ln>
        </p:spPr>
        <p:txBody>
          <a:bodyPr>
            <a:spAutoFit/>
          </a:bodyPr>
          <a:lstStyle/>
          <a:p>
            <a:r>
              <a:rPr lang="tr-TR"/>
              <a:t>Ç</a:t>
            </a:r>
          </a:p>
        </p:txBody>
      </p:sp>
      <p:sp>
        <p:nvSpPr>
          <p:cNvPr id="48179" name="39 Metin kutusu"/>
          <p:cNvSpPr txBox="1">
            <a:spLocks noChangeArrowheads="1"/>
          </p:cNvSpPr>
          <p:nvPr/>
        </p:nvSpPr>
        <p:spPr bwMode="auto">
          <a:xfrm>
            <a:off x="714375" y="1928813"/>
            <a:ext cx="428625" cy="584200"/>
          </a:xfrm>
          <a:prstGeom prst="rect">
            <a:avLst/>
          </a:prstGeom>
          <a:noFill/>
          <a:ln w="9525">
            <a:noFill/>
            <a:miter lim="800000"/>
            <a:headEnd/>
            <a:tailEnd/>
          </a:ln>
        </p:spPr>
        <p:txBody>
          <a:bodyPr>
            <a:spAutoFit/>
          </a:bodyPr>
          <a:lstStyle/>
          <a:p>
            <a:r>
              <a:rPr lang="tr-TR"/>
              <a:t>K</a:t>
            </a:r>
          </a:p>
        </p:txBody>
      </p:sp>
      <p:sp>
        <p:nvSpPr>
          <p:cNvPr id="48180" name="40 Metin kutusu"/>
          <p:cNvSpPr txBox="1">
            <a:spLocks noChangeArrowheads="1"/>
          </p:cNvSpPr>
          <p:nvPr/>
        </p:nvSpPr>
        <p:spPr bwMode="auto">
          <a:xfrm>
            <a:off x="1000125" y="2428875"/>
            <a:ext cx="428625" cy="584200"/>
          </a:xfrm>
          <a:prstGeom prst="rect">
            <a:avLst/>
          </a:prstGeom>
          <a:noFill/>
          <a:ln w="9525">
            <a:noFill/>
            <a:miter lim="800000"/>
            <a:headEnd/>
            <a:tailEnd/>
          </a:ln>
        </p:spPr>
        <p:txBody>
          <a:bodyPr>
            <a:spAutoFit/>
          </a:bodyPr>
          <a:lstStyle/>
          <a:p>
            <a:r>
              <a:rPr lang="tr-TR"/>
              <a:t>A</a:t>
            </a:r>
          </a:p>
        </p:txBody>
      </p:sp>
      <p:sp>
        <p:nvSpPr>
          <p:cNvPr id="48181" name="41 Metin kutusu"/>
          <p:cNvSpPr txBox="1">
            <a:spLocks noChangeArrowheads="1"/>
          </p:cNvSpPr>
          <p:nvPr/>
        </p:nvSpPr>
        <p:spPr bwMode="auto">
          <a:xfrm>
            <a:off x="1214438" y="3000375"/>
            <a:ext cx="428625" cy="584200"/>
          </a:xfrm>
          <a:prstGeom prst="rect">
            <a:avLst/>
          </a:prstGeom>
          <a:noFill/>
          <a:ln w="9525">
            <a:noFill/>
            <a:miter lim="800000"/>
            <a:headEnd/>
            <a:tailEnd/>
          </a:ln>
        </p:spPr>
        <p:txBody>
          <a:bodyPr>
            <a:spAutoFit/>
          </a:bodyPr>
          <a:lstStyle/>
          <a:p>
            <a:r>
              <a:rPr lang="tr-TR"/>
              <a:t>G</a:t>
            </a:r>
          </a:p>
        </p:txBody>
      </p:sp>
      <p:sp>
        <p:nvSpPr>
          <p:cNvPr id="48182" name="42 Metin kutusu"/>
          <p:cNvSpPr txBox="1">
            <a:spLocks noChangeArrowheads="1"/>
          </p:cNvSpPr>
          <p:nvPr/>
        </p:nvSpPr>
        <p:spPr bwMode="auto">
          <a:xfrm>
            <a:off x="1285875" y="3643313"/>
            <a:ext cx="428625" cy="584200"/>
          </a:xfrm>
          <a:prstGeom prst="rect">
            <a:avLst/>
          </a:prstGeom>
          <a:noFill/>
          <a:ln w="9525">
            <a:noFill/>
            <a:miter lim="800000"/>
            <a:headEnd/>
            <a:tailEnd/>
          </a:ln>
        </p:spPr>
        <p:txBody>
          <a:bodyPr>
            <a:spAutoFit/>
          </a:bodyPr>
          <a:lstStyle/>
          <a:p>
            <a:r>
              <a:rPr lang="tr-TR"/>
              <a:t> İ</a:t>
            </a:r>
          </a:p>
        </p:txBody>
      </p:sp>
      <p:sp>
        <p:nvSpPr>
          <p:cNvPr id="48183" name="44 Metin kutusu"/>
          <p:cNvSpPr txBox="1">
            <a:spLocks noChangeArrowheads="1"/>
          </p:cNvSpPr>
          <p:nvPr/>
        </p:nvSpPr>
        <p:spPr bwMode="auto">
          <a:xfrm>
            <a:off x="1214438" y="4214813"/>
            <a:ext cx="428625" cy="584200"/>
          </a:xfrm>
          <a:prstGeom prst="rect">
            <a:avLst/>
          </a:prstGeom>
          <a:noFill/>
          <a:ln w="9525">
            <a:noFill/>
            <a:miter lim="800000"/>
            <a:headEnd/>
            <a:tailEnd/>
          </a:ln>
        </p:spPr>
        <p:txBody>
          <a:bodyPr>
            <a:spAutoFit/>
          </a:bodyPr>
          <a:lstStyle/>
          <a:p>
            <a:r>
              <a:rPr lang="tr-TR"/>
              <a:t>L</a:t>
            </a:r>
          </a:p>
        </p:txBody>
      </p:sp>
      <p:sp>
        <p:nvSpPr>
          <p:cNvPr id="48184" name="45 Metin kutusu"/>
          <p:cNvSpPr txBox="1">
            <a:spLocks noChangeArrowheads="1"/>
          </p:cNvSpPr>
          <p:nvPr/>
        </p:nvSpPr>
        <p:spPr bwMode="auto">
          <a:xfrm>
            <a:off x="571500" y="5500688"/>
            <a:ext cx="428625" cy="584200"/>
          </a:xfrm>
          <a:prstGeom prst="rect">
            <a:avLst/>
          </a:prstGeom>
          <a:noFill/>
          <a:ln w="9525">
            <a:noFill/>
            <a:miter lim="800000"/>
            <a:headEnd/>
            <a:tailEnd/>
          </a:ln>
        </p:spPr>
        <p:txBody>
          <a:bodyPr>
            <a:spAutoFit/>
          </a:bodyPr>
          <a:lstStyle/>
          <a:p>
            <a:r>
              <a:rPr lang="tr-TR"/>
              <a:t>Y</a:t>
            </a:r>
          </a:p>
        </p:txBody>
      </p:sp>
      <p:sp>
        <p:nvSpPr>
          <p:cNvPr id="48185" name="46 Metin kutusu"/>
          <p:cNvSpPr txBox="1">
            <a:spLocks noChangeArrowheads="1"/>
          </p:cNvSpPr>
          <p:nvPr/>
        </p:nvSpPr>
        <p:spPr bwMode="auto">
          <a:xfrm>
            <a:off x="928688" y="4857750"/>
            <a:ext cx="428625" cy="584200"/>
          </a:xfrm>
          <a:prstGeom prst="rect">
            <a:avLst/>
          </a:prstGeom>
          <a:noFill/>
          <a:ln w="9525">
            <a:noFill/>
            <a:miter lim="800000"/>
            <a:headEnd/>
            <a:tailEnd/>
          </a:ln>
        </p:spPr>
        <p:txBody>
          <a:bodyPr>
            <a:spAutoFit/>
          </a:bodyPr>
          <a:lstStyle/>
          <a:p>
            <a:r>
              <a:rPr lang="tr-TR"/>
              <a:t>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18681C1-FD4F-4C69-AD72-6E9D31DBC63F}" type="slidenum">
              <a:rPr lang="tr-TR" smtClean="0"/>
              <a:pPr/>
              <a:t>6</a:t>
            </a:fld>
            <a:endParaRPr lang="tr-TR" smtClean="0"/>
          </a:p>
        </p:txBody>
      </p:sp>
      <p:sp>
        <p:nvSpPr>
          <p:cNvPr id="49155"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49156"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B23BA8-F54F-4CF9-94F8-FD40CF12CBEE}"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AMAÇ</a:t>
            </a:r>
          </a:p>
        </p:txBody>
      </p:sp>
      <p:sp>
        <p:nvSpPr>
          <p:cNvPr id="9" name="8 Dikdörtgen"/>
          <p:cNvSpPr/>
          <p:nvPr/>
        </p:nvSpPr>
        <p:spPr>
          <a:xfrm>
            <a:off x="2386013" y="3614738"/>
            <a:ext cx="3214687" cy="11430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tr-TR"/>
          </a:p>
        </p:txBody>
      </p:sp>
      <p:sp>
        <p:nvSpPr>
          <p:cNvPr id="10" name="Text Box 3"/>
          <p:cNvSpPr txBox="1">
            <a:spLocks noChangeArrowheads="1"/>
          </p:cNvSpPr>
          <p:nvPr/>
        </p:nvSpPr>
        <p:spPr bwMode="auto">
          <a:xfrm>
            <a:off x="1143000" y="1571625"/>
            <a:ext cx="7848600" cy="4525963"/>
          </a:xfrm>
          <a:prstGeom prst="rect">
            <a:avLst/>
          </a:prstGeom>
          <a:ln w="12700" algn="ctr">
            <a:miter lim="800000"/>
            <a:headEnd/>
            <a:tailEnd/>
          </a:ln>
        </p:spPr>
        <p:txBody>
          <a:bodyPr/>
          <a:lstStyle/>
          <a:p>
            <a:pPr marL="342900" indent="-342900" fontAlgn="auto">
              <a:spcBef>
                <a:spcPct val="20000"/>
              </a:spcBef>
              <a:spcAft>
                <a:spcPts val="0"/>
              </a:spcAft>
              <a:buFont typeface="Wingdings" pitchFamily="2" charset="2"/>
              <a:buNone/>
              <a:defRPr/>
            </a:pPr>
            <a:endParaRPr lang="tr-TR" sz="1800" dirty="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endParaRPr lang="tr-TR" sz="1800" dirty="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endParaRPr lang="tr-TR" sz="1800" dirty="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r>
              <a:rPr lang="tr-TR" sz="1800" b="0" dirty="0">
                <a:latin typeface="+mn-lt"/>
              </a:rPr>
              <a:t>	  </a:t>
            </a:r>
            <a:r>
              <a:rPr lang="tr-TR" sz="2200" b="0" dirty="0">
                <a:latin typeface="+mn-lt"/>
              </a:rPr>
              <a:t>Olumsuz çevresel etkileri olan faaliyet ve tesisler için </a:t>
            </a:r>
          </a:p>
          <a:p>
            <a:pPr marL="342900" indent="-342900" fontAlgn="auto">
              <a:spcBef>
                <a:spcPct val="20000"/>
              </a:spcBef>
              <a:spcAft>
                <a:spcPts val="0"/>
              </a:spcAft>
              <a:buFont typeface="Wingdings" pitchFamily="2" charset="2"/>
              <a:buNone/>
              <a:defRPr/>
            </a:pPr>
            <a:r>
              <a:rPr lang="tr-TR" sz="2200" dirty="0"/>
              <a:t>      </a:t>
            </a:r>
            <a:r>
              <a:rPr lang="tr-TR" sz="2200" dirty="0">
                <a:latin typeface="+mn-lt"/>
              </a:rPr>
              <a:t>bütüncül yaklaşım</a:t>
            </a:r>
            <a:r>
              <a:rPr lang="tr-TR" sz="2200" b="0" dirty="0">
                <a:latin typeface="+mn-lt"/>
              </a:rPr>
              <a:t> çerçevesinde</a:t>
            </a:r>
          </a:p>
          <a:p>
            <a:pPr marL="342900" indent="-342900" fontAlgn="auto">
              <a:spcBef>
                <a:spcPct val="20000"/>
              </a:spcBef>
              <a:spcAft>
                <a:spcPts val="0"/>
              </a:spcAft>
              <a:buFont typeface="Wingdings" pitchFamily="2" charset="2"/>
              <a:buNone/>
              <a:defRPr/>
            </a:pPr>
            <a:endParaRPr lang="tr-TR" sz="2200" b="0" dirty="0">
              <a:latin typeface="+mn-lt"/>
            </a:endParaRPr>
          </a:p>
          <a:p>
            <a:pPr marL="1600200" lvl="3" indent="-228600" fontAlgn="auto">
              <a:spcAft>
                <a:spcPts val="0"/>
              </a:spcAft>
              <a:buFontTx/>
              <a:buBlip>
                <a:blip r:embed="rId2"/>
              </a:buBlip>
              <a:defRPr/>
            </a:pPr>
            <a:r>
              <a:rPr lang="tr-TR" sz="2200" b="0" dirty="0">
                <a:latin typeface="+mn-lt"/>
              </a:rPr>
              <a:t> kirliliğin önlenmesi </a:t>
            </a:r>
          </a:p>
          <a:p>
            <a:pPr marL="1600200" lvl="3" indent="-228600" fontAlgn="auto">
              <a:spcAft>
                <a:spcPts val="0"/>
              </a:spcAft>
              <a:buFontTx/>
              <a:buBlip>
                <a:blip r:embed="rId2"/>
              </a:buBlip>
              <a:defRPr/>
            </a:pPr>
            <a:r>
              <a:rPr lang="tr-TR" sz="2200" b="0" dirty="0">
                <a:latin typeface="+mn-lt"/>
              </a:rPr>
              <a:t> azaltılması </a:t>
            </a:r>
          </a:p>
          <a:p>
            <a:pPr marL="1600200" lvl="3" indent="-228600" fontAlgn="auto">
              <a:spcAft>
                <a:spcPts val="0"/>
              </a:spcAft>
              <a:buFontTx/>
              <a:buBlip>
                <a:blip r:embed="rId2"/>
              </a:buBlip>
              <a:defRPr/>
            </a:pPr>
            <a:r>
              <a:rPr lang="tr-TR" sz="2200" b="0" dirty="0">
                <a:latin typeface="+mn-lt"/>
              </a:rPr>
              <a:t> kontrolü</a:t>
            </a:r>
          </a:p>
          <a:p>
            <a:pPr marL="1600200" lvl="3" indent="-228600" fontAlgn="auto">
              <a:spcAft>
                <a:spcPts val="0"/>
              </a:spcAft>
              <a:defRPr/>
            </a:pPr>
            <a:endParaRPr lang="tr-TR" sz="2200" b="0" dirty="0">
              <a:latin typeface="+mn-lt"/>
            </a:endParaRPr>
          </a:p>
          <a:p>
            <a:pPr marL="1143000" lvl="2" indent="-228600" fontAlgn="auto">
              <a:spcAft>
                <a:spcPts val="0"/>
              </a:spcAft>
              <a:defRPr/>
            </a:pPr>
            <a:r>
              <a:rPr lang="tr-TR" sz="2400" b="0" dirty="0">
                <a:latin typeface="+mn-lt"/>
              </a:rPr>
              <a:t>amacıyla </a:t>
            </a:r>
            <a:r>
              <a:rPr lang="tr-TR" sz="2800" dirty="0">
                <a:solidFill>
                  <a:srgbClr val="002060"/>
                </a:solidFill>
                <a:latin typeface="+mn-lt"/>
              </a:rPr>
              <a:t>tek bir çevre izni</a:t>
            </a:r>
            <a:r>
              <a:rPr lang="tr-TR" sz="2800" b="0" dirty="0">
                <a:solidFill>
                  <a:srgbClr val="002060"/>
                </a:solidFill>
                <a:latin typeface="+mn-lt"/>
              </a:rPr>
              <a:t> </a:t>
            </a:r>
            <a:r>
              <a:rPr lang="tr-TR" sz="2400" b="0" dirty="0">
                <a:latin typeface="+mn-lt"/>
              </a:rPr>
              <a:t>verilmesine ilişkin usul ve esasları düzenlemektir. </a:t>
            </a:r>
          </a:p>
        </p:txBody>
      </p:sp>
      <p:cxnSp>
        <p:nvCxnSpPr>
          <p:cNvPr id="11" name="10 Düz Bağlayıcı"/>
          <p:cNvCxnSpPr/>
          <p:nvPr/>
        </p:nvCxnSpPr>
        <p:spPr>
          <a:xfrm>
            <a:off x="1714500" y="3357563"/>
            <a:ext cx="2428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Düz Bağlayıcı"/>
          <p:cNvCxnSpPr/>
          <p:nvPr/>
        </p:nvCxnSpPr>
        <p:spPr>
          <a:xfrm>
            <a:off x="3500438" y="5500688"/>
            <a:ext cx="2714625" cy="1587"/>
          </a:xfrm>
          <a:prstGeom prst="line">
            <a:avLst/>
          </a:prstGeom>
          <a:ln w="76200"/>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2"/>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1888164-5E75-4244-B827-1009A2D07A7E}" type="slidenum">
              <a:rPr lang="tr-TR" smtClean="0"/>
              <a:pPr/>
              <a:t>7</a:t>
            </a:fld>
            <a:endParaRPr lang="tr-TR" smtClean="0"/>
          </a:p>
        </p:txBody>
      </p:sp>
      <p:sp>
        <p:nvSpPr>
          <p:cNvPr id="50179"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0180"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B190609-8DCC-43F6-BB5D-1A26F1641863}"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13" name="Rectangle 3"/>
          <p:cNvSpPr txBox="1">
            <a:spLocks noChangeArrowheads="1"/>
          </p:cNvSpPr>
          <p:nvPr/>
        </p:nvSpPr>
        <p:spPr bwMode="auto">
          <a:xfrm>
            <a:off x="928688" y="2000250"/>
            <a:ext cx="7848600" cy="4144963"/>
          </a:xfrm>
          <a:prstGeom prst="rect">
            <a:avLst/>
          </a:prstGeom>
          <a:noFill/>
          <a:ln w="9525">
            <a:noFill/>
            <a:miter lim="800000"/>
            <a:headEnd/>
            <a:tailEnd/>
          </a:ln>
        </p:spPr>
        <p:txBody>
          <a:bodyPr/>
          <a:lstStyle/>
          <a:p>
            <a:pPr marL="342900" indent="-342900" algn="just">
              <a:lnSpc>
                <a:spcPct val="80000"/>
              </a:lnSpc>
              <a:spcBef>
                <a:spcPct val="20000"/>
              </a:spcBef>
            </a:pPr>
            <a:r>
              <a:rPr lang="tr-TR" sz="1800">
                <a:solidFill>
                  <a:srgbClr val="C00000"/>
                </a:solidFill>
                <a:latin typeface="Times New Roman" pitchFamily="18" charset="0"/>
              </a:rPr>
              <a:t>	</a:t>
            </a:r>
            <a:r>
              <a:rPr lang="tr-TR" sz="1800">
                <a:solidFill>
                  <a:srgbClr val="002060"/>
                </a:solidFill>
                <a:latin typeface="Times New Roman" pitchFamily="18" charset="0"/>
              </a:rPr>
              <a:t>Çevre izni      </a:t>
            </a:r>
            <a:r>
              <a:rPr lang="tr-TR" sz="1800">
                <a:latin typeface="Times New Roman" pitchFamily="18" charset="0"/>
              </a:rPr>
              <a:t>:</a:t>
            </a:r>
            <a:r>
              <a:rPr lang="tr-TR" sz="1800" b="0">
                <a:latin typeface="Times New Roman" pitchFamily="18" charset="0"/>
              </a:rPr>
              <a:t>   </a:t>
            </a:r>
            <a:r>
              <a:rPr lang="tr-TR" sz="1400"/>
              <a:t>Çevre Kanunu uyarınca alınması gereken; emisyon, deşarj, gürültü</a:t>
            </a:r>
          </a:p>
          <a:p>
            <a:pPr marL="342900" indent="-342900" algn="just">
              <a:lnSpc>
                <a:spcPct val="80000"/>
              </a:lnSpc>
              <a:spcBef>
                <a:spcPct val="20000"/>
              </a:spcBef>
            </a:pPr>
            <a:r>
              <a:rPr lang="tr-TR" sz="1400"/>
              <a:t>                            	  kontrol, derin deniz deşarjı ve tehlikeli madde deşarjı konularından</a:t>
            </a:r>
          </a:p>
          <a:p>
            <a:pPr marL="342900" indent="-342900" algn="just">
              <a:lnSpc>
                <a:spcPct val="80000"/>
              </a:lnSpc>
              <a:spcBef>
                <a:spcPct val="20000"/>
              </a:spcBef>
            </a:pPr>
            <a:r>
              <a:rPr lang="tr-TR" sz="1400"/>
              <a:t>                             	  en az birini içeren izni</a:t>
            </a:r>
            <a:endParaRPr lang="tr-TR" sz="1400" b="0">
              <a:latin typeface="Times New Roman" pitchFamily="18" charset="0"/>
            </a:endParaRPr>
          </a:p>
          <a:p>
            <a:pPr marL="342900" indent="-342900">
              <a:lnSpc>
                <a:spcPct val="80000"/>
              </a:lnSpc>
              <a:spcBef>
                <a:spcPct val="20000"/>
              </a:spcBef>
              <a:buFont typeface="Wingdings" pitchFamily="2" charset="2"/>
              <a:buNone/>
            </a:pPr>
            <a:endParaRPr lang="tr-TR" sz="1800" b="0">
              <a:latin typeface="Times New Roman" pitchFamily="18" charset="0"/>
            </a:endParaRPr>
          </a:p>
        </p:txBody>
      </p:sp>
      <p:sp>
        <p:nvSpPr>
          <p:cNvPr id="14" name="Text Box 2"/>
          <p:cNvSpPr txBox="1">
            <a:spLocks noChangeArrowheads="1"/>
          </p:cNvSpPr>
          <p:nvPr/>
        </p:nvSpPr>
        <p:spPr bwMode="auto">
          <a:xfrm>
            <a:off x="5500694" y="3357562"/>
            <a:ext cx="2628920"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b="0" dirty="0">
                <a:solidFill>
                  <a:schemeClr val="tx1"/>
                </a:solidFill>
                <a:latin typeface="Times New Roman" pitchFamily="18" charset="0"/>
                <a:cs typeface="Times New Roman" pitchFamily="18" charset="0"/>
              </a:rPr>
              <a:t>EMİSYON</a:t>
            </a:r>
            <a:endParaRPr lang="de-DE" sz="1400" b="0" dirty="0">
              <a:solidFill>
                <a:schemeClr val="tx1"/>
              </a:solidFill>
              <a:latin typeface="Times New Roman" pitchFamily="18" charset="0"/>
              <a:cs typeface="Times New Roman" pitchFamily="18" charset="0"/>
            </a:endParaRPr>
          </a:p>
        </p:txBody>
      </p:sp>
      <p:sp>
        <p:nvSpPr>
          <p:cNvPr id="15" name="Text Box 2"/>
          <p:cNvSpPr txBox="1">
            <a:spLocks noChangeArrowheads="1"/>
          </p:cNvSpPr>
          <p:nvPr/>
        </p:nvSpPr>
        <p:spPr bwMode="auto">
          <a:xfrm>
            <a:off x="5500694" y="3890962"/>
            <a:ext cx="2628920"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b="0" dirty="0">
                <a:solidFill>
                  <a:schemeClr val="tx1"/>
                </a:solidFill>
                <a:latin typeface="Times New Roman" pitchFamily="18" charset="0"/>
                <a:cs typeface="Times New Roman" pitchFamily="18" charset="0"/>
              </a:rPr>
              <a:t>ÇEVRESEL GÜRÜLTÜ</a:t>
            </a:r>
            <a:endParaRPr lang="de-DE" sz="1400" b="0" dirty="0">
              <a:solidFill>
                <a:schemeClr val="tx1"/>
              </a:solidFill>
              <a:latin typeface="Times New Roman" pitchFamily="18" charset="0"/>
              <a:cs typeface="Times New Roman" pitchFamily="18" charset="0"/>
            </a:endParaRPr>
          </a:p>
        </p:txBody>
      </p:sp>
      <p:sp>
        <p:nvSpPr>
          <p:cNvPr id="16" name="Text Box 2"/>
          <p:cNvSpPr txBox="1">
            <a:spLocks noChangeArrowheads="1"/>
          </p:cNvSpPr>
          <p:nvPr/>
        </p:nvSpPr>
        <p:spPr bwMode="auto">
          <a:xfrm>
            <a:off x="5500694" y="4424362"/>
            <a:ext cx="2628920"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b="0" dirty="0">
                <a:solidFill>
                  <a:schemeClr val="tx1"/>
                </a:solidFill>
                <a:latin typeface="Times New Roman" pitchFamily="18" charset="0"/>
                <a:cs typeface="Times New Roman" pitchFamily="18" charset="0"/>
              </a:rPr>
              <a:t>ATIK SU DEŞARJ</a:t>
            </a:r>
            <a:endParaRPr lang="de-DE" sz="1400" b="0" dirty="0">
              <a:solidFill>
                <a:schemeClr val="tx1"/>
              </a:solidFill>
              <a:latin typeface="Times New Roman" pitchFamily="18" charset="0"/>
              <a:cs typeface="Times New Roman" pitchFamily="18" charset="0"/>
            </a:endParaRPr>
          </a:p>
        </p:txBody>
      </p:sp>
      <p:sp>
        <p:nvSpPr>
          <p:cNvPr id="18" name="Text Box 2"/>
          <p:cNvSpPr txBox="1">
            <a:spLocks noChangeArrowheads="1"/>
          </p:cNvSpPr>
          <p:nvPr/>
        </p:nvSpPr>
        <p:spPr bwMode="auto">
          <a:xfrm>
            <a:off x="5500694" y="4957762"/>
            <a:ext cx="2628920"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b="0" dirty="0">
                <a:solidFill>
                  <a:schemeClr val="tx1"/>
                </a:solidFill>
                <a:latin typeface="Times New Roman" pitchFamily="18" charset="0"/>
                <a:cs typeface="Times New Roman" pitchFamily="18" charset="0"/>
              </a:rPr>
              <a:t>DERİN DENİZ DEŞARJ</a:t>
            </a:r>
            <a:endParaRPr lang="de-DE" sz="1400" b="0" dirty="0">
              <a:solidFill>
                <a:schemeClr val="tx1"/>
              </a:solidFill>
              <a:latin typeface="Times New Roman" pitchFamily="18" charset="0"/>
              <a:cs typeface="Times New Roman" pitchFamily="18" charset="0"/>
            </a:endParaRPr>
          </a:p>
        </p:txBody>
      </p:sp>
      <p:sp>
        <p:nvSpPr>
          <p:cNvPr id="19" name="Text Box 2"/>
          <p:cNvSpPr txBox="1">
            <a:spLocks noChangeArrowheads="1"/>
          </p:cNvSpPr>
          <p:nvPr/>
        </p:nvSpPr>
        <p:spPr bwMode="auto">
          <a:xfrm>
            <a:off x="1700194" y="4424370"/>
            <a:ext cx="2428892" cy="40005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2000" b="0" dirty="0">
                <a:solidFill>
                  <a:schemeClr val="tx1"/>
                </a:solidFill>
                <a:effectLst>
                  <a:outerShdw blurRad="38100" dist="38100" dir="2700000" algn="tl">
                    <a:srgbClr val="000000"/>
                  </a:outerShdw>
                </a:effectLst>
                <a:latin typeface="Times New Roman" pitchFamily="18" charset="0"/>
                <a:cs typeface="Times New Roman" pitchFamily="18" charset="0"/>
              </a:rPr>
              <a:t>ÇEVRE İZİNLERİ</a:t>
            </a:r>
            <a:endParaRPr lang="de-DE" sz="2000" b="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20" name="Text Box 2"/>
          <p:cNvSpPr txBox="1">
            <a:spLocks noChangeArrowheads="1"/>
          </p:cNvSpPr>
          <p:nvPr/>
        </p:nvSpPr>
        <p:spPr bwMode="auto">
          <a:xfrm>
            <a:off x="5486408" y="5567378"/>
            <a:ext cx="2628920"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b="0" dirty="0">
                <a:solidFill>
                  <a:schemeClr val="tx1"/>
                </a:solidFill>
                <a:latin typeface="Times New Roman" pitchFamily="18" charset="0"/>
                <a:cs typeface="Times New Roman" pitchFamily="18" charset="0"/>
              </a:rPr>
              <a:t>TEHLİKELİ MADDE DEŞARJ</a:t>
            </a:r>
            <a:endParaRPr lang="de-DE" sz="1400" b="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1+#ppt_w/2"/>
                                          </p:val>
                                        </p:tav>
                                        <p:tav tm="100000">
                                          <p:val>
                                            <p:strVal val="#ppt_x"/>
                                          </p:val>
                                        </p:tav>
                                      </p:tavLst>
                                    </p:anim>
                                    <p:anim calcmode="lin" valueType="num">
                                      <p:cBhvr additive="base">
                                        <p:cTn id="29" dur="10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1+#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1+#ppt_w/2"/>
                                          </p:val>
                                        </p:tav>
                                        <p:tav tm="100000">
                                          <p:val>
                                            <p:strVal val="#ppt_x"/>
                                          </p:val>
                                        </p:tav>
                                      </p:tavLst>
                                    </p:anim>
                                    <p:anim calcmode="lin" valueType="num">
                                      <p:cBhvr additive="base">
                                        <p:cTn id="39" dur="10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1+#ppt_w/2"/>
                                          </p:val>
                                        </p:tav>
                                        <p:tav tm="100000">
                                          <p:val>
                                            <p:strVal val="#ppt_x"/>
                                          </p:val>
                                        </p:tav>
                                      </p:tavLst>
                                    </p:anim>
                                    <p:anim calcmode="lin" valueType="num">
                                      <p:cBhvr additive="base">
                                        <p:cTn id="44" dur="100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1000" fill="hold"/>
                                        <p:tgtEl>
                                          <p:spTgt spid="20"/>
                                        </p:tgtEl>
                                        <p:attrNameLst>
                                          <p:attrName>ppt_x</p:attrName>
                                        </p:attrNameLst>
                                      </p:cBhvr>
                                      <p:tavLst>
                                        <p:tav tm="0">
                                          <p:val>
                                            <p:strVal val="1+#ppt_w/2"/>
                                          </p:val>
                                        </p:tav>
                                        <p:tav tm="100000">
                                          <p:val>
                                            <p:strVal val="#ppt_x"/>
                                          </p:val>
                                        </p:tav>
                                      </p:tavLst>
                                    </p:anim>
                                    <p:anim calcmode="lin" valueType="num">
                                      <p:cBhvr additive="base">
                                        <p:cTn id="4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427DAF6-8D8E-49CC-AB1D-BB7EEE355D95}" type="slidenum">
              <a:rPr lang="tr-TR" smtClean="0"/>
              <a:pPr/>
              <a:t>8</a:t>
            </a:fld>
            <a:endParaRPr lang="tr-TR" smtClean="0"/>
          </a:p>
        </p:txBody>
      </p:sp>
      <p:sp>
        <p:nvSpPr>
          <p:cNvPr id="51203"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1204"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B419D2A-FAA8-471A-B4C4-9A2EB3065576}"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22" name="Text Box 2"/>
          <p:cNvSpPr txBox="1">
            <a:spLocks noChangeArrowheads="1"/>
          </p:cNvSpPr>
          <p:nvPr/>
        </p:nvSpPr>
        <p:spPr bwMode="auto">
          <a:xfrm>
            <a:off x="428596" y="3714752"/>
            <a:ext cx="2428892" cy="40011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2000" b="0" dirty="0">
                <a:solidFill>
                  <a:schemeClr val="tx1"/>
                </a:solidFill>
                <a:effectLst>
                  <a:outerShdw blurRad="38100" dist="38100" dir="2700000" algn="tl">
                    <a:srgbClr val="000000"/>
                  </a:outerShdw>
                </a:effectLst>
                <a:latin typeface="Arial Narrow" pitchFamily="34" charset="0"/>
              </a:rPr>
              <a:t>ÇEVRE LİSANSLARI</a:t>
            </a:r>
            <a:endParaRPr lang="de-DE" sz="2000" b="0" dirty="0">
              <a:solidFill>
                <a:schemeClr val="tx1"/>
              </a:solidFill>
              <a:effectLst>
                <a:outerShdw blurRad="38100" dist="38100" dir="2700000" algn="tl">
                  <a:srgbClr val="000000"/>
                </a:outerShdw>
              </a:effectLst>
              <a:latin typeface="Arial Narrow" pitchFamily="34" charset="0"/>
            </a:endParaRPr>
          </a:p>
        </p:txBody>
      </p:sp>
      <p:sp>
        <p:nvSpPr>
          <p:cNvPr id="23" name="Text Box 2"/>
          <p:cNvSpPr txBox="1">
            <a:spLocks noChangeArrowheads="1"/>
          </p:cNvSpPr>
          <p:nvPr/>
        </p:nvSpPr>
        <p:spPr bwMode="auto">
          <a:xfrm>
            <a:off x="3143240" y="26431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solidFill>
                  <a:schemeClr val="tx1"/>
                </a:solidFill>
                <a:cs typeface="Arial" pitchFamily="34" charset="0"/>
              </a:rPr>
              <a:t>GERİ KAZANIM</a:t>
            </a:r>
            <a:endParaRPr lang="de-DE" sz="1400" dirty="0">
              <a:solidFill>
                <a:schemeClr val="tx1"/>
              </a:solidFill>
              <a:cs typeface="Arial" pitchFamily="34" charset="0"/>
            </a:endParaRPr>
          </a:p>
        </p:txBody>
      </p:sp>
      <p:sp>
        <p:nvSpPr>
          <p:cNvPr id="24" name="Text Box 2"/>
          <p:cNvSpPr txBox="1">
            <a:spLocks noChangeArrowheads="1"/>
          </p:cNvSpPr>
          <p:nvPr/>
        </p:nvSpPr>
        <p:spPr bwMode="auto">
          <a:xfrm>
            <a:off x="3143240" y="31765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solidFill>
                  <a:schemeClr val="tx1"/>
                </a:solidFill>
                <a:cs typeface="Arial" pitchFamily="34" charset="0"/>
              </a:rPr>
              <a:t>BERTARAF</a:t>
            </a:r>
            <a:endParaRPr lang="de-DE" sz="1400" dirty="0">
              <a:solidFill>
                <a:schemeClr val="tx1"/>
              </a:solidFill>
              <a:cs typeface="Arial" pitchFamily="34" charset="0"/>
            </a:endParaRPr>
          </a:p>
        </p:txBody>
      </p:sp>
      <p:sp>
        <p:nvSpPr>
          <p:cNvPr id="25" name="Text Box 2"/>
          <p:cNvSpPr txBox="1">
            <a:spLocks noChangeArrowheads="1"/>
          </p:cNvSpPr>
          <p:nvPr/>
        </p:nvSpPr>
        <p:spPr bwMode="auto">
          <a:xfrm>
            <a:off x="3143240" y="37099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solidFill>
                  <a:schemeClr val="tx1"/>
                </a:solidFill>
                <a:cs typeface="Arial" pitchFamily="34" charset="0"/>
              </a:rPr>
              <a:t>ARA DEPOLAMA</a:t>
            </a:r>
            <a:endParaRPr lang="de-DE" sz="1400" dirty="0">
              <a:solidFill>
                <a:schemeClr val="tx1"/>
              </a:solidFill>
              <a:cs typeface="Arial" pitchFamily="34" charset="0"/>
            </a:endParaRPr>
          </a:p>
        </p:txBody>
      </p:sp>
      <p:sp>
        <p:nvSpPr>
          <p:cNvPr id="26" name="Text Box 2"/>
          <p:cNvSpPr txBox="1">
            <a:spLocks noChangeArrowheads="1"/>
          </p:cNvSpPr>
          <p:nvPr/>
        </p:nvSpPr>
        <p:spPr bwMode="auto">
          <a:xfrm>
            <a:off x="3143240" y="42433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solidFill>
                  <a:schemeClr val="tx1"/>
                </a:solidFill>
                <a:cs typeface="Arial" pitchFamily="34" charset="0"/>
              </a:rPr>
              <a:t>İŞLEME</a:t>
            </a:r>
            <a:endParaRPr lang="de-DE" sz="1400" dirty="0">
              <a:solidFill>
                <a:schemeClr val="tx1"/>
              </a:solidFill>
              <a:cs typeface="Arial" pitchFamily="34" charset="0"/>
            </a:endParaRPr>
          </a:p>
        </p:txBody>
      </p:sp>
      <p:sp>
        <p:nvSpPr>
          <p:cNvPr id="27" name="Text Box 2"/>
          <p:cNvSpPr txBox="1">
            <a:spLocks noChangeArrowheads="1"/>
          </p:cNvSpPr>
          <p:nvPr/>
        </p:nvSpPr>
        <p:spPr bwMode="auto">
          <a:xfrm>
            <a:off x="3143240" y="478632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solidFill>
                  <a:schemeClr val="tx1"/>
                </a:solidFill>
                <a:cs typeface="Arial" pitchFamily="34" charset="0"/>
              </a:rPr>
              <a:t>ARINDIRMA</a:t>
            </a:r>
            <a:endParaRPr lang="de-DE" sz="1400" dirty="0">
              <a:solidFill>
                <a:schemeClr val="tx1"/>
              </a:solidFill>
              <a:cs typeface="Arial" pitchFamily="34" charset="0"/>
            </a:endParaRPr>
          </a:p>
        </p:txBody>
      </p:sp>
      <p:sp>
        <p:nvSpPr>
          <p:cNvPr id="28" name="Rectangle 2"/>
          <p:cNvSpPr txBox="1">
            <a:spLocks noChangeArrowheads="1"/>
          </p:cNvSpPr>
          <p:nvPr/>
        </p:nvSpPr>
        <p:spPr bwMode="auto">
          <a:xfrm>
            <a:off x="785813" y="1571625"/>
            <a:ext cx="7848600" cy="3773488"/>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tr-TR" sz="1800">
                <a:solidFill>
                  <a:srgbClr val="002060"/>
                </a:solidFill>
                <a:latin typeface="Times New Roman" pitchFamily="18" charset="0"/>
              </a:rPr>
              <a:t>Çevre lisansı</a:t>
            </a:r>
            <a:r>
              <a:rPr lang="tr-TR" sz="1800">
                <a:latin typeface="Times New Roman" pitchFamily="18" charset="0"/>
              </a:rPr>
              <a:t>	:</a:t>
            </a:r>
            <a:r>
              <a:rPr lang="tr-TR" sz="1800" b="0">
                <a:latin typeface="Times New Roman" pitchFamily="18" charset="0"/>
              </a:rPr>
              <a:t> Atıkların toplanması, geri kazanılması, geri dönüşümü ve 			  bertaraf edilebilmesine ilişkin teknik yeterliliği,</a:t>
            </a:r>
          </a:p>
          <a:p>
            <a:pPr marL="342900" indent="-342900">
              <a:lnSpc>
                <a:spcPct val="80000"/>
              </a:lnSpc>
              <a:spcBef>
                <a:spcPct val="20000"/>
              </a:spcBef>
              <a:buFont typeface="Wingdings" pitchFamily="2" charset="2"/>
              <a:buNone/>
            </a:pPr>
            <a:endParaRPr lang="tr-TR" sz="1800" b="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slide(fromBottom)">
                                      <p:cBhvr>
                                        <p:cTn id="18" dur="500"/>
                                        <p:tgtEl>
                                          <p:spTgt spid="22"/>
                                        </p:tgtEl>
                                      </p:cBhvr>
                                    </p:animEffect>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1+#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1+#ppt_w/2"/>
                                          </p:val>
                                        </p:tav>
                                        <p:tav tm="100000">
                                          <p:val>
                                            <p:strVal val="#ppt_x"/>
                                          </p:val>
                                        </p:tav>
                                      </p:tavLst>
                                    </p:anim>
                                    <p:anim calcmode="lin" valueType="num">
                                      <p:cBhvr additive="base">
                                        <p:cTn id="33" dur="10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1000" fill="hold"/>
                                        <p:tgtEl>
                                          <p:spTgt spid="26"/>
                                        </p:tgtEl>
                                        <p:attrNameLst>
                                          <p:attrName>ppt_x</p:attrName>
                                        </p:attrNameLst>
                                      </p:cBhvr>
                                      <p:tavLst>
                                        <p:tav tm="0">
                                          <p:val>
                                            <p:strVal val="1+#ppt_w/2"/>
                                          </p:val>
                                        </p:tav>
                                        <p:tav tm="100000">
                                          <p:val>
                                            <p:strVal val="#ppt_x"/>
                                          </p:val>
                                        </p:tav>
                                      </p:tavLst>
                                    </p:anim>
                                    <p:anim calcmode="lin" valueType="num">
                                      <p:cBhvr additive="base">
                                        <p:cTn id="38" dur="10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000" fill="hold"/>
                                        <p:tgtEl>
                                          <p:spTgt spid="27"/>
                                        </p:tgtEl>
                                        <p:attrNameLst>
                                          <p:attrName>ppt_x</p:attrName>
                                        </p:attrNameLst>
                                      </p:cBhvr>
                                      <p:tavLst>
                                        <p:tav tm="0">
                                          <p:val>
                                            <p:strVal val="1+#ppt_w/2"/>
                                          </p:val>
                                        </p:tav>
                                        <p:tav tm="100000">
                                          <p:val>
                                            <p:strVal val="#ppt_x"/>
                                          </p:val>
                                        </p:tav>
                                      </p:tavLst>
                                    </p:anim>
                                    <p:anim calcmode="lin" valueType="num">
                                      <p:cBhvr additive="base">
                                        <p:cTn id="43"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Numarası Yer Tutucusu"/>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76246A4-A903-4896-8B2E-1D4445347F98}" type="slidenum">
              <a:rPr lang="tr-TR" smtClean="0"/>
              <a:pPr/>
              <a:t>9</a:t>
            </a:fld>
            <a:endParaRPr lang="tr-TR" smtClean="0"/>
          </a:p>
        </p:txBody>
      </p:sp>
      <p:sp>
        <p:nvSpPr>
          <p:cNvPr id="52227"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2228"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432D358-7FF2-4A86-BB3E-1C10453D0073}" type="datetime1">
              <a:rPr lang="tr-TR" smtClean="0"/>
              <a:pPr/>
              <a:t>23.11.2010</a:t>
            </a:fld>
            <a:endParaRPr lang="tr-TR" smtClean="0"/>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ANAHTAR TANIMLAR</a:t>
            </a:r>
          </a:p>
        </p:txBody>
      </p:sp>
      <p:sp>
        <p:nvSpPr>
          <p:cNvPr id="13" name="Text Box 2"/>
          <p:cNvSpPr txBox="1">
            <a:spLocks noChangeArrowheads="1"/>
          </p:cNvSpPr>
          <p:nvPr/>
        </p:nvSpPr>
        <p:spPr bwMode="auto">
          <a:xfrm>
            <a:off x="428596" y="3714752"/>
            <a:ext cx="2428892"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Narrow" pitchFamily="34" charset="0"/>
              </a:rPr>
              <a:t>ÇEVRE LİSANSLARI</a:t>
            </a:r>
            <a:endParaRPr lang="de-DE" sz="1400" dirty="0">
              <a:solidFill>
                <a:schemeClr val="tx1"/>
              </a:solidFill>
              <a:latin typeface="Arial Narrow" pitchFamily="34" charset="0"/>
            </a:endParaRPr>
          </a:p>
        </p:txBody>
      </p:sp>
      <p:sp>
        <p:nvSpPr>
          <p:cNvPr id="14" name="Text Box 2"/>
          <p:cNvSpPr txBox="1">
            <a:spLocks noChangeArrowheads="1"/>
          </p:cNvSpPr>
          <p:nvPr/>
        </p:nvSpPr>
        <p:spPr bwMode="auto">
          <a:xfrm>
            <a:off x="3143240" y="2643182"/>
            <a:ext cx="2286016" cy="307777"/>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GERİ KAZANIM</a:t>
            </a:r>
            <a:endParaRPr lang="de-DE"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p:txBody>
      </p:sp>
      <p:sp>
        <p:nvSpPr>
          <p:cNvPr id="15" name="Text Box 2"/>
          <p:cNvSpPr txBox="1">
            <a:spLocks noChangeArrowheads="1"/>
          </p:cNvSpPr>
          <p:nvPr/>
        </p:nvSpPr>
        <p:spPr bwMode="auto">
          <a:xfrm>
            <a:off x="3143240" y="31765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BERTARAF</a:t>
            </a:r>
            <a:endParaRPr lang="de-DE" sz="1400" b="0" dirty="0">
              <a:ln w="50800"/>
              <a:solidFill>
                <a:schemeClr val="bg1">
                  <a:shade val="50000"/>
                </a:schemeClr>
              </a:solidFill>
              <a:cs typeface="Arial" pitchFamily="34" charset="0"/>
            </a:endParaRPr>
          </a:p>
        </p:txBody>
      </p:sp>
      <p:sp>
        <p:nvSpPr>
          <p:cNvPr id="16" name="Text Box 2"/>
          <p:cNvSpPr txBox="1">
            <a:spLocks noChangeArrowheads="1"/>
          </p:cNvSpPr>
          <p:nvPr/>
        </p:nvSpPr>
        <p:spPr bwMode="auto">
          <a:xfrm>
            <a:off x="3143240" y="37099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ARA DEPOLAMA</a:t>
            </a:r>
            <a:endParaRPr lang="de-DE" sz="1400" b="0" dirty="0">
              <a:ln w="50800"/>
              <a:solidFill>
                <a:schemeClr val="bg1">
                  <a:shade val="50000"/>
                </a:schemeClr>
              </a:solidFill>
              <a:cs typeface="Arial" pitchFamily="34" charset="0"/>
            </a:endParaRPr>
          </a:p>
        </p:txBody>
      </p:sp>
      <p:sp>
        <p:nvSpPr>
          <p:cNvPr id="18" name="Text Box 2"/>
          <p:cNvSpPr txBox="1">
            <a:spLocks noChangeArrowheads="1"/>
          </p:cNvSpPr>
          <p:nvPr/>
        </p:nvSpPr>
        <p:spPr bwMode="auto">
          <a:xfrm>
            <a:off x="3143240" y="424338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İŞLEME</a:t>
            </a:r>
            <a:endParaRPr lang="de-DE" sz="1400" b="0" dirty="0">
              <a:ln w="50800"/>
              <a:solidFill>
                <a:schemeClr val="bg1">
                  <a:shade val="50000"/>
                </a:schemeClr>
              </a:solidFill>
              <a:cs typeface="Arial" pitchFamily="34" charset="0"/>
            </a:endParaRPr>
          </a:p>
        </p:txBody>
      </p:sp>
      <p:sp>
        <p:nvSpPr>
          <p:cNvPr id="19" name="Text Box 2"/>
          <p:cNvSpPr txBox="1">
            <a:spLocks noChangeArrowheads="1"/>
          </p:cNvSpPr>
          <p:nvPr/>
        </p:nvSpPr>
        <p:spPr bwMode="auto">
          <a:xfrm>
            <a:off x="3143240" y="4786322"/>
            <a:ext cx="2286016" cy="307777"/>
          </a:xfrm>
          <a:prstGeom prst="rect">
            <a:avLst/>
          </a:prstGeom>
          <a:ln>
            <a:headEnd/>
            <a:tailEnd/>
          </a:ln>
          <a:scene3d>
            <a:camera prst="orthographicFront"/>
            <a:lightRig rig="balanced" dir="t">
              <a:rot lat="0" lon="0" rev="2100000"/>
            </a:lightRig>
          </a:scene3d>
          <a:sp3d>
            <a:bevelT prst="slope"/>
          </a:sp3d>
        </p:spPr>
        <p:style>
          <a:lnRef idx="2">
            <a:schemeClr val="accent6"/>
          </a:lnRef>
          <a:fillRef idx="1">
            <a:schemeClr val="lt1"/>
          </a:fillRef>
          <a:effectRef idx="0">
            <a:schemeClr val="accent6"/>
          </a:effectRef>
          <a:fontRef idx="minor">
            <a:schemeClr val="dk1"/>
          </a:fontRef>
        </p:style>
        <p:txBody>
          <a:bodyPr>
            <a:spAutoFit/>
            <a:sp3d extrusionH="57150" prstMaterial="metal">
              <a:bevelT w="38100" h="25400"/>
              <a:contourClr>
                <a:schemeClr val="bg2"/>
              </a:contourClr>
            </a:sp3d>
          </a:bodyPr>
          <a:lstStyle/>
          <a:p>
            <a:pPr eaLnBrk="0" hangingPunct="0">
              <a:spcBef>
                <a:spcPct val="20000"/>
              </a:spcBef>
              <a:buClr>
                <a:schemeClr val="accent1"/>
              </a:buClr>
              <a:buSzPct val="65000"/>
              <a:buFont typeface="Wingdings" pitchFamily="2" charset="2"/>
              <a:buNone/>
              <a:defRPr/>
            </a:pPr>
            <a:r>
              <a:rPr lang="tr-TR" sz="1400" b="0" dirty="0">
                <a:ln w="50800"/>
                <a:solidFill>
                  <a:schemeClr val="bg1">
                    <a:shade val="50000"/>
                  </a:schemeClr>
                </a:solidFill>
                <a:cs typeface="Arial" pitchFamily="34" charset="0"/>
              </a:rPr>
              <a:t>ARINDIRMA</a:t>
            </a:r>
            <a:endParaRPr lang="de-DE" sz="1400" b="0" dirty="0">
              <a:ln w="50800"/>
              <a:solidFill>
                <a:schemeClr val="bg1">
                  <a:shade val="50000"/>
                </a:schemeClr>
              </a:solidFill>
              <a:cs typeface="Arial" pitchFamily="34" charset="0"/>
            </a:endParaRPr>
          </a:p>
        </p:txBody>
      </p:sp>
      <p:cxnSp>
        <p:nvCxnSpPr>
          <p:cNvPr id="20" name="19 Düz Bağlayıcı"/>
          <p:cNvCxnSpPr/>
          <p:nvPr/>
        </p:nvCxnSpPr>
        <p:spPr>
          <a:xfrm>
            <a:off x="5429250" y="2643188"/>
            <a:ext cx="285750" cy="1587"/>
          </a:xfrm>
          <a:prstGeom prst="line">
            <a:avLst/>
          </a:prstGeom>
        </p:spPr>
        <p:style>
          <a:lnRef idx="2">
            <a:schemeClr val="dk1"/>
          </a:lnRef>
          <a:fillRef idx="0">
            <a:schemeClr val="dk1"/>
          </a:fillRef>
          <a:effectRef idx="1">
            <a:schemeClr val="dk1"/>
          </a:effectRef>
          <a:fontRef idx="minor">
            <a:schemeClr val="tx1"/>
          </a:fontRef>
        </p:style>
      </p:cxnSp>
      <p:sp>
        <p:nvSpPr>
          <p:cNvPr id="28" name="Text Box 2"/>
          <p:cNvSpPr txBox="1">
            <a:spLocks noChangeArrowheads="1"/>
          </p:cNvSpPr>
          <p:nvPr/>
        </p:nvSpPr>
        <p:spPr bwMode="auto">
          <a:xfrm>
            <a:off x="5643570" y="2643182"/>
            <a:ext cx="2928958" cy="185897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buFont typeface="Wingdings" pitchFamily="2" charset="2"/>
              <a:buChar char="n"/>
              <a:defRPr/>
            </a:pPr>
            <a:r>
              <a:rPr lang="tr-TR" sz="1400" dirty="0"/>
              <a:t>Tehlikeli Atık</a:t>
            </a:r>
          </a:p>
          <a:p>
            <a:pPr marL="342900" indent="-342900">
              <a:spcBef>
                <a:spcPct val="20000"/>
              </a:spcBef>
              <a:buClr>
                <a:schemeClr val="accent1"/>
              </a:buClr>
              <a:buSzPct val="65000"/>
              <a:buFont typeface="Wingdings" pitchFamily="2" charset="2"/>
              <a:buChar char="n"/>
              <a:defRPr/>
            </a:pPr>
            <a:r>
              <a:rPr lang="tr-TR" sz="1400" dirty="0"/>
              <a:t>Tehlikesiz Atık</a:t>
            </a:r>
          </a:p>
          <a:p>
            <a:pPr marL="342900" indent="-342900">
              <a:spcBef>
                <a:spcPct val="20000"/>
              </a:spcBef>
              <a:buClr>
                <a:schemeClr val="accent1"/>
              </a:buClr>
              <a:buSzPct val="65000"/>
              <a:buFont typeface="Wingdings" pitchFamily="2" charset="2"/>
              <a:buChar char="n"/>
              <a:defRPr/>
            </a:pPr>
            <a:r>
              <a:rPr lang="tr-TR" sz="1400" dirty="0"/>
              <a:t>Atık Yağ</a:t>
            </a:r>
          </a:p>
          <a:p>
            <a:pPr marL="342900" indent="-342900">
              <a:spcBef>
                <a:spcPct val="20000"/>
              </a:spcBef>
              <a:buClr>
                <a:schemeClr val="accent1"/>
              </a:buClr>
              <a:buSzPct val="65000"/>
              <a:buFont typeface="Wingdings" pitchFamily="2" charset="2"/>
              <a:buChar char="n"/>
              <a:defRPr/>
            </a:pPr>
            <a:r>
              <a:rPr lang="tr-TR" sz="1400" dirty="0"/>
              <a:t>Bitkisel Atık Yağ</a:t>
            </a:r>
          </a:p>
          <a:p>
            <a:pPr marL="342900" indent="-342900">
              <a:spcBef>
                <a:spcPct val="20000"/>
              </a:spcBef>
              <a:buClr>
                <a:schemeClr val="accent1"/>
              </a:buClr>
              <a:buSzPct val="65000"/>
              <a:buFont typeface="Wingdings" pitchFamily="2" charset="2"/>
              <a:buChar char="n"/>
              <a:defRPr/>
            </a:pPr>
            <a:r>
              <a:rPr lang="tr-TR" sz="1400" dirty="0"/>
              <a:t>Atık  Pil ve Akümülatör</a:t>
            </a:r>
          </a:p>
          <a:p>
            <a:pPr marL="342900" indent="-342900">
              <a:spcBef>
                <a:spcPct val="20000"/>
              </a:spcBef>
              <a:buClr>
                <a:schemeClr val="accent1"/>
              </a:buClr>
              <a:buSzPct val="65000"/>
              <a:buFont typeface="Wingdings" pitchFamily="2" charset="2"/>
              <a:buChar char="n"/>
              <a:defRPr/>
            </a:pPr>
            <a:r>
              <a:rPr lang="tr-TR" sz="1400" dirty="0"/>
              <a:t>Ömrünü Tamamlamış Lastik</a:t>
            </a:r>
          </a:p>
          <a:p>
            <a:pPr marL="342900" indent="-342900">
              <a:spcBef>
                <a:spcPct val="20000"/>
              </a:spcBef>
              <a:buClr>
                <a:schemeClr val="accent1"/>
              </a:buClr>
              <a:buSzPct val="65000"/>
              <a:buFont typeface="Wingdings" pitchFamily="2" charset="2"/>
              <a:buChar char="n"/>
              <a:defRPr/>
            </a:pPr>
            <a:r>
              <a:rPr lang="tr-TR" sz="1400" dirty="0"/>
              <a:t>Ambalaj Atığı</a:t>
            </a:r>
          </a:p>
        </p:txBody>
      </p:sp>
      <p:sp>
        <p:nvSpPr>
          <p:cNvPr id="52244" name="Rectangle 2"/>
          <p:cNvSpPr txBox="1">
            <a:spLocks noChangeArrowheads="1"/>
          </p:cNvSpPr>
          <p:nvPr/>
        </p:nvSpPr>
        <p:spPr bwMode="auto">
          <a:xfrm>
            <a:off x="785813" y="1571625"/>
            <a:ext cx="7848600" cy="3773488"/>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tr-TR" sz="1800">
                <a:solidFill>
                  <a:srgbClr val="002060"/>
                </a:solidFill>
                <a:latin typeface="Times New Roman" pitchFamily="18" charset="0"/>
              </a:rPr>
              <a:t>Çevre lisansı</a:t>
            </a:r>
            <a:r>
              <a:rPr lang="tr-TR" sz="1800">
                <a:latin typeface="Times New Roman" pitchFamily="18" charset="0"/>
              </a:rPr>
              <a:t>	:</a:t>
            </a:r>
            <a:r>
              <a:rPr lang="tr-TR" sz="1800" b="0">
                <a:latin typeface="Times New Roman" pitchFamily="18" charset="0"/>
              </a:rPr>
              <a:t> Atıkların toplanması, geri kazanılması, geri dönüşümü ve 			  bertaraf edilebilmesine ilişkin teknik yeterliliği,</a:t>
            </a:r>
          </a:p>
          <a:p>
            <a:pPr marL="342900" indent="-342900">
              <a:lnSpc>
                <a:spcPct val="80000"/>
              </a:lnSpc>
              <a:spcBef>
                <a:spcPct val="20000"/>
              </a:spcBef>
              <a:buFont typeface="Wingdings" pitchFamily="2" charset="2"/>
              <a:buNone/>
            </a:pPr>
            <a:endParaRPr lang="tr-TR" sz="1800" b="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strateji">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strateji</Template>
  <TotalTime>1878</TotalTime>
  <Words>2879</Words>
  <Application>Microsoft Office PowerPoint</Application>
  <PresentationFormat>Ekran Gösterisi (4:3)</PresentationFormat>
  <Paragraphs>831</Paragraphs>
  <Slides>47</Slides>
  <Notes>2</Notes>
  <HiddenSlides>0</HiddenSlides>
  <MMClips>0</MMClips>
  <ScaleCrop>false</ScaleCrop>
  <HeadingPairs>
    <vt:vector size="4" baseType="variant">
      <vt:variant>
        <vt:lpstr>Tema</vt:lpstr>
      </vt:variant>
      <vt:variant>
        <vt:i4>3</vt:i4>
      </vt:variant>
      <vt:variant>
        <vt:lpstr>Slayt Başlıkları</vt:lpstr>
      </vt:variant>
      <vt:variant>
        <vt:i4>47</vt:i4>
      </vt:variant>
    </vt:vector>
  </HeadingPairs>
  <TitlesOfParts>
    <vt:vector size="50" baseType="lpstr">
      <vt:lpstr>strateji</vt:lpstr>
      <vt:lpstr>Özel Tasarım</vt:lpstr>
      <vt:lpstr>Kent</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TÜRKİYE GENELİNDE YÜRÜTÜLEN  e-ÇEVRE İZNİ VE LİSANSLARI İŞLEMLERİ</vt:lpstr>
      <vt:lpstr>TÜRKİYE GENELİNDE YÜRÜTÜLEN  e-ÇEVRE İZNİ VE LİSANSLARI İŞLEMLERİ</vt:lpstr>
      <vt:lpstr>TÜRKİYE GENELİNDE YÜRÜTÜLEN  e-ÇEVRE İZNİ VE LİSANSLARI İŞLEMLERİ</vt:lpstr>
      <vt:lpstr>TAŞRA TEŞKİLATI (27 İL) TARAFINDAN YAZILI ORTAMDA VERİLEN GEÇİCİ FAALİYET BELGESİ VE SAYILARI (79)</vt:lpstr>
      <vt:lpstr>TAŞRA TEŞKİLATI (32 İL) TARAFINDAN ELEKTRONİK ORTAMDA VERİLEN GEÇİCİ FAALİYET BELGESİ SAYILARI (89)</vt:lpstr>
      <vt:lpstr>BAKANLIĞIMIZ TARAFINDAN ELEKTRONİK ORTAMDA VERİLEN GEÇİCİ FAALİYET BELGESİ SAYILARI (39)</vt:lpstr>
      <vt:lpstr>BAKANLIĞIMIZ TARAFINDAN YAZILI ORTAMDA VERİLEN GEÇİCİ FAALİYET BELGESİ SAYILARI ( 7 İL)</vt:lpstr>
      <vt:lpstr>Slayt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ebiltekin</dc:creator>
  <cp:lastModifiedBy>Yasemen-AYDOGDU</cp:lastModifiedBy>
  <cp:revision>237</cp:revision>
  <dcterms:created xsi:type="dcterms:W3CDTF">2009-08-24T08:20:06Z</dcterms:created>
  <dcterms:modified xsi:type="dcterms:W3CDTF">2010-11-23T15:10:03Z</dcterms:modified>
</cp:coreProperties>
</file>