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57" r:id="rId3"/>
    <p:sldId id="258" r:id="rId4"/>
    <p:sldId id="259" r:id="rId5"/>
    <p:sldId id="261" r:id="rId6"/>
    <p:sldId id="262" r:id="rId7"/>
    <p:sldId id="263" r:id="rId8"/>
    <p:sldId id="275" r:id="rId9"/>
    <p:sldId id="264" r:id="rId10"/>
    <p:sldId id="265" r:id="rId11"/>
    <p:sldId id="266" r:id="rId12"/>
    <p:sldId id="267" r:id="rId13"/>
    <p:sldId id="268" r:id="rId14"/>
    <p:sldId id="276" r:id="rId15"/>
    <p:sldId id="269" r:id="rId16"/>
    <p:sldId id="270" r:id="rId17"/>
    <p:sldId id="271" r:id="rId18"/>
    <p:sldId id="272"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1" d="100"/>
          <a:sy n="61" d="100"/>
        </p:scale>
        <p:origin x="-1349"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15589C2B-43F4-4E20-9516-3333B327A487}" type="datetimeFigureOut">
              <a:rPr lang="tr-TR" smtClean="0"/>
              <a:pPr/>
              <a:t>19.03.2011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AB9F1CC-4F8E-40DD-B107-CB025F287CB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5589C2B-43F4-4E20-9516-3333B327A487}" type="datetimeFigureOut">
              <a:rPr lang="tr-TR" smtClean="0"/>
              <a:pPr/>
              <a:t>19.03.2011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AB9F1CC-4F8E-40DD-B107-CB025F287CB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5589C2B-43F4-4E20-9516-3333B327A487}" type="datetimeFigureOut">
              <a:rPr lang="tr-TR" smtClean="0"/>
              <a:pPr/>
              <a:t>19.03.2011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AB9F1CC-4F8E-40DD-B107-CB025F287CB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5589C2B-43F4-4E20-9516-3333B327A487}" type="datetimeFigureOut">
              <a:rPr lang="tr-TR" smtClean="0"/>
              <a:pPr/>
              <a:t>19.03.2011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AB9F1CC-4F8E-40DD-B107-CB025F287CB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15589C2B-43F4-4E20-9516-3333B327A487}" type="datetimeFigureOut">
              <a:rPr lang="tr-TR" smtClean="0"/>
              <a:pPr/>
              <a:t>19.03.2011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AB9F1CC-4F8E-40DD-B107-CB025F287CB0}"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5589C2B-43F4-4E20-9516-3333B327A487}" type="datetimeFigureOut">
              <a:rPr lang="tr-TR" smtClean="0"/>
              <a:pPr/>
              <a:t>19.03.2011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AB9F1CC-4F8E-40DD-B107-CB025F287CB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15589C2B-43F4-4E20-9516-3333B327A487}" type="datetimeFigureOut">
              <a:rPr lang="tr-TR" smtClean="0"/>
              <a:pPr/>
              <a:t>19.03.2011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AB9F1CC-4F8E-40DD-B107-CB025F287CB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5589C2B-43F4-4E20-9516-3333B327A487}" type="datetimeFigureOut">
              <a:rPr lang="tr-TR" smtClean="0"/>
              <a:pPr/>
              <a:t>19.03.2011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AB9F1CC-4F8E-40DD-B107-CB025F287CB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5589C2B-43F4-4E20-9516-3333B327A487}" type="datetimeFigureOut">
              <a:rPr lang="tr-TR" smtClean="0"/>
              <a:pPr/>
              <a:t>19.03.2011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AB9F1CC-4F8E-40DD-B107-CB025F287CB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5589C2B-43F4-4E20-9516-3333B327A487}" type="datetimeFigureOut">
              <a:rPr lang="tr-TR" smtClean="0"/>
              <a:pPr/>
              <a:t>19.03.2011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AB9F1CC-4F8E-40DD-B107-CB025F287CB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5589C2B-43F4-4E20-9516-3333B327A487}" type="datetimeFigureOut">
              <a:rPr lang="tr-TR" smtClean="0"/>
              <a:pPr/>
              <a:t>19.03.2011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AB9F1CC-4F8E-40DD-B107-CB025F287CB0}"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589C2B-43F4-4E20-9516-3333B327A487}" type="datetimeFigureOut">
              <a:rPr lang="tr-TR" smtClean="0"/>
              <a:pPr/>
              <a:t>19.03.2011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B9F1CC-4F8E-40DD-B107-CB025F287CB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0" y="0"/>
            <a:ext cx="9144000" cy="1470025"/>
          </a:xfrm>
          <a:solidFill>
            <a:schemeClr val="tx2"/>
          </a:solidFill>
        </p:spPr>
        <p:txBody>
          <a:bodyPr/>
          <a:lstStyle/>
          <a:p>
            <a:r>
              <a:rPr lang="tr-TR" b="1" dirty="0" smtClean="0">
                <a:solidFill>
                  <a:schemeClr val="bg1"/>
                </a:solidFill>
              </a:rPr>
              <a:t>İnsanın İletişim Kapasitesi</a:t>
            </a:r>
            <a:endParaRPr lang="tr-TR" b="1" dirty="0">
              <a:solidFill>
                <a:schemeClr val="bg1"/>
              </a:solidFill>
            </a:endParaRPr>
          </a:p>
        </p:txBody>
      </p:sp>
      <p:sp>
        <p:nvSpPr>
          <p:cNvPr id="4" name="2 Alt Başlık"/>
          <p:cNvSpPr txBox="1">
            <a:spLocks/>
          </p:cNvSpPr>
          <p:nvPr/>
        </p:nvSpPr>
        <p:spPr>
          <a:xfrm>
            <a:off x="0" y="5072074"/>
            <a:ext cx="9144000" cy="1785926"/>
          </a:xfrm>
          <a:prstGeom prst="rect">
            <a:avLst/>
          </a:prstGeom>
        </p:spPr>
        <p:txBody>
          <a:bodyPr vert="horz" lIns="91440" tIns="45720" rIns="91440" bIns="45720" rtlCol="0">
            <a:norm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smtClean="0">
              <a:ln>
                <a:noFill/>
              </a:ln>
              <a:solidFill>
                <a:schemeClr val="tx2"/>
              </a:solidFill>
              <a:effectLst/>
              <a:uLnTx/>
              <a:uFillTx/>
              <a:latin typeface="+mn-lt"/>
              <a:ea typeface="+mn-ea"/>
              <a:cs typeface="+mn-cs"/>
            </a:endParaRPr>
          </a:p>
        </p:txBody>
      </p:sp>
      <p:graphicFrame>
        <p:nvGraphicFramePr>
          <p:cNvPr id="8" name="Group 41"/>
          <p:cNvGraphicFramePr>
            <a:graphicFrameLocks/>
          </p:cNvGraphicFramePr>
          <p:nvPr/>
        </p:nvGraphicFramePr>
        <p:xfrm>
          <a:off x="228600" y="1543050"/>
          <a:ext cx="8610600" cy="4457715"/>
        </p:xfrm>
        <a:graphic>
          <a:graphicData uri="http://schemas.openxmlformats.org/drawingml/2006/table">
            <a:tbl>
              <a:tblPr/>
              <a:tblGrid>
                <a:gridCol w="2722563"/>
                <a:gridCol w="3311525"/>
                <a:gridCol w="2576512"/>
              </a:tblGrid>
              <a:tr h="1044909">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Tx/>
                        <a:buNone/>
                        <a:tabLst/>
                      </a:pPr>
                      <a:r>
                        <a:rPr kumimoji="0" lang="tr-TR" sz="2800" b="0" i="0" u="none" strike="noStrike" cap="none" normalizeH="0" baseline="0" dirty="0" smtClean="0">
                          <a:ln>
                            <a:noFill/>
                          </a:ln>
                          <a:solidFill>
                            <a:schemeClr val="tx1"/>
                          </a:solidFill>
                          <a:effectLst/>
                          <a:latin typeface="Tahoma" charset="0"/>
                        </a:rPr>
                        <a:t>İletişim Ortamı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Tx/>
                        <a:buNone/>
                        <a:tabLst/>
                      </a:pPr>
                      <a:r>
                        <a:rPr kumimoji="0" lang="tr-TR" sz="2800" b="0" i="0" u="none" strike="noStrike" cap="none" normalizeH="0" baseline="0" smtClean="0">
                          <a:ln>
                            <a:noFill/>
                          </a:ln>
                          <a:solidFill>
                            <a:schemeClr val="tx1"/>
                          </a:solidFill>
                          <a:effectLst/>
                          <a:latin typeface="Tahoma" charset="0"/>
                        </a:rPr>
                        <a:t>Geçici Hafızaya Kayıt Hızı</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Tx/>
                        <a:buNone/>
                        <a:tabLst/>
                      </a:pPr>
                      <a:r>
                        <a:rPr kumimoji="0" lang="tr-TR" sz="2800" b="0" i="0" u="none" strike="noStrike" cap="none" normalizeH="0" baseline="0" smtClean="0">
                          <a:ln>
                            <a:noFill/>
                          </a:ln>
                          <a:solidFill>
                            <a:schemeClr val="tx1"/>
                          </a:solidFill>
                          <a:effectLst/>
                          <a:latin typeface="Tahoma" charset="0"/>
                        </a:rPr>
                        <a:t>Kalıcı Hafızaya Kayıt Hızı</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8801">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Tx/>
                        <a:buNone/>
                        <a:tabLst/>
                      </a:pPr>
                      <a:r>
                        <a:rPr kumimoji="0" lang="tr-TR" sz="2400" b="0" i="0" u="none" strike="noStrike" cap="none" normalizeH="0" baseline="0" smtClean="0">
                          <a:ln>
                            <a:noFill/>
                          </a:ln>
                          <a:solidFill>
                            <a:schemeClr val="tx1"/>
                          </a:solidFill>
                          <a:effectLst/>
                          <a:latin typeface="Tahoma" charset="0"/>
                        </a:rPr>
                        <a:t>Duyma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1"/>
                        </a:buClr>
                        <a:buSzTx/>
                        <a:buFontTx/>
                        <a:buNone/>
                        <a:tabLst/>
                      </a:pPr>
                      <a:r>
                        <a:rPr kumimoji="0" lang="tr-TR" sz="2400" b="0" i="0" u="none" strike="noStrike" cap="none" normalizeH="0" baseline="0" smtClean="0">
                          <a:ln>
                            <a:noFill/>
                          </a:ln>
                          <a:solidFill>
                            <a:schemeClr val="tx1"/>
                          </a:solidFill>
                          <a:effectLst/>
                          <a:latin typeface="Tahoma" charset="0"/>
                        </a:rPr>
                        <a:t>640.000 b/s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1"/>
                        </a:buClr>
                        <a:buSzTx/>
                        <a:buFontTx/>
                        <a:buNone/>
                        <a:tabLst/>
                      </a:pPr>
                      <a:r>
                        <a:rPr kumimoji="0" lang="tr-TR" sz="2400" b="0" i="0" u="none" strike="noStrike" cap="none" normalizeH="0" baseline="0" smtClean="0">
                          <a:ln>
                            <a:noFill/>
                          </a:ln>
                          <a:solidFill>
                            <a:schemeClr val="tx1"/>
                          </a:solidFill>
                          <a:effectLst/>
                          <a:latin typeface="Tahoma" charset="0"/>
                        </a:rPr>
                        <a:t>2 b/s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8801">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Tx/>
                        <a:buNone/>
                        <a:tabLst/>
                      </a:pPr>
                      <a:r>
                        <a:rPr kumimoji="0" lang="tr-TR" sz="2400" b="0" i="0" u="none" strike="noStrike" cap="none" normalizeH="0" baseline="0" smtClean="0">
                          <a:ln>
                            <a:noFill/>
                          </a:ln>
                          <a:solidFill>
                            <a:schemeClr val="tx1"/>
                          </a:solidFill>
                          <a:effectLst/>
                          <a:latin typeface="Tahoma" charset="0"/>
                        </a:rPr>
                        <a:t>Tat, Koku</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1"/>
                        </a:buClr>
                        <a:buSzTx/>
                        <a:buFontTx/>
                        <a:buNone/>
                        <a:tabLst/>
                      </a:pPr>
                      <a:r>
                        <a:rPr kumimoji="0" lang="tr-TR" sz="2400" b="0" i="0" u="none" strike="noStrike" cap="none" normalizeH="0" baseline="0" smtClean="0">
                          <a:ln>
                            <a:noFill/>
                          </a:ln>
                          <a:solidFill>
                            <a:schemeClr val="tx1"/>
                          </a:solidFill>
                          <a:effectLst/>
                          <a:latin typeface="Tahoma" charset="0"/>
                        </a:rPr>
                        <a:t>Veri Yok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1"/>
                        </a:buClr>
                        <a:buSzTx/>
                        <a:buFontTx/>
                        <a:buNone/>
                        <a:tabLst/>
                      </a:pPr>
                      <a:r>
                        <a:rPr kumimoji="0" lang="tr-TR" sz="2400" b="0" i="0" u="none" strike="noStrike" cap="none" normalizeH="0" baseline="0" smtClean="0">
                          <a:ln>
                            <a:noFill/>
                          </a:ln>
                          <a:solidFill>
                            <a:schemeClr val="tx1"/>
                          </a:solidFill>
                          <a:effectLst/>
                          <a:latin typeface="Tahoma" charset="0"/>
                        </a:rPr>
                        <a:t>Veri Yok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8801">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Tx/>
                        <a:buNone/>
                        <a:tabLst/>
                      </a:pPr>
                      <a:r>
                        <a:rPr kumimoji="0" lang="tr-TR" sz="2400" b="0" i="0" u="none" strike="noStrike" cap="none" normalizeH="0" baseline="0" smtClean="0">
                          <a:ln>
                            <a:noFill/>
                          </a:ln>
                          <a:solidFill>
                            <a:schemeClr val="tx1"/>
                          </a:solidFill>
                          <a:effectLst/>
                          <a:latin typeface="Tahoma" charset="0"/>
                        </a:rPr>
                        <a:t>Dokunma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1"/>
                        </a:buClr>
                        <a:buSzTx/>
                        <a:buFontTx/>
                        <a:buNone/>
                        <a:tabLst/>
                      </a:pPr>
                      <a:r>
                        <a:rPr kumimoji="0" lang="tr-TR" sz="2400" b="0" i="0" u="none" strike="noStrike" cap="none" normalizeH="0" baseline="0" smtClean="0">
                          <a:ln>
                            <a:noFill/>
                          </a:ln>
                          <a:solidFill>
                            <a:schemeClr val="tx1"/>
                          </a:solidFill>
                          <a:effectLst/>
                          <a:latin typeface="Tahoma" charset="0"/>
                        </a:rPr>
                        <a:t>13.000.000 b/s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1"/>
                        </a:buClr>
                        <a:buSzTx/>
                        <a:buFontTx/>
                        <a:buNone/>
                        <a:tabLst/>
                      </a:pPr>
                      <a:r>
                        <a:rPr kumimoji="0" lang="tr-TR" sz="2400" b="0" i="0" u="none" strike="noStrike" cap="none" normalizeH="0" baseline="0" smtClean="0">
                          <a:ln>
                            <a:noFill/>
                          </a:ln>
                          <a:solidFill>
                            <a:schemeClr val="tx1"/>
                          </a:solidFill>
                          <a:effectLst/>
                          <a:latin typeface="Tahoma" charset="0"/>
                        </a:rPr>
                        <a:t>40 b/s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8801">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Tx/>
                        <a:buNone/>
                        <a:tabLst/>
                      </a:pPr>
                      <a:r>
                        <a:rPr kumimoji="0" lang="tr-TR" sz="2400" b="0" i="0" u="none" strike="noStrike" cap="none" normalizeH="0" baseline="0" smtClean="0">
                          <a:ln>
                            <a:noFill/>
                          </a:ln>
                          <a:solidFill>
                            <a:schemeClr val="tx1"/>
                          </a:solidFill>
                          <a:effectLst/>
                          <a:latin typeface="Tahoma" charset="0"/>
                        </a:rPr>
                        <a:t>Gözle İzleme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1"/>
                        </a:buClr>
                        <a:buSzTx/>
                        <a:buFontTx/>
                        <a:buNone/>
                        <a:tabLst/>
                      </a:pPr>
                      <a:r>
                        <a:rPr kumimoji="0" lang="tr-TR" sz="2400" b="0" i="0" u="none" strike="noStrike" cap="none" normalizeH="0" baseline="0" smtClean="0">
                          <a:ln>
                            <a:noFill/>
                          </a:ln>
                          <a:solidFill>
                            <a:schemeClr val="tx1"/>
                          </a:solidFill>
                          <a:effectLst/>
                          <a:latin typeface="Tahoma" charset="0"/>
                        </a:rPr>
                        <a:t>1.000.000.000 b/s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1"/>
                        </a:buClr>
                        <a:buSzTx/>
                        <a:buFontTx/>
                        <a:buNone/>
                        <a:tabLst/>
                      </a:pPr>
                      <a:r>
                        <a:rPr kumimoji="0" lang="tr-TR" sz="2400" b="0" i="0" u="none" strike="noStrike" cap="none" normalizeH="0" baseline="0" smtClean="0">
                          <a:ln>
                            <a:noFill/>
                          </a:ln>
                          <a:solidFill>
                            <a:schemeClr val="tx1"/>
                          </a:solidFill>
                          <a:effectLst/>
                          <a:latin typeface="Tahoma" charset="0"/>
                        </a:rPr>
                        <a:t>3.125 b/s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8801">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Tx/>
                        <a:buNone/>
                        <a:tabLst/>
                      </a:pPr>
                      <a:r>
                        <a:rPr kumimoji="0" lang="tr-TR" sz="2400" b="0" i="0" u="none" strike="noStrike" cap="none" normalizeH="0" baseline="0" smtClean="0">
                          <a:ln>
                            <a:noFill/>
                          </a:ln>
                          <a:solidFill>
                            <a:schemeClr val="tx1"/>
                          </a:solidFill>
                          <a:effectLst/>
                          <a:latin typeface="Tahoma" charset="0"/>
                        </a:rPr>
                        <a:t>Bilinçli İzleme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1"/>
                        </a:buClr>
                        <a:buSzTx/>
                        <a:buFontTx/>
                        <a:buNone/>
                        <a:tabLst/>
                      </a:pPr>
                      <a:r>
                        <a:rPr kumimoji="0" lang="tr-TR" sz="2400" b="0" i="0" u="none" strike="noStrike" cap="none" normalizeH="0" baseline="0" smtClean="0">
                          <a:ln>
                            <a:noFill/>
                          </a:ln>
                          <a:solidFill>
                            <a:schemeClr val="tx1"/>
                          </a:solidFill>
                          <a:effectLst/>
                          <a:latin typeface="Tahoma" charset="0"/>
                        </a:rPr>
                        <a:t>7.000.000.000 b/s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1"/>
                        </a:buClr>
                        <a:buSzTx/>
                        <a:buFontTx/>
                        <a:buNone/>
                        <a:tabLst/>
                      </a:pPr>
                      <a:r>
                        <a:rPr kumimoji="0" lang="tr-TR" sz="2400" b="0" i="0" u="none" strike="noStrike" cap="none" normalizeH="0" baseline="0" smtClean="0">
                          <a:ln>
                            <a:noFill/>
                          </a:ln>
                          <a:solidFill>
                            <a:schemeClr val="tx1"/>
                          </a:solidFill>
                          <a:effectLst/>
                          <a:latin typeface="Tahoma" charset="0"/>
                        </a:rPr>
                        <a:t>21.843 b/s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8801">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Tx/>
                        <a:buNone/>
                        <a:tabLst/>
                      </a:pPr>
                      <a:r>
                        <a:rPr kumimoji="0" lang="tr-TR" sz="2400" b="0" i="0" u="none" strike="noStrike" cap="none" normalizeH="0" baseline="0" smtClean="0">
                          <a:ln>
                            <a:noFill/>
                          </a:ln>
                          <a:solidFill>
                            <a:schemeClr val="tx1"/>
                          </a:solidFill>
                          <a:effectLst/>
                          <a:latin typeface="Tahoma" charset="0"/>
                        </a:rPr>
                        <a:t>İnteraktif İletişim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1"/>
                        </a:buClr>
                        <a:buSzTx/>
                        <a:buFontTx/>
                        <a:buNone/>
                        <a:tabLst/>
                      </a:pPr>
                      <a:r>
                        <a:rPr kumimoji="0" lang="tr-TR" sz="2400" b="0" i="0" u="none" strike="noStrike" cap="none" normalizeH="0" baseline="0" smtClean="0">
                          <a:ln>
                            <a:noFill/>
                          </a:ln>
                          <a:solidFill>
                            <a:schemeClr val="tx1"/>
                          </a:solidFill>
                          <a:effectLst/>
                          <a:latin typeface="Tahoma" charset="0"/>
                        </a:rPr>
                        <a:t>880.000.000.000 b/s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accent1"/>
                        </a:buClr>
                        <a:buSzTx/>
                        <a:buFontTx/>
                        <a:buNone/>
                        <a:tabLst/>
                      </a:pPr>
                      <a:r>
                        <a:rPr kumimoji="0" lang="tr-TR" sz="2400" b="0" i="0" u="none" strike="noStrike" cap="none" normalizeH="0" baseline="0" dirty="0" smtClean="0">
                          <a:ln>
                            <a:noFill/>
                          </a:ln>
                          <a:solidFill>
                            <a:schemeClr val="tx1"/>
                          </a:solidFill>
                          <a:effectLst/>
                          <a:latin typeface="Tahoma" charset="0"/>
                        </a:rPr>
                        <a:t>2.750.000 b/s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 name="Rectangle 38"/>
          <p:cNvSpPr>
            <a:spLocks noChangeArrowheads="1"/>
          </p:cNvSpPr>
          <p:nvPr/>
        </p:nvSpPr>
        <p:spPr bwMode="auto">
          <a:xfrm>
            <a:off x="4214810" y="6286520"/>
            <a:ext cx="4724400" cy="381000"/>
          </a:xfrm>
          <a:prstGeom prst="rect">
            <a:avLst/>
          </a:prstGeom>
          <a:noFill/>
          <a:ln w="9525">
            <a:noFill/>
            <a:miter lim="800000"/>
            <a:headEnd/>
            <a:tailEnd/>
          </a:ln>
        </p:spPr>
        <p:txBody>
          <a:bodyPr anchor="ctr"/>
          <a:lstStyle/>
          <a:p>
            <a:pPr algn="l">
              <a:lnSpc>
                <a:spcPct val="100000"/>
              </a:lnSpc>
              <a:spcBef>
                <a:spcPct val="0"/>
              </a:spcBef>
              <a:buClrTx/>
            </a:pPr>
            <a:r>
              <a:rPr lang="tr-TR" sz="1500" b="1" i="1" dirty="0">
                <a:solidFill>
                  <a:srgbClr val="FF3300"/>
                </a:solidFill>
                <a:latin typeface="Times New Roman" charset="0"/>
              </a:rPr>
              <a:t>Kaynak:</a:t>
            </a:r>
            <a:r>
              <a:rPr lang="tr-TR" sz="1500" b="1" i="1" dirty="0">
                <a:solidFill>
                  <a:schemeClr val="folHlink"/>
                </a:solidFill>
                <a:latin typeface="Times New Roman" charset="0"/>
              </a:rPr>
              <a:t> </a:t>
            </a:r>
            <a:r>
              <a:rPr lang="tr-TR" sz="1500" b="1" i="1" dirty="0">
                <a:latin typeface="Times New Roman" charset="0"/>
              </a:rPr>
              <a:t>MIT&amp;</a:t>
            </a:r>
            <a:r>
              <a:rPr lang="tr-TR" sz="1500" b="1" i="1" dirty="0" err="1">
                <a:latin typeface="Times New Roman" charset="0"/>
              </a:rPr>
              <a:t>HPLab</a:t>
            </a:r>
            <a:r>
              <a:rPr lang="tr-TR" sz="1500" b="1" i="1" dirty="0">
                <a:latin typeface="Times New Roman" charset="0"/>
              </a:rPr>
              <a:t> proje sonuçları, </a:t>
            </a:r>
            <a:r>
              <a:rPr lang="tr-TR" sz="1500" b="1" i="1" dirty="0" err="1">
                <a:latin typeface="Times New Roman" charset="0"/>
              </a:rPr>
              <a:t>Palo</a:t>
            </a:r>
            <a:r>
              <a:rPr lang="tr-TR" sz="1500" b="1" i="1" dirty="0">
                <a:latin typeface="Times New Roman" charset="0"/>
              </a:rPr>
              <a:t> Alto, 1997</a:t>
            </a:r>
            <a:endParaRPr lang="tr-TR" sz="2400" i="1" dirty="0">
              <a:latin typeface="Times New Roman"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0" y="1500174"/>
            <a:ext cx="4572000" cy="4857784"/>
          </a:xfrm>
          <a:ln>
            <a:solidFill>
              <a:schemeClr val="tx1"/>
            </a:solidFill>
          </a:ln>
        </p:spPr>
        <p:txBody>
          <a:bodyPr>
            <a:noAutofit/>
          </a:bodyPr>
          <a:lstStyle/>
          <a:p>
            <a:pPr marL="342900" indent="-342900" algn="l">
              <a:buAutoNum type="alphaLcParenR"/>
            </a:pPr>
            <a:r>
              <a:rPr lang="tr-TR" sz="1800" dirty="0" smtClean="0">
                <a:solidFill>
                  <a:schemeClr val="tx1"/>
                </a:solidFill>
              </a:rPr>
              <a:t>iştirak payları.</a:t>
            </a:r>
          </a:p>
          <a:p>
            <a:pPr marL="342900" indent="-342900" algn="l">
              <a:buAutoNum type="alphaLcParenR"/>
            </a:pPr>
            <a:r>
              <a:rPr lang="tr-TR" sz="1800" dirty="0" smtClean="0">
                <a:solidFill>
                  <a:schemeClr val="tx1"/>
                </a:solidFill>
              </a:rPr>
              <a:t>katılım payları ve hizmet karşılıkları.</a:t>
            </a:r>
          </a:p>
          <a:p>
            <a:pPr marL="342900" indent="-342900" algn="l">
              <a:buAutoNum type="alphaLcParenR"/>
            </a:pPr>
            <a:r>
              <a:rPr lang="tr-TR" sz="1800" dirty="0" smtClean="0">
                <a:solidFill>
                  <a:schemeClr val="tx1"/>
                </a:solidFill>
              </a:rPr>
              <a:t>İhale dosyası satış bedelleri ile proje tasdik ve vize bedelleri.</a:t>
            </a:r>
          </a:p>
          <a:p>
            <a:pPr marL="342900" indent="-342900" algn="l">
              <a:buAutoNum type="alphaLcParenR"/>
            </a:pPr>
            <a:r>
              <a:rPr lang="tr-TR" sz="1800" dirty="0" smtClean="0">
                <a:solidFill>
                  <a:schemeClr val="tx1"/>
                </a:solidFill>
              </a:rPr>
              <a:t>Su, elektrik, doğalgaz, sosyal tesis, arıtma ve benzeri işletme gelirleri ile iştirak gelirleri.</a:t>
            </a:r>
          </a:p>
          <a:p>
            <a:pPr marL="342900" indent="-342900" algn="l">
              <a:buAutoNum type="alphaLcParenR"/>
            </a:pPr>
            <a:r>
              <a:rPr lang="tr-TR" sz="1800" dirty="0" smtClean="0">
                <a:solidFill>
                  <a:schemeClr val="tx1"/>
                </a:solidFill>
              </a:rPr>
              <a:t>Arsa satışından sağlanan gelirler.</a:t>
            </a:r>
          </a:p>
          <a:p>
            <a:pPr marL="342900" indent="-342900" algn="l">
              <a:buAutoNum type="alphaLcParenR"/>
            </a:pPr>
            <a:r>
              <a:rPr lang="tr-TR" sz="1800" dirty="0" smtClean="0">
                <a:solidFill>
                  <a:schemeClr val="tx1"/>
                </a:solidFill>
              </a:rPr>
              <a:t>Bağışlar.</a:t>
            </a:r>
          </a:p>
          <a:p>
            <a:pPr marL="342900" indent="-342900" algn="l">
              <a:buAutoNum type="alphaLcParenR"/>
            </a:pPr>
            <a:r>
              <a:rPr lang="tr-TR" sz="1800" dirty="0" smtClean="0">
                <a:solidFill>
                  <a:schemeClr val="tx1"/>
                </a:solidFill>
              </a:rPr>
              <a:t>Bölge ortak mülklerinin kira ve hizmet gelirleri.</a:t>
            </a:r>
          </a:p>
          <a:p>
            <a:pPr marL="342900" indent="-342900" algn="l">
              <a:buAutoNum type="alphaLcParenR"/>
            </a:pPr>
            <a:r>
              <a:rPr lang="tr-TR" sz="1800" dirty="0" smtClean="0">
                <a:solidFill>
                  <a:schemeClr val="tx1"/>
                </a:solidFill>
              </a:rPr>
              <a:t>Banka faizleri.</a:t>
            </a:r>
          </a:p>
          <a:p>
            <a:pPr marL="342900" indent="-342900" algn="l">
              <a:buAutoNum type="alphaLcParenR"/>
            </a:pPr>
            <a:r>
              <a:rPr lang="tr-TR" sz="1800" dirty="0" smtClean="0">
                <a:solidFill>
                  <a:schemeClr val="tx1"/>
                </a:solidFill>
              </a:rPr>
              <a:t>Gecikme cezaları.</a:t>
            </a:r>
          </a:p>
          <a:p>
            <a:pPr marL="342900" indent="-342900" algn="l">
              <a:buAutoNum type="alphaLcParenR"/>
            </a:pPr>
            <a:r>
              <a:rPr lang="tr-TR" sz="1800" dirty="0" smtClean="0">
                <a:solidFill>
                  <a:schemeClr val="tx1"/>
                </a:solidFill>
              </a:rPr>
              <a:t>İlan ve reklam gelirleri.</a:t>
            </a:r>
          </a:p>
          <a:p>
            <a:pPr marL="342900" indent="-342900" algn="l">
              <a:buAutoNum type="alphaLcParenR"/>
            </a:pPr>
            <a:r>
              <a:rPr lang="tr-TR" sz="1800" dirty="0" smtClean="0">
                <a:solidFill>
                  <a:schemeClr val="tx1"/>
                </a:solidFill>
              </a:rPr>
              <a:t>Diğer gelirler.</a:t>
            </a:r>
          </a:p>
          <a:p>
            <a:pPr marL="457200" indent="-457200" algn="l">
              <a:spcBef>
                <a:spcPts val="0"/>
              </a:spcBef>
              <a:buAutoNum type="arabicPeriod"/>
            </a:pPr>
            <a:endParaRPr lang="tr-TR" sz="1500" dirty="0">
              <a:solidFill>
                <a:schemeClr val="tx1"/>
              </a:solidFill>
            </a:endParaRPr>
          </a:p>
        </p:txBody>
      </p:sp>
      <p:sp>
        <p:nvSpPr>
          <p:cNvPr id="4" name="1 Başlık"/>
          <p:cNvSpPr txBox="1">
            <a:spLocks/>
          </p:cNvSpPr>
          <p:nvPr/>
        </p:nvSpPr>
        <p:spPr>
          <a:xfrm>
            <a:off x="0" y="1"/>
            <a:ext cx="9144000" cy="1071546"/>
          </a:xfrm>
          <a:prstGeom prst="rect">
            <a:avLst/>
          </a:prstGeom>
          <a:solidFill>
            <a:schemeClr val="tx2"/>
          </a:solidFill>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tr-TR" sz="4400" b="1" baseline="0" dirty="0" smtClean="0">
                <a:solidFill>
                  <a:schemeClr val="bg1"/>
                </a:solidFill>
                <a:latin typeface="+mj-lt"/>
                <a:ea typeface="+mj-ea"/>
                <a:cs typeface="+mj-cs"/>
              </a:rPr>
              <a:t>Asgari Bütçe Formatı</a:t>
            </a:r>
            <a:endParaRPr kumimoji="0" lang="tr-TR" sz="4400" b="1" i="0" u="none" strike="noStrike" kern="1200" cap="none" spc="0" normalizeH="0" baseline="0" noProof="0" dirty="0">
              <a:ln>
                <a:noFill/>
              </a:ln>
              <a:solidFill>
                <a:schemeClr val="bg1"/>
              </a:solidFill>
              <a:effectLst/>
              <a:uLnTx/>
              <a:uFillTx/>
              <a:latin typeface="+mj-lt"/>
              <a:ea typeface="+mj-ea"/>
              <a:cs typeface="+mj-cs"/>
            </a:endParaRPr>
          </a:p>
        </p:txBody>
      </p:sp>
      <p:sp>
        <p:nvSpPr>
          <p:cNvPr id="9" name="2 Alt Başlık"/>
          <p:cNvSpPr txBox="1">
            <a:spLocks/>
          </p:cNvSpPr>
          <p:nvPr/>
        </p:nvSpPr>
        <p:spPr>
          <a:xfrm>
            <a:off x="0" y="1071546"/>
            <a:ext cx="4572000" cy="428628"/>
          </a:xfrm>
          <a:prstGeom prst="rect">
            <a:avLst/>
          </a:prstGeom>
          <a:solidFill>
            <a:schemeClr val="bg1">
              <a:lumMod val="85000"/>
            </a:schemeClr>
          </a:solidFill>
          <a:ln>
            <a:solidFill>
              <a:schemeClr val="tx1"/>
            </a:solidFill>
          </a:ln>
        </p:spPr>
        <p:txBody>
          <a:bodyPr vert="horz" lIns="91440" tIns="45720" rIns="91440" bIns="45720" rtlCol="0">
            <a:noAutofit/>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Gelir Bütçesi</a:t>
            </a:r>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2 Alt Başlık"/>
          <p:cNvSpPr txBox="1">
            <a:spLocks/>
          </p:cNvSpPr>
          <p:nvPr/>
        </p:nvSpPr>
        <p:spPr>
          <a:xfrm>
            <a:off x="4572000" y="1500174"/>
            <a:ext cx="4572000" cy="5357826"/>
          </a:xfrm>
          <a:prstGeom prst="rect">
            <a:avLst/>
          </a:prstGeom>
          <a:ln>
            <a:solidFill>
              <a:schemeClr val="tx1"/>
            </a:solidFill>
          </a:ln>
        </p:spPr>
        <p:txBody>
          <a:bodyPr vert="horz" lIns="91440" tIns="45720" rIns="91440" bIns="45720" rtlCol="0">
            <a:noAutofit/>
          </a:bodyPr>
          <a:lstStyle/>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Hizmet Üretim Giderleri</a:t>
            </a:r>
          </a:p>
          <a:p>
            <a:pPr marL="450850" lvl="1" indent="6350"/>
            <a:r>
              <a:rPr lang="tr-TR" sz="2200" dirty="0" smtClean="0"/>
              <a:t>(verilen hizmetler için yapılan harcamalar)</a:t>
            </a:r>
          </a:p>
          <a:p>
            <a:pPr lvl="1" indent="-457200">
              <a:buAutoNum type="arabicPeriod" startAt="2"/>
            </a:pPr>
            <a:r>
              <a:rPr lang="tr-TR" sz="2200" dirty="0" smtClean="0"/>
              <a:t>Genel Yönetim Giderleri</a:t>
            </a:r>
          </a:p>
          <a:p>
            <a:pPr lvl="1" indent="-457200"/>
            <a:r>
              <a:rPr lang="tr-TR" sz="2200" dirty="0" smtClean="0"/>
              <a:t>	(Hesap planındaki </a:t>
            </a:r>
            <a:r>
              <a:rPr lang="tr-TR" sz="2200" dirty="0" err="1" smtClean="0"/>
              <a:t>kırılımlara</a:t>
            </a:r>
            <a:r>
              <a:rPr lang="tr-TR" sz="2200" dirty="0" smtClean="0"/>
              <a:t> göre oluşturulan gider grupları)</a:t>
            </a:r>
          </a:p>
          <a:p>
            <a:pPr lvl="1" indent="-457200">
              <a:buAutoNum type="arabicPeriod" startAt="3"/>
            </a:pPr>
            <a:r>
              <a:rPr lang="tr-TR" sz="2200" dirty="0" smtClean="0"/>
              <a:t>Yatırım Giderleri</a:t>
            </a:r>
          </a:p>
          <a:p>
            <a:pPr lvl="1" indent="-457200"/>
            <a:r>
              <a:rPr lang="tr-TR" sz="2200" dirty="0" smtClean="0"/>
              <a:t>	(bütçenin hazırlandığı yıl yapılacak yatırım harcamaları) </a:t>
            </a:r>
          </a:p>
          <a:p>
            <a:pPr marL="450850" lvl="1" indent="6350"/>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11" name="2 Alt Başlık"/>
          <p:cNvSpPr txBox="1">
            <a:spLocks/>
          </p:cNvSpPr>
          <p:nvPr/>
        </p:nvSpPr>
        <p:spPr>
          <a:xfrm>
            <a:off x="4572000" y="1071546"/>
            <a:ext cx="4572000" cy="428628"/>
          </a:xfrm>
          <a:prstGeom prst="rect">
            <a:avLst/>
          </a:prstGeom>
          <a:solidFill>
            <a:schemeClr val="bg1">
              <a:lumMod val="85000"/>
            </a:schemeClr>
          </a:solidFill>
          <a:ln>
            <a:solidFill>
              <a:schemeClr val="tx1"/>
            </a:solidFill>
          </a:ln>
        </p:spPr>
        <p:txBody>
          <a:bodyPr vert="horz" lIns="91440" tIns="45720" rIns="91440" bIns="45720" rtlCol="0">
            <a:noAutofit/>
          </a:bodyPr>
          <a:lstStyle/>
          <a:p>
            <a:pPr marL="0" marR="0" lvl="0" indent="0" algn="l" defTabSz="914400" eaLnBrk="1" fontAlgn="auto" latinLnBrk="0" hangingPunct="1">
              <a:lnSpc>
                <a:spcPct val="100000"/>
              </a:lnSpc>
              <a:spcBef>
                <a:spcPts val="0"/>
              </a:spcBef>
              <a:spcAft>
                <a:spcPts val="0"/>
              </a:spcAft>
              <a:buClrTx/>
              <a:buSzTx/>
              <a:buFont typeface="Arial" pitchFamily="34" charset="0"/>
              <a:buNone/>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Gider Bütçesi (Faaliyet Giderleri)</a:t>
            </a:r>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2 Alt Başlık"/>
          <p:cNvSpPr txBox="1">
            <a:spLocks/>
          </p:cNvSpPr>
          <p:nvPr/>
        </p:nvSpPr>
        <p:spPr>
          <a:xfrm>
            <a:off x="0" y="6357958"/>
            <a:ext cx="4572000" cy="500042"/>
          </a:xfrm>
          <a:prstGeom prst="rect">
            <a:avLst/>
          </a:prstGeom>
          <a:ln>
            <a:solidFill>
              <a:schemeClr val="tx1"/>
            </a:solidFill>
          </a:ln>
        </p:spPr>
        <p:txBody>
          <a:bodyPr vert="horz" lIns="91440" tIns="45720" rIns="91440" bIns="45720" rtlCol="0">
            <a:noAutofit/>
          </a:bodyPr>
          <a:lstStyle/>
          <a:p>
            <a:pPr marL="457200" marR="0" lvl="0" indent="-457200" algn="l" defTabSz="914400" rtl="0" eaLnBrk="1" fontAlgn="auto" latinLnBrk="0" hangingPunct="1">
              <a:lnSpc>
                <a:spcPct val="100000"/>
              </a:lnSpc>
              <a:spcBef>
                <a:spcPts val="0"/>
              </a:spcBef>
              <a:spcAft>
                <a:spcPts val="0"/>
              </a:spcAft>
              <a:buClrTx/>
              <a:buSzTx/>
              <a:tabLst/>
              <a:defRPr/>
            </a:pPr>
            <a:r>
              <a:rPr kumimoji="0" lang="tr-TR" sz="1500" b="0" i="0" u="none" strike="noStrike" kern="1200" cap="none" spc="0" normalizeH="0" baseline="0" noProof="0" dirty="0" smtClean="0">
                <a:ln>
                  <a:noFill/>
                </a:ln>
                <a:solidFill>
                  <a:schemeClr val="tx1"/>
                </a:solidFill>
                <a:effectLst/>
                <a:uLnTx/>
                <a:uFillTx/>
                <a:latin typeface="+mn-lt"/>
                <a:ea typeface="+mn-ea"/>
                <a:cs typeface="+mn-cs"/>
              </a:rPr>
              <a:t>		YÖNETİM AİDATLARI</a:t>
            </a:r>
            <a:endParaRPr kumimoji="0" lang="tr-TR" sz="15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0" y="1500174"/>
            <a:ext cx="4572000" cy="5357826"/>
          </a:xfrm>
          <a:ln>
            <a:solidFill>
              <a:schemeClr val="tx1"/>
            </a:solidFill>
          </a:ln>
        </p:spPr>
        <p:txBody>
          <a:bodyPr>
            <a:noAutofit/>
          </a:bodyPr>
          <a:lstStyle/>
          <a:p>
            <a:pPr marL="457200" indent="-457200" algn="l">
              <a:spcBef>
                <a:spcPts val="0"/>
              </a:spcBef>
              <a:buAutoNum type="arabicPeriod"/>
            </a:pPr>
            <a:r>
              <a:rPr lang="tr-TR" sz="2200" dirty="0" smtClean="0">
                <a:solidFill>
                  <a:schemeClr val="tx1"/>
                </a:solidFill>
              </a:rPr>
              <a:t>Kim tarafından Hazırlanır?</a:t>
            </a:r>
          </a:p>
          <a:p>
            <a:pPr marL="457200" indent="-457200" algn="l">
              <a:spcBef>
                <a:spcPts val="0"/>
              </a:spcBef>
              <a:buAutoNum type="arabicPeriod"/>
            </a:pPr>
            <a:endParaRPr lang="tr-TR" sz="2200" dirty="0" smtClean="0">
              <a:solidFill>
                <a:schemeClr val="tx1"/>
              </a:solidFill>
            </a:endParaRPr>
          </a:p>
          <a:p>
            <a:pPr marL="457200" indent="-457200" algn="l">
              <a:spcBef>
                <a:spcPts val="0"/>
              </a:spcBef>
              <a:buAutoNum type="arabicPeriod"/>
            </a:pPr>
            <a:endParaRPr lang="tr-TR" sz="2200" dirty="0" smtClean="0">
              <a:solidFill>
                <a:schemeClr val="tx1"/>
              </a:solidFill>
            </a:endParaRPr>
          </a:p>
          <a:p>
            <a:pPr marL="457200" indent="-457200" algn="l">
              <a:spcBef>
                <a:spcPts val="0"/>
              </a:spcBef>
              <a:buFont typeface="Arial" pitchFamily="34" charset="0"/>
              <a:buAutoNum type="arabicPeriod"/>
            </a:pPr>
            <a:r>
              <a:rPr lang="tr-TR" sz="2200" dirty="0" smtClean="0">
                <a:solidFill>
                  <a:schemeClr val="tx1"/>
                </a:solidFill>
              </a:rPr>
              <a:t>Hazırlama ne kadar süre alır?</a:t>
            </a:r>
          </a:p>
          <a:p>
            <a:pPr marL="457200" indent="-457200" algn="l">
              <a:spcBef>
                <a:spcPts val="0"/>
              </a:spcBef>
              <a:buAutoNum type="arabicPeriod"/>
            </a:pPr>
            <a:endParaRPr lang="tr-TR" sz="2200" dirty="0" smtClean="0">
              <a:solidFill>
                <a:schemeClr val="tx1"/>
              </a:solidFill>
            </a:endParaRPr>
          </a:p>
          <a:p>
            <a:pPr marL="457200" indent="-457200" algn="l">
              <a:spcBef>
                <a:spcPts val="0"/>
              </a:spcBef>
              <a:buAutoNum type="arabicPeriod"/>
            </a:pPr>
            <a:r>
              <a:rPr lang="tr-TR" sz="2200" dirty="0" smtClean="0">
                <a:solidFill>
                  <a:schemeClr val="tx1"/>
                </a:solidFill>
              </a:rPr>
              <a:t>Veriler nereden sağlanır?</a:t>
            </a:r>
          </a:p>
          <a:p>
            <a:pPr marL="457200" indent="-457200" algn="l">
              <a:spcBef>
                <a:spcPts val="0"/>
              </a:spcBef>
              <a:buAutoNum type="arabicPeriod"/>
            </a:pPr>
            <a:endParaRPr lang="tr-TR" sz="2200" dirty="0" smtClean="0">
              <a:solidFill>
                <a:schemeClr val="tx1"/>
              </a:solidFill>
            </a:endParaRPr>
          </a:p>
          <a:p>
            <a:pPr marL="457200" indent="-457200" algn="l">
              <a:spcBef>
                <a:spcPts val="0"/>
              </a:spcBef>
              <a:buAutoNum type="arabicPeriod"/>
            </a:pPr>
            <a:r>
              <a:rPr lang="tr-TR" sz="2200" dirty="0" smtClean="0">
                <a:solidFill>
                  <a:schemeClr val="tx1"/>
                </a:solidFill>
              </a:rPr>
              <a:t>Kim tarafından kontrol edilir.</a:t>
            </a:r>
          </a:p>
          <a:p>
            <a:pPr marL="457200" indent="-457200" algn="l">
              <a:spcBef>
                <a:spcPts val="0"/>
              </a:spcBef>
              <a:buAutoNum type="arabicPeriod"/>
            </a:pPr>
            <a:r>
              <a:rPr lang="tr-TR" sz="2200" dirty="0" smtClean="0">
                <a:solidFill>
                  <a:schemeClr val="tx1"/>
                </a:solidFill>
              </a:rPr>
              <a:t>Hangi tarihte hazırlanır</a:t>
            </a:r>
          </a:p>
          <a:p>
            <a:pPr marL="457200" indent="-457200" algn="l">
              <a:spcBef>
                <a:spcPts val="0"/>
              </a:spcBef>
              <a:buAutoNum type="arabicPeriod"/>
            </a:pPr>
            <a:r>
              <a:rPr lang="tr-TR" sz="2200" dirty="0" smtClean="0">
                <a:solidFill>
                  <a:schemeClr val="tx1"/>
                </a:solidFill>
              </a:rPr>
              <a:t>Yıl boyu tahmin aralıkları nedir?</a:t>
            </a:r>
          </a:p>
          <a:p>
            <a:pPr marL="457200" indent="-457200" algn="l">
              <a:spcBef>
                <a:spcPts val="0"/>
              </a:spcBef>
              <a:buAutoNum type="arabicPeriod"/>
            </a:pPr>
            <a:r>
              <a:rPr lang="tr-TR" sz="2200" dirty="0" smtClean="0">
                <a:solidFill>
                  <a:schemeClr val="tx1"/>
                </a:solidFill>
              </a:rPr>
              <a:t>Dönem içinde revize yapılır mı?</a:t>
            </a:r>
          </a:p>
          <a:p>
            <a:pPr marL="457200" indent="-457200" algn="l">
              <a:spcBef>
                <a:spcPts val="0"/>
              </a:spcBef>
              <a:buAutoNum type="arabicPeriod"/>
            </a:pPr>
            <a:r>
              <a:rPr lang="tr-TR" sz="2200" dirty="0" smtClean="0">
                <a:solidFill>
                  <a:schemeClr val="tx1"/>
                </a:solidFill>
              </a:rPr>
              <a:t>Fiili gerçekleşme ile karşılaştırma yapılır mı?</a:t>
            </a:r>
          </a:p>
          <a:p>
            <a:pPr marL="457200" indent="-457200" algn="l">
              <a:spcBef>
                <a:spcPts val="0"/>
              </a:spcBef>
              <a:buAutoNum type="arabicPeriod"/>
            </a:pPr>
            <a:r>
              <a:rPr lang="tr-TR" sz="2200" dirty="0" smtClean="0">
                <a:solidFill>
                  <a:schemeClr val="tx1"/>
                </a:solidFill>
              </a:rPr>
              <a:t>Bütçenin misyonu nedir?</a:t>
            </a:r>
          </a:p>
          <a:p>
            <a:pPr marL="457200" indent="-457200" algn="l">
              <a:spcBef>
                <a:spcPts val="0"/>
              </a:spcBef>
              <a:buFont typeface="Arial" pitchFamily="34" charset="0"/>
              <a:buAutoNum type="arabicPeriod"/>
            </a:pPr>
            <a:r>
              <a:rPr lang="tr-TR" sz="2200" dirty="0" smtClean="0">
                <a:solidFill>
                  <a:schemeClr val="tx1"/>
                </a:solidFill>
              </a:rPr>
              <a:t>Uyumlaştırma var mı?</a:t>
            </a:r>
          </a:p>
          <a:p>
            <a:pPr marL="457200" indent="-457200" algn="l">
              <a:spcBef>
                <a:spcPts val="0"/>
              </a:spcBef>
              <a:buAutoNum type="arabicPeriod"/>
            </a:pPr>
            <a:endParaRPr lang="tr-TR" sz="2200" dirty="0" smtClean="0">
              <a:solidFill>
                <a:schemeClr val="tx1"/>
              </a:solidFill>
            </a:endParaRPr>
          </a:p>
          <a:p>
            <a:pPr marL="457200" indent="-457200" algn="l">
              <a:spcBef>
                <a:spcPts val="0"/>
              </a:spcBef>
              <a:buAutoNum type="arabicPeriod"/>
            </a:pPr>
            <a:endParaRPr lang="tr-TR" sz="2200" dirty="0" smtClean="0">
              <a:solidFill>
                <a:schemeClr val="tx1"/>
              </a:solidFill>
            </a:endParaRPr>
          </a:p>
          <a:p>
            <a:pPr marL="457200" indent="-457200" algn="l">
              <a:spcBef>
                <a:spcPts val="0"/>
              </a:spcBef>
              <a:buAutoNum type="arabicPeriod"/>
            </a:pPr>
            <a:endParaRPr lang="tr-TR" sz="2200" dirty="0" smtClean="0">
              <a:solidFill>
                <a:schemeClr val="tx1"/>
              </a:solidFill>
            </a:endParaRPr>
          </a:p>
          <a:p>
            <a:pPr marL="457200" indent="-457200" algn="l">
              <a:spcBef>
                <a:spcPts val="0"/>
              </a:spcBef>
              <a:buAutoNum type="arabicPeriod"/>
            </a:pPr>
            <a:endParaRPr lang="tr-TR" sz="2200" dirty="0" smtClean="0">
              <a:solidFill>
                <a:schemeClr val="tx1"/>
              </a:solidFill>
            </a:endParaRPr>
          </a:p>
          <a:p>
            <a:pPr marL="457200" indent="-457200" algn="l">
              <a:spcBef>
                <a:spcPts val="0"/>
              </a:spcBef>
              <a:buAutoNum type="arabicPeriod"/>
            </a:pPr>
            <a:endParaRPr lang="tr-TR" sz="2200" dirty="0" smtClean="0">
              <a:solidFill>
                <a:schemeClr val="tx1"/>
              </a:solidFill>
            </a:endParaRPr>
          </a:p>
          <a:p>
            <a:pPr marL="457200" indent="-457200" algn="l">
              <a:spcBef>
                <a:spcPts val="0"/>
              </a:spcBef>
              <a:buAutoNum type="arabicPeriod"/>
            </a:pPr>
            <a:endParaRPr lang="tr-TR" sz="2200" dirty="0">
              <a:solidFill>
                <a:schemeClr val="tx1"/>
              </a:solidFill>
            </a:endParaRPr>
          </a:p>
        </p:txBody>
      </p:sp>
      <p:sp>
        <p:nvSpPr>
          <p:cNvPr id="4" name="1 Başlık"/>
          <p:cNvSpPr txBox="1">
            <a:spLocks/>
          </p:cNvSpPr>
          <p:nvPr/>
        </p:nvSpPr>
        <p:spPr>
          <a:xfrm>
            <a:off x="0" y="1"/>
            <a:ext cx="9144000" cy="1071546"/>
          </a:xfrm>
          <a:prstGeom prst="rect">
            <a:avLst/>
          </a:prstGeom>
          <a:solidFill>
            <a:schemeClr val="tx2"/>
          </a:solidFill>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tr-TR" sz="4400" b="1" baseline="0" dirty="0" smtClean="0">
                <a:solidFill>
                  <a:schemeClr val="bg1"/>
                </a:solidFill>
                <a:latin typeface="+mj-lt"/>
                <a:ea typeface="+mj-ea"/>
                <a:cs typeface="+mj-cs"/>
              </a:rPr>
              <a:t>Faaliyet Bütçesi</a:t>
            </a:r>
            <a:endParaRPr kumimoji="0" lang="tr-TR" sz="4400" b="1" i="0" u="none" strike="noStrike" kern="1200" cap="none" spc="0" normalizeH="0" baseline="0" noProof="0" dirty="0">
              <a:ln>
                <a:noFill/>
              </a:ln>
              <a:solidFill>
                <a:schemeClr val="bg1"/>
              </a:solidFill>
              <a:effectLst/>
              <a:uLnTx/>
              <a:uFillTx/>
              <a:latin typeface="+mj-lt"/>
              <a:ea typeface="+mj-ea"/>
              <a:cs typeface="+mj-cs"/>
            </a:endParaRPr>
          </a:p>
        </p:txBody>
      </p:sp>
      <p:sp>
        <p:nvSpPr>
          <p:cNvPr id="9" name="2 Alt Başlık"/>
          <p:cNvSpPr txBox="1">
            <a:spLocks/>
          </p:cNvSpPr>
          <p:nvPr/>
        </p:nvSpPr>
        <p:spPr>
          <a:xfrm>
            <a:off x="0" y="1071546"/>
            <a:ext cx="4572000" cy="428628"/>
          </a:xfrm>
          <a:prstGeom prst="rect">
            <a:avLst/>
          </a:prstGeom>
          <a:solidFill>
            <a:schemeClr val="bg1">
              <a:lumMod val="85000"/>
            </a:schemeClr>
          </a:solidFill>
          <a:ln>
            <a:solidFill>
              <a:schemeClr val="tx1"/>
            </a:solidFill>
          </a:ln>
        </p:spPr>
        <p:txBody>
          <a:bodyPr vert="horz" lIns="91440" tIns="45720" rIns="91440" bIns="45720" rtlCol="0">
            <a:noAutofit/>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Bütçe Açısından Önemli</a:t>
            </a:r>
            <a:r>
              <a:rPr kumimoji="0" lang="tr-TR" sz="2200" b="0" i="0" u="none" strike="noStrike" kern="1200" cap="none" spc="0" normalizeH="0" noProof="0" dirty="0" smtClean="0">
                <a:ln>
                  <a:noFill/>
                </a:ln>
                <a:solidFill>
                  <a:schemeClr val="tx1"/>
                </a:solidFill>
                <a:effectLst/>
                <a:uLnTx/>
                <a:uFillTx/>
                <a:latin typeface="+mn-lt"/>
                <a:ea typeface="+mn-ea"/>
                <a:cs typeface="+mn-cs"/>
              </a:rPr>
              <a:t> Sorunlar</a:t>
            </a:r>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2 Alt Başlık"/>
          <p:cNvSpPr txBox="1">
            <a:spLocks/>
          </p:cNvSpPr>
          <p:nvPr/>
        </p:nvSpPr>
        <p:spPr>
          <a:xfrm>
            <a:off x="4572000" y="1500174"/>
            <a:ext cx="4572000" cy="5357826"/>
          </a:xfrm>
          <a:prstGeom prst="rect">
            <a:avLst/>
          </a:prstGeom>
          <a:ln>
            <a:solidFill>
              <a:schemeClr val="tx1"/>
            </a:solidFill>
          </a:ln>
        </p:spPr>
        <p:txBody>
          <a:bodyPr vert="horz" lIns="91440" tIns="45720" rIns="91440" bIns="45720" rtlCol="0">
            <a:noAutofit/>
          </a:bodyPr>
          <a:lstStyle/>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Muhasebe birimi</a:t>
            </a:r>
            <a:r>
              <a:rPr kumimoji="0" lang="tr-TR" sz="2200" b="0" i="0" u="none" strike="noStrike" kern="1200" cap="none" spc="0" normalizeH="0" noProof="0" dirty="0" smtClean="0">
                <a:ln>
                  <a:noFill/>
                </a:ln>
                <a:solidFill>
                  <a:schemeClr val="tx1"/>
                </a:solidFill>
                <a:effectLst/>
                <a:uLnTx/>
                <a:uFillTx/>
                <a:latin typeface="+mn-lt"/>
                <a:ea typeface="+mn-ea"/>
                <a:cs typeface="+mn-cs"/>
              </a:rPr>
              <a:t> koordinasyonunda tüm birimler tarafından</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lang="tr-TR" sz="2200" dirty="0" smtClean="0"/>
              <a:t>30 gün</a:t>
            </a:r>
            <a:endParaRPr kumimoji="0" lang="tr-TR" sz="2200" b="0" i="0" u="none" strike="noStrike" kern="1200" cap="none" spc="0" normalizeH="0" noProof="0" dirty="0" smtClean="0">
              <a:ln>
                <a:noFill/>
              </a:ln>
              <a:solidFill>
                <a:schemeClr val="tx1"/>
              </a:solidFill>
              <a:effectLst/>
              <a:uLnTx/>
              <a:uFillTx/>
              <a:latin typeface="+mn-lt"/>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lang="tr-TR" sz="2200" dirty="0" smtClean="0"/>
              <a:t>Muhasebe kayıtlarından ve ilgili birimlerden</a:t>
            </a:r>
            <a:endParaRPr kumimoji="0" lang="tr-TR" sz="2200" b="0" i="0" u="none" strike="noStrike" kern="1200" cap="none" spc="0" normalizeH="0" noProof="0" dirty="0" smtClean="0">
              <a:ln>
                <a:noFill/>
              </a:ln>
              <a:solidFill>
                <a:schemeClr val="tx1"/>
              </a:solidFill>
              <a:effectLst/>
              <a:uLnTx/>
              <a:uFillTx/>
              <a:latin typeface="+mn-lt"/>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Yönetim Kurulu </a:t>
            </a:r>
            <a:r>
              <a:rPr kumimoji="0" lang="tr-TR" sz="2200" b="0" i="0" u="none" strike="noStrike" kern="1200" cap="none" spc="0" normalizeH="0" noProof="0" dirty="0" smtClean="0">
                <a:ln>
                  <a:noFill/>
                </a:ln>
                <a:solidFill>
                  <a:schemeClr val="tx1"/>
                </a:solidFill>
                <a:effectLst/>
                <a:uLnTx/>
                <a:uFillTx/>
                <a:latin typeface="+mn-lt"/>
                <a:ea typeface="+mn-ea"/>
                <a:cs typeface="+mn-cs"/>
              </a:rPr>
              <a:t>tarafından</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lang="tr-TR" sz="2200" dirty="0" smtClean="0"/>
              <a:t>Yıl sonuna kadar</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Bir yıl</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lang="tr-TR" sz="2200" dirty="0" smtClean="0"/>
              <a:t>Hayır</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Yapılır</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endParaRPr lang="tr-TR" sz="2200" dirty="0" smtClean="0"/>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Faaliyetlerin yönünü</a:t>
            </a:r>
            <a:r>
              <a:rPr kumimoji="0" lang="tr-TR" sz="2200" b="0" i="0" u="none" strike="noStrike" kern="1200" cap="none" spc="0" normalizeH="0" noProof="0" dirty="0" smtClean="0">
                <a:ln>
                  <a:noFill/>
                </a:ln>
                <a:solidFill>
                  <a:schemeClr val="tx1"/>
                </a:solidFill>
                <a:effectLst/>
                <a:uLnTx/>
                <a:uFillTx/>
                <a:latin typeface="+mn-lt"/>
                <a:ea typeface="+mn-ea"/>
                <a:cs typeface="+mn-cs"/>
              </a:rPr>
              <a:t> </a:t>
            </a:r>
            <a:r>
              <a:rPr kumimoji="0" lang="tr-TR" sz="2200" b="0" i="0" u="none" strike="noStrike" kern="1200" cap="none" spc="0" normalizeH="0" baseline="0" noProof="0" dirty="0" smtClean="0">
                <a:ln>
                  <a:noFill/>
                </a:ln>
                <a:solidFill>
                  <a:schemeClr val="tx1"/>
                </a:solidFill>
                <a:effectLst/>
                <a:uLnTx/>
                <a:uFillTx/>
                <a:latin typeface="+mn-lt"/>
                <a:ea typeface="+mn-ea"/>
                <a:cs typeface="+mn-cs"/>
              </a:rPr>
              <a:t>takip etme aracıdır.</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lang="tr-TR" sz="2200" dirty="0" smtClean="0"/>
              <a:t>Rakamlar aşırı dalgalanma göstermez</a:t>
            </a:r>
            <a:endParaRPr kumimoji="0" lang="tr-TR" sz="2200" b="0" i="0" u="none" strike="noStrike" kern="1200" cap="none" spc="0" normalizeH="0" baseline="0" noProof="0" dirty="0" smtClean="0">
              <a:ln>
                <a:noFill/>
              </a:ln>
              <a:solidFill>
                <a:schemeClr val="tx1"/>
              </a:solidFill>
              <a:effectLst/>
              <a:uLnTx/>
              <a:uFillTx/>
              <a:latin typeface="+mn-lt"/>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endParaRPr lang="tr-TR" sz="2200" dirty="0" smtClean="0"/>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11" name="2 Alt Başlık"/>
          <p:cNvSpPr txBox="1">
            <a:spLocks/>
          </p:cNvSpPr>
          <p:nvPr/>
        </p:nvSpPr>
        <p:spPr>
          <a:xfrm>
            <a:off x="4572000" y="1071546"/>
            <a:ext cx="4572000" cy="428628"/>
          </a:xfrm>
          <a:prstGeom prst="rect">
            <a:avLst/>
          </a:prstGeom>
          <a:solidFill>
            <a:schemeClr val="bg1">
              <a:lumMod val="85000"/>
            </a:schemeClr>
          </a:solidFill>
          <a:ln>
            <a:solidFill>
              <a:schemeClr val="tx1"/>
            </a:solidFill>
          </a:ln>
        </p:spPr>
        <p:txBody>
          <a:bodyPr vert="horz" lIns="91440" tIns="45720" rIns="91440" bIns="45720" rtlCol="0">
            <a:noAutofit/>
          </a:bodyPr>
          <a:lstStyle/>
          <a:p>
            <a:pPr marL="0" marR="0" lvl="0" indent="0" algn="l" defTabSz="914400" eaLnBrk="1" fontAlgn="auto" latinLnBrk="0" hangingPunct="1">
              <a:lnSpc>
                <a:spcPct val="100000"/>
              </a:lnSpc>
              <a:spcBef>
                <a:spcPts val="0"/>
              </a:spcBef>
              <a:spcAft>
                <a:spcPts val="0"/>
              </a:spcAft>
              <a:buClrTx/>
              <a:buSzTx/>
              <a:buFont typeface="Arial" pitchFamily="34" charset="0"/>
              <a:buNone/>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Verilen Cevaplar</a:t>
            </a:r>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0" y="1500174"/>
            <a:ext cx="4572000" cy="3214710"/>
          </a:xfrm>
          <a:ln>
            <a:solidFill>
              <a:schemeClr val="tx1"/>
            </a:solidFill>
          </a:ln>
        </p:spPr>
        <p:txBody>
          <a:bodyPr>
            <a:noAutofit/>
          </a:bodyPr>
          <a:lstStyle/>
          <a:p>
            <a:pPr marL="342900" indent="-342900" algn="l">
              <a:buAutoNum type="alphaUcPeriod"/>
            </a:pPr>
            <a:r>
              <a:rPr lang="tr-TR" sz="1800" dirty="0" smtClean="0">
                <a:solidFill>
                  <a:schemeClr val="tx1"/>
                </a:solidFill>
              </a:rPr>
              <a:t>Hizmet Üretim Gelirleri</a:t>
            </a:r>
          </a:p>
          <a:p>
            <a:pPr marL="342900" indent="-342900" algn="l">
              <a:buAutoNum type="alphaUcPeriod"/>
            </a:pPr>
            <a:endParaRPr lang="tr-TR" sz="1800" dirty="0" smtClean="0">
              <a:solidFill>
                <a:schemeClr val="tx1"/>
              </a:solidFill>
            </a:endParaRPr>
          </a:p>
          <a:p>
            <a:pPr marL="342900" indent="-342900" algn="l">
              <a:buAutoNum type="alphaUcPeriod"/>
            </a:pPr>
            <a:endParaRPr lang="tr-TR" sz="1800" dirty="0" smtClean="0">
              <a:solidFill>
                <a:schemeClr val="tx1"/>
              </a:solidFill>
            </a:endParaRPr>
          </a:p>
          <a:p>
            <a:pPr marL="342900" indent="-342900" algn="l">
              <a:buAutoNum type="alphaUcPeriod"/>
            </a:pPr>
            <a:r>
              <a:rPr lang="tr-TR" sz="1800" dirty="0" smtClean="0">
                <a:solidFill>
                  <a:schemeClr val="tx1"/>
                </a:solidFill>
              </a:rPr>
              <a:t>Diğer Hizmet Gelirleri</a:t>
            </a:r>
          </a:p>
        </p:txBody>
      </p:sp>
      <p:sp>
        <p:nvSpPr>
          <p:cNvPr id="4" name="1 Başlık"/>
          <p:cNvSpPr txBox="1">
            <a:spLocks/>
          </p:cNvSpPr>
          <p:nvPr/>
        </p:nvSpPr>
        <p:spPr>
          <a:xfrm>
            <a:off x="0" y="1"/>
            <a:ext cx="9144000" cy="1071546"/>
          </a:xfrm>
          <a:prstGeom prst="rect">
            <a:avLst/>
          </a:prstGeom>
          <a:solidFill>
            <a:schemeClr val="tx2"/>
          </a:solidFill>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tr-TR" sz="4400" b="1" baseline="0" dirty="0" smtClean="0">
                <a:solidFill>
                  <a:schemeClr val="bg1"/>
                </a:solidFill>
                <a:latin typeface="+mj-lt"/>
                <a:ea typeface="+mj-ea"/>
                <a:cs typeface="+mj-cs"/>
              </a:rPr>
              <a:t>Faaliyet Bütçesi Formatı</a:t>
            </a:r>
            <a:endParaRPr kumimoji="0" lang="tr-TR" sz="4400" b="1" i="0" u="none" strike="noStrike" kern="1200" cap="none" spc="0" normalizeH="0" baseline="0" noProof="0" dirty="0">
              <a:ln>
                <a:noFill/>
              </a:ln>
              <a:solidFill>
                <a:schemeClr val="bg1"/>
              </a:solidFill>
              <a:effectLst/>
              <a:uLnTx/>
              <a:uFillTx/>
              <a:latin typeface="+mj-lt"/>
              <a:ea typeface="+mj-ea"/>
              <a:cs typeface="+mj-cs"/>
            </a:endParaRPr>
          </a:p>
        </p:txBody>
      </p:sp>
      <p:sp>
        <p:nvSpPr>
          <p:cNvPr id="9" name="2 Alt Başlık"/>
          <p:cNvSpPr txBox="1">
            <a:spLocks/>
          </p:cNvSpPr>
          <p:nvPr/>
        </p:nvSpPr>
        <p:spPr>
          <a:xfrm>
            <a:off x="0" y="1071546"/>
            <a:ext cx="4572000" cy="428628"/>
          </a:xfrm>
          <a:prstGeom prst="rect">
            <a:avLst/>
          </a:prstGeom>
          <a:solidFill>
            <a:schemeClr val="bg1">
              <a:lumMod val="85000"/>
            </a:schemeClr>
          </a:solidFill>
          <a:ln>
            <a:solidFill>
              <a:schemeClr val="tx1"/>
            </a:solidFill>
          </a:ln>
        </p:spPr>
        <p:txBody>
          <a:bodyPr vert="horz" lIns="91440" tIns="45720" rIns="91440" bIns="45720" rtlCol="0">
            <a:noAutofit/>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Gelir Bütçesi</a:t>
            </a:r>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2 Alt Başlık"/>
          <p:cNvSpPr txBox="1">
            <a:spLocks/>
          </p:cNvSpPr>
          <p:nvPr/>
        </p:nvSpPr>
        <p:spPr>
          <a:xfrm>
            <a:off x="4572000" y="1500174"/>
            <a:ext cx="4572000" cy="3214710"/>
          </a:xfrm>
          <a:prstGeom prst="rect">
            <a:avLst/>
          </a:prstGeom>
          <a:ln>
            <a:solidFill>
              <a:schemeClr val="tx1"/>
            </a:solidFill>
          </a:ln>
        </p:spPr>
        <p:txBody>
          <a:bodyPr vert="horz" lIns="91440" tIns="45720" rIns="91440" bIns="45720" rtlCol="0">
            <a:noAutofit/>
          </a:bodyPr>
          <a:lstStyle/>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Hizmet Üretim Giderleri</a:t>
            </a:r>
          </a:p>
          <a:p>
            <a:pPr marL="450850" lvl="1" indent="6350"/>
            <a:r>
              <a:rPr lang="tr-TR" sz="2200" dirty="0" smtClean="0"/>
              <a:t>(verilen hizmetler için yapılan harcamalar)</a:t>
            </a:r>
          </a:p>
          <a:p>
            <a:pPr lvl="1" indent="-457200">
              <a:buAutoNum type="arabicPeriod" startAt="2"/>
            </a:pPr>
            <a:r>
              <a:rPr lang="tr-TR" sz="2200" dirty="0" smtClean="0"/>
              <a:t>Genel Yönetim Giderleri</a:t>
            </a:r>
          </a:p>
          <a:p>
            <a:pPr lvl="1" indent="-457200"/>
            <a:r>
              <a:rPr lang="tr-TR" sz="2200" dirty="0" smtClean="0"/>
              <a:t>	(Hesap planındaki </a:t>
            </a:r>
            <a:r>
              <a:rPr lang="tr-TR" sz="2200" dirty="0" err="1" smtClean="0"/>
              <a:t>kırılımlara</a:t>
            </a:r>
            <a:r>
              <a:rPr lang="tr-TR" sz="2200" dirty="0" smtClean="0"/>
              <a:t> göre oluşturulan gider grupları)</a:t>
            </a:r>
          </a:p>
          <a:p>
            <a:pPr lvl="1" indent="-457200">
              <a:buAutoNum type="arabicPeriod" startAt="3"/>
            </a:pPr>
            <a:r>
              <a:rPr lang="tr-TR" sz="2200" dirty="0" smtClean="0"/>
              <a:t>Yatırım Giderleri</a:t>
            </a:r>
          </a:p>
          <a:p>
            <a:pPr lvl="1" indent="-457200"/>
            <a:r>
              <a:rPr lang="tr-TR" sz="2200" dirty="0" smtClean="0"/>
              <a:t>	(bütçenin hazırlandığı yıl yapılacak yatırım harcamaları) </a:t>
            </a:r>
          </a:p>
          <a:p>
            <a:pPr marL="450850" lvl="1" indent="6350"/>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11" name="2 Alt Başlık"/>
          <p:cNvSpPr txBox="1">
            <a:spLocks/>
          </p:cNvSpPr>
          <p:nvPr/>
        </p:nvSpPr>
        <p:spPr>
          <a:xfrm>
            <a:off x="4572000" y="1071546"/>
            <a:ext cx="4572000" cy="428628"/>
          </a:xfrm>
          <a:prstGeom prst="rect">
            <a:avLst/>
          </a:prstGeom>
          <a:solidFill>
            <a:schemeClr val="bg1">
              <a:lumMod val="85000"/>
            </a:schemeClr>
          </a:solidFill>
          <a:ln>
            <a:solidFill>
              <a:schemeClr val="tx1"/>
            </a:solidFill>
          </a:ln>
        </p:spPr>
        <p:txBody>
          <a:bodyPr vert="horz" lIns="91440" tIns="45720" rIns="91440" bIns="45720" rtlCol="0">
            <a:noAutofit/>
          </a:bodyPr>
          <a:lstStyle/>
          <a:p>
            <a:pPr marL="0" marR="0" lvl="0" indent="0" algn="l" defTabSz="914400" eaLnBrk="1" fontAlgn="auto" latinLnBrk="0" hangingPunct="1">
              <a:lnSpc>
                <a:spcPct val="100000"/>
              </a:lnSpc>
              <a:spcBef>
                <a:spcPts val="0"/>
              </a:spcBef>
              <a:spcAft>
                <a:spcPts val="0"/>
              </a:spcAft>
              <a:buClrTx/>
              <a:buSzTx/>
              <a:buFont typeface="Arial" pitchFamily="34" charset="0"/>
              <a:buNone/>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Gider Bütçesi (Faaliyet Giderleri)</a:t>
            </a:r>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2 Alt Başlık"/>
          <p:cNvSpPr txBox="1">
            <a:spLocks/>
          </p:cNvSpPr>
          <p:nvPr/>
        </p:nvSpPr>
        <p:spPr>
          <a:xfrm>
            <a:off x="0" y="4214818"/>
            <a:ext cx="4572000" cy="500042"/>
          </a:xfrm>
          <a:prstGeom prst="rect">
            <a:avLst/>
          </a:prstGeom>
          <a:ln>
            <a:solidFill>
              <a:schemeClr val="tx1"/>
            </a:solidFill>
          </a:ln>
        </p:spPr>
        <p:txBody>
          <a:bodyPr vert="horz" lIns="91440" tIns="45720" rIns="91440" bIns="45720" rtlCol="0">
            <a:noAutofit/>
          </a:bodyPr>
          <a:lstStyle/>
          <a:p>
            <a:pPr marL="457200" marR="0" lvl="0" indent="-457200" algn="l" defTabSz="914400" rtl="0" eaLnBrk="1" fontAlgn="auto" latinLnBrk="0" hangingPunct="1">
              <a:lnSpc>
                <a:spcPct val="100000"/>
              </a:lnSpc>
              <a:spcBef>
                <a:spcPts val="0"/>
              </a:spcBef>
              <a:spcAft>
                <a:spcPts val="0"/>
              </a:spcAft>
              <a:buClrTx/>
              <a:buSzTx/>
              <a:tabLst/>
              <a:defRPr/>
            </a:pPr>
            <a:r>
              <a:rPr kumimoji="0" lang="tr-TR" sz="1500" b="0" i="0" u="none" strike="noStrike" kern="1200" cap="none" spc="0" normalizeH="0" baseline="0" noProof="0" dirty="0" smtClean="0">
                <a:ln>
                  <a:noFill/>
                </a:ln>
                <a:solidFill>
                  <a:schemeClr val="tx1"/>
                </a:solidFill>
                <a:effectLst/>
                <a:uLnTx/>
                <a:uFillTx/>
                <a:latin typeface="+mn-lt"/>
                <a:ea typeface="+mn-ea"/>
                <a:cs typeface="+mn-cs"/>
              </a:rPr>
              <a:t>		YÖNETİM AİDATLARI</a:t>
            </a:r>
            <a:endParaRPr kumimoji="0" lang="tr-TR" sz="15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2 Alt Başlık"/>
          <p:cNvSpPr txBox="1">
            <a:spLocks/>
          </p:cNvSpPr>
          <p:nvPr/>
        </p:nvSpPr>
        <p:spPr>
          <a:xfrm>
            <a:off x="857224" y="4714884"/>
            <a:ext cx="7429552" cy="642942"/>
          </a:xfrm>
          <a:prstGeom prst="rect">
            <a:avLst/>
          </a:prstGeom>
          <a:ln>
            <a:solidFill>
              <a:schemeClr val="tx1"/>
            </a:solidFill>
          </a:ln>
        </p:spPr>
        <p:txBody>
          <a:bodyPr vert="horz" lIns="91440" tIns="45720" rIns="91440" bIns="45720" rtlCol="0">
            <a:noAutofit/>
          </a:bodyPr>
          <a:lstStyle/>
          <a:p>
            <a:pPr marL="450850" lvl="1" indent="6350" algn="ctr"/>
            <a:r>
              <a:rPr lang="tr-TR" sz="2200" dirty="0" smtClean="0"/>
              <a:t>Bütçelenen nakit akımları</a:t>
            </a:r>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0" y="1500174"/>
            <a:ext cx="4572000" cy="4857784"/>
          </a:xfrm>
          <a:ln>
            <a:solidFill>
              <a:schemeClr val="tx1"/>
            </a:solidFill>
          </a:ln>
        </p:spPr>
        <p:txBody>
          <a:bodyPr>
            <a:noAutofit/>
          </a:bodyPr>
          <a:lstStyle/>
          <a:p>
            <a:pPr marL="457200" indent="-457200" algn="l">
              <a:spcBef>
                <a:spcPts val="0"/>
              </a:spcBef>
              <a:buAutoNum type="arabicPeriod"/>
            </a:pPr>
            <a:r>
              <a:rPr lang="tr-TR" sz="2100" dirty="0" smtClean="0">
                <a:solidFill>
                  <a:schemeClr val="tx1"/>
                </a:solidFill>
              </a:rPr>
              <a:t>Kim tarafından Hazırlanır?</a:t>
            </a:r>
          </a:p>
          <a:p>
            <a:pPr marL="457200" indent="-457200" algn="l">
              <a:spcBef>
                <a:spcPts val="0"/>
              </a:spcBef>
              <a:buAutoNum type="arabicPeriod"/>
            </a:pPr>
            <a:endParaRPr lang="tr-TR" sz="2100" dirty="0" smtClean="0">
              <a:solidFill>
                <a:schemeClr val="tx1"/>
              </a:solidFill>
            </a:endParaRPr>
          </a:p>
          <a:p>
            <a:pPr marL="457200" indent="-457200" algn="l">
              <a:spcBef>
                <a:spcPts val="0"/>
              </a:spcBef>
              <a:buFont typeface="Arial" pitchFamily="34" charset="0"/>
              <a:buAutoNum type="arabicPeriod"/>
            </a:pPr>
            <a:r>
              <a:rPr lang="tr-TR" sz="2100" dirty="0" smtClean="0">
                <a:solidFill>
                  <a:schemeClr val="tx1"/>
                </a:solidFill>
              </a:rPr>
              <a:t>Hazırlama ne kadar süre alır?</a:t>
            </a:r>
          </a:p>
          <a:p>
            <a:pPr marL="457200" indent="-457200" algn="l">
              <a:spcBef>
                <a:spcPts val="0"/>
              </a:spcBef>
              <a:buAutoNum type="arabicPeriod"/>
            </a:pPr>
            <a:r>
              <a:rPr lang="tr-TR" sz="2100" dirty="0" smtClean="0">
                <a:solidFill>
                  <a:schemeClr val="tx1"/>
                </a:solidFill>
              </a:rPr>
              <a:t>Veriler nereden sağlanır?</a:t>
            </a:r>
          </a:p>
          <a:p>
            <a:pPr marL="457200" indent="-457200" algn="l">
              <a:spcBef>
                <a:spcPts val="0"/>
              </a:spcBef>
              <a:buAutoNum type="arabicPeriod"/>
            </a:pPr>
            <a:endParaRPr lang="tr-TR" sz="2100" dirty="0" smtClean="0">
              <a:solidFill>
                <a:schemeClr val="tx1"/>
              </a:solidFill>
            </a:endParaRPr>
          </a:p>
          <a:p>
            <a:pPr marL="457200" indent="-457200" algn="l">
              <a:spcBef>
                <a:spcPts val="0"/>
              </a:spcBef>
              <a:buAutoNum type="arabicPeriod"/>
            </a:pPr>
            <a:r>
              <a:rPr lang="tr-TR" sz="2100" dirty="0" smtClean="0">
                <a:solidFill>
                  <a:schemeClr val="tx1"/>
                </a:solidFill>
              </a:rPr>
              <a:t>Kim tarafından kontrol edilir.</a:t>
            </a:r>
          </a:p>
          <a:p>
            <a:pPr marL="457200" indent="-457200" algn="l">
              <a:spcBef>
                <a:spcPts val="0"/>
              </a:spcBef>
              <a:buAutoNum type="arabicPeriod"/>
            </a:pPr>
            <a:r>
              <a:rPr lang="tr-TR" sz="2100" dirty="0" smtClean="0">
                <a:solidFill>
                  <a:schemeClr val="tx1"/>
                </a:solidFill>
              </a:rPr>
              <a:t>Hangi tarihte hazırlanır</a:t>
            </a:r>
          </a:p>
          <a:p>
            <a:pPr marL="457200" indent="-457200" algn="l">
              <a:spcBef>
                <a:spcPts val="0"/>
              </a:spcBef>
              <a:buAutoNum type="arabicPeriod"/>
            </a:pPr>
            <a:r>
              <a:rPr lang="tr-TR" sz="2100" dirty="0" smtClean="0">
                <a:solidFill>
                  <a:schemeClr val="tx1"/>
                </a:solidFill>
              </a:rPr>
              <a:t>Yıl boyu tahmin aralıkları nedir?</a:t>
            </a:r>
          </a:p>
          <a:p>
            <a:pPr marL="457200" indent="-457200" algn="l">
              <a:spcBef>
                <a:spcPts val="0"/>
              </a:spcBef>
              <a:buAutoNum type="arabicPeriod"/>
            </a:pPr>
            <a:r>
              <a:rPr lang="tr-TR" sz="2100" dirty="0" smtClean="0">
                <a:solidFill>
                  <a:schemeClr val="tx1"/>
                </a:solidFill>
              </a:rPr>
              <a:t>Dönem içinde revize yapılır mı?</a:t>
            </a:r>
          </a:p>
          <a:p>
            <a:pPr marL="457200" indent="-457200" algn="l">
              <a:spcBef>
                <a:spcPts val="0"/>
              </a:spcBef>
              <a:buAutoNum type="arabicPeriod"/>
            </a:pPr>
            <a:r>
              <a:rPr lang="tr-TR" sz="2100" dirty="0" smtClean="0">
                <a:solidFill>
                  <a:schemeClr val="tx1"/>
                </a:solidFill>
              </a:rPr>
              <a:t>Fiili gerçekleşme ile karşılaştırma yapılır mı?</a:t>
            </a:r>
          </a:p>
          <a:p>
            <a:pPr marL="457200" indent="-457200" algn="l">
              <a:spcBef>
                <a:spcPts val="0"/>
              </a:spcBef>
              <a:buFont typeface="Arial" pitchFamily="34" charset="0"/>
              <a:buAutoNum type="arabicPeriod"/>
            </a:pPr>
            <a:r>
              <a:rPr lang="tr-TR" sz="2100" dirty="0" smtClean="0">
                <a:solidFill>
                  <a:schemeClr val="tx1"/>
                </a:solidFill>
              </a:rPr>
              <a:t>Bütçenin misyonu nedir?</a:t>
            </a:r>
          </a:p>
          <a:p>
            <a:pPr marL="457200" indent="-457200" algn="l">
              <a:spcBef>
                <a:spcPts val="0"/>
              </a:spcBef>
              <a:buFont typeface="Arial" pitchFamily="34" charset="0"/>
              <a:buAutoNum type="arabicPeriod"/>
            </a:pPr>
            <a:endParaRPr lang="tr-TR" sz="2100" dirty="0" smtClean="0">
              <a:solidFill>
                <a:schemeClr val="tx1"/>
              </a:solidFill>
            </a:endParaRPr>
          </a:p>
          <a:p>
            <a:pPr marL="457200" indent="-457200" algn="l">
              <a:spcBef>
                <a:spcPts val="0"/>
              </a:spcBef>
              <a:buFont typeface="Arial" pitchFamily="34" charset="0"/>
              <a:buAutoNum type="arabicPeriod"/>
            </a:pPr>
            <a:r>
              <a:rPr lang="tr-TR" sz="2100" dirty="0" smtClean="0">
                <a:solidFill>
                  <a:schemeClr val="tx1"/>
                </a:solidFill>
              </a:rPr>
              <a:t>Uyumlaştırma var mı?</a:t>
            </a:r>
          </a:p>
          <a:p>
            <a:pPr marL="457200" indent="-457200" algn="l">
              <a:spcBef>
                <a:spcPts val="0"/>
              </a:spcBef>
              <a:buFont typeface="Arial" pitchFamily="34" charset="0"/>
              <a:buAutoNum type="arabicPeriod"/>
            </a:pPr>
            <a:endParaRPr lang="tr-TR" sz="2200" dirty="0" smtClean="0">
              <a:solidFill>
                <a:schemeClr val="tx1"/>
              </a:solidFill>
            </a:endParaRPr>
          </a:p>
          <a:p>
            <a:pPr marL="457200" indent="-457200" algn="l">
              <a:spcBef>
                <a:spcPts val="0"/>
              </a:spcBef>
              <a:buAutoNum type="arabicPeriod"/>
            </a:pPr>
            <a:endParaRPr lang="tr-TR" sz="2200" dirty="0" smtClean="0">
              <a:solidFill>
                <a:schemeClr val="tx1"/>
              </a:solidFill>
            </a:endParaRPr>
          </a:p>
          <a:p>
            <a:pPr marL="457200" indent="-457200" algn="l">
              <a:spcBef>
                <a:spcPts val="0"/>
              </a:spcBef>
              <a:buAutoNum type="arabicPeriod"/>
            </a:pPr>
            <a:endParaRPr lang="tr-TR" sz="2200" dirty="0" smtClean="0">
              <a:solidFill>
                <a:schemeClr val="tx1"/>
              </a:solidFill>
            </a:endParaRPr>
          </a:p>
          <a:p>
            <a:pPr marL="457200" indent="-457200" algn="l">
              <a:spcBef>
                <a:spcPts val="0"/>
              </a:spcBef>
              <a:buAutoNum type="arabicPeriod"/>
            </a:pPr>
            <a:endParaRPr lang="tr-TR" sz="2200" dirty="0" smtClean="0">
              <a:solidFill>
                <a:schemeClr val="tx1"/>
              </a:solidFill>
            </a:endParaRPr>
          </a:p>
          <a:p>
            <a:pPr marL="457200" indent="-457200" algn="l">
              <a:spcBef>
                <a:spcPts val="0"/>
              </a:spcBef>
              <a:buAutoNum type="arabicPeriod"/>
            </a:pPr>
            <a:endParaRPr lang="tr-TR" sz="2200" dirty="0" smtClean="0">
              <a:solidFill>
                <a:schemeClr val="tx1"/>
              </a:solidFill>
            </a:endParaRPr>
          </a:p>
          <a:p>
            <a:pPr marL="457200" indent="-457200" algn="l">
              <a:spcBef>
                <a:spcPts val="0"/>
              </a:spcBef>
              <a:buAutoNum type="arabicPeriod"/>
            </a:pPr>
            <a:endParaRPr lang="tr-TR" sz="2200" dirty="0" smtClean="0">
              <a:solidFill>
                <a:schemeClr val="tx1"/>
              </a:solidFill>
            </a:endParaRPr>
          </a:p>
          <a:p>
            <a:pPr marL="457200" indent="-457200" algn="l">
              <a:spcBef>
                <a:spcPts val="0"/>
              </a:spcBef>
              <a:buAutoNum type="arabicPeriod"/>
            </a:pPr>
            <a:endParaRPr lang="tr-TR" sz="2200" dirty="0">
              <a:solidFill>
                <a:schemeClr val="tx1"/>
              </a:solidFill>
            </a:endParaRPr>
          </a:p>
        </p:txBody>
      </p:sp>
      <p:sp>
        <p:nvSpPr>
          <p:cNvPr id="4" name="1 Başlık"/>
          <p:cNvSpPr txBox="1">
            <a:spLocks/>
          </p:cNvSpPr>
          <p:nvPr/>
        </p:nvSpPr>
        <p:spPr>
          <a:xfrm>
            <a:off x="0" y="1"/>
            <a:ext cx="9144000" cy="1071546"/>
          </a:xfrm>
          <a:prstGeom prst="rect">
            <a:avLst/>
          </a:prstGeom>
          <a:solidFill>
            <a:schemeClr val="tx2"/>
          </a:solidFill>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tr-TR" sz="4400" b="1" baseline="0" dirty="0" smtClean="0">
                <a:solidFill>
                  <a:schemeClr val="bg1"/>
                </a:solidFill>
                <a:latin typeface="+mj-lt"/>
                <a:ea typeface="+mj-ea"/>
                <a:cs typeface="+mj-cs"/>
              </a:rPr>
              <a:t>Performans Bütçesi</a:t>
            </a:r>
            <a:endParaRPr kumimoji="0" lang="tr-TR" sz="4400" b="1" i="0" u="none" strike="noStrike" kern="1200" cap="none" spc="0" normalizeH="0" baseline="0" noProof="0" dirty="0">
              <a:ln>
                <a:noFill/>
              </a:ln>
              <a:solidFill>
                <a:schemeClr val="bg1"/>
              </a:solidFill>
              <a:effectLst/>
              <a:uLnTx/>
              <a:uFillTx/>
              <a:latin typeface="+mj-lt"/>
              <a:ea typeface="+mj-ea"/>
              <a:cs typeface="+mj-cs"/>
            </a:endParaRPr>
          </a:p>
        </p:txBody>
      </p:sp>
      <p:sp>
        <p:nvSpPr>
          <p:cNvPr id="9" name="2 Alt Başlık"/>
          <p:cNvSpPr txBox="1">
            <a:spLocks/>
          </p:cNvSpPr>
          <p:nvPr/>
        </p:nvSpPr>
        <p:spPr>
          <a:xfrm>
            <a:off x="0" y="1071546"/>
            <a:ext cx="4572000" cy="428628"/>
          </a:xfrm>
          <a:prstGeom prst="rect">
            <a:avLst/>
          </a:prstGeom>
          <a:solidFill>
            <a:schemeClr val="bg1">
              <a:lumMod val="85000"/>
            </a:schemeClr>
          </a:solidFill>
          <a:ln>
            <a:solidFill>
              <a:schemeClr val="tx1"/>
            </a:solidFill>
          </a:ln>
        </p:spPr>
        <p:txBody>
          <a:bodyPr vert="horz" lIns="91440" tIns="45720" rIns="91440" bIns="45720" rtlCol="0">
            <a:noAutofit/>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Bütçe Açısından Önemli</a:t>
            </a:r>
            <a:r>
              <a:rPr kumimoji="0" lang="tr-TR" sz="2200" b="0" i="0" u="none" strike="noStrike" kern="1200" cap="none" spc="0" normalizeH="0" noProof="0" dirty="0" smtClean="0">
                <a:ln>
                  <a:noFill/>
                </a:ln>
                <a:solidFill>
                  <a:schemeClr val="tx1"/>
                </a:solidFill>
                <a:effectLst/>
                <a:uLnTx/>
                <a:uFillTx/>
                <a:latin typeface="+mn-lt"/>
                <a:ea typeface="+mn-ea"/>
                <a:cs typeface="+mn-cs"/>
              </a:rPr>
              <a:t> Sorunlar</a:t>
            </a:r>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2 Alt Başlık"/>
          <p:cNvSpPr txBox="1">
            <a:spLocks/>
          </p:cNvSpPr>
          <p:nvPr/>
        </p:nvSpPr>
        <p:spPr>
          <a:xfrm>
            <a:off x="4572000" y="1500174"/>
            <a:ext cx="4572000" cy="4857784"/>
          </a:xfrm>
          <a:prstGeom prst="rect">
            <a:avLst/>
          </a:prstGeom>
          <a:ln>
            <a:solidFill>
              <a:schemeClr val="tx1"/>
            </a:solidFill>
          </a:ln>
        </p:spPr>
        <p:txBody>
          <a:bodyPr vert="horz" lIns="91440" tIns="45720" rIns="91440" bIns="45720" rtlCol="0">
            <a:noAutofit/>
          </a:bodyPr>
          <a:lstStyle/>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kumimoji="0" lang="tr-TR" sz="2100" b="0" i="0" u="none" strike="noStrike" kern="1200" cap="none" spc="0" normalizeH="0" noProof="0" dirty="0" smtClean="0">
                <a:ln>
                  <a:noFill/>
                </a:ln>
                <a:solidFill>
                  <a:schemeClr val="tx1"/>
                </a:solidFill>
                <a:effectLst/>
                <a:uLnTx/>
                <a:uFillTx/>
                <a:latin typeface="+mn-lt"/>
                <a:ea typeface="+mn-ea"/>
                <a:cs typeface="+mn-cs"/>
              </a:rPr>
              <a:t>Her bir gider ve gelirin oluştuğu birim yöneticisi tarafından</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lang="tr-TR" sz="2100" dirty="0" smtClean="0"/>
              <a:t>3 ay</a:t>
            </a:r>
            <a:endParaRPr kumimoji="0" lang="tr-TR" sz="2100" b="0" i="0" u="none" strike="noStrike" kern="1200" cap="none" spc="0" normalizeH="0" noProof="0" dirty="0" smtClean="0">
              <a:ln>
                <a:noFill/>
              </a:ln>
              <a:solidFill>
                <a:schemeClr val="tx1"/>
              </a:solidFill>
              <a:effectLst/>
              <a:uLnTx/>
              <a:uFillTx/>
              <a:latin typeface="+mn-lt"/>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kumimoji="0" lang="tr-TR" sz="2100" b="0" i="0" u="none" strike="noStrike" kern="1200" cap="none" spc="0" normalizeH="0" noProof="0" dirty="0" smtClean="0">
                <a:ln>
                  <a:noFill/>
                </a:ln>
                <a:solidFill>
                  <a:schemeClr val="tx1"/>
                </a:solidFill>
                <a:effectLst/>
                <a:uLnTx/>
                <a:uFillTx/>
                <a:latin typeface="+mn-lt"/>
                <a:ea typeface="+mn-ea"/>
                <a:cs typeface="+mn-cs"/>
              </a:rPr>
              <a:t>Geçmiş yıl, piyasa ve beklentilerden</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endParaRPr kumimoji="0" lang="tr-TR" sz="2100" b="0" i="0" u="none" strike="noStrike" kern="1200" cap="none" spc="0" normalizeH="0" noProof="0" dirty="0" smtClean="0">
              <a:ln>
                <a:noFill/>
              </a:ln>
              <a:solidFill>
                <a:schemeClr val="tx1"/>
              </a:solidFill>
              <a:effectLst/>
              <a:uLnTx/>
              <a:uFillTx/>
              <a:latin typeface="+mn-lt"/>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kumimoji="0" lang="tr-TR" sz="2100" b="0" i="0" u="none" strike="noStrike" kern="1200" cap="none" spc="0" normalizeH="0" noProof="0" dirty="0" smtClean="0">
                <a:ln>
                  <a:noFill/>
                </a:ln>
                <a:solidFill>
                  <a:schemeClr val="tx1"/>
                </a:solidFill>
                <a:effectLst/>
                <a:uLnTx/>
                <a:uFillTx/>
                <a:latin typeface="+mn-lt"/>
                <a:ea typeface="+mn-ea"/>
                <a:cs typeface="+mn-cs"/>
              </a:rPr>
              <a:t>Üst yönetim tarafından</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lang="tr-TR" sz="2100" dirty="0" smtClean="0"/>
              <a:t>Yıl sonundan önce (15 aralık)</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kumimoji="0" lang="tr-TR" sz="2100" b="0" i="0" u="none" strike="noStrike" kern="1200" cap="none" spc="0" normalizeH="0" baseline="0" noProof="0" dirty="0" smtClean="0">
                <a:ln>
                  <a:noFill/>
                </a:ln>
                <a:solidFill>
                  <a:schemeClr val="tx1"/>
                </a:solidFill>
                <a:effectLst/>
                <a:uLnTx/>
                <a:uFillTx/>
                <a:latin typeface="+mn-lt"/>
                <a:ea typeface="+mn-ea"/>
                <a:cs typeface="+mn-cs"/>
              </a:rPr>
              <a:t>Aylık ya da üçer aylık dönemlerde</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lang="tr-TR" sz="2100" dirty="0" smtClean="0"/>
              <a:t>Evet </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kumimoji="0" lang="tr-TR" sz="2100" b="0" i="0" u="none" strike="noStrike" kern="1200" cap="none" spc="0" normalizeH="0" baseline="0" noProof="0" dirty="0" smtClean="0">
                <a:ln>
                  <a:noFill/>
                </a:ln>
                <a:solidFill>
                  <a:schemeClr val="tx1"/>
                </a:solidFill>
                <a:effectLst/>
                <a:uLnTx/>
                <a:uFillTx/>
                <a:latin typeface="+mn-lt"/>
                <a:ea typeface="+mn-ea"/>
                <a:cs typeface="+mn-cs"/>
              </a:rPr>
              <a:t>Yapılır,</a:t>
            </a:r>
            <a:r>
              <a:rPr kumimoji="0" lang="tr-TR" sz="2100" b="0" i="0" u="none" strike="noStrike" kern="1200" cap="none" spc="0" normalizeH="0" noProof="0" dirty="0" smtClean="0">
                <a:ln>
                  <a:noFill/>
                </a:ln>
                <a:solidFill>
                  <a:schemeClr val="tx1"/>
                </a:solidFill>
                <a:effectLst/>
                <a:uLnTx/>
                <a:uFillTx/>
                <a:latin typeface="+mn-lt"/>
                <a:ea typeface="+mn-ea"/>
                <a:cs typeface="+mn-cs"/>
              </a:rPr>
              <a:t> </a:t>
            </a:r>
            <a:r>
              <a:rPr kumimoji="0" lang="tr-TR" sz="2100" b="0" i="0" u="none" strike="noStrike" kern="1200" cap="none" spc="0" normalizeH="0" baseline="0" noProof="0" dirty="0" smtClean="0">
                <a:ln>
                  <a:noFill/>
                </a:ln>
                <a:solidFill>
                  <a:schemeClr val="tx1"/>
                </a:solidFill>
                <a:effectLst/>
                <a:uLnTx/>
                <a:uFillTx/>
                <a:latin typeface="+mn-lt"/>
                <a:ea typeface="+mn-ea"/>
                <a:cs typeface="+mn-cs"/>
              </a:rPr>
              <a:t>gerekçelendirilir</a:t>
            </a:r>
            <a:r>
              <a:rPr lang="tr-TR" sz="2100" dirty="0" smtClean="0"/>
              <a:t> ve raporlanır.</a:t>
            </a:r>
          </a:p>
          <a:p>
            <a:pPr marL="457200" lvl="0" indent="-457200">
              <a:buFont typeface="Arial" pitchFamily="34" charset="0"/>
              <a:buAutoNum type="arabicPeriod"/>
            </a:pPr>
            <a:r>
              <a:rPr lang="tr-TR" sz="2100" dirty="0" smtClean="0"/>
              <a:t>Motivasyon ve kurumsallaşma aracıdır.</a:t>
            </a:r>
          </a:p>
          <a:p>
            <a:pPr marL="457200" lvl="0" indent="-457200">
              <a:buFont typeface="Arial" pitchFamily="34" charset="0"/>
              <a:buAutoNum type="arabicPeriod"/>
            </a:pPr>
            <a:r>
              <a:rPr kumimoji="0" lang="tr-TR" sz="2100" b="0" i="0" u="none" strike="noStrike" kern="1200" cap="none" spc="0" normalizeH="0" baseline="0" noProof="0" dirty="0" smtClean="0">
                <a:ln>
                  <a:noFill/>
                </a:ln>
                <a:solidFill>
                  <a:schemeClr val="tx1"/>
                </a:solidFill>
                <a:effectLst/>
                <a:uLnTx/>
                <a:uFillTx/>
                <a:latin typeface="+mn-lt"/>
                <a:ea typeface="+mn-ea"/>
                <a:cs typeface="+mn-cs"/>
              </a:rPr>
              <a:t>Uyumlaştırma bölümler arasında sağlanır.</a:t>
            </a:r>
            <a:endParaRPr kumimoji="0" lang="tr-TR" sz="2100" b="0" i="0" u="none" strike="noStrike" kern="1200" cap="none" spc="0" normalizeH="0" baseline="0" noProof="0" dirty="0">
              <a:ln>
                <a:noFill/>
              </a:ln>
              <a:solidFill>
                <a:schemeClr val="tx1"/>
              </a:solidFill>
              <a:effectLst/>
              <a:uLnTx/>
              <a:uFillTx/>
              <a:latin typeface="+mn-lt"/>
              <a:ea typeface="+mn-ea"/>
              <a:cs typeface="+mn-cs"/>
            </a:endParaRPr>
          </a:p>
        </p:txBody>
      </p:sp>
      <p:sp>
        <p:nvSpPr>
          <p:cNvPr id="11" name="2 Alt Başlık"/>
          <p:cNvSpPr txBox="1">
            <a:spLocks/>
          </p:cNvSpPr>
          <p:nvPr/>
        </p:nvSpPr>
        <p:spPr>
          <a:xfrm>
            <a:off x="4572000" y="1071546"/>
            <a:ext cx="4572000" cy="428628"/>
          </a:xfrm>
          <a:prstGeom prst="rect">
            <a:avLst/>
          </a:prstGeom>
          <a:solidFill>
            <a:schemeClr val="bg1">
              <a:lumMod val="85000"/>
            </a:schemeClr>
          </a:solidFill>
          <a:ln>
            <a:solidFill>
              <a:schemeClr val="tx1"/>
            </a:solidFill>
          </a:ln>
        </p:spPr>
        <p:txBody>
          <a:bodyPr vert="horz" lIns="91440" tIns="45720" rIns="91440" bIns="45720" rtlCol="0">
            <a:noAutofit/>
          </a:bodyPr>
          <a:lstStyle/>
          <a:p>
            <a:pPr marL="0" marR="0" lvl="0" indent="0" algn="l" defTabSz="914400" eaLnBrk="1" fontAlgn="auto" latinLnBrk="0" hangingPunct="1">
              <a:lnSpc>
                <a:spcPct val="100000"/>
              </a:lnSpc>
              <a:spcBef>
                <a:spcPts val="0"/>
              </a:spcBef>
              <a:spcAft>
                <a:spcPts val="0"/>
              </a:spcAft>
              <a:buClrTx/>
              <a:buSzTx/>
              <a:buFont typeface="Arial" pitchFamily="34" charset="0"/>
              <a:buNone/>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Verilen Cevaplar</a:t>
            </a:r>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6 Metin kutusu"/>
          <p:cNvSpPr txBox="1"/>
          <p:nvPr/>
        </p:nvSpPr>
        <p:spPr>
          <a:xfrm>
            <a:off x="0" y="6283131"/>
            <a:ext cx="9144000" cy="646331"/>
          </a:xfrm>
          <a:prstGeom prst="rect">
            <a:avLst/>
          </a:prstGeom>
          <a:noFill/>
        </p:spPr>
        <p:txBody>
          <a:bodyPr wrap="square" rtlCol="0">
            <a:spAutoFit/>
          </a:bodyPr>
          <a:lstStyle/>
          <a:p>
            <a:r>
              <a:rPr lang="tr-TR" b="1" dirty="0" smtClean="0">
                <a:solidFill>
                  <a:srgbClr val="FF0000"/>
                </a:solidFill>
              </a:rPr>
              <a:t>Kimin, ne zaman, neyi, nasıl yapacağını içeren bir bütçe el kitabı olduğu için işler otomatik olarak ilerlemektedir.</a:t>
            </a:r>
            <a:endParaRPr lang="tr-TR" b="1" dirty="0">
              <a:solidFill>
                <a:srgbClr val="FF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2"/>
          <p:cNvPicPr>
            <a:picLocks noGrp="1" noChangeAspect="1" noChangeArrowheads="1"/>
          </p:cNvPicPr>
          <p:nvPr>
            <p:ph idx="1"/>
          </p:nvPr>
        </p:nvPicPr>
        <p:blipFill>
          <a:blip r:embed="rId2" cstate="print"/>
          <a:srcRect/>
          <a:stretch>
            <a:fillRect/>
          </a:stretch>
        </p:blipFill>
        <p:spPr bwMode="auto">
          <a:xfrm>
            <a:off x="1714480" y="1142984"/>
            <a:ext cx="6286544" cy="5286412"/>
          </a:xfrm>
          <a:prstGeom prst="rect">
            <a:avLst/>
          </a:prstGeom>
          <a:noFill/>
        </p:spPr>
      </p:pic>
      <p:sp>
        <p:nvSpPr>
          <p:cNvPr id="3" name="1 Başlık"/>
          <p:cNvSpPr txBox="1">
            <a:spLocks/>
          </p:cNvSpPr>
          <p:nvPr/>
        </p:nvSpPr>
        <p:spPr>
          <a:xfrm>
            <a:off x="0" y="1"/>
            <a:ext cx="9144000" cy="1071546"/>
          </a:xfrm>
          <a:prstGeom prst="rect">
            <a:avLst/>
          </a:prstGeom>
          <a:solidFill>
            <a:schemeClr val="tx2"/>
          </a:solidFill>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tr-TR" sz="4400" b="1" dirty="0" smtClean="0">
                <a:solidFill>
                  <a:schemeClr val="bg1"/>
                </a:solidFill>
                <a:latin typeface="+mj-lt"/>
                <a:ea typeface="+mj-ea"/>
                <a:cs typeface="+mj-cs"/>
              </a:rPr>
              <a:t>Bu Kadar Fonksiyonu Kim Başarır?</a:t>
            </a:r>
            <a:endParaRPr kumimoji="0" lang="tr-TR" sz="4400" b="1" i="0" u="none" strike="noStrike" kern="1200" cap="none" spc="0" normalizeH="0" baseline="0" noProof="0" dirty="0">
              <a:ln>
                <a:noFill/>
              </a:ln>
              <a:solidFill>
                <a:schemeClr val="bg1"/>
              </a:solidFill>
              <a:effectLst/>
              <a:uLnTx/>
              <a:uFillTx/>
              <a:latin typeface="+mj-lt"/>
              <a:ea typeface="+mj-ea"/>
              <a:cs typeface="+mj-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0" y="1500174"/>
            <a:ext cx="4572000" cy="3214710"/>
          </a:xfrm>
          <a:ln>
            <a:solidFill>
              <a:schemeClr val="tx1"/>
            </a:solidFill>
          </a:ln>
        </p:spPr>
        <p:txBody>
          <a:bodyPr>
            <a:noAutofit/>
          </a:bodyPr>
          <a:lstStyle/>
          <a:p>
            <a:pPr marL="342900" indent="-342900" algn="l">
              <a:buAutoNum type="alphaUcPeriod"/>
            </a:pPr>
            <a:r>
              <a:rPr lang="tr-TR" sz="1800" dirty="0" smtClean="0">
                <a:solidFill>
                  <a:schemeClr val="tx1"/>
                </a:solidFill>
              </a:rPr>
              <a:t>Hizmet Üretim Gelirleri</a:t>
            </a:r>
          </a:p>
          <a:p>
            <a:pPr marL="342900" indent="-342900" algn="l">
              <a:buAutoNum type="alphaUcPeriod"/>
            </a:pPr>
            <a:endParaRPr lang="tr-TR" sz="1800" dirty="0" smtClean="0">
              <a:solidFill>
                <a:schemeClr val="tx1"/>
              </a:solidFill>
            </a:endParaRPr>
          </a:p>
          <a:p>
            <a:pPr marL="342900" indent="-342900" algn="l">
              <a:buAutoNum type="alphaUcPeriod"/>
            </a:pPr>
            <a:endParaRPr lang="tr-TR" sz="1800" dirty="0" smtClean="0">
              <a:solidFill>
                <a:schemeClr val="tx1"/>
              </a:solidFill>
            </a:endParaRPr>
          </a:p>
          <a:p>
            <a:pPr marL="342900" indent="-342900" algn="l">
              <a:buAutoNum type="alphaUcPeriod"/>
            </a:pPr>
            <a:r>
              <a:rPr lang="tr-TR" sz="1800" dirty="0" smtClean="0">
                <a:solidFill>
                  <a:schemeClr val="tx1"/>
                </a:solidFill>
              </a:rPr>
              <a:t>Diğer Hizmet Gelirleri</a:t>
            </a:r>
          </a:p>
        </p:txBody>
      </p:sp>
      <p:sp>
        <p:nvSpPr>
          <p:cNvPr id="4" name="1 Başlık"/>
          <p:cNvSpPr txBox="1">
            <a:spLocks/>
          </p:cNvSpPr>
          <p:nvPr/>
        </p:nvSpPr>
        <p:spPr>
          <a:xfrm>
            <a:off x="0" y="1"/>
            <a:ext cx="9144000" cy="1071546"/>
          </a:xfrm>
          <a:prstGeom prst="rect">
            <a:avLst/>
          </a:prstGeom>
          <a:solidFill>
            <a:schemeClr val="tx2"/>
          </a:solidFill>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tr-TR" sz="4400" b="1" baseline="0" dirty="0" smtClean="0">
                <a:solidFill>
                  <a:schemeClr val="bg1"/>
                </a:solidFill>
                <a:latin typeface="+mj-lt"/>
                <a:ea typeface="+mj-ea"/>
                <a:cs typeface="+mj-cs"/>
              </a:rPr>
              <a:t>Performans Bütçesi Formatı</a:t>
            </a:r>
            <a:endParaRPr kumimoji="0" lang="tr-TR" sz="4400" b="1" i="0" u="none" strike="noStrike" kern="1200" cap="none" spc="0" normalizeH="0" baseline="0" noProof="0" dirty="0">
              <a:ln>
                <a:noFill/>
              </a:ln>
              <a:solidFill>
                <a:schemeClr val="bg1"/>
              </a:solidFill>
              <a:effectLst/>
              <a:uLnTx/>
              <a:uFillTx/>
              <a:latin typeface="+mj-lt"/>
              <a:ea typeface="+mj-ea"/>
              <a:cs typeface="+mj-cs"/>
            </a:endParaRPr>
          </a:p>
        </p:txBody>
      </p:sp>
      <p:sp>
        <p:nvSpPr>
          <p:cNvPr id="9" name="2 Alt Başlık"/>
          <p:cNvSpPr txBox="1">
            <a:spLocks/>
          </p:cNvSpPr>
          <p:nvPr/>
        </p:nvSpPr>
        <p:spPr>
          <a:xfrm>
            <a:off x="0" y="1071546"/>
            <a:ext cx="4572000" cy="428628"/>
          </a:xfrm>
          <a:prstGeom prst="rect">
            <a:avLst/>
          </a:prstGeom>
          <a:solidFill>
            <a:schemeClr val="bg1">
              <a:lumMod val="85000"/>
            </a:schemeClr>
          </a:solidFill>
          <a:ln>
            <a:solidFill>
              <a:schemeClr val="tx1"/>
            </a:solidFill>
          </a:ln>
        </p:spPr>
        <p:txBody>
          <a:bodyPr vert="horz" lIns="91440" tIns="45720" rIns="91440" bIns="45720" rtlCol="0">
            <a:noAutofit/>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Gelir Bütçesi</a:t>
            </a:r>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2 Alt Başlık"/>
          <p:cNvSpPr txBox="1">
            <a:spLocks/>
          </p:cNvSpPr>
          <p:nvPr/>
        </p:nvSpPr>
        <p:spPr>
          <a:xfrm>
            <a:off x="4572000" y="1500174"/>
            <a:ext cx="4572000" cy="3214710"/>
          </a:xfrm>
          <a:prstGeom prst="rect">
            <a:avLst/>
          </a:prstGeom>
          <a:ln>
            <a:solidFill>
              <a:schemeClr val="tx1"/>
            </a:solidFill>
          </a:ln>
        </p:spPr>
        <p:txBody>
          <a:bodyPr vert="horz" lIns="91440" tIns="45720" rIns="91440" bIns="45720" rtlCol="0">
            <a:noAutofit/>
          </a:bodyPr>
          <a:lstStyle/>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Hizmet Üretim Giderleri</a:t>
            </a:r>
          </a:p>
          <a:p>
            <a:pPr marL="450850" lvl="1" indent="6350"/>
            <a:r>
              <a:rPr lang="tr-TR" sz="2200" dirty="0" smtClean="0"/>
              <a:t>(verilen hizmetler için yapılan harcamalar)</a:t>
            </a:r>
          </a:p>
          <a:p>
            <a:pPr lvl="1" indent="-457200">
              <a:buAutoNum type="arabicPeriod" startAt="2"/>
            </a:pPr>
            <a:r>
              <a:rPr lang="tr-TR" sz="2200" dirty="0" smtClean="0"/>
              <a:t>Genel Yönetim Giderleri</a:t>
            </a:r>
          </a:p>
          <a:p>
            <a:pPr lvl="1" indent="-457200"/>
            <a:r>
              <a:rPr lang="tr-TR" sz="2200" dirty="0" smtClean="0"/>
              <a:t>	(Hesap planındaki </a:t>
            </a:r>
            <a:r>
              <a:rPr lang="tr-TR" sz="2200" dirty="0" err="1" smtClean="0"/>
              <a:t>kırılımlara</a:t>
            </a:r>
            <a:r>
              <a:rPr lang="tr-TR" sz="2200" dirty="0" smtClean="0"/>
              <a:t> göre oluşturulan gider grupları)</a:t>
            </a:r>
          </a:p>
          <a:p>
            <a:pPr lvl="1" indent="-457200">
              <a:buAutoNum type="arabicPeriod" startAt="3"/>
            </a:pPr>
            <a:r>
              <a:rPr lang="tr-TR" sz="2200" dirty="0" smtClean="0"/>
              <a:t>Yatırım Giderleri</a:t>
            </a:r>
          </a:p>
          <a:p>
            <a:pPr marL="450850" lvl="1" indent="6350"/>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11" name="2 Alt Başlık"/>
          <p:cNvSpPr txBox="1">
            <a:spLocks/>
          </p:cNvSpPr>
          <p:nvPr/>
        </p:nvSpPr>
        <p:spPr>
          <a:xfrm>
            <a:off x="4572000" y="1071546"/>
            <a:ext cx="4572000" cy="428628"/>
          </a:xfrm>
          <a:prstGeom prst="rect">
            <a:avLst/>
          </a:prstGeom>
          <a:solidFill>
            <a:schemeClr val="bg1">
              <a:lumMod val="85000"/>
            </a:schemeClr>
          </a:solidFill>
          <a:ln>
            <a:solidFill>
              <a:schemeClr val="tx1"/>
            </a:solidFill>
          </a:ln>
        </p:spPr>
        <p:txBody>
          <a:bodyPr vert="horz" lIns="91440" tIns="45720" rIns="91440" bIns="45720" rtlCol="0">
            <a:noAutofit/>
          </a:bodyPr>
          <a:lstStyle/>
          <a:p>
            <a:pPr marL="0" marR="0" lvl="0" indent="0" algn="l" defTabSz="914400" eaLnBrk="1" fontAlgn="auto" latinLnBrk="0" hangingPunct="1">
              <a:lnSpc>
                <a:spcPct val="100000"/>
              </a:lnSpc>
              <a:spcBef>
                <a:spcPts val="0"/>
              </a:spcBef>
              <a:spcAft>
                <a:spcPts val="0"/>
              </a:spcAft>
              <a:buClrTx/>
              <a:buSzTx/>
              <a:buFont typeface="Arial" pitchFamily="34" charset="0"/>
              <a:buNone/>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Gider Bütçesi (Faaliyet Giderleri)</a:t>
            </a:r>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2 Alt Başlık"/>
          <p:cNvSpPr txBox="1">
            <a:spLocks/>
          </p:cNvSpPr>
          <p:nvPr/>
        </p:nvSpPr>
        <p:spPr>
          <a:xfrm>
            <a:off x="0" y="4214818"/>
            <a:ext cx="4572000" cy="500042"/>
          </a:xfrm>
          <a:prstGeom prst="rect">
            <a:avLst/>
          </a:prstGeom>
          <a:ln>
            <a:solidFill>
              <a:schemeClr val="tx1"/>
            </a:solidFill>
          </a:ln>
        </p:spPr>
        <p:txBody>
          <a:bodyPr vert="horz" lIns="91440" tIns="45720" rIns="91440" bIns="45720" rtlCol="0">
            <a:noAutofit/>
          </a:bodyPr>
          <a:lstStyle/>
          <a:p>
            <a:pPr marL="457200" marR="0" lvl="0" indent="-457200" algn="l" defTabSz="914400" rtl="0" eaLnBrk="1" fontAlgn="auto" latinLnBrk="0" hangingPunct="1">
              <a:lnSpc>
                <a:spcPct val="100000"/>
              </a:lnSpc>
              <a:spcBef>
                <a:spcPts val="0"/>
              </a:spcBef>
              <a:spcAft>
                <a:spcPts val="0"/>
              </a:spcAft>
              <a:buClrTx/>
              <a:buSzTx/>
              <a:tabLst/>
              <a:defRPr/>
            </a:pPr>
            <a:r>
              <a:rPr kumimoji="0" lang="tr-TR" sz="1500" b="0" i="0" u="none" strike="noStrike" kern="1200" cap="none" spc="0" normalizeH="0" baseline="0" noProof="0" dirty="0" smtClean="0">
                <a:ln>
                  <a:noFill/>
                </a:ln>
                <a:solidFill>
                  <a:schemeClr val="tx1"/>
                </a:solidFill>
                <a:effectLst/>
                <a:uLnTx/>
                <a:uFillTx/>
                <a:latin typeface="+mn-lt"/>
                <a:ea typeface="+mn-ea"/>
                <a:cs typeface="+mn-cs"/>
              </a:rPr>
              <a:t>		YÖNETİM AİDATLARI</a:t>
            </a:r>
            <a:endParaRPr kumimoji="0" lang="tr-TR" sz="15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2 Alt Başlık"/>
          <p:cNvSpPr txBox="1">
            <a:spLocks/>
          </p:cNvSpPr>
          <p:nvPr/>
        </p:nvSpPr>
        <p:spPr>
          <a:xfrm>
            <a:off x="785786" y="5786454"/>
            <a:ext cx="7429552" cy="642942"/>
          </a:xfrm>
          <a:prstGeom prst="rect">
            <a:avLst/>
          </a:prstGeom>
          <a:ln>
            <a:solidFill>
              <a:schemeClr val="tx1"/>
            </a:solidFill>
          </a:ln>
        </p:spPr>
        <p:txBody>
          <a:bodyPr vert="horz" lIns="91440" tIns="45720" rIns="91440" bIns="45720" rtlCol="0">
            <a:noAutofit/>
          </a:bodyPr>
          <a:lstStyle/>
          <a:p>
            <a:pPr marL="450850" lvl="1" indent="6350" algn="ctr"/>
            <a:r>
              <a:rPr lang="tr-TR" sz="2200" dirty="0" smtClean="0"/>
              <a:t>Bütçelenen nakit akımları</a:t>
            </a:r>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13" name="2 Alt Başlık"/>
          <p:cNvSpPr txBox="1">
            <a:spLocks/>
          </p:cNvSpPr>
          <p:nvPr/>
        </p:nvSpPr>
        <p:spPr>
          <a:xfrm>
            <a:off x="357158" y="4714884"/>
            <a:ext cx="8286808" cy="1071570"/>
          </a:xfrm>
          <a:prstGeom prst="rect">
            <a:avLst/>
          </a:prstGeom>
          <a:ln>
            <a:solidFill>
              <a:schemeClr val="tx1"/>
            </a:solidFill>
          </a:ln>
        </p:spPr>
        <p:txBody>
          <a:bodyPr vert="horz" lIns="91440" tIns="45720" rIns="91440" bIns="45720" rtlCol="0">
            <a:noAutofit/>
          </a:bodyPr>
          <a:lstStyle/>
          <a:p>
            <a:pPr marL="450850" lvl="1" indent="6350"/>
            <a:r>
              <a:rPr kumimoji="0" lang="tr-TR" sz="2200" b="0" i="0" u="none" strike="noStrike" kern="1200" cap="none" spc="0" normalizeH="0" baseline="0" noProof="0" dirty="0" smtClean="0">
                <a:ln>
                  <a:noFill/>
                </a:ln>
                <a:solidFill>
                  <a:schemeClr val="tx1"/>
                </a:solidFill>
                <a:effectLst/>
                <a:uLnTx/>
                <a:uFillTx/>
                <a:latin typeface="+mn-lt"/>
                <a:ea typeface="+mn-ea"/>
                <a:cs typeface="+mn-cs"/>
              </a:rPr>
              <a:t>Yatırım fizibilitesi hazırlanır.  Yatırımın bölgedeki</a:t>
            </a:r>
            <a:r>
              <a:rPr kumimoji="0" lang="tr-TR" sz="2200" b="0" i="0" u="none" strike="noStrike" kern="1200" cap="none" spc="0" normalizeH="0" noProof="0" dirty="0" smtClean="0">
                <a:ln>
                  <a:noFill/>
                </a:ln>
                <a:solidFill>
                  <a:schemeClr val="tx1"/>
                </a:solidFill>
                <a:effectLst/>
                <a:uLnTx/>
                <a:uFillTx/>
                <a:latin typeface="+mn-lt"/>
                <a:ea typeface="+mn-ea"/>
                <a:cs typeface="+mn-cs"/>
              </a:rPr>
              <a:t> işletmelere</a:t>
            </a:r>
            <a:r>
              <a:rPr kumimoji="0" lang="tr-TR" sz="2200" b="0" i="0" u="none" strike="noStrike" kern="1200" cap="none" spc="0" normalizeH="0" baseline="0" noProof="0" dirty="0" smtClean="0">
                <a:ln>
                  <a:noFill/>
                </a:ln>
                <a:solidFill>
                  <a:schemeClr val="tx1"/>
                </a:solidFill>
                <a:effectLst/>
                <a:uLnTx/>
                <a:uFillTx/>
                <a:latin typeface="+mn-lt"/>
                <a:ea typeface="+mn-ea"/>
                <a:cs typeface="+mn-cs"/>
              </a:rPr>
              <a:t>,</a:t>
            </a:r>
            <a:r>
              <a:rPr kumimoji="0" lang="tr-TR" sz="2200" b="0" i="0" u="none" strike="noStrike" kern="1200" cap="none" spc="0" normalizeH="0" noProof="0" dirty="0" smtClean="0">
                <a:ln>
                  <a:noFill/>
                </a:ln>
                <a:solidFill>
                  <a:schemeClr val="tx1"/>
                </a:solidFill>
                <a:effectLst/>
                <a:uLnTx/>
                <a:uFillTx/>
                <a:latin typeface="+mn-lt"/>
                <a:ea typeface="+mn-ea"/>
                <a:cs typeface="+mn-cs"/>
              </a:rPr>
              <a:t> ulusal ekonomiye ve OSB bölge müdürlüğüne sağlayacağı katkı rakamlarla ifade edilir.</a:t>
            </a:r>
            <a:endParaRPr kumimoji="0" lang="tr-TR" sz="2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0" y="0"/>
            <a:ext cx="9144000" cy="1470025"/>
          </a:xfrm>
          <a:solidFill>
            <a:schemeClr val="tx2"/>
          </a:solidFill>
        </p:spPr>
        <p:txBody>
          <a:bodyPr/>
          <a:lstStyle/>
          <a:p>
            <a:r>
              <a:rPr lang="tr-TR" b="1" dirty="0" smtClean="0">
                <a:solidFill>
                  <a:schemeClr val="bg1"/>
                </a:solidFill>
              </a:rPr>
              <a:t>Yatırım Bütçesi</a:t>
            </a:r>
            <a:endParaRPr lang="tr-TR" b="1" dirty="0">
              <a:solidFill>
                <a:schemeClr val="bg1"/>
              </a:solidFill>
            </a:endParaRPr>
          </a:p>
        </p:txBody>
      </p:sp>
      <p:sp>
        <p:nvSpPr>
          <p:cNvPr id="3" name="2 Alt Başlık"/>
          <p:cNvSpPr>
            <a:spLocks noGrp="1"/>
          </p:cNvSpPr>
          <p:nvPr>
            <p:ph type="subTitle" idx="1"/>
          </p:nvPr>
        </p:nvSpPr>
        <p:spPr>
          <a:xfrm>
            <a:off x="0" y="1643050"/>
            <a:ext cx="9144000" cy="5214950"/>
          </a:xfrm>
        </p:spPr>
        <p:txBody>
          <a:bodyPr>
            <a:normAutofit/>
          </a:bodyPr>
          <a:lstStyle/>
          <a:p>
            <a:pPr algn="l"/>
            <a:r>
              <a:rPr lang="tr-TR" dirty="0" smtClean="0">
                <a:solidFill>
                  <a:schemeClr val="tx2"/>
                </a:solidFill>
              </a:rPr>
              <a:t>Yatırımlar takvim yılını aşabilir. Bu durumda aşağıdaki hususlara dikkat edilmelidir.</a:t>
            </a:r>
          </a:p>
          <a:p>
            <a:pPr lvl="1" algn="l">
              <a:buFontTx/>
              <a:buChar char="-"/>
            </a:pPr>
            <a:r>
              <a:rPr lang="tr-TR" dirty="0" smtClean="0">
                <a:solidFill>
                  <a:schemeClr val="tx2"/>
                </a:solidFill>
              </a:rPr>
              <a:t>Yatırım maliyetine giren kalemler ayrıntılı olarak çıkarılmalıdır.</a:t>
            </a:r>
          </a:p>
          <a:p>
            <a:pPr lvl="1" algn="l">
              <a:buFontTx/>
              <a:buChar char="-"/>
            </a:pPr>
            <a:r>
              <a:rPr lang="tr-TR" dirty="0" smtClean="0">
                <a:solidFill>
                  <a:schemeClr val="tx2"/>
                </a:solidFill>
              </a:rPr>
              <a:t> Yatırımın finansmanı açıklanmalıdır.</a:t>
            </a:r>
          </a:p>
          <a:p>
            <a:pPr lvl="1" algn="l">
              <a:buFontTx/>
              <a:buChar char="-"/>
            </a:pPr>
            <a:r>
              <a:rPr lang="tr-TR" dirty="0" smtClean="0">
                <a:solidFill>
                  <a:schemeClr val="tx2"/>
                </a:solidFill>
              </a:rPr>
              <a:t> Gelir ve gider tahminleri yıllık olarak yapılmalıdır.</a:t>
            </a:r>
          </a:p>
          <a:p>
            <a:pPr lvl="1" algn="l">
              <a:buFontTx/>
              <a:buChar char="-"/>
            </a:pPr>
            <a:r>
              <a:rPr lang="tr-TR" dirty="0" smtClean="0">
                <a:solidFill>
                  <a:schemeClr val="tx2"/>
                </a:solidFill>
              </a:rPr>
              <a:t> Yatırımın başlangıç ve bitiş yılı ile yatırımın toplam ömrü öngörülmelidir. </a:t>
            </a:r>
          </a:p>
          <a:p>
            <a:pPr lvl="1" algn="l">
              <a:buFontTx/>
              <a:buChar char="-"/>
            </a:pPr>
            <a:r>
              <a:rPr lang="tr-TR" dirty="0" smtClean="0">
                <a:solidFill>
                  <a:schemeClr val="tx2"/>
                </a:solidFill>
              </a:rPr>
              <a:t> Yatırımın OSB müdürlüğüne etkisinin yanı sıra bölgeye ve milli ekonomiye etkisi değerlendirilmelidir.</a:t>
            </a:r>
            <a:endParaRPr lang="tr-TR" dirty="0">
              <a:solidFill>
                <a:schemeClr val="tx2"/>
              </a:solidFill>
            </a:endParaRPr>
          </a:p>
        </p:txBody>
      </p:sp>
      <p:sp>
        <p:nvSpPr>
          <p:cNvPr id="4" name="2 Alt Başlık"/>
          <p:cNvSpPr txBox="1">
            <a:spLocks/>
          </p:cNvSpPr>
          <p:nvPr/>
        </p:nvSpPr>
        <p:spPr>
          <a:xfrm>
            <a:off x="0" y="5072074"/>
            <a:ext cx="9144000" cy="1785926"/>
          </a:xfrm>
          <a:prstGeom prst="rect">
            <a:avLst/>
          </a:prstGeom>
        </p:spPr>
        <p:txBody>
          <a:bodyPr vert="horz" lIns="91440" tIns="45720" rIns="91440" bIns="45720" rtlCol="0">
            <a:norm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smtClean="0">
              <a:ln>
                <a:noFill/>
              </a:ln>
              <a:solidFill>
                <a:schemeClr val="tx2"/>
              </a:solidFill>
              <a:effectLst/>
              <a:uLnTx/>
              <a:uFillTx/>
              <a:latin typeface="+mn-lt"/>
              <a:ea typeface="+mn-ea"/>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0" y="0"/>
            <a:ext cx="9144000" cy="1470025"/>
          </a:xfrm>
          <a:solidFill>
            <a:schemeClr val="tx2"/>
          </a:solidFill>
        </p:spPr>
        <p:txBody>
          <a:bodyPr/>
          <a:lstStyle/>
          <a:p>
            <a:r>
              <a:rPr lang="tr-TR" b="1" dirty="0" smtClean="0">
                <a:solidFill>
                  <a:schemeClr val="bg1"/>
                </a:solidFill>
              </a:rPr>
              <a:t>Bütçenin Hazırlanmasında Öncelik</a:t>
            </a:r>
            <a:endParaRPr lang="tr-TR" b="1" dirty="0">
              <a:solidFill>
                <a:schemeClr val="bg1"/>
              </a:solidFill>
            </a:endParaRPr>
          </a:p>
        </p:txBody>
      </p:sp>
      <p:sp>
        <p:nvSpPr>
          <p:cNvPr id="3" name="2 Alt Başlık"/>
          <p:cNvSpPr>
            <a:spLocks noGrp="1"/>
          </p:cNvSpPr>
          <p:nvPr>
            <p:ph type="subTitle" idx="1"/>
          </p:nvPr>
        </p:nvSpPr>
        <p:spPr>
          <a:xfrm>
            <a:off x="0" y="1643050"/>
            <a:ext cx="9144000" cy="5214950"/>
          </a:xfrm>
        </p:spPr>
        <p:txBody>
          <a:bodyPr>
            <a:normAutofit/>
          </a:bodyPr>
          <a:lstStyle/>
          <a:p>
            <a:pPr marL="514350" indent="-514350" algn="l">
              <a:buAutoNum type="arabicPeriod"/>
            </a:pPr>
            <a:r>
              <a:rPr lang="tr-TR" dirty="0" smtClean="0">
                <a:solidFill>
                  <a:schemeClr val="tx2"/>
                </a:solidFill>
              </a:rPr>
              <a:t>Kesin olan gelir ve giderler</a:t>
            </a:r>
          </a:p>
          <a:p>
            <a:pPr marL="514350" indent="-514350" algn="l">
              <a:buAutoNum type="arabicPeriod"/>
            </a:pPr>
            <a:r>
              <a:rPr lang="tr-TR" dirty="0" smtClean="0">
                <a:solidFill>
                  <a:schemeClr val="tx2"/>
                </a:solidFill>
              </a:rPr>
              <a:t>Standart gelir ve giderler</a:t>
            </a:r>
          </a:p>
          <a:p>
            <a:pPr marL="514350" indent="-514350" algn="l">
              <a:buAutoNum type="arabicPeriod"/>
            </a:pPr>
            <a:r>
              <a:rPr lang="tr-TR" dirty="0" smtClean="0">
                <a:solidFill>
                  <a:schemeClr val="tx2"/>
                </a:solidFill>
              </a:rPr>
              <a:t>Personel ücretleri</a:t>
            </a:r>
          </a:p>
          <a:p>
            <a:pPr marL="514350" indent="-514350" algn="l">
              <a:buAutoNum type="arabicPeriod"/>
            </a:pPr>
            <a:r>
              <a:rPr lang="tr-TR" dirty="0" smtClean="0">
                <a:solidFill>
                  <a:schemeClr val="tx2"/>
                </a:solidFill>
              </a:rPr>
              <a:t>Yatırım projelerinin ilgili bütçe yılına düşen bölümü</a:t>
            </a:r>
          </a:p>
          <a:p>
            <a:pPr marL="514350" indent="-514350" algn="l">
              <a:buAutoNum type="arabicPeriod"/>
            </a:pPr>
            <a:r>
              <a:rPr lang="tr-TR" dirty="0" smtClean="0">
                <a:solidFill>
                  <a:schemeClr val="tx2"/>
                </a:solidFill>
              </a:rPr>
              <a:t>Aidatlar</a:t>
            </a:r>
          </a:p>
          <a:p>
            <a:pPr marL="514350" indent="-514350" algn="l">
              <a:buAutoNum type="arabicPeriod"/>
            </a:pPr>
            <a:r>
              <a:rPr lang="tr-TR" dirty="0" smtClean="0">
                <a:solidFill>
                  <a:schemeClr val="tx2"/>
                </a:solidFill>
              </a:rPr>
              <a:t>Yapılacak yatırımlar</a:t>
            </a:r>
          </a:p>
          <a:p>
            <a:pPr marL="514350" indent="-514350" algn="l">
              <a:buAutoNum type="arabicPeriod"/>
            </a:pPr>
            <a:r>
              <a:rPr lang="tr-TR" dirty="0" smtClean="0">
                <a:solidFill>
                  <a:schemeClr val="tx2"/>
                </a:solidFill>
              </a:rPr>
              <a:t>Nakit bütçesi</a:t>
            </a:r>
          </a:p>
          <a:p>
            <a:pPr marL="514350" indent="-514350" algn="l">
              <a:buAutoNum type="arabicPeriod"/>
            </a:pPr>
            <a:r>
              <a:rPr lang="tr-TR" dirty="0" smtClean="0">
                <a:solidFill>
                  <a:schemeClr val="tx2"/>
                </a:solidFill>
              </a:rPr>
              <a:t>Proforma gelir tablosu ve bilanço</a:t>
            </a:r>
            <a:endParaRPr lang="tr-TR" dirty="0">
              <a:solidFill>
                <a:schemeClr val="tx2"/>
              </a:solidFill>
            </a:endParaRPr>
          </a:p>
        </p:txBody>
      </p:sp>
      <p:sp>
        <p:nvSpPr>
          <p:cNvPr id="4" name="2 Alt Başlık"/>
          <p:cNvSpPr txBox="1">
            <a:spLocks/>
          </p:cNvSpPr>
          <p:nvPr/>
        </p:nvSpPr>
        <p:spPr>
          <a:xfrm>
            <a:off x="0" y="5072074"/>
            <a:ext cx="9144000" cy="1785926"/>
          </a:xfrm>
          <a:prstGeom prst="rect">
            <a:avLst/>
          </a:prstGeom>
        </p:spPr>
        <p:txBody>
          <a:bodyPr vert="horz" lIns="91440" tIns="45720" rIns="91440" bIns="45720" rtlCol="0">
            <a:norm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smtClean="0">
              <a:ln>
                <a:noFill/>
              </a:ln>
              <a:solidFill>
                <a:schemeClr val="tx2"/>
              </a:solidFill>
              <a:effectLst/>
              <a:uLnTx/>
              <a:uFillTx/>
              <a:latin typeface="+mn-lt"/>
              <a:ea typeface="+mn-ea"/>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0" y="0"/>
            <a:ext cx="9144000" cy="1470025"/>
          </a:xfrm>
          <a:solidFill>
            <a:schemeClr val="tx2"/>
          </a:solidFill>
        </p:spPr>
        <p:txBody>
          <a:bodyPr/>
          <a:lstStyle/>
          <a:p>
            <a:r>
              <a:rPr lang="tr-TR" b="1" dirty="0" smtClean="0">
                <a:solidFill>
                  <a:schemeClr val="bg1"/>
                </a:solidFill>
              </a:rPr>
              <a:t>Bütçe Hazırlık Basamakları</a:t>
            </a:r>
            <a:endParaRPr lang="tr-TR" b="1" dirty="0">
              <a:solidFill>
                <a:schemeClr val="bg1"/>
              </a:solidFill>
            </a:endParaRPr>
          </a:p>
        </p:txBody>
      </p:sp>
      <p:sp>
        <p:nvSpPr>
          <p:cNvPr id="3" name="2 Alt Başlık"/>
          <p:cNvSpPr>
            <a:spLocks noGrp="1"/>
          </p:cNvSpPr>
          <p:nvPr>
            <p:ph type="subTitle" idx="1"/>
          </p:nvPr>
        </p:nvSpPr>
        <p:spPr>
          <a:xfrm>
            <a:off x="2214546" y="1428736"/>
            <a:ext cx="4500562" cy="500066"/>
          </a:xfrm>
        </p:spPr>
        <p:txBody>
          <a:bodyPr>
            <a:normAutofit/>
          </a:bodyPr>
          <a:lstStyle/>
          <a:p>
            <a:pPr marL="514350" indent="-514350"/>
            <a:r>
              <a:rPr lang="tr-TR" sz="2000" dirty="0" smtClean="0">
                <a:solidFill>
                  <a:schemeClr val="tx2"/>
                </a:solidFill>
              </a:rPr>
              <a:t>Uzun Vadeli (Stratejik) Planlar</a:t>
            </a:r>
            <a:endParaRPr lang="tr-TR" sz="2000" dirty="0">
              <a:solidFill>
                <a:schemeClr val="tx2"/>
              </a:solidFill>
            </a:endParaRPr>
          </a:p>
        </p:txBody>
      </p:sp>
      <p:sp>
        <p:nvSpPr>
          <p:cNvPr id="9" name="2 Alt Başlık"/>
          <p:cNvSpPr txBox="1">
            <a:spLocks/>
          </p:cNvSpPr>
          <p:nvPr/>
        </p:nvSpPr>
        <p:spPr>
          <a:xfrm>
            <a:off x="2285984" y="2357430"/>
            <a:ext cx="4500562" cy="285752"/>
          </a:xfrm>
          <a:prstGeom prst="rect">
            <a:avLst/>
          </a:prstGeom>
        </p:spPr>
        <p:txBody>
          <a:bodyPr vert="horz" lIns="91440" tIns="45720" rIns="91440" bIns="45720" rtlCol="0">
            <a:normAutofit fontScale="47500" lnSpcReduction="20000"/>
          </a:bodyPr>
          <a:lstStyle/>
          <a:p>
            <a:pPr marL="514350" marR="0" lvl="0" indent="-51435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a:ln>
                <a:noFill/>
              </a:ln>
              <a:solidFill>
                <a:schemeClr val="tx2"/>
              </a:solidFill>
              <a:effectLst/>
              <a:uLnTx/>
              <a:uFillTx/>
              <a:latin typeface="+mn-lt"/>
              <a:ea typeface="+mn-ea"/>
              <a:cs typeface="+mn-cs"/>
            </a:endParaRPr>
          </a:p>
        </p:txBody>
      </p:sp>
      <p:sp>
        <p:nvSpPr>
          <p:cNvPr id="12" name="2 Alt Başlık"/>
          <p:cNvSpPr txBox="1">
            <a:spLocks/>
          </p:cNvSpPr>
          <p:nvPr/>
        </p:nvSpPr>
        <p:spPr>
          <a:xfrm>
            <a:off x="2214578" y="2084204"/>
            <a:ext cx="4500562" cy="500066"/>
          </a:xfrm>
          <a:prstGeom prst="rect">
            <a:avLst/>
          </a:prstGeom>
        </p:spPr>
        <p:txBody>
          <a:bodyPr vert="horz" lIns="91440" tIns="45720" rIns="91440" bIns="45720" rtlCol="0">
            <a:normAutofit/>
          </a:bodyPr>
          <a:lstStyle/>
          <a:p>
            <a:pPr marL="514350" marR="0" lvl="0" indent="-51435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2000" b="0" i="0" u="none" strike="noStrike" kern="1200" cap="none" spc="0" normalizeH="0" baseline="0" noProof="0" dirty="0" smtClean="0">
                <a:ln>
                  <a:noFill/>
                </a:ln>
                <a:solidFill>
                  <a:schemeClr val="tx2"/>
                </a:solidFill>
                <a:effectLst/>
                <a:uLnTx/>
                <a:uFillTx/>
                <a:latin typeface="+mn-lt"/>
                <a:ea typeface="+mn-ea"/>
                <a:cs typeface="+mn-cs"/>
              </a:rPr>
              <a:t>Yıllık Bütçe</a:t>
            </a:r>
            <a:endParaRPr kumimoji="0" lang="tr-TR" sz="2000" b="0" i="0" u="none" strike="noStrike" kern="1200" cap="none" spc="0" normalizeH="0" baseline="0" noProof="0" dirty="0">
              <a:ln>
                <a:noFill/>
              </a:ln>
              <a:solidFill>
                <a:schemeClr val="tx2"/>
              </a:solidFill>
              <a:effectLst/>
              <a:uLnTx/>
              <a:uFillTx/>
              <a:latin typeface="+mn-lt"/>
              <a:ea typeface="+mn-ea"/>
              <a:cs typeface="+mn-cs"/>
            </a:endParaRPr>
          </a:p>
        </p:txBody>
      </p:sp>
      <p:cxnSp>
        <p:nvCxnSpPr>
          <p:cNvPr id="14" name="13 Düz Bağlayıcı"/>
          <p:cNvCxnSpPr>
            <a:stCxn id="49" idx="0"/>
          </p:cNvCxnSpPr>
          <p:nvPr/>
        </p:nvCxnSpPr>
        <p:spPr>
          <a:xfrm rot="5400000" flipH="1" flipV="1">
            <a:off x="4797744" y="82844"/>
            <a:ext cx="0" cy="540642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9" name="18 Aşağı Ok"/>
          <p:cNvSpPr/>
          <p:nvPr/>
        </p:nvSpPr>
        <p:spPr>
          <a:xfrm>
            <a:off x="4429124" y="1785926"/>
            <a:ext cx="45719"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4" name="2 Alt Başlık"/>
          <p:cNvSpPr txBox="1">
            <a:spLocks/>
          </p:cNvSpPr>
          <p:nvPr/>
        </p:nvSpPr>
        <p:spPr>
          <a:xfrm>
            <a:off x="785786" y="3071810"/>
            <a:ext cx="2289734" cy="357190"/>
          </a:xfrm>
          <a:prstGeom prst="rect">
            <a:avLst/>
          </a:prstGeom>
        </p:spPr>
        <p:txBody>
          <a:bodyPr vert="horz" lIns="91440" tIns="45720" rIns="91440" bIns="45720" rtlCol="0">
            <a:normAutofit fontScale="92500" lnSpcReduction="10000"/>
          </a:bodyPr>
          <a:lstStyle/>
          <a:p>
            <a:pPr marL="514350" marR="0" lvl="0" indent="-51435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2000" b="0" i="0" u="none" strike="noStrike" kern="1200" cap="none" spc="0" normalizeH="0" baseline="0" noProof="0" dirty="0" smtClean="0">
                <a:ln>
                  <a:noFill/>
                </a:ln>
                <a:solidFill>
                  <a:schemeClr val="tx2"/>
                </a:solidFill>
                <a:effectLst/>
                <a:uLnTx/>
                <a:uFillTx/>
                <a:latin typeface="+mn-lt"/>
                <a:ea typeface="+mn-ea"/>
                <a:cs typeface="+mn-cs"/>
              </a:rPr>
              <a:t>Faaliyet Bütçesi</a:t>
            </a:r>
            <a:endParaRPr kumimoji="0" lang="tr-TR" sz="2000" b="0" i="0" u="none" strike="noStrike" kern="1200" cap="none" spc="0" normalizeH="0" baseline="0" noProof="0" dirty="0">
              <a:ln>
                <a:noFill/>
              </a:ln>
              <a:solidFill>
                <a:schemeClr val="tx2"/>
              </a:solidFill>
              <a:effectLst/>
              <a:uLnTx/>
              <a:uFillTx/>
              <a:latin typeface="+mn-lt"/>
              <a:ea typeface="+mn-ea"/>
              <a:cs typeface="+mn-cs"/>
            </a:endParaRPr>
          </a:p>
        </p:txBody>
      </p:sp>
      <p:sp>
        <p:nvSpPr>
          <p:cNvPr id="25" name="2 Alt Başlık"/>
          <p:cNvSpPr txBox="1">
            <a:spLocks/>
          </p:cNvSpPr>
          <p:nvPr/>
        </p:nvSpPr>
        <p:spPr>
          <a:xfrm>
            <a:off x="6357950" y="3143248"/>
            <a:ext cx="2289734" cy="357190"/>
          </a:xfrm>
          <a:prstGeom prst="rect">
            <a:avLst/>
          </a:prstGeom>
        </p:spPr>
        <p:txBody>
          <a:bodyPr vert="horz" lIns="91440" tIns="45720" rIns="91440" bIns="45720" rtlCol="0">
            <a:normAutofit fontScale="92500" lnSpcReduction="10000"/>
          </a:bodyPr>
          <a:lstStyle/>
          <a:p>
            <a:pPr marL="514350" marR="0" lvl="0" indent="-51435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2000" b="0" i="0" u="none" strike="noStrike" kern="1200" cap="none" spc="0" normalizeH="0" baseline="0" noProof="0" dirty="0" smtClean="0">
                <a:ln>
                  <a:noFill/>
                </a:ln>
                <a:solidFill>
                  <a:schemeClr val="tx2"/>
                </a:solidFill>
                <a:effectLst/>
                <a:uLnTx/>
                <a:uFillTx/>
                <a:latin typeface="+mn-lt"/>
                <a:ea typeface="+mn-ea"/>
                <a:cs typeface="+mn-cs"/>
              </a:rPr>
              <a:t>Yatırım Bütçesi</a:t>
            </a:r>
            <a:endParaRPr kumimoji="0" lang="tr-TR" sz="2000" b="0" i="0" u="none" strike="noStrike" kern="1200" cap="none" spc="0" normalizeH="0" baseline="0" noProof="0" dirty="0">
              <a:ln>
                <a:noFill/>
              </a:ln>
              <a:solidFill>
                <a:schemeClr val="tx2"/>
              </a:solidFill>
              <a:effectLst/>
              <a:uLnTx/>
              <a:uFillTx/>
              <a:latin typeface="+mn-lt"/>
              <a:ea typeface="+mn-ea"/>
              <a:cs typeface="+mn-cs"/>
            </a:endParaRPr>
          </a:p>
        </p:txBody>
      </p:sp>
      <p:cxnSp>
        <p:nvCxnSpPr>
          <p:cNvPr id="26" name="25 Düz Bağlayıcı"/>
          <p:cNvCxnSpPr/>
          <p:nvPr/>
        </p:nvCxnSpPr>
        <p:spPr>
          <a:xfrm>
            <a:off x="1000100" y="3429000"/>
            <a:ext cx="2714644"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8" name="2 Alt Başlık"/>
          <p:cNvSpPr txBox="1">
            <a:spLocks/>
          </p:cNvSpPr>
          <p:nvPr/>
        </p:nvSpPr>
        <p:spPr>
          <a:xfrm>
            <a:off x="0" y="3643314"/>
            <a:ext cx="2000232" cy="571504"/>
          </a:xfrm>
          <a:prstGeom prst="rect">
            <a:avLst/>
          </a:prstGeom>
        </p:spPr>
        <p:txBody>
          <a:bodyPr vert="horz" lIns="91440" tIns="45720" rIns="91440" bIns="45720" rtlCol="0">
            <a:normAutofit fontScale="92500" lnSpcReduction="20000"/>
          </a:bodyPr>
          <a:lstStyle/>
          <a:p>
            <a:pPr marR="0" lvl="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2000" b="0" i="0" u="none" strike="noStrike" kern="1200" cap="none" spc="0" normalizeH="0" baseline="0" noProof="0" dirty="0" smtClean="0">
                <a:ln>
                  <a:noFill/>
                </a:ln>
                <a:solidFill>
                  <a:schemeClr val="tx2"/>
                </a:solidFill>
                <a:effectLst/>
                <a:uLnTx/>
                <a:uFillTx/>
                <a:latin typeface="+mn-lt"/>
                <a:ea typeface="+mn-ea"/>
                <a:cs typeface="+mn-cs"/>
              </a:rPr>
              <a:t>Hizmet Üretim Birimleri Bütçesi</a:t>
            </a:r>
            <a:endParaRPr kumimoji="0" lang="tr-TR" sz="2000" b="0" i="0" u="none" strike="noStrike" kern="1200" cap="none" spc="0" normalizeH="0" baseline="0" noProof="0" dirty="0">
              <a:ln>
                <a:noFill/>
              </a:ln>
              <a:solidFill>
                <a:schemeClr val="tx2"/>
              </a:solidFill>
              <a:effectLst/>
              <a:uLnTx/>
              <a:uFillTx/>
              <a:latin typeface="+mn-lt"/>
              <a:ea typeface="+mn-ea"/>
              <a:cs typeface="+mn-cs"/>
            </a:endParaRPr>
          </a:p>
        </p:txBody>
      </p:sp>
      <p:sp>
        <p:nvSpPr>
          <p:cNvPr id="31" name="2 Alt Başlık"/>
          <p:cNvSpPr txBox="1">
            <a:spLocks/>
          </p:cNvSpPr>
          <p:nvPr/>
        </p:nvSpPr>
        <p:spPr>
          <a:xfrm>
            <a:off x="2714612" y="3786190"/>
            <a:ext cx="2289734" cy="357190"/>
          </a:xfrm>
          <a:prstGeom prst="rect">
            <a:avLst/>
          </a:prstGeom>
        </p:spPr>
        <p:txBody>
          <a:bodyPr vert="horz" lIns="91440" tIns="45720" rIns="91440" bIns="45720" rtlCol="0">
            <a:normAutofit fontScale="77500" lnSpcReduction="20000"/>
          </a:bodyPr>
          <a:lstStyle/>
          <a:p>
            <a:pPr marL="514350" marR="0" lvl="0" indent="-51435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2000" b="0" i="0" u="none" strike="noStrike" kern="1200" cap="none" spc="0" normalizeH="0" baseline="0" noProof="0" dirty="0" smtClean="0">
                <a:ln>
                  <a:noFill/>
                </a:ln>
                <a:solidFill>
                  <a:schemeClr val="tx2"/>
                </a:solidFill>
                <a:effectLst/>
                <a:uLnTx/>
                <a:uFillTx/>
                <a:latin typeface="+mn-lt"/>
                <a:ea typeface="+mn-ea"/>
                <a:cs typeface="+mn-cs"/>
              </a:rPr>
              <a:t>Faaliyet </a:t>
            </a:r>
            <a:r>
              <a:rPr lang="tr-TR" sz="2000" dirty="0" smtClean="0">
                <a:solidFill>
                  <a:schemeClr val="tx2"/>
                </a:solidFill>
              </a:rPr>
              <a:t>Giderleri </a:t>
            </a:r>
            <a:r>
              <a:rPr kumimoji="0" lang="tr-TR" sz="2000" b="0" i="0" u="none" strike="noStrike" kern="1200" cap="none" spc="0" normalizeH="0" baseline="0" noProof="0" dirty="0" smtClean="0">
                <a:ln>
                  <a:noFill/>
                </a:ln>
                <a:solidFill>
                  <a:schemeClr val="tx2"/>
                </a:solidFill>
                <a:effectLst/>
                <a:uLnTx/>
                <a:uFillTx/>
                <a:latin typeface="+mn-lt"/>
                <a:ea typeface="+mn-ea"/>
                <a:cs typeface="+mn-cs"/>
              </a:rPr>
              <a:t>Bütçesi</a:t>
            </a:r>
            <a:endParaRPr kumimoji="0" lang="tr-TR" sz="2000" b="0" i="0" u="none" strike="noStrike" kern="1200" cap="none" spc="0" normalizeH="0" baseline="0" noProof="0" dirty="0">
              <a:ln>
                <a:noFill/>
              </a:ln>
              <a:solidFill>
                <a:schemeClr val="tx2"/>
              </a:solidFill>
              <a:effectLst/>
              <a:uLnTx/>
              <a:uFillTx/>
              <a:latin typeface="+mn-lt"/>
              <a:ea typeface="+mn-ea"/>
              <a:cs typeface="+mn-cs"/>
            </a:endParaRPr>
          </a:p>
        </p:txBody>
      </p:sp>
      <p:cxnSp>
        <p:nvCxnSpPr>
          <p:cNvPr id="32" name="31 Düz Bağlayıcı"/>
          <p:cNvCxnSpPr/>
          <p:nvPr/>
        </p:nvCxnSpPr>
        <p:spPr>
          <a:xfrm>
            <a:off x="214282" y="4143380"/>
            <a:ext cx="2071702"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6" name="2 Alt Başlık"/>
          <p:cNvSpPr txBox="1">
            <a:spLocks/>
          </p:cNvSpPr>
          <p:nvPr/>
        </p:nvSpPr>
        <p:spPr>
          <a:xfrm>
            <a:off x="0" y="4429132"/>
            <a:ext cx="1142976" cy="357190"/>
          </a:xfrm>
          <a:prstGeom prst="rect">
            <a:avLst/>
          </a:prstGeom>
        </p:spPr>
        <p:txBody>
          <a:bodyPr vert="horz" lIns="91440" tIns="45720" rIns="91440" bIns="45720" rtlCol="0">
            <a:normAutofit fontScale="92500" lnSpcReduction="10000"/>
          </a:bodyPr>
          <a:lstStyle/>
          <a:p>
            <a:pPr marR="0" lvl="0"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2000" b="0" i="0" u="none" strike="noStrike" kern="1200" cap="none" spc="0" normalizeH="0" baseline="0" noProof="0" dirty="0" smtClean="0">
                <a:ln>
                  <a:noFill/>
                </a:ln>
                <a:solidFill>
                  <a:schemeClr val="tx2"/>
                </a:solidFill>
                <a:effectLst/>
                <a:uLnTx/>
                <a:uFillTx/>
                <a:latin typeface="+mn-lt"/>
                <a:ea typeface="+mn-ea"/>
                <a:cs typeface="+mn-cs"/>
              </a:rPr>
              <a:t>Giderler</a:t>
            </a:r>
            <a:endParaRPr kumimoji="0" lang="tr-TR" sz="2000" b="0" i="0" u="none" strike="noStrike" kern="1200" cap="none" spc="0" normalizeH="0" baseline="0" noProof="0" dirty="0">
              <a:ln>
                <a:noFill/>
              </a:ln>
              <a:solidFill>
                <a:schemeClr val="tx2"/>
              </a:solidFill>
              <a:effectLst/>
              <a:uLnTx/>
              <a:uFillTx/>
              <a:latin typeface="+mn-lt"/>
              <a:ea typeface="+mn-ea"/>
              <a:cs typeface="+mn-cs"/>
            </a:endParaRPr>
          </a:p>
        </p:txBody>
      </p:sp>
      <p:sp>
        <p:nvSpPr>
          <p:cNvPr id="37" name="2 Alt Başlık"/>
          <p:cNvSpPr txBox="1">
            <a:spLocks/>
          </p:cNvSpPr>
          <p:nvPr/>
        </p:nvSpPr>
        <p:spPr>
          <a:xfrm>
            <a:off x="1714480" y="4429132"/>
            <a:ext cx="1142976" cy="357190"/>
          </a:xfrm>
          <a:prstGeom prst="rect">
            <a:avLst/>
          </a:prstGeom>
        </p:spPr>
        <p:txBody>
          <a:bodyPr vert="horz" lIns="91440" tIns="45720" rIns="91440" bIns="45720" rtlCol="0">
            <a:normAutofit fontScale="92500" lnSpcReduction="10000"/>
          </a:bodyPr>
          <a:lstStyle/>
          <a:p>
            <a:pPr marR="0" lvl="0"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2000" b="0" i="0" u="none" strike="noStrike" kern="1200" cap="none" spc="0" normalizeH="0" baseline="0" noProof="0" dirty="0" smtClean="0">
                <a:ln>
                  <a:noFill/>
                </a:ln>
                <a:solidFill>
                  <a:schemeClr val="tx2"/>
                </a:solidFill>
                <a:effectLst/>
                <a:uLnTx/>
                <a:uFillTx/>
                <a:latin typeface="+mn-lt"/>
                <a:ea typeface="+mn-ea"/>
                <a:cs typeface="+mn-cs"/>
              </a:rPr>
              <a:t>Gelirler</a:t>
            </a:r>
            <a:endParaRPr kumimoji="0" lang="tr-TR" sz="2000" b="0" i="0" u="none" strike="noStrike" kern="1200" cap="none" spc="0" normalizeH="0" baseline="0" noProof="0" dirty="0">
              <a:ln>
                <a:noFill/>
              </a:ln>
              <a:solidFill>
                <a:schemeClr val="tx2"/>
              </a:solidFill>
              <a:effectLst/>
              <a:uLnTx/>
              <a:uFillTx/>
              <a:latin typeface="+mn-lt"/>
              <a:ea typeface="+mn-ea"/>
              <a:cs typeface="+mn-cs"/>
            </a:endParaRPr>
          </a:p>
        </p:txBody>
      </p:sp>
      <p:sp>
        <p:nvSpPr>
          <p:cNvPr id="38" name="37 Aşağı Ok"/>
          <p:cNvSpPr/>
          <p:nvPr/>
        </p:nvSpPr>
        <p:spPr>
          <a:xfrm>
            <a:off x="214282" y="4786322"/>
            <a:ext cx="71438"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1" name="40 Aşağı Ok"/>
          <p:cNvSpPr/>
          <p:nvPr/>
        </p:nvSpPr>
        <p:spPr>
          <a:xfrm>
            <a:off x="2214546" y="4714884"/>
            <a:ext cx="71438"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2" name="41 Aşağı Ok"/>
          <p:cNvSpPr/>
          <p:nvPr/>
        </p:nvSpPr>
        <p:spPr>
          <a:xfrm>
            <a:off x="7500958" y="3429000"/>
            <a:ext cx="71438" cy="192882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5" name="44 Sağ Ok"/>
          <p:cNvSpPr/>
          <p:nvPr/>
        </p:nvSpPr>
        <p:spPr>
          <a:xfrm>
            <a:off x="214282" y="5072074"/>
            <a:ext cx="7215238"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6" name="2 Alt Başlık"/>
          <p:cNvSpPr txBox="1">
            <a:spLocks/>
          </p:cNvSpPr>
          <p:nvPr/>
        </p:nvSpPr>
        <p:spPr>
          <a:xfrm>
            <a:off x="6500826" y="5643578"/>
            <a:ext cx="2289734" cy="357190"/>
          </a:xfrm>
          <a:prstGeom prst="rect">
            <a:avLst/>
          </a:prstGeom>
        </p:spPr>
        <p:txBody>
          <a:bodyPr vert="horz" lIns="91440" tIns="45720" rIns="91440" bIns="45720" rtlCol="0">
            <a:normAutofit fontScale="92500" lnSpcReduction="10000"/>
          </a:bodyPr>
          <a:lstStyle/>
          <a:p>
            <a:pPr marL="514350" marR="0" lvl="0" indent="-51435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2000" b="0" i="0" u="none" strike="noStrike" kern="1200" cap="none" spc="0" normalizeH="0" baseline="0" noProof="0" dirty="0" err="1" smtClean="0">
                <a:ln>
                  <a:noFill/>
                </a:ln>
                <a:solidFill>
                  <a:schemeClr val="tx2"/>
                </a:solidFill>
                <a:effectLst/>
                <a:uLnTx/>
                <a:uFillTx/>
                <a:latin typeface="+mn-lt"/>
                <a:ea typeface="+mn-ea"/>
                <a:cs typeface="+mn-cs"/>
              </a:rPr>
              <a:t>Naki</a:t>
            </a:r>
            <a:r>
              <a:rPr lang="tr-TR" sz="2000" dirty="0" smtClean="0">
                <a:solidFill>
                  <a:schemeClr val="tx2"/>
                </a:solidFill>
              </a:rPr>
              <a:t>t Bütçesi</a:t>
            </a:r>
            <a:endParaRPr kumimoji="0" lang="tr-TR" sz="2000" b="0" i="0" u="none" strike="noStrike" kern="1200" cap="none" spc="0" normalizeH="0" baseline="0" noProof="0" dirty="0">
              <a:ln>
                <a:noFill/>
              </a:ln>
              <a:solidFill>
                <a:schemeClr val="tx2"/>
              </a:solidFill>
              <a:effectLst/>
              <a:uLnTx/>
              <a:uFillTx/>
              <a:latin typeface="+mn-lt"/>
              <a:ea typeface="+mn-ea"/>
              <a:cs typeface="+mn-cs"/>
            </a:endParaRPr>
          </a:p>
        </p:txBody>
      </p:sp>
      <p:sp>
        <p:nvSpPr>
          <p:cNvPr id="47" name="46 Aşağı Ok"/>
          <p:cNvSpPr/>
          <p:nvPr/>
        </p:nvSpPr>
        <p:spPr>
          <a:xfrm>
            <a:off x="4429124" y="2428868"/>
            <a:ext cx="45719"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8" name="47 Aşağı Ok"/>
          <p:cNvSpPr/>
          <p:nvPr/>
        </p:nvSpPr>
        <p:spPr>
          <a:xfrm>
            <a:off x="7500958" y="2786058"/>
            <a:ext cx="45719"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9" name="48 Aşağı Ok"/>
          <p:cNvSpPr/>
          <p:nvPr/>
        </p:nvSpPr>
        <p:spPr>
          <a:xfrm>
            <a:off x="2071670" y="2786058"/>
            <a:ext cx="45719"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1" name="50 Aşağı Ok"/>
          <p:cNvSpPr/>
          <p:nvPr/>
        </p:nvSpPr>
        <p:spPr>
          <a:xfrm>
            <a:off x="1000100" y="3429000"/>
            <a:ext cx="45719"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2" name="51 Aşağı Ok"/>
          <p:cNvSpPr/>
          <p:nvPr/>
        </p:nvSpPr>
        <p:spPr>
          <a:xfrm>
            <a:off x="3714744" y="3429000"/>
            <a:ext cx="45719"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4" name="53 Aşağı Ok"/>
          <p:cNvSpPr/>
          <p:nvPr/>
        </p:nvSpPr>
        <p:spPr>
          <a:xfrm>
            <a:off x="2285984" y="4143380"/>
            <a:ext cx="45719"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5" name="54 Aşağı Ok"/>
          <p:cNvSpPr/>
          <p:nvPr/>
        </p:nvSpPr>
        <p:spPr>
          <a:xfrm>
            <a:off x="214282" y="4143380"/>
            <a:ext cx="45719"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6" name="55 Aşağı Ok"/>
          <p:cNvSpPr/>
          <p:nvPr/>
        </p:nvSpPr>
        <p:spPr>
          <a:xfrm>
            <a:off x="3714744" y="4071942"/>
            <a:ext cx="45719" cy="135732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7" name="56 Aşağı Ok"/>
          <p:cNvSpPr/>
          <p:nvPr/>
        </p:nvSpPr>
        <p:spPr>
          <a:xfrm>
            <a:off x="2214546" y="5143512"/>
            <a:ext cx="71438"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9" name="58 Aşağı Ok"/>
          <p:cNvSpPr/>
          <p:nvPr/>
        </p:nvSpPr>
        <p:spPr>
          <a:xfrm>
            <a:off x="214282" y="5143512"/>
            <a:ext cx="71438"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61" name="60 Düz Bağlayıcı"/>
          <p:cNvCxnSpPr/>
          <p:nvPr/>
        </p:nvCxnSpPr>
        <p:spPr>
          <a:xfrm>
            <a:off x="214282" y="5463124"/>
            <a:ext cx="7347780" cy="12526"/>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3" name="62 Aşağı Ok"/>
          <p:cNvSpPr/>
          <p:nvPr/>
        </p:nvSpPr>
        <p:spPr>
          <a:xfrm>
            <a:off x="1000100" y="5500702"/>
            <a:ext cx="71438"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4" name="2 Alt Başlık"/>
          <p:cNvSpPr txBox="1">
            <a:spLocks/>
          </p:cNvSpPr>
          <p:nvPr/>
        </p:nvSpPr>
        <p:spPr>
          <a:xfrm>
            <a:off x="0" y="5786454"/>
            <a:ext cx="2500298" cy="357190"/>
          </a:xfrm>
          <a:prstGeom prst="rect">
            <a:avLst/>
          </a:prstGeom>
        </p:spPr>
        <p:txBody>
          <a:bodyPr vert="horz" lIns="91440" tIns="45720" rIns="91440" bIns="45720" rtlCol="0">
            <a:normAutofit fontScale="85000" lnSpcReduction="10000"/>
          </a:bodyPr>
          <a:lstStyle/>
          <a:p>
            <a:pPr marL="514350" marR="0" lvl="0" indent="-51435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2000" b="0" i="0" u="none" strike="noStrike" kern="1200" cap="none" spc="0" normalizeH="0" baseline="0" noProof="0" dirty="0" smtClean="0">
                <a:ln>
                  <a:noFill/>
                </a:ln>
                <a:solidFill>
                  <a:schemeClr val="tx2"/>
                </a:solidFill>
                <a:effectLst/>
                <a:uLnTx/>
                <a:uFillTx/>
                <a:latin typeface="+mn-lt"/>
                <a:ea typeface="+mn-ea"/>
                <a:cs typeface="+mn-cs"/>
              </a:rPr>
              <a:t>Bütçelenmiş Gelir Tablosu</a:t>
            </a:r>
            <a:endParaRPr kumimoji="0" lang="tr-TR" sz="2000" b="0" i="0" u="none" strike="noStrike" kern="1200" cap="none" spc="0" normalizeH="0" baseline="0" noProof="0" dirty="0">
              <a:ln>
                <a:noFill/>
              </a:ln>
              <a:solidFill>
                <a:schemeClr val="tx2"/>
              </a:solidFill>
              <a:effectLst/>
              <a:uLnTx/>
              <a:uFillTx/>
              <a:latin typeface="+mn-lt"/>
              <a:ea typeface="+mn-ea"/>
              <a:cs typeface="+mn-cs"/>
            </a:endParaRPr>
          </a:p>
        </p:txBody>
      </p:sp>
      <p:sp>
        <p:nvSpPr>
          <p:cNvPr id="65" name="64 Aşağı Ok"/>
          <p:cNvSpPr/>
          <p:nvPr/>
        </p:nvSpPr>
        <p:spPr>
          <a:xfrm>
            <a:off x="1000100" y="6072206"/>
            <a:ext cx="71438"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7" name="66 Aşağı Ok"/>
          <p:cNvSpPr/>
          <p:nvPr/>
        </p:nvSpPr>
        <p:spPr>
          <a:xfrm>
            <a:off x="7572396" y="6000768"/>
            <a:ext cx="71438"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8" name="2 Alt Başlık"/>
          <p:cNvSpPr txBox="1">
            <a:spLocks/>
          </p:cNvSpPr>
          <p:nvPr/>
        </p:nvSpPr>
        <p:spPr>
          <a:xfrm>
            <a:off x="3000364" y="6286520"/>
            <a:ext cx="2500298" cy="357190"/>
          </a:xfrm>
          <a:prstGeom prst="rect">
            <a:avLst/>
          </a:prstGeom>
        </p:spPr>
        <p:txBody>
          <a:bodyPr vert="horz" lIns="91440" tIns="45720" rIns="91440" bIns="45720" rtlCol="0">
            <a:normAutofit fontScale="92500" lnSpcReduction="10000"/>
          </a:bodyPr>
          <a:lstStyle/>
          <a:p>
            <a:pPr marL="514350" marR="0" lvl="0" indent="-51435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2000" b="0" i="0" u="none" strike="noStrike" kern="1200" cap="none" spc="0" normalizeH="0" baseline="0" noProof="0" dirty="0" smtClean="0">
                <a:ln>
                  <a:noFill/>
                </a:ln>
                <a:solidFill>
                  <a:schemeClr val="tx2"/>
                </a:solidFill>
                <a:effectLst/>
                <a:uLnTx/>
                <a:uFillTx/>
                <a:latin typeface="+mn-lt"/>
                <a:ea typeface="+mn-ea"/>
                <a:cs typeface="+mn-cs"/>
              </a:rPr>
              <a:t>Bütçelenmiş Bilanço</a:t>
            </a:r>
            <a:endParaRPr kumimoji="0" lang="tr-TR" sz="2000" b="0" i="0" u="none" strike="noStrike" kern="1200" cap="none" spc="0" normalizeH="0" baseline="0" noProof="0" dirty="0">
              <a:ln>
                <a:noFill/>
              </a:ln>
              <a:solidFill>
                <a:schemeClr val="tx2"/>
              </a:solidFill>
              <a:effectLst/>
              <a:uLnTx/>
              <a:uFillTx/>
              <a:latin typeface="+mn-lt"/>
              <a:ea typeface="+mn-ea"/>
              <a:cs typeface="+mn-cs"/>
            </a:endParaRPr>
          </a:p>
        </p:txBody>
      </p:sp>
      <p:sp>
        <p:nvSpPr>
          <p:cNvPr id="69" name="68 Sağ Ok"/>
          <p:cNvSpPr/>
          <p:nvPr/>
        </p:nvSpPr>
        <p:spPr>
          <a:xfrm>
            <a:off x="1000100" y="6429396"/>
            <a:ext cx="2071702" cy="714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0" name="69 Sol Ok"/>
          <p:cNvSpPr/>
          <p:nvPr/>
        </p:nvSpPr>
        <p:spPr>
          <a:xfrm>
            <a:off x="5286380" y="6357958"/>
            <a:ext cx="2357454" cy="7143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0" y="0"/>
            <a:ext cx="9144000" cy="1470025"/>
          </a:xfrm>
          <a:solidFill>
            <a:schemeClr val="tx2"/>
          </a:solidFill>
        </p:spPr>
        <p:txBody>
          <a:bodyPr/>
          <a:lstStyle/>
          <a:p>
            <a:r>
              <a:rPr lang="tr-TR" b="1" dirty="0" smtClean="0">
                <a:solidFill>
                  <a:schemeClr val="bg1"/>
                </a:solidFill>
              </a:rPr>
              <a:t>Bütçe Nedir?</a:t>
            </a:r>
            <a:endParaRPr lang="tr-TR" b="1" dirty="0">
              <a:solidFill>
                <a:schemeClr val="bg1"/>
              </a:solidFill>
            </a:endParaRPr>
          </a:p>
        </p:txBody>
      </p:sp>
      <p:sp>
        <p:nvSpPr>
          <p:cNvPr id="3" name="2 Alt Başlık"/>
          <p:cNvSpPr>
            <a:spLocks noGrp="1"/>
          </p:cNvSpPr>
          <p:nvPr>
            <p:ph type="subTitle" idx="1"/>
          </p:nvPr>
        </p:nvSpPr>
        <p:spPr>
          <a:xfrm>
            <a:off x="0" y="1643050"/>
            <a:ext cx="9144000" cy="3571900"/>
          </a:xfrm>
        </p:spPr>
        <p:txBody>
          <a:bodyPr>
            <a:normAutofit lnSpcReduction="10000"/>
          </a:bodyPr>
          <a:lstStyle/>
          <a:p>
            <a:pPr algn="l"/>
            <a:r>
              <a:rPr lang="tr-TR" dirty="0" smtClean="0">
                <a:solidFill>
                  <a:schemeClr val="tx2"/>
                </a:solidFill>
              </a:rPr>
              <a:t>Bütçe genel anlamda tutar olarak ifade edilen ve bir hesap dönemi içindeki tahsilatlarla harcamaların tahminini içeren faaliyet planıdır.</a:t>
            </a:r>
          </a:p>
          <a:p>
            <a:pPr algn="l"/>
            <a:r>
              <a:rPr lang="tr-TR" dirty="0" smtClean="0">
                <a:solidFill>
                  <a:schemeClr val="tx2"/>
                </a:solidFill>
              </a:rPr>
              <a:t>Kamu otoritesi ve üst yöneticiler tarafından gelecek bir faaliyet faaliyet dönemi için belirlenen politikaların, amaçların, hedeflerin resmi ve sayısal ifadesidir.</a:t>
            </a:r>
          </a:p>
          <a:p>
            <a:pPr algn="l"/>
            <a:endParaRPr lang="tr-TR" dirty="0">
              <a:solidFill>
                <a:schemeClr val="tx2"/>
              </a:solidFill>
            </a:endParaRPr>
          </a:p>
          <a:p>
            <a:pPr algn="l"/>
            <a:endParaRPr lang="tr-TR" dirty="0" smtClean="0">
              <a:solidFill>
                <a:schemeClr val="tx2"/>
              </a:solidFill>
            </a:endParaRPr>
          </a:p>
          <a:p>
            <a:pPr algn="l"/>
            <a:endParaRPr lang="tr-TR" dirty="0">
              <a:solidFill>
                <a:schemeClr val="tx2"/>
              </a:solidFill>
            </a:endParaRPr>
          </a:p>
        </p:txBody>
      </p:sp>
      <p:sp>
        <p:nvSpPr>
          <p:cNvPr id="4" name="2 Alt Başlık"/>
          <p:cNvSpPr txBox="1">
            <a:spLocks/>
          </p:cNvSpPr>
          <p:nvPr/>
        </p:nvSpPr>
        <p:spPr>
          <a:xfrm>
            <a:off x="0" y="5072074"/>
            <a:ext cx="9144000" cy="1785926"/>
          </a:xfrm>
          <a:prstGeom prst="rect">
            <a:avLst/>
          </a:prstGeom>
        </p:spPr>
        <p:txBody>
          <a:bodyPr vert="horz" lIns="91440" tIns="45720" rIns="91440" bIns="45720" rtlCol="0">
            <a:norm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smtClean="0">
              <a:ln>
                <a:noFill/>
              </a:ln>
              <a:solidFill>
                <a:schemeClr val="tx2"/>
              </a:solidFill>
              <a:effectLst/>
              <a:uLnTx/>
              <a:uFillTx/>
              <a:latin typeface="+mn-lt"/>
              <a:ea typeface="+mn-ea"/>
              <a:cs typeface="+mn-cs"/>
            </a:endParaRPr>
          </a:p>
        </p:txBody>
      </p:sp>
      <p:sp>
        <p:nvSpPr>
          <p:cNvPr id="5" name="2 Alt Başlık"/>
          <p:cNvSpPr txBox="1">
            <a:spLocks/>
          </p:cNvSpPr>
          <p:nvPr/>
        </p:nvSpPr>
        <p:spPr>
          <a:xfrm>
            <a:off x="0" y="5286388"/>
            <a:ext cx="9144000" cy="1571612"/>
          </a:xfrm>
          <a:prstGeom prst="rect">
            <a:avLst/>
          </a:prstGeom>
        </p:spPr>
        <p:txBody>
          <a:bodyPr vert="horz" lIns="91440" tIns="45720" rIns="91440" bIns="45720" rtlCol="0">
            <a:normAutofit/>
          </a:bodyPr>
          <a:lstStyle/>
          <a:p>
            <a:pPr lvl="4"/>
            <a:r>
              <a:rPr lang="tr-TR" sz="3200" dirty="0" smtClean="0"/>
              <a:t>.Neredeyiz? </a:t>
            </a:r>
          </a:p>
          <a:p>
            <a:pPr lvl="4"/>
            <a:r>
              <a:rPr lang="tr-TR" sz="3200" dirty="0" smtClean="0"/>
              <a:t>.Nereye varmak istiyoruz? </a:t>
            </a:r>
          </a:p>
          <a:p>
            <a:pPr lvl="4"/>
            <a:r>
              <a:rPr lang="tr-TR" sz="3200" dirty="0" smtClean="0"/>
              <a:t>.Oraya nasıl gideceğiz?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smtClean="0">
              <a:ln>
                <a:noFill/>
              </a:ln>
              <a:solidFill>
                <a:schemeClr val="tx2"/>
              </a:solidFill>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txBox="1">
            <a:spLocks/>
          </p:cNvSpPr>
          <p:nvPr/>
        </p:nvSpPr>
        <p:spPr>
          <a:xfrm>
            <a:off x="0" y="0"/>
            <a:ext cx="9144000" cy="1470025"/>
          </a:xfrm>
          <a:prstGeom prst="rect">
            <a:avLst/>
          </a:prstGeom>
          <a:solidFill>
            <a:schemeClr val="tx2"/>
          </a:solidFill>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4400" b="1" i="0" u="none" strike="noStrike" kern="1200" cap="none" spc="0" normalizeH="0" baseline="0" noProof="0" dirty="0" smtClean="0">
                <a:ln>
                  <a:noFill/>
                </a:ln>
                <a:solidFill>
                  <a:schemeClr val="bg1"/>
                </a:solidFill>
                <a:effectLst/>
                <a:uLnTx/>
                <a:uFillTx/>
                <a:latin typeface="+mj-lt"/>
                <a:ea typeface="+mj-ea"/>
                <a:cs typeface="+mj-cs"/>
              </a:rPr>
              <a:t>Bütçenin Hazırlanma</a:t>
            </a:r>
            <a:r>
              <a:rPr kumimoji="0" lang="tr-TR" sz="4400" b="1" i="0" u="none" strike="noStrike" kern="1200" cap="none" spc="0" normalizeH="0" noProof="0" dirty="0" smtClean="0">
                <a:ln>
                  <a:noFill/>
                </a:ln>
                <a:solidFill>
                  <a:schemeClr val="bg1"/>
                </a:solidFill>
                <a:effectLst/>
                <a:uLnTx/>
                <a:uFillTx/>
                <a:latin typeface="+mj-lt"/>
                <a:ea typeface="+mj-ea"/>
                <a:cs typeface="+mj-cs"/>
              </a:rPr>
              <a:t> Gerekçesi</a:t>
            </a:r>
            <a:endParaRPr kumimoji="0" lang="tr-TR" sz="4400" b="1" i="0" u="none" strike="noStrike" kern="1200" cap="none" spc="0" normalizeH="0" baseline="0" noProof="0" dirty="0">
              <a:ln>
                <a:noFill/>
              </a:ln>
              <a:solidFill>
                <a:schemeClr val="bg1"/>
              </a:solidFill>
              <a:effectLst/>
              <a:uLnTx/>
              <a:uFillTx/>
              <a:latin typeface="+mj-lt"/>
              <a:ea typeface="+mj-ea"/>
              <a:cs typeface="+mj-cs"/>
            </a:endParaRPr>
          </a:p>
        </p:txBody>
      </p:sp>
      <p:cxnSp>
        <p:nvCxnSpPr>
          <p:cNvPr id="6" name="5 Düz Ok Bağlayıcısı"/>
          <p:cNvCxnSpPr>
            <a:stCxn id="4" idx="2"/>
          </p:cNvCxnSpPr>
          <p:nvPr/>
        </p:nvCxnSpPr>
        <p:spPr>
          <a:xfrm rot="5400000">
            <a:off x="2163752" y="1735133"/>
            <a:ext cx="2673357" cy="214314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8" name="7 Metin kutusu"/>
          <p:cNvSpPr txBox="1"/>
          <p:nvPr/>
        </p:nvSpPr>
        <p:spPr>
          <a:xfrm>
            <a:off x="1285852" y="4500570"/>
            <a:ext cx="2500330" cy="1015663"/>
          </a:xfrm>
          <a:prstGeom prst="rect">
            <a:avLst/>
          </a:prstGeom>
          <a:noFill/>
        </p:spPr>
        <p:txBody>
          <a:bodyPr wrap="square" rtlCol="0">
            <a:spAutoFit/>
          </a:bodyPr>
          <a:lstStyle/>
          <a:p>
            <a:pPr algn="ctr"/>
            <a:r>
              <a:rPr lang="tr-TR" sz="3000" dirty="0" smtClean="0"/>
              <a:t>KURUMSALLIK</a:t>
            </a:r>
          </a:p>
          <a:p>
            <a:pPr algn="ctr"/>
            <a:r>
              <a:rPr lang="tr-TR" sz="3000" dirty="0" smtClean="0"/>
              <a:t>GEREĞİ</a:t>
            </a:r>
            <a:endParaRPr lang="tr-TR" sz="3000" dirty="0"/>
          </a:p>
        </p:txBody>
      </p:sp>
      <p:sp>
        <p:nvSpPr>
          <p:cNvPr id="9" name="8 Metin kutusu"/>
          <p:cNvSpPr txBox="1"/>
          <p:nvPr/>
        </p:nvSpPr>
        <p:spPr>
          <a:xfrm>
            <a:off x="5357818" y="4500570"/>
            <a:ext cx="2500330" cy="1015663"/>
          </a:xfrm>
          <a:prstGeom prst="rect">
            <a:avLst/>
          </a:prstGeom>
          <a:noFill/>
        </p:spPr>
        <p:txBody>
          <a:bodyPr wrap="square" rtlCol="0">
            <a:spAutoFit/>
          </a:bodyPr>
          <a:lstStyle/>
          <a:p>
            <a:pPr algn="ctr"/>
            <a:r>
              <a:rPr lang="tr-TR" sz="3000" dirty="0" smtClean="0"/>
              <a:t>MEVZUAT</a:t>
            </a:r>
          </a:p>
          <a:p>
            <a:pPr algn="ctr"/>
            <a:r>
              <a:rPr lang="tr-TR" sz="3000" dirty="0" smtClean="0"/>
              <a:t>GEREĞİ</a:t>
            </a:r>
            <a:endParaRPr lang="tr-TR" sz="3000" dirty="0"/>
          </a:p>
        </p:txBody>
      </p:sp>
      <p:cxnSp>
        <p:nvCxnSpPr>
          <p:cNvPr id="10" name="9 Düz Ok Bağlayıcısı"/>
          <p:cNvCxnSpPr/>
          <p:nvPr/>
        </p:nvCxnSpPr>
        <p:spPr>
          <a:xfrm rot="16200000" flipH="1">
            <a:off x="4250529" y="1821645"/>
            <a:ext cx="2714644" cy="2071701"/>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0" y="1500174"/>
            <a:ext cx="9144000" cy="1571636"/>
          </a:xfrm>
          <a:ln>
            <a:solidFill>
              <a:schemeClr val="tx1"/>
            </a:solidFill>
          </a:ln>
        </p:spPr>
        <p:txBody>
          <a:bodyPr>
            <a:normAutofit fontScale="70000" lnSpcReduction="20000"/>
          </a:bodyPr>
          <a:lstStyle/>
          <a:p>
            <a:pPr algn="l"/>
            <a:r>
              <a:rPr lang="tr-TR" dirty="0" smtClean="0">
                <a:solidFill>
                  <a:schemeClr val="tx1"/>
                </a:solidFill>
              </a:rPr>
              <a:t>Denetim kurulu</a:t>
            </a:r>
          </a:p>
          <a:p>
            <a:pPr algn="l"/>
            <a:r>
              <a:rPr lang="tr-TR" dirty="0" smtClean="0">
                <a:solidFill>
                  <a:schemeClr val="tx1"/>
                </a:solidFill>
              </a:rPr>
              <a:t>MADDE 9………….. </a:t>
            </a:r>
          </a:p>
          <a:p>
            <a:pPr algn="l"/>
            <a:r>
              <a:rPr lang="tr-TR" dirty="0" smtClean="0">
                <a:solidFill>
                  <a:schemeClr val="tx1"/>
                </a:solidFill>
              </a:rPr>
              <a:t>Denetim kurulu bütçenin sarf ve uygulamasını denetlemek, yılda bir defa genel denetleme raporu ve en az üç ayda bir de ara rapor düzenleyerek müteşebbis heyete sunmakla görevlidir.</a:t>
            </a:r>
            <a:endParaRPr lang="tr-TR" dirty="0">
              <a:solidFill>
                <a:schemeClr val="tx1"/>
              </a:solidFill>
            </a:endParaRPr>
          </a:p>
        </p:txBody>
      </p:sp>
      <p:sp>
        <p:nvSpPr>
          <p:cNvPr id="4" name="1 Başlık"/>
          <p:cNvSpPr txBox="1">
            <a:spLocks/>
          </p:cNvSpPr>
          <p:nvPr/>
        </p:nvSpPr>
        <p:spPr>
          <a:xfrm>
            <a:off x="0" y="0"/>
            <a:ext cx="9144000" cy="1470025"/>
          </a:xfrm>
          <a:prstGeom prst="rect">
            <a:avLst/>
          </a:prstGeom>
          <a:solidFill>
            <a:schemeClr val="tx2"/>
          </a:solidFill>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4400" b="1" i="0" u="none" strike="noStrike" kern="1200" cap="none" spc="0" normalizeH="0" baseline="0" noProof="0" dirty="0" smtClean="0">
                <a:ln>
                  <a:noFill/>
                </a:ln>
                <a:solidFill>
                  <a:schemeClr val="bg1"/>
                </a:solidFill>
                <a:effectLst/>
                <a:uLnTx/>
                <a:uFillTx/>
                <a:latin typeface="+mj-lt"/>
                <a:ea typeface="+mj-ea"/>
                <a:cs typeface="+mj-cs"/>
              </a:rPr>
              <a:t>Mevzuat</a:t>
            </a:r>
            <a:r>
              <a:rPr kumimoji="0" lang="tr-TR" sz="4400" b="1" i="0" u="none" strike="noStrike" kern="1200" cap="none" spc="0" normalizeH="0" noProof="0" dirty="0" smtClean="0">
                <a:ln>
                  <a:noFill/>
                </a:ln>
                <a:solidFill>
                  <a:schemeClr val="bg1"/>
                </a:solidFill>
                <a:effectLst/>
                <a:uLnTx/>
                <a:uFillTx/>
                <a:latin typeface="+mj-lt"/>
                <a:ea typeface="+mj-ea"/>
                <a:cs typeface="+mj-cs"/>
              </a:rPr>
              <a:t> </a:t>
            </a:r>
          </a:p>
          <a:p>
            <a:pPr marL="0" marR="0" lvl="0" indent="0" algn="ctr" defTabSz="914400" rtl="0" eaLnBrk="1" fontAlgn="auto" latinLnBrk="0" hangingPunct="1">
              <a:lnSpc>
                <a:spcPct val="100000"/>
              </a:lnSpc>
              <a:spcBef>
                <a:spcPct val="0"/>
              </a:spcBef>
              <a:spcAft>
                <a:spcPts val="0"/>
              </a:spcAft>
              <a:buClrTx/>
              <a:buSzTx/>
              <a:buFontTx/>
              <a:buNone/>
              <a:tabLst/>
              <a:defRPr/>
            </a:pPr>
            <a:r>
              <a:rPr lang="tr-TR" sz="4400" b="1" baseline="0" dirty="0" smtClean="0">
                <a:solidFill>
                  <a:schemeClr val="bg1"/>
                </a:solidFill>
                <a:latin typeface="+mj-lt"/>
                <a:ea typeface="+mj-ea"/>
                <a:cs typeface="+mj-cs"/>
              </a:rPr>
              <a:t>(4562 Sayılı OSB</a:t>
            </a:r>
            <a:r>
              <a:rPr lang="tr-TR" sz="4400" b="1" dirty="0" smtClean="0">
                <a:solidFill>
                  <a:schemeClr val="bg1"/>
                </a:solidFill>
                <a:latin typeface="+mj-lt"/>
                <a:ea typeface="+mj-ea"/>
                <a:cs typeface="+mj-cs"/>
              </a:rPr>
              <a:t>’ler Kanunu)</a:t>
            </a:r>
            <a:endParaRPr kumimoji="0" lang="tr-TR" sz="4400" b="1" i="0" u="none" strike="noStrike" kern="1200" cap="none" spc="0" normalizeH="0" baseline="0" noProof="0" dirty="0">
              <a:ln>
                <a:noFill/>
              </a:ln>
              <a:solidFill>
                <a:schemeClr val="bg1"/>
              </a:solidFill>
              <a:effectLst/>
              <a:uLnTx/>
              <a:uFillTx/>
              <a:latin typeface="+mj-lt"/>
              <a:ea typeface="+mj-ea"/>
              <a:cs typeface="+mj-cs"/>
            </a:endParaRPr>
          </a:p>
        </p:txBody>
      </p:sp>
      <p:sp>
        <p:nvSpPr>
          <p:cNvPr id="5" name="2 Alt Başlık"/>
          <p:cNvSpPr txBox="1">
            <a:spLocks/>
          </p:cNvSpPr>
          <p:nvPr/>
        </p:nvSpPr>
        <p:spPr>
          <a:xfrm>
            <a:off x="-32" y="3071810"/>
            <a:ext cx="9144000" cy="1571636"/>
          </a:xfrm>
          <a:prstGeom prst="rect">
            <a:avLst/>
          </a:prstGeom>
          <a:ln>
            <a:solidFill>
              <a:schemeClr val="tx1"/>
            </a:solidFill>
          </a:ln>
        </p:spPr>
        <p:txBody>
          <a:bodyPr vert="horz" lIns="91440" tIns="45720" rIns="91440" bIns="45720" rtlCol="0">
            <a:normAutofit/>
          </a:bodyPr>
          <a:lstStyle/>
          <a:p>
            <a:r>
              <a:rPr lang="tr-TR" sz="2200" dirty="0" smtClean="0"/>
              <a:t>Yönetim aidatları</a:t>
            </a:r>
          </a:p>
          <a:p>
            <a:r>
              <a:rPr lang="tr-TR" sz="2200" dirty="0" smtClean="0"/>
              <a:t>MADDE 16……………………………… Yönetim kurulunun yıllık bütçesinde belirtilen, bölgenin alt yapı ve müşterek hizmetlerine ait tüm masraflar önceki yıla ait kesin hesap da dikkate alınarak katılımcılar tarafından karşılanır. </a:t>
            </a:r>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2 Alt Başlık"/>
          <p:cNvSpPr txBox="1">
            <a:spLocks/>
          </p:cNvSpPr>
          <p:nvPr/>
        </p:nvSpPr>
        <p:spPr>
          <a:xfrm>
            <a:off x="0" y="4643446"/>
            <a:ext cx="9144000" cy="1571636"/>
          </a:xfrm>
          <a:prstGeom prst="rect">
            <a:avLst/>
          </a:prstGeom>
          <a:ln>
            <a:solidFill>
              <a:schemeClr val="tx1"/>
            </a:solidFill>
          </a:ln>
        </p:spPr>
        <p:txBody>
          <a:bodyPr vert="horz" lIns="91440" tIns="45720" rIns="91440" bIns="45720" rtlCol="0">
            <a:normAutofit/>
          </a:bodyPr>
          <a:lstStyle/>
          <a:p>
            <a:r>
              <a:rPr lang="tr-TR" sz="2200" dirty="0" smtClean="0"/>
              <a:t>Ortak yerler</a:t>
            </a:r>
          </a:p>
          <a:p>
            <a:r>
              <a:rPr lang="tr-TR" sz="2200" dirty="0" smtClean="0"/>
              <a:t>MADDE 19.- OSB alanından katılımcıların ortak yararlanmasına tahsis edilenlerin giderleri, OSB bütçesinden karşılanır.</a:t>
            </a:r>
          </a:p>
          <a:p>
            <a:r>
              <a:rPr lang="tr-TR" sz="2200" dirty="0" smtClean="0"/>
              <a:t>………………………………………………………………..</a:t>
            </a:r>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0" y="1428736"/>
            <a:ext cx="9144000" cy="2000264"/>
          </a:xfrm>
          <a:ln>
            <a:solidFill>
              <a:schemeClr val="tx1"/>
            </a:solidFill>
          </a:ln>
        </p:spPr>
        <p:txBody>
          <a:bodyPr>
            <a:noAutofit/>
          </a:bodyPr>
          <a:lstStyle/>
          <a:p>
            <a:pPr algn="l">
              <a:spcBef>
                <a:spcPts val="0"/>
              </a:spcBef>
            </a:pPr>
            <a:r>
              <a:rPr lang="tr-TR" sz="2200" dirty="0" smtClean="0">
                <a:solidFill>
                  <a:schemeClr val="tx1"/>
                </a:solidFill>
              </a:rPr>
              <a:t>Genel kurul çağrısının şekli</a:t>
            </a:r>
          </a:p>
          <a:p>
            <a:pPr algn="l">
              <a:spcBef>
                <a:spcPts val="0"/>
              </a:spcBef>
            </a:pPr>
            <a:r>
              <a:rPr lang="tr-TR" sz="2200" dirty="0" smtClean="0">
                <a:solidFill>
                  <a:schemeClr val="tx1"/>
                </a:solidFill>
              </a:rPr>
              <a:t>MADDE 21……………</a:t>
            </a:r>
          </a:p>
          <a:p>
            <a:pPr algn="l">
              <a:spcBef>
                <a:spcPts val="0"/>
              </a:spcBef>
            </a:pPr>
            <a:r>
              <a:rPr lang="tr-TR" sz="2200" b="1" dirty="0" smtClean="0">
                <a:solidFill>
                  <a:schemeClr val="tx1"/>
                </a:solidFill>
              </a:rPr>
              <a:t>(3)</a:t>
            </a:r>
            <a:r>
              <a:rPr lang="tr-TR" sz="2200" dirty="0" smtClean="0">
                <a:solidFill>
                  <a:schemeClr val="tx1"/>
                </a:solidFill>
              </a:rPr>
              <a:t> ……yönetim ve denetim kurulu faaliyet raporları, bilanço, gelir-gider veya kar/zarar hesabı, tahmini bütçe ve çalışma programı ile uygun görülen diğer bilgi ve belgeler gönderilir.</a:t>
            </a:r>
          </a:p>
          <a:p>
            <a:pPr algn="l">
              <a:spcBef>
                <a:spcPts val="0"/>
              </a:spcBef>
            </a:pPr>
            <a:r>
              <a:rPr lang="tr-TR" sz="1500" dirty="0" smtClean="0">
                <a:solidFill>
                  <a:schemeClr val="tx1"/>
                </a:solidFill>
              </a:rPr>
              <a:t>(149. maddede aynı hüküm OSB Üst Kuruluşu için de öngörülmüş)</a:t>
            </a:r>
            <a:endParaRPr lang="tr-TR" sz="1500" dirty="0">
              <a:solidFill>
                <a:schemeClr val="tx1"/>
              </a:solidFill>
            </a:endParaRPr>
          </a:p>
        </p:txBody>
      </p:sp>
      <p:sp>
        <p:nvSpPr>
          <p:cNvPr id="4" name="1 Başlık"/>
          <p:cNvSpPr txBox="1">
            <a:spLocks/>
          </p:cNvSpPr>
          <p:nvPr/>
        </p:nvSpPr>
        <p:spPr>
          <a:xfrm>
            <a:off x="0" y="0"/>
            <a:ext cx="9144000" cy="1470025"/>
          </a:xfrm>
          <a:prstGeom prst="rect">
            <a:avLst/>
          </a:prstGeom>
          <a:solidFill>
            <a:schemeClr val="tx2"/>
          </a:solidFill>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4400" b="1" i="0" u="none" strike="noStrike" kern="1200" cap="none" spc="0" normalizeH="0" baseline="0" noProof="0" dirty="0" smtClean="0">
                <a:ln>
                  <a:noFill/>
                </a:ln>
                <a:solidFill>
                  <a:schemeClr val="bg1"/>
                </a:solidFill>
                <a:effectLst/>
                <a:uLnTx/>
                <a:uFillTx/>
                <a:latin typeface="+mj-lt"/>
                <a:ea typeface="+mj-ea"/>
                <a:cs typeface="+mj-cs"/>
              </a:rPr>
              <a:t>Mevzuat</a:t>
            </a:r>
            <a:r>
              <a:rPr kumimoji="0" lang="tr-TR" sz="4400" b="1" i="0" u="none" strike="noStrike" kern="1200" cap="none" spc="0" normalizeH="0" noProof="0" dirty="0" smtClean="0">
                <a:ln>
                  <a:noFill/>
                </a:ln>
                <a:solidFill>
                  <a:schemeClr val="bg1"/>
                </a:solidFill>
                <a:effectLst/>
                <a:uLnTx/>
                <a:uFillTx/>
                <a:latin typeface="+mj-lt"/>
                <a:ea typeface="+mj-ea"/>
                <a:cs typeface="+mj-cs"/>
              </a:rPr>
              <a:t> </a:t>
            </a:r>
          </a:p>
          <a:p>
            <a:pPr marL="0" marR="0" lvl="0" indent="0" algn="ctr" defTabSz="914400" rtl="0" eaLnBrk="1" fontAlgn="auto" latinLnBrk="0" hangingPunct="1">
              <a:lnSpc>
                <a:spcPct val="100000"/>
              </a:lnSpc>
              <a:spcBef>
                <a:spcPct val="0"/>
              </a:spcBef>
              <a:spcAft>
                <a:spcPts val="0"/>
              </a:spcAft>
              <a:buClrTx/>
              <a:buSzTx/>
              <a:buFontTx/>
              <a:buNone/>
              <a:tabLst/>
              <a:defRPr/>
            </a:pPr>
            <a:r>
              <a:rPr lang="tr-TR" sz="4400" b="1" baseline="0" dirty="0" smtClean="0">
                <a:solidFill>
                  <a:schemeClr val="bg1"/>
                </a:solidFill>
                <a:latin typeface="+mj-lt"/>
                <a:ea typeface="+mj-ea"/>
                <a:cs typeface="+mj-cs"/>
              </a:rPr>
              <a:t>(Uygulama Yönetmeliği</a:t>
            </a:r>
            <a:r>
              <a:rPr lang="tr-TR" sz="4400" b="1" dirty="0" smtClean="0">
                <a:solidFill>
                  <a:schemeClr val="bg1"/>
                </a:solidFill>
                <a:latin typeface="+mj-lt"/>
                <a:ea typeface="+mj-ea"/>
                <a:cs typeface="+mj-cs"/>
              </a:rPr>
              <a:t>)</a:t>
            </a:r>
            <a:endParaRPr kumimoji="0" lang="tr-TR" sz="4400" b="1" i="0" u="none" strike="noStrike" kern="1200" cap="none" spc="0" normalizeH="0" baseline="0" noProof="0" dirty="0">
              <a:ln>
                <a:noFill/>
              </a:ln>
              <a:solidFill>
                <a:schemeClr val="bg1"/>
              </a:solidFill>
              <a:effectLst/>
              <a:uLnTx/>
              <a:uFillTx/>
              <a:latin typeface="+mj-lt"/>
              <a:ea typeface="+mj-ea"/>
              <a:cs typeface="+mj-cs"/>
            </a:endParaRPr>
          </a:p>
        </p:txBody>
      </p:sp>
      <p:sp>
        <p:nvSpPr>
          <p:cNvPr id="6" name="2 Alt Başlık"/>
          <p:cNvSpPr txBox="1">
            <a:spLocks/>
          </p:cNvSpPr>
          <p:nvPr/>
        </p:nvSpPr>
        <p:spPr>
          <a:xfrm>
            <a:off x="0" y="5214950"/>
            <a:ext cx="9144000" cy="1643050"/>
          </a:xfrm>
          <a:prstGeom prst="rect">
            <a:avLst/>
          </a:prstGeom>
          <a:ln>
            <a:solidFill>
              <a:schemeClr val="tx1"/>
            </a:solidFill>
          </a:ln>
        </p:spPr>
        <p:txBody>
          <a:bodyPr vert="horz" lIns="91440" tIns="45720" rIns="91440" bIns="45720" rtlCol="0">
            <a:normAutofit lnSpcReduction="10000"/>
          </a:bodyPr>
          <a:lstStyle/>
          <a:p>
            <a:r>
              <a:rPr lang="tr-TR" sz="2200" dirty="0" smtClean="0"/>
              <a:t>Müteşebbis heyet ve genel kurulun görev ve yetkileri</a:t>
            </a:r>
          </a:p>
          <a:p>
            <a:r>
              <a:rPr lang="tr-TR" sz="2200" dirty="0" smtClean="0"/>
              <a:t>MADDE 35 ………………………………..</a:t>
            </a:r>
          </a:p>
          <a:p>
            <a:r>
              <a:rPr lang="tr-TR" sz="2200" dirty="0" smtClean="0"/>
              <a:t>3.(i) OSB’nin yatırım programlarını, yeni yatırımlarını ve bütçesini onaylamak,</a:t>
            </a:r>
          </a:p>
          <a:p>
            <a:r>
              <a:rPr lang="tr-TR" sz="2200" dirty="0" smtClean="0"/>
              <a:t>3.(y) bu yetkisini yönetim kuruluna devredemez</a:t>
            </a:r>
          </a:p>
          <a:p>
            <a:r>
              <a:rPr lang="tr-TR" sz="1500" dirty="0" smtClean="0"/>
              <a:t>(163. maddede benzer hüküm OSB Üst Kuruluşu genel kurulu için de öngörülmüş)</a:t>
            </a:r>
            <a:endParaRPr kumimoji="0" lang="tr-TR" sz="2200" i="0" u="none" strike="noStrike" kern="1200" cap="none" spc="0" normalizeH="0" baseline="0" noProof="0" dirty="0">
              <a:ln>
                <a:noFill/>
              </a:ln>
              <a:solidFill>
                <a:schemeClr val="tx1"/>
              </a:solidFill>
              <a:effectLst/>
              <a:uLnTx/>
              <a:uFillTx/>
              <a:latin typeface="+mn-lt"/>
              <a:ea typeface="+mn-ea"/>
              <a:cs typeface="+mn-cs"/>
            </a:endParaRPr>
          </a:p>
        </p:txBody>
      </p:sp>
      <p:sp>
        <p:nvSpPr>
          <p:cNvPr id="7" name="2 Alt Başlık"/>
          <p:cNvSpPr txBox="1">
            <a:spLocks/>
          </p:cNvSpPr>
          <p:nvPr/>
        </p:nvSpPr>
        <p:spPr>
          <a:xfrm>
            <a:off x="0" y="3429000"/>
            <a:ext cx="9144000" cy="1785950"/>
          </a:xfrm>
          <a:prstGeom prst="rect">
            <a:avLst/>
          </a:prstGeom>
          <a:ln>
            <a:solidFill>
              <a:schemeClr val="tx1"/>
            </a:solidFill>
          </a:ln>
        </p:spPr>
        <p:txBody>
          <a:bodyPr vert="horz" lIns="91440" tIns="45720" rIns="91440" bIns="45720" rtlCol="0">
            <a:noAutofit/>
          </a:bodyPr>
          <a:lstStyle/>
          <a:p>
            <a:r>
              <a:rPr lang="tr-TR" sz="2200" dirty="0" smtClean="0"/>
              <a:t>Genel kurul gündemi</a:t>
            </a:r>
          </a:p>
          <a:p>
            <a:r>
              <a:rPr lang="tr-TR" sz="2200" dirty="0" smtClean="0"/>
              <a:t>MADDE 25 …………………………….</a:t>
            </a:r>
          </a:p>
          <a:p>
            <a:r>
              <a:rPr kumimoji="0" lang="tr-TR" sz="2200" i="0" u="none" strike="noStrike" kern="1200" cap="none" spc="0" normalizeH="0" baseline="0" noProof="0" dirty="0" smtClean="0">
                <a:ln>
                  <a:noFill/>
                </a:ln>
                <a:solidFill>
                  <a:schemeClr val="tx1"/>
                </a:solidFill>
                <a:effectLst/>
                <a:uLnTx/>
                <a:uFillTx/>
                <a:latin typeface="+mn-lt"/>
                <a:ea typeface="+mn-ea"/>
                <a:cs typeface="+mn-cs"/>
              </a:rPr>
              <a:t>(g) </a:t>
            </a:r>
            <a:r>
              <a:rPr lang="tr-TR" sz="2400" dirty="0" smtClean="0"/>
              <a:t>Gelecek yılın bütçe ve çalışma programının görüşülmesi ve karara bağlanması,</a:t>
            </a:r>
          </a:p>
          <a:p>
            <a:r>
              <a:rPr lang="tr-TR" sz="1500" dirty="0" smtClean="0"/>
              <a:t>(153. maddede aynı hüküm OSB Üst Kuruluşu için de öngörülmüş)</a:t>
            </a:r>
          </a:p>
          <a:p>
            <a:endParaRPr lang="tr-TR" sz="2400" dirty="0" smtClean="0"/>
          </a:p>
          <a:p>
            <a:endParaRPr lang="tr-TR" sz="2400" dirty="0" smtClean="0"/>
          </a:p>
          <a:p>
            <a:endParaRPr kumimoji="0" lang="tr-TR" sz="220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0" y="1500174"/>
            <a:ext cx="9144000" cy="1214446"/>
          </a:xfrm>
          <a:ln>
            <a:solidFill>
              <a:schemeClr val="tx1"/>
            </a:solidFill>
          </a:ln>
        </p:spPr>
        <p:txBody>
          <a:bodyPr>
            <a:noAutofit/>
          </a:bodyPr>
          <a:lstStyle/>
          <a:p>
            <a:pPr algn="l">
              <a:spcBef>
                <a:spcPts val="0"/>
              </a:spcBef>
            </a:pPr>
            <a:r>
              <a:rPr lang="tr-TR" sz="2200" dirty="0" smtClean="0">
                <a:solidFill>
                  <a:schemeClr val="tx1"/>
                </a:solidFill>
              </a:rPr>
              <a:t>Yönetim kurulunun görev ve yetkileri</a:t>
            </a:r>
          </a:p>
          <a:p>
            <a:pPr algn="l">
              <a:spcBef>
                <a:spcPts val="0"/>
              </a:spcBef>
            </a:pPr>
            <a:r>
              <a:rPr lang="tr-TR" sz="2200" dirty="0" smtClean="0">
                <a:solidFill>
                  <a:schemeClr val="tx1"/>
                </a:solidFill>
              </a:rPr>
              <a:t>MADDE 41 – …………..</a:t>
            </a:r>
          </a:p>
          <a:p>
            <a:pPr algn="l">
              <a:spcBef>
                <a:spcPts val="0"/>
              </a:spcBef>
            </a:pPr>
            <a:r>
              <a:rPr lang="tr-TR" sz="2400" dirty="0" smtClean="0">
                <a:solidFill>
                  <a:schemeClr val="tx1"/>
                </a:solidFill>
              </a:rPr>
              <a:t>ç.1) Yıllık faaliyet raporu, bütçe, kesin hesap ve bilançoyu hazırlamak, </a:t>
            </a:r>
          </a:p>
          <a:p>
            <a:pPr algn="l">
              <a:spcBef>
                <a:spcPts val="0"/>
              </a:spcBef>
            </a:pPr>
            <a:endParaRPr lang="tr-TR" sz="2200" dirty="0">
              <a:solidFill>
                <a:schemeClr val="tx1"/>
              </a:solidFill>
            </a:endParaRPr>
          </a:p>
        </p:txBody>
      </p:sp>
      <p:sp>
        <p:nvSpPr>
          <p:cNvPr id="4" name="1 Başlık"/>
          <p:cNvSpPr txBox="1">
            <a:spLocks/>
          </p:cNvSpPr>
          <p:nvPr/>
        </p:nvSpPr>
        <p:spPr>
          <a:xfrm>
            <a:off x="0" y="0"/>
            <a:ext cx="9144000" cy="1470025"/>
          </a:xfrm>
          <a:prstGeom prst="rect">
            <a:avLst/>
          </a:prstGeom>
          <a:solidFill>
            <a:schemeClr val="tx2"/>
          </a:solidFill>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4400" b="1" i="0" u="none" strike="noStrike" kern="1200" cap="none" spc="0" normalizeH="0" baseline="0" noProof="0" dirty="0" smtClean="0">
                <a:ln>
                  <a:noFill/>
                </a:ln>
                <a:solidFill>
                  <a:schemeClr val="bg1"/>
                </a:solidFill>
                <a:effectLst/>
                <a:uLnTx/>
                <a:uFillTx/>
                <a:latin typeface="+mj-lt"/>
                <a:ea typeface="+mj-ea"/>
                <a:cs typeface="+mj-cs"/>
              </a:rPr>
              <a:t>Mevzuat</a:t>
            </a:r>
            <a:r>
              <a:rPr kumimoji="0" lang="tr-TR" sz="4400" b="1" i="0" u="none" strike="noStrike" kern="1200" cap="none" spc="0" normalizeH="0" noProof="0" dirty="0" smtClean="0">
                <a:ln>
                  <a:noFill/>
                </a:ln>
                <a:solidFill>
                  <a:schemeClr val="bg1"/>
                </a:solidFill>
                <a:effectLst/>
                <a:uLnTx/>
                <a:uFillTx/>
                <a:latin typeface="+mj-lt"/>
                <a:ea typeface="+mj-ea"/>
                <a:cs typeface="+mj-cs"/>
              </a:rPr>
              <a:t> </a:t>
            </a:r>
          </a:p>
          <a:p>
            <a:pPr marL="0" marR="0" lvl="0" indent="0" algn="ctr" defTabSz="914400" rtl="0" eaLnBrk="1" fontAlgn="auto" latinLnBrk="0" hangingPunct="1">
              <a:lnSpc>
                <a:spcPct val="100000"/>
              </a:lnSpc>
              <a:spcBef>
                <a:spcPct val="0"/>
              </a:spcBef>
              <a:spcAft>
                <a:spcPts val="0"/>
              </a:spcAft>
              <a:buClrTx/>
              <a:buSzTx/>
              <a:buFontTx/>
              <a:buNone/>
              <a:tabLst/>
              <a:defRPr/>
            </a:pPr>
            <a:r>
              <a:rPr lang="tr-TR" sz="4400" b="1" baseline="0" dirty="0" smtClean="0">
                <a:solidFill>
                  <a:schemeClr val="bg1"/>
                </a:solidFill>
                <a:latin typeface="+mj-lt"/>
                <a:ea typeface="+mj-ea"/>
                <a:cs typeface="+mj-cs"/>
              </a:rPr>
              <a:t>(Uygulama Yönetmeliği</a:t>
            </a:r>
            <a:r>
              <a:rPr lang="tr-TR" sz="4400" b="1" dirty="0" smtClean="0">
                <a:solidFill>
                  <a:schemeClr val="bg1"/>
                </a:solidFill>
                <a:latin typeface="+mj-lt"/>
                <a:ea typeface="+mj-ea"/>
                <a:cs typeface="+mj-cs"/>
              </a:rPr>
              <a:t>)</a:t>
            </a:r>
            <a:endParaRPr kumimoji="0" lang="tr-TR" sz="4400" b="1" i="0" u="none" strike="noStrike" kern="1200" cap="none" spc="0" normalizeH="0" baseline="0" noProof="0" dirty="0">
              <a:ln>
                <a:noFill/>
              </a:ln>
              <a:solidFill>
                <a:schemeClr val="bg1"/>
              </a:solidFill>
              <a:effectLst/>
              <a:uLnTx/>
              <a:uFillTx/>
              <a:latin typeface="+mj-lt"/>
              <a:ea typeface="+mj-ea"/>
              <a:cs typeface="+mj-cs"/>
            </a:endParaRPr>
          </a:p>
        </p:txBody>
      </p:sp>
      <p:sp>
        <p:nvSpPr>
          <p:cNvPr id="6" name="2 Alt Başlık"/>
          <p:cNvSpPr txBox="1">
            <a:spLocks/>
          </p:cNvSpPr>
          <p:nvPr/>
        </p:nvSpPr>
        <p:spPr>
          <a:xfrm>
            <a:off x="0" y="4143380"/>
            <a:ext cx="9144000" cy="2285992"/>
          </a:xfrm>
          <a:prstGeom prst="rect">
            <a:avLst/>
          </a:prstGeom>
          <a:ln>
            <a:solidFill>
              <a:schemeClr val="tx1"/>
            </a:solidFill>
          </a:ln>
        </p:spPr>
        <p:txBody>
          <a:bodyPr vert="horz" lIns="91440" tIns="45720" rIns="91440" bIns="45720" rtlCol="0">
            <a:normAutofit fontScale="70000" lnSpcReduction="20000"/>
          </a:bodyPr>
          <a:lstStyle/>
          <a:p>
            <a:r>
              <a:rPr lang="tr-TR" sz="3100" dirty="0" smtClean="0"/>
              <a:t>İmar uygulaması yapım yöntemleri</a:t>
            </a:r>
          </a:p>
          <a:p>
            <a:r>
              <a:rPr lang="tr-TR" sz="3100" dirty="0" smtClean="0"/>
              <a:t>MADDE 82 –…………………….</a:t>
            </a:r>
          </a:p>
          <a:p>
            <a:r>
              <a:rPr lang="tr-TR" sz="3100" dirty="0" smtClean="0"/>
              <a:t>b) OSB ilanından önce kısmen veya tamamen sanayi alanı olarak planlanmış, proje alanı binalı veya binasız arazi veya arsa olarak özel mülkiyete dağılmış, OSB bütçe imkanları nedeniyle kamulaştırma işlemi gerçekleştirilemeyen OSB’lerde Bakanlığın ön izniyle 3/5/1985 tarihli ve 3194 sayılı İmar Kanununun 18 inci maddesi uyarınca imar uygulaması yapılır.  </a:t>
            </a:r>
            <a:endParaRPr kumimoji="0" lang="tr-TR" sz="2200" i="0" u="none" strike="noStrike" kern="1200" cap="none" spc="0" normalizeH="0" baseline="0" noProof="0" dirty="0">
              <a:ln>
                <a:noFill/>
              </a:ln>
              <a:solidFill>
                <a:schemeClr val="tx1"/>
              </a:solidFill>
              <a:effectLst/>
              <a:uLnTx/>
              <a:uFillTx/>
              <a:latin typeface="+mn-lt"/>
              <a:ea typeface="+mn-ea"/>
              <a:cs typeface="+mn-cs"/>
            </a:endParaRPr>
          </a:p>
        </p:txBody>
      </p:sp>
      <p:sp>
        <p:nvSpPr>
          <p:cNvPr id="7" name="2 Alt Başlık"/>
          <p:cNvSpPr txBox="1">
            <a:spLocks/>
          </p:cNvSpPr>
          <p:nvPr/>
        </p:nvSpPr>
        <p:spPr>
          <a:xfrm>
            <a:off x="0" y="2714620"/>
            <a:ext cx="9144000" cy="1428760"/>
          </a:xfrm>
          <a:prstGeom prst="rect">
            <a:avLst/>
          </a:prstGeom>
          <a:ln>
            <a:solidFill>
              <a:schemeClr val="tx1"/>
            </a:solidFill>
          </a:ln>
        </p:spPr>
        <p:txBody>
          <a:bodyPr vert="horz" lIns="91440" tIns="45720" rIns="91440" bIns="45720" rtlCol="0">
            <a:noAutofit/>
          </a:bodyPr>
          <a:lstStyle/>
          <a:p>
            <a:r>
              <a:rPr lang="tr-TR" sz="2200" dirty="0" smtClean="0"/>
              <a:t>Denetim kurulunun görev ve yetkileri</a:t>
            </a:r>
          </a:p>
          <a:p>
            <a:r>
              <a:rPr lang="tr-TR" sz="2200" dirty="0" smtClean="0"/>
              <a:t>MADDE 46 – ………………..</a:t>
            </a:r>
          </a:p>
          <a:p>
            <a:r>
              <a:rPr lang="tr-TR" sz="2200" dirty="0" smtClean="0"/>
              <a:t>c) Bütçe, bilanço ve gelir –gider cetvelini denetlemek,</a:t>
            </a:r>
          </a:p>
          <a:p>
            <a:endParaRPr kumimoji="0" lang="tr-TR" sz="220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0" y="1071546"/>
            <a:ext cx="9144000" cy="1143008"/>
          </a:xfrm>
          <a:ln>
            <a:solidFill>
              <a:schemeClr val="tx1"/>
            </a:solidFill>
          </a:ln>
        </p:spPr>
        <p:txBody>
          <a:bodyPr>
            <a:noAutofit/>
          </a:bodyPr>
          <a:lstStyle/>
          <a:p>
            <a:pPr algn="l">
              <a:spcBef>
                <a:spcPts val="0"/>
              </a:spcBef>
            </a:pPr>
            <a:r>
              <a:rPr lang="tr-TR" sz="2200" dirty="0" smtClean="0">
                <a:solidFill>
                  <a:schemeClr val="tx1"/>
                </a:solidFill>
              </a:rPr>
              <a:t>Mevzuata uymak ve geleceğin planlamasını ölçülebilir hale getirmek amacıyla, aklımızdan geçenleri bir sistem dahilinde rakamlaştırarak hazırlanan bütçeler. (Asgari Bütçe)</a:t>
            </a:r>
            <a:endParaRPr lang="tr-TR" sz="2200" dirty="0">
              <a:solidFill>
                <a:schemeClr val="tx1"/>
              </a:solidFill>
            </a:endParaRPr>
          </a:p>
        </p:txBody>
      </p:sp>
      <p:sp>
        <p:nvSpPr>
          <p:cNvPr id="4" name="1 Başlık"/>
          <p:cNvSpPr txBox="1">
            <a:spLocks/>
          </p:cNvSpPr>
          <p:nvPr/>
        </p:nvSpPr>
        <p:spPr>
          <a:xfrm>
            <a:off x="0" y="1"/>
            <a:ext cx="9144000" cy="1071546"/>
          </a:xfrm>
          <a:prstGeom prst="rect">
            <a:avLst/>
          </a:prstGeom>
          <a:solidFill>
            <a:schemeClr val="tx2"/>
          </a:solidFill>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tr-TR" sz="4400" b="1" baseline="0" dirty="0" smtClean="0">
                <a:solidFill>
                  <a:schemeClr val="bg1"/>
                </a:solidFill>
                <a:latin typeface="+mj-lt"/>
                <a:ea typeface="+mj-ea"/>
                <a:cs typeface="+mj-cs"/>
              </a:rPr>
              <a:t>Bütçeye Yüklenen Fonksiyon  </a:t>
            </a:r>
            <a:endParaRPr kumimoji="0" lang="tr-TR" sz="4400" b="1" i="0" u="none" strike="noStrike" kern="1200" cap="none" spc="0" normalizeH="0" baseline="0" noProof="0" dirty="0">
              <a:ln>
                <a:noFill/>
              </a:ln>
              <a:solidFill>
                <a:schemeClr val="bg1"/>
              </a:solidFill>
              <a:effectLst/>
              <a:uLnTx/>
              <a:uFillTx/>
              <a:latin typeface="+mj-lt"/>
              <a:ea typeface="+mj-ea"/>
              <a:cs typeface="+mj-cs"/>
            </a:endParaRPr>
          </a:p>
        </p:txBody>
      </p:sp>
      <p:sp>
        <p:nvSpPr>
          <p:cNvPr id="6" name="2 Alt Başlık"/>
          <p:cNvSpPr txBox="1">
            <a:spLocks/>
          </p:cNvSpPr>
          <p:nvPr/>
        </p:nvSpPr>
        <p:spPr>
          <a:xfrm>
            <a:off x="0" y="3652122"/>
            <a:ext cx="9144000" cy="3205878"/>
          </a:xfrm>
          <a:prstGeom prst="rect">
            <a:avLst/>
          </a:prstGeom>
          <a:ln>
            <a:solidFill>
              <a:schemeClr val="tx1"/>
            </a:solidFill>
          </a:ln>
        </p:spPr>
        <p:txBody>
          <a:bodyPr vert="horz" lIns="91440" tIns="45720" rIns="91440" bIns="45720" rtlCol="0">
            <a:normAutofit fontScale="85000" lnSpcReduction="20000"/>
          </a:bodyPr>
          <a:lstStyle/>
          <a:p>
            <a:r>
              <a:rPr lang="tr-TR" sz="3200" dirty="0" smtClean="0"/>
              <a:t>Performans </a:t>
            </a:r>
            <a:r>
              <a:rPr lang="tr-TR" sz="3200" dirty="0" smtClean="0"/>
              <a:t>değerlendirme aracı olarak da </a:t>
            </a:r>
            <a:r>
              <a:rPr lang="tr-TR" sz="3200" dirty="0" smtClean="0"/>
              <a:t>bütçeler… İş </a:t>
            </a:r>
            <a:r>
              <a:rPr lang="tr-TR" sz="3200" dirty="0" smtClean="0"/>
              <a:t>parçalara </a:t>
            </a:r>
            <a:r>
              <a:rPr lang="tr-TR" sz="3200" dirty="0" smtClean="0"/>
              <a:t>ayrılır. Yapılan </a:t>
            </a:r>
            <a:r>
              <a:rPr lang="tr-TR" sz="3200" dirty="0" smtClean="0"/>
              <a:t>işleri </a:t>
            </a:r>
            <a:r>
              <a:rPr lang="tr-TR" sz="3200" dirty="0" smtClean="0"/>
              <a:t>maliyet merkezlerlerine ayırabiliriz</a:t>
            </a:r>
            <a:r>
              <a:rPr lang="tr-TR" sz="3200" dirty="0" smtClean="0"/>
              <a:t>. Her bir işin ve her bir merkezin sorumlusunu tespit ederek yetkiye paralel bir sorumluluk tanımlayabiliriz. Tespit ettiğimiz yetkiliden yetkisi kapsamındaki işler için gelecek yılın bütçesini hazırlamasını talep edebiliriz. Üst yönetimin kontrolünden sonra hazırlanan bütçeyi işletmenin hedefi olarak ortaya koyabiliriz. Böylece işin sahibini net olarak ortaya çıkarır, ödüllendirmelerle motivasyonu artırabiliriz. (Performans Bütçeleri)</a:t>
            </a:r>
            <a:endParaRPr lang="tr-TR" sz="3200" dirty="0"/>
          </a:p>
        </p:txBody>
      </p:sp>
      <p:sp>
        <p:nvSpPr>
          <p:cNvPr id="7" name="2 Alt Başlık"/>
          <p:cNvSpPr txBox="1">
            <a:spLocks/>
          </p:cNvSpPr>
          <p:nvPr/>
        </p:nvSpPr>
        <p:spPr>
          <a:xfrm>
            <a:off x="0" y="2214554"/>
            <a:ext cx="9144000" cy="1428760"/>
          </a:xfrm>
          <a:prstGeom prst="rect">
            <a:avLst/>
          </a:prstGeom>
          <a:ln>
            <a:solidFill>
              <a:schemeClr val="tx1"/>
            </a:solidFill>
          </a:ln>
        </p:spPr>
        <p:txBody>
          <a:bodyPr vert="horz" lIns="91440" tIns="45720" rIns="91440" bIns="45720" rtlCol="0">
            <a:noAutofit/>
          </a:bodyPr>
          <a:lstStyle/>
          <a:p>
            <a:r>
              <a:rPr lang="tr-TR" sz="2400" dirty="0" smtClean="0"/>
              <a:t>Bütçeye, işletmemizin verimli çalışması, çalışanlarımızın etkinliği, işletmemizde iç kontrolün sağlanması gibi fonksiyonların yüklendiği bütçeler. (Faaliyet Bütçeleri)</a:t>
            </a:r>
          </a:p>
          <a:p>
            <a:endParaRPr kumimoji="0" lang="tr-TR" sz="220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0" y="0"/>
            <a:ext cx="9144000" cy="1470025"/>
          </a:xfrm>
          <a:solidFill>
            <a:schemeClr val="tx2"/>
          </a:solidFill>
        </p:spPr>
        <p:txBody>
          <a:bodyPr>
            <a:normAutofit/>
          </a:bodyPr>
          <a:lstStyle/>
          <a:p>
            <a:r>
              <a:rPr lang="tr-TR" sz="4000" b="1" dirty="0" smtClean="0">
                <a:solidFill>
                  <a:schemeClr val="bg1"/>
                </a:solidFill>
              </a:rPr>
              <a:t>Bütçe Belirsizlikler İçinde Öngörebilmektir</a:t>
            </a:r>
            <a:endParaRPr lang="tr-TR" sz="4000" b="1" dirty="0">
              <a:solidFill>
                <a:schemeClr val="bg1"/>
              </a:solidFill>
            </a:endParaRPr>
          </a:p>
        </p:txBody>
      </p:sp>
      <p:sp>
        <p:nvSpPr>
          <p:cNvPr id="4" name="2 Alt Başlık"/>
          <p:cNvSpPr txBox="1">
            <a:spLocks/>
          </p:cNvSpPr>
          <p:nvPr/>
        </p:nvSpPr>
        <p:spPr>
          <a:xfrm>
            <a:off x="0" y="5072074"/>
            <a:ext cx="9144000" cy="1785926"/>
          </a:xfrm>
          <a:prstGeom prst="rect">
            <a:avLst/>
          </a:prstGeom>
        </p:spPr>
        <p:txBody>
          <a:bodyPr vert="horz" lIns="91440" tIns="45720" rIns="91440" bIns="45720" rtlCol="0">
            <a:norm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dirty="0" smtClean="0">
              <a:ln>
                <a:noFill/>
              </a:ln>
              <a:solidFill>
                <a:schemeClr val="tx2"/>
              </a:solidFill>
              <a:effectLst/>
              <a:uLnTx/>
              <a:uFillTx/>
              <a:latin typeface="+mn-lt"/>
              <a:ea typeface="+mn-ea"/>
              <a:cs typeface="+mn-cs"/>
            </a:endParaRPr>
          </a:p>
        </p:txBody>
      </p:sp>
      <p:pic>
        <p:nvPicPr>
          <p:cNvPr id="7" name="Picture 4"/>
          <p:cNvPicPr>
            <a:picLocks noChangeAspect="1" noChangeArrowheads="1"/>
          </p:cNvPicPr>
          <p:nvPr/>
        </p:nvPicPr>
        <p:blipFill>
          <a:blip r:embed="rId2" cstate="print"/>
          <a:srcRect/>
          <a:stretch>
            <a:fillRect/>
          </a:stretch>
        </p:blipFill>
        <p:spPr bwMode="auto">
          <a:xfrm>
            <a:off x="2080478" y="1576192"/>
            <a:ext cx="5429288" cy="51816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0" y="1500174"/>
            <a:ext cx="4572000" cy="5357826"/>
          </a:xfrm>
          <a:ln>
            <a:solidFill>
              <a:schemeClr val="tx1"/>
            </a:solidFill>
          </a:ln>
        </p:spPr>
        <p:txBody>
          <a:bodyPr>
            <a:noAutofit/>
          </a:bodyPr>
          <a:lstStyle/>
          <a:p>
            <a:pPr marL="457200" indent="-457200" algn="l">
              <a:spcBef>
                <a:spcPts val="0"/>
              </a:spcBef>
              <a:buAutoNum type="arabicPeriod"/>
            </a:pPr>
            <a:r>
              <a:rPr lang="tr-TR" sz="2200" dirty="0" smtClean="0">
                <a:solidFill>
                  <a:schemeClr val="tx1"/>
                </a:solidFill>
              </a:rPr>
              <a:t>Kim tarafından Hazırlanır?</a:t>
            </a:r>
          </a:p>
          <a:p>
            <a:pPr marL="457200" indent="-457200" algn="l">
              <a:spcBef>
                <a:spcPts val="0"/>
              </a:spcBef>
              <a:buAutoNum type="arabicPeriod"/>
            </a:pPr>
            <a:r>
              <a:rPr lang="tr-TR" sz="2200" dirty="0" smtClean="0">
                <a:solidFill>
                  <a:schemeClr val="tx1"/>
                </a:solidFill>
              </a:rPr>
              <a:t>Hazırlama ne kadar süre alır?</a:t>
            </a:r>
          </a:p>
          <a:p>
            <a:pPr marL="457200" indent="-457200" algn="l">
              <a:spcBef>
                <a:spcPts val="0"/>
              </a:spcBef>
              <a:buAutoNum type="arabicPeriod"/>
            </a:pPr>
            <a:r>
              <a:rPr lang="tr-TR" sz="2200" dirty="0" smtClean="0">
                <a:solidFill>
                  <a:schemeClr val="tx1"/>
                </a:solidFill>
              </a:rPr>
              <a:t>Veriler nereden sağlanır?</a:t>
            </a:r>
          </a:p>
          <a:p>
            <a:pPr marL="457200" indent="-457200" algn="l">
              <a:spcBef>
                <a:spcPts val="0"/>
              </a:spcBef>
              <a:buAutoNum type="arabicPeriod"/>
            </a:pPr>
            <a:endParaRPr lang="tr-TR" sz="2200" dirty="0" smtClean="0">
              <a:solidFill>
                <a:schemeClr val="tx1"/>
              </a:solidFill>
            </a:endParaRPr>
          </a:p>
          <a:p>
            <a:pPr marL="457200" indent="-457200" algn="l">
              <a:spcBef>
                <a:spcPts val="0"/>
              </a:spcBef>
              <a:buAutoNum type="arabicPeriod"/>
            </a:pPr>
            <a:r>
              <a:rPr lang="tr-TR" sz="2200" dirty="0" smtClean="0">
                <a:solidFill>
                  <a:schemeClr val="tx1"/>
                </a:solidFill>
              </a:rPr>
              <a:t>Kim tarafından kontrol edilir.</a:t>
            </a:r>
          </a:p>
          <a:p>
            <a:pPr marL="457200" indent="-457200" algn="l">
              <a:spcBef>
                <a:spcPts val="0"/>
              </a:spcBef>
              <a:buAutoNum type="arabicPeriod"/>
            </a:pPr>
            <a:r>
              <a:rPr lang="tr-TR" sz="2200" dirty="0" smtClean="0">
                <a:solidFill>
                  <a:schemeClr val="tx1"/>
                </a:solidFill>
              </a:rPr>
              <a:t>Hangi tarihte hazırlanır</a:t>
            </a:r>
          </a:p>
          <a:p>
            <a:pPr marL="457200" indent="-457200" algn="l">
              <a:spcBef>
                <a:spcPts val="0"/>
              </a:spcBef>
              <a:buAutoNum type="arabicPeriod"/>
            </a:pPr>
            <a:endParaRPr lang="tr-TR" sz="2200" dirty="0" smtClean="0">
              <a:solidFill>
                <a:schemeClr val="tx1"/>
              </a:solidFill>
            </a:endParaRPr>
          </a:p>
          <a:p>
            <a:pPr marL="457200" indent="-457200" algn="l">
              <a:spcBef>
                <a:spcPts val="0"/>
              </a:spcBef>
              <a:buAutoNum type="arabicPeriod"/>
            </a:pPr>
            <a:endParaRPr lang="tr-TR" sz="2200" dirty="0" smtClean="0">
              <a:solidFill>
                <a:schemeClr val="tx1"/>
              </a:solidFill>
            </a:endParaRPr>
          </a:p>
          <a:p>
            <a:pPr marL="457200" indent="-457200" algn="l">
              <a:spcBef>
                <a:spcPts val="0"/>
              </a:spcBef>
              <a:buAutoNum type="arabicPeriod"/>
            </a:pPr>
            <a:r>
              <a:rPr lang="tr-TR" sz="2200" dirty="0" smtClean="0">
                <a:solidFill>
                  <a:schemeClr val="tx1"/>
                </a:solidFill>
              </a:rPr>
              <a:t>Yıl boyu tahmin aralıkları nedir?</a:t>
            </a:r>
          </a:p>
          <a:p>
            <a:pPr marL="457200" indent="-457200" algn="l">
              <a:spcBef>
                <a:spcPts val="0"/>
              </a:spcBef>
              <a:buAutoNum type="arabicPeriod"/>
            </a:pPr>
            <a:r>
              <a:rPr lang="tr-TR" sz="2200" dirty="0" smtClean="0">
                <a:solidFill>
                  <a:schemeClr val="tx1"/>
                </a:solidFill>
              </a:rPr>
              <a:t>Dönem içinde revize yapılır mı?</a:t>
            </a:r>
          </a:p>
          <a:p>
            <a:pPr marL="457200" indent="-457200" algn="l">
              <a:spcBef>
                <a:spcPts val="0"/>
              </a:spcBef>
              <a:buAutoNum type="arabicPeriod"/>
            </a:pPr>
            <a:r>
              <a:rPr lang="tr-TR" sz="2200" dirty="0" smtClean="0">
                <a:solidFill>
                  <a:schemeClr val="tx1"/>
                </a:solidFill>
              </a:rPr>
              <a:t>Fiili gerçekleşme ile karşılaştırma yapılır mı?</a:t>
            </a:r>
          </a:p>
          <a:p>
            <a:pPr marL="457200" indent="-457200" algn="l">
              <a:spcBef>
                <a:spcPts val="0"/>
              </a:spcBef>
              <a:buFont typeface="Arial" pitchFamily="34" charset="0"/>
              <a:buAutoNum type="arabicPeriod"/>
            </a:pPr>
            <a:r>
              <a:rPr lang="tr-TR" sz="2200" dirty="0" smtClean="0">
                <a:solidFill>
                  <a:schemeClr val="tx1"/>
                </a:solidFill>
              </a:rPr>
              <a:t>Bütçenin misyonu nedir?</a:t>
            </a:r>
          </a:p>
          <a:p>
            <a:pPr marL="457200" indent="-457200" algn="l">
              <a:spcBef>
                <a:spcPts val="0"/>
              </a:spcBef>
              <a:buFont typeface="Arial" pitchFamily="34" charset="0"/>
              <a:buAutoNum type="arabicPeriod"/>
            </a:pPr>
            <a:endParaRPr lang="tr-TR" sz="2200" dirty="0" smtClean="0">
              <a:solidFill>
                <a:schemeClr val="tx1"/>
              </a:solidFill>
            </a:endParaRPr>
          </a:p>
          <a:p>
            <a:pPr marL="457200" indent="-457200" algn="l">
              <a:spcBef>
                <a:spcPts val="0"/>
              </a:spcBef>
              <a:buFont typeface="Arial" pitchFamily="34" charset="0"/>
              <a:buAutoNum type="arabicPeriod"/>
            </a:pPr>
            <a:r>
              <a:rPr lang="tr-TR" sz="2200" dirty="0" smtClean="0">
                <a:solidFill>
                  <a:schemeClr val="tx1"/>
                </a:solidFill>
              </a:rPr>
              <a:t>Uyumlaştırma var mı?</a:t>
            </a:r>
          </a:p>
          <a:p>
            <a:pPr marL="457200" indent="-457200" algn="l">
              <a:spcBef>
                <a:spcPts val="0"/>
              </a:spcBef>
              <a:buAutoNum type="arabicPeriod"/>
            </a:pPr>
            <a:endParaRPr lang="tr-TR" sz="2200" dirty="0" smtClean="0">
              <a:solidFill>
                <a:schemeClr val="tx1"/>
              </a:solidFill>
            </a:endParaRPr>
          </a:p>
          <a:p>
            <a:pPr marL="457200" indent="-457200" algn="l">
              <a:spcBef>
                <a:spcPts val="0"/>
              </a:spcBef>
              <a:buAutoNum type="arabicPeriod"/>
            </a:pPr>
            <a:endParaRPr lang="tr-TR" sz="2200" dirty="0" smtClean="0">
              <a:solidFill>
                <a:schemeClr val="tx1"/>
              </a:solidFill>
            </a:endParaRPr>
          </a:p>
          <a:p>
            <a:pPr marL="457200" indent="-457200" algn="l">
              <a:spcBef>
                <a:spcPts val="0"/>
              </a:spcBef>
              <a:buAutoNum type="arabicPeriod"/>
            </a:pPr>
            <a:endParaRPr lang="tr-TR" sz="2200" dirty="0" smtClean="0">
              <a:solidFill>
                <a:schemeClr val="tx1"/>
              </a:solidFill>
            </a:endParaRPr>
          </a:p>
          <a:p>
            <a:pPr marL="457200" indent="-457200" algn="l">
              <a:spcBef>
                <a:spcPts val="0"/>
              </a:spcBef>
              <a:buAutoNum type="arabicPeriod"/>
            </a:pPr>
            <a:endParaRPr lang="tr-TR" sz="2200" dirty="0" smtClean="0">
              <a:solidFill>
                <a:schemeClr val="tx1"/>
              </a:solidFill>
            </a:endParaRPr>
          </a:p>
          <a:p>
            <a:pPr marL="457200" indent="-457200" algn="l">
              <a:spcBef>
                <a:spcPts val="0"/>
              </a:spcBef>
              <a:buAutoNum type="arabicPeriod"/>
            </a:pPr>
            <a:endParaRPr lang="tr-TR" sz="2200" dirty="0">
              <a:solidFill>
                <a:schemeClr val="tx1"/>
              </a:solidFill>
            </a:endParaRPr>
          </a:p>
        </p:txBody>
      </p:sp>
      <p:sp>
        <p:nvSpPr>
          <p:cNvPr id="4" name="1 Başlık"/>
          <p:cNvSpPr txBox="1">
            <a:spLocks/>
          </p:cNvSpPr>
          <p:nvPr/>
        </p:nvSpPr>
        <p:spPr>
          <a:xfrm>
            <a:off x="0" y="1"/>
            <a:ext cx="9144000" cy="1071546"/>
          </a:xfrm>
          <a:prstGeom prst="rect">
            <a:avLst/>
          </a:prstGeom>
          <a:solidFill>
            <a:schemeClr val="tx2"/>
          </a:solidFill>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tr-TR" sz="4400" b="1" baseline="0" dirty="0" smtClean="0">
                <a:solidFill>
                  <a:schemeClr val="bg1"/>
                </a:solidFill>
                <a:latin typeface="+mj-lt"/>
                <a:ea typeface="+mj-ea"/>
                <a:cs typeface="+mj-cs"/>
              </a:rPr>
              <a:t>Asgari Bütçe</a:t>
            </a:r>
            <a:endParaRPr kumimoji="0" lang="tr-TR" sz="4400" b="1" i="0" u="none" strike="noStrike" kern="1200" cap="none" spc="0" normalizeH="0" baseline="0" noProof="0" dirty="0">
              <a:ln>
                <a:noFill/>
              </a:ln>
              <a:solidFill>
                <a:schemeClr val="bg1"/>
              </a:solidFill>
              <a:effectLst/>
              <a:uLnTx/>
              <a:uFillTx/>
              <a:latin typeface="+mj-lt"/>
              <a:ea typeface="+mj-ea"/>
              <a:cs typeface="+mj-cs"/>
            </a:endParaRPr>
          </a:p>
        </p:txBody>
      </p:sp>
      <p:sp>
        <p:nvSpPr>
          <p:cNvPr id="9" name="2 Alt Başlık"/>
          <p:cNvSpPr txBox="1">
            <a:spLocks/>
          </p:cNvSpPr>
          <p:nvPr/>
        </p:nvSpPr>
        <p:spPr>
          <a:xfrm>
            <a:off x="0" y="1071546"/>
            <a:ext cx="4572000" cy="428628"/>
          </a:xfrm>
          <a:prstGeom prst="rect">
            <a:avLst/>
          </a:prstGeom>
          <a:solidFill>
            <a:schemeClr val="bg1">
              <a:lumMod val="85000"/>
            </a:schemeClr>
          </a:solidFill>
          <a:ln>
            <a:solidFill>
              <a:schemeClr val="tx1"/>
            </a:solidFill>
          </a:ln>
        </p:spPr>
        <p:txBody>
          <a:bodyPr vert="horz" lIns="91440" tIns="45720" rIns="91440" bIns="45720" rtlCol="0">
            <a:noAutofit/>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Bütçe Açısından Önemli</a:t>
            </a:r>
            <a:r>
              <a:rPr kumimoji="0" lang="tr-TR" sz="2200" b="0" i="0" u="none" strike="noStrike" kern="1200" cap="none" spc="0" normalizeH="0" noProof="0" dirty="0" smtClean="0">
                <a:ln>
                  <a:noFill/>
                </a:ln>
                <a:solidFill>
                  <a:schemeClr val="tx1"/>
                </a:solidFill>
                <a:effectLst/>
                <a:uLnTx/>
                <a:uFillTx/>
                <a:latin typeface="+mn-lt"/>
                <a:ea typeface="+mn-ea"/>
                <a:cs typeface="+mn-cs"/>
              </a:rPr>
              <a:t> Sorunlar</a:t>
            </a:r>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2 Alt Başlık"/>
          <p:cNvSpPr txBox="1">
            <a:spLocks/>
          </p:cNvSpPr>
          <p:nvPr/>
        </p:nvSpPr>
        <p:spPr>
          <a:xfrm>
            <a:off x="4572000" y="1500174"/>
            <a:ext cx="4572000" cy="5357826"/>
          </a:xfrm>
          <a:prstGeom prst="rect">
            <a:avLst/>
          </a:prstGeom>
          <a:ln>
            <a:solidFill>
              <a:schemeClr val="tx1"/>
            </a:solidFill>
          </a:ln>
        </p:spPr>
        <p:txBody>
          <a:bodyPr vert="horz" lIns="91440" tIns="45720" rIns="91440" bIns="45720" rtlCol="0">
            <a:noAutofit/>
          </a:bodyPr>
          <a:lstStyle/>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Muhasebe birimi</a:t>
            </a:r>
            <a:r>
              <a:rPr kumimoji="0" lang="tr-TR" sz="2200" b="0" i="0" u="none" strike="noStrike" kern="1200" cap="none" spc="0" normalizeH="0" noProof="0" dirty="0" smtClean="0">
                <a:ln>
                  <a:noFill/>
                </a:ln>
                <a:solidFill>
                  <a:schemeClr val="tx1"/>
                </a:solidFill>
                <a:effectLst/>
                <a:uLnTx/>
                <a:uFillTx/>
                <a:latin typeface="+mn-lt"/>
                <a:ea typeface="+mn-ea"/>
                <a:cs typeface="+mn-cs"/>
              </a:rPr>
              <a:t> tarafından</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lang="tr-TR" sz="2200" dirty="0" smtClean="0"/>
              <a:t>15-20 gün</a:t>
            </a:r>
            <a:endParaRPr kumimoji="0" lang="tr-TR" sz="2200" b="0" i="0" u="none" strike="noStrike" kern="1200" cap="none" spc="0" normalizeH="0" noProof="0" dirty="0" smtClean="0">
              <a:ln>
                <a:noFill/>
              </a:ln>
              <a:solidFill>
                <a:schemeClr val="tx1"/>
              </a:solidFill>
              <a:effectLst/>
              <a:uLnTx/>
              <a:uFillTx/>
              <a:latin typeface="+mn-lt"/>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lang="tr-TR" sz="2200" dirty="0" smtClean="0"/>
              <a:t>Muhasebe kayıtlarından ve başkandan…</a:t>
            </a:r>
            <a:endParaRPr kumimoji="0" lang="tr-TR" sz="2200" b="0" i="0" u="none" strike="noStrike" kern="1200" cap="none" spc="0" normalizeH="0" noProof="0" dirty="0" smtClean="0">
              <a:ln>
                <a:noFill/>
              </a:ln>
              <a:solidFill>
                <a:schemeClr val="tx1"/>
              </a:solidFill>
              <a:effectLst/>
              <a:uLnTx/>
              <a:uFillTx/>
              <a:latin typeface="+mn-lt"/>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Başkan</a:t>
            </a:r>
            <a:r>
              <a:rPr kumimoji="0" lang="tr-TR" sz="2200" b="0" i="0" u="none" strike="noStrike" kern="1200" cap="none" spc="0" normalizeH="0" noProof="0" dirty="0" smtClean="0">
                <a:ln>
                  <a:noFill/>
                </a:ln>
                <a:solidFill>
                  <a:schemeClr val="tx1"/>
                </a:solidFill>
                <a:effectLst/>
                <a:uLnTx/>
                <a:uFillTx/>
                <a:latin typeface="+mn-lt"/>
                <a:ea typeface="+mn-ea"/>
                <a:cs typeface="+mn-cs"/>
              </a:rPr>
              <a:t> tarafından</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lang="tr-TR" sz="2200" baseline="0" dirty="0" smtClean="0"/>
              <a:t>Genel</a:t>
            </a:r>
            <a:r>
              <a:rPr lang="tr-TR" sz="2200" dirty="0" smtClean="0"/>
              <a:t> kuruldan önce iş yoğunluğunun uygun olduğu zamanda</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Bir yıl</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lang="tr-TR" sz="2200" dirty="0" smtClean="0"/>
              <a:t>Hayır</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lang="tr-TR" sz="2200" dirty="0" smtClean="0"/>
              <a:t>İhtiyaç hissedildiğinde</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endParaRPr lang="tr-TR" sz="2200" dirty="0" smtClean="0"/>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lang="tr-TR" sz="2200" dirty="0" smtClean="0"/>
              <a:t>Aidat belirleme ve genel kurulu bilgilendirme aracıdır.</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r>
              <a:rPr lang="tr-TR" sz="2200" dirty="0" smtClean="0"/>
              <a:t>hayır</a:t>
            </a:r>
          </a:p>
          <a:p>
            <a:pPr marL="457200" marR="0" lvl="0" indent="-457200" algn="l" defTabSz="914400" rtl="0" eaLnBrk="1" fontAlgn="auto" latinLnBrk="0" hangingPunct="1">
              <a:lnSpc>
                <a:spcPct val="100000"/>
              </a:lnSpc>
              <a:spcBef>
                <a:spcPts val="0"/>
              </a:spcBef>
              <a:spcAft>
                <a:spcPts val="0"/>
              </a:spcAft>
              <a:buClrTx/>
              <a:buSzTx/>
              <a:buFont typeface="Arial" pitchFamily="34" charset="0"/>
              <a:buAutoNum type="arabicPeriod"/>
              <a:tabLst/>
              <a:defRPr/>
            </a:pPr>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11" name="2 Alt Başlık"/>
          <p:cNvSpPr txBox="1">
            <a:spLocks/>
          </p:cNvSpPr>
          <p:nvPr/>
        </p:nvSpPr>
        <p:spPr>
          <a:xfrm>
            <a:off x="4572000" y="1071546"/>
            <a:ext cx="4572000" cy="428628"/>
          </a:xfrm>
          <a:prstGeom prst="rect">
            <a:avLst/>
          </a:prstGeom>
          <a:solidFill>
            <a:schemeClr val="bg1">
              <a:lumMod val="85000"/>
            </a:schemeClr>
          </a:solidFill>
          <a:ln>
            <a:solidFill>
              <a:schemeClr val="tx1"/>
            </a:solidFill>
          </a:ln>
        </p:spPr>
        <p:txBody>
          <a:bodyPr vert="horz" lIns="91440" tIns="45720" rIns="91440" bIns="45720" rtlCol="0">
            <a:noAutofit/>
          </a:bodyPr>
          <a:lstStyle/>
          <a:p>
            <a:pPr marL="0" marR="0" lvl="0" indent="0" algn="l" defTabSz="914400" eaLnBrk="1" fontAlgn="auto" latinLnBrk="0" hangingPunct="1">
              <a:lnSpc>
                <a:spcPct val="100000"/>
              </a:lnSpc>
              <a:spcBef>
                <a:spcPts val="0"/>
              </a:spcBef>
              <a:spcAft>
                <a:spcPts val="0"/>
              </a:spcAft>
              <a:buClrTx/>
              <a:buSzTx/>
              <a:buFont typeface="Arial" pitchFamily="34" charset="0"/>
              <a:buNone/>
              <a:tabLst/>
              <a:defRPr/>
            </a:pPr>
            <a:r>
              <a:rPr kumimoji="0" lang="tr-TR" sz="2200" b="0" i="0" u="none" strike="noStrike" kern="1200" cap="none" spc="0" normalizeH="0" baseline="0" noProof="0" dirty="0" smtClean="0">
                <a:ln>
                  <a:noFill/>
                </a:ln>
                <a:solidFill>
                  <a:schemeClr val="tx1"/>
                </a:solidFill>
                <a:effectLst/>
                <a:uLnTx/>
                <a:uFillTx/>
                <a:latin typeface="+mn-lt"/>
                <a:ea typeface="+mn-ea"/>
                <a:cs typeface="+mn-cs"/>
              </a:rPr>
              <a:t>Verilen Cevaplar</a:t>
            </a:r>
            <a:endParaRPr kumimoji="0" lang="tr-TR" sz="2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1205</Words>
  <Application>Microsoft Office PowerPoint</Application>
  <PresentationFormat>Ekran Gösterisi (4:3)</PresentationFormat>
  <Paragraphs>259</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Ofis Teması</vt:lpstr>
      <vt:lpstr>İnsanın İletişim Kapasitesi</vt:lpstr>
      <vt:lpstr>Bütçe Nedir?</vt:lpstr>
      <vt:lpstr>Slayt 3</vt:lpstr>
      <vt:lpstr>Slayt 4</vt:lpstr>
      <vt:lpstr>Slayt 5</vt:lpstr>
      <vt:lpstr>Slayt 6</vt:lpstr>
      <vt:lpstr>Slayt 7</vt:lpstr>
      <vt:lpstr>Bütçe Belirsizlikler İçinde Öngörebilmektir</vt:lpstr>
      <vt:lpstr>Slayt 9</vt:lpstr>
      <vt:lpstr>Slayt 10</vt:lpstr>
      <vt:lpstr>Slayt 11</vt:lpstr>
      <vt:lpstr>Slayt 12</vt:lpstr>
      <vt:lpstr>Slayt 13</vt:lpstr>
      <vt:lpstr>Slayt 14</vt:lpstr>
      <vt:lpstr>Slayt 15</vt:lpstr>
      <vt:lpstr>Yatırım Bütçesi</vt:lpstr>
      <vt:lpstr>Bütçenin Hazırlanmasında Öncelik</vt:lpstr>
      <vt:lpstr>Bütçe Hazırlık Basamakları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Abdullah Çörtü</dc:creator>
  <cp:lastModifiedBy>Abdullah Çörtü</cp:lastModifiedBy>
  <cp:revision>13</cp:revision>
  <dcterms:created xsi:type="dcterms:W3CDTF">2011-03-18T18:26:38Z</dcterms:created>
  <dcterms:modified xsi:type="dcterms:W3CDTF">2011-03-18T23:10:02Z</dcterms:modified>
</cp:coreProperties>
</file>