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s/slide5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Default Extension="jpeg" ContentType="image/jpeg"/>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73" r:id="rId3"/>
    <p:sldId id="290" r:id="rId4"/>
    <p:sldId id="257" r:id="rId5"/>
    <p:sldId id="258" r:id="rId6"/>
    <p:sldId id="259" r:id="rId7"/>
    <p:sldId id="274" r:id="rId8"/>
    <p:sldId id="275" r:id="rId9"/>
    <p:sldId id="276" r:id="rId10"/>
    <p:sldId id="278" r:id="rId11"/>
    <p:sldId id="277" r:id="rId12"/>
    <p:sldId id="279" r:id="rId13"/>
    <p:sldId id="280" r:id="rId14"/>
    <p:sldId id="281" r:id="rId15"/>
    <p:sldId id="282" r:id="rId16"/>
    <p:sldId id="283" r:id="rId17"/>
    <p:sldId id="284" r:id="rId18"/>
    <p:sldId id="285" r:id="rId19"/>
    <p:sldId id="286" r:id="rId20"/>
    <p:sldId id="309" r:id="rId21"/>
    <p:sldId id="287" r:id="rId22"/>
    <p:sldId id="288" r:id="rId23"/>
    <p:sldId id="289" r:id="rId24"/>
    <p:sldId id="293" r:id="rId25"/>
    <p:sldId id="292" r:id="rId26"/>
    <p:sldId id="294" r:id="rId27"/>
    <p:sldId id="295" r:id="rId28"/>
    <p:sldId id="310" r:id="rId29"/>
    <p:sldId id="296" r:id="rId30"/>
    <p:sldId id="311" r:id="rId31"/>
    <p:sldId id="312" r:id="rId32"/>
    <p:sldId id="314" r:id="rId33"/>
    <p:sldId id="297" r:id="rId34"/>
    <p:sldId id="315" r:id="rId35"/>
    <p:sldId id="316" r:id="rId36"/>
    <p:sldId id="317" r:id="rId37"/>
    <p:sldId id="318" r:id="rId38"/>
    <p:sldId id="298" r:id="rId39"/>
    <p:sldId id="319" r:id="rId40"/>
    <p:sldId id="320" r:id="rId41"/>
    <p:sldId id="299" r:id="rId42"/>
    <p:sldId id="321" r:id="rId43"/>
    <p:sldId id="300" r:id="rId44"/>
    <p:sldId id="322" r:id="rId45"/>
    <p:sldId id="323" r:id="rId46"/>
    <p:sldId id="301" r:id="rId47"/>
    <p:sldId id="324" r:id="rId48"/>
    <p:sldId id="303" r:id="rId49"/>
    <p:sldId id="304" r:id="rId50"/>
    <p:sldId id="305" r:id="rId51"/>
    <p:sldId id="306" r:id="rId52"/>
    <p:sldId id="307" r:id="rId53"/>
    <p:sldId id="308" r:id="rId54"/>
    <p:sldId id="325" r:id="rId55"/>
    <p:sldId id="326" r:id="rId56"/>
    <p:sldId id="328" r:id="rId57"/>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2" d="100"/>
          <a:sy n="72" d="100"/>
        </p:scale>
        <p:origin x="-1104"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23" name="22 Dikdörtgen"/>
          <p:cNvSpPr/>
          <p:nvPr/>
        </p:nvSpPr>
        <p:spPr>
          <a:xfrm flipV="1">
            <a:off x="5410182" y="3810000"/>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4" name="23 Dikdörtgen"/>
          <p:cNvSpPr/>
          <p:nvPr/>
        </p:nvSpPr>
        <p:spPr>
          <a:xfrm flipV="1">
            <a:off x="5410200" y="3897010"/>
            <a:ext cx="3733801" cy="192024"/>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5" name="24 Dikdörtgen"/>
          <p:cNvSpPr/>
          <p:nvPr/>
        </p:nvSpPr>
        <p:spPr>
          <a:xfrm flipV="1">
            <a:off x="5410200" y="4115167"/>
            <a:ext cx="3733801"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6" name="25 Dikdörtgen"/>
          <p:cNvSpPr/>
          <p:nvPr/>
        </p:nvSpPr>
        <p:spPr>
          <a:xfrm flipV="1">
            <a:off x="5410200" y="4164403"/>
            <a:ext cx="1965960" cy="18288"/>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26 Dikdörtgen"/>
          <p:cNvSpPr/>
          <p:nvPr/>
        </p:nvSpPr>
        <p:spPr>
          <a:xfrm flipV="1">
            <a:off x="5410200" y="4199572"/>
            <a:ext cx="1965960"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0" name="29 Yuvarlatılmış Dikdörtgen"/>
          <p:cNvSpPr/>
          <p:nvPr/>
        </p:nvSpPr>
        <p:spPr bwMode="white">
          <a:xfrm>
            <a:off x="5410200" y="3962400"/>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1" name="30 Yuvarlatılmış Dikdörtgen"/>
          <p:cNvSpPr/>
          <p:nvPr/>
        </p:nvSpPr>
        <p:spPr bwMode="white">
          <a:xfrm>
            <a:off x="7376507" y="406098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6 Dikdörtgen"/>
          <p:cNvSpPr/>
          <p:nvPr/>
        </p:nvSpPr>
        <p:spPr>
          <a:xfrm>
            <a:off x="1" y="3649662"/>
            <a:ext cx="9144000"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Dikdörtgen"/>
          <p:cNvSpPr/>
          <p:nvPr/>
        </p:nvSpPr>
        <p:spPr>
          <a:xfrm>
            <a:off x="0" y="3675527"/>
            <a:ext cx="9144001" cy="14067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Dikdörtgen"/>
          <p:cNvSpPr/>
          <p:nvPr/>
        </p:nvSpPr>
        <p:spPr>
          <a:xfrm flipV="1">
            <a:off x="6414051" y="3643090"/>
            <a:ext cx="2729950" cy="248432"/>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18 Dikdörtgen"/>
          <p:cNvSpPr/>
          <p:nvPr/>
        </p:nvSpPr>
        <p:spPr>
          <a:xfrm>
            <a:off x="0" y="0"/>
            <a:ext cx="9144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Başlık"/>
          <p:cNvSpPr>
            <a:spLocks noGrp="1"/>
          </p:cNvSpPr>
          <p:nvPr>
            <p:ph type="ctrTitle"/>
          </p:nvPr>
        </p:nvSpPr>
        <p:spPr>
          <a:xfrm>
            <a:off x="457200" y="2401887"/>
            <a:ext cx="8458200" cy="1470025"/>
          </a:xfrm>
        </p:spPr>
        <p:txBody>
          <a:bodyPr anchor="b"/>
          <a:lstStyle>
            <a:lvl1pPr>
              <a:defRPr sz="4400">
                <a:solidFill>
                  <a:schemeClr val="bg1"/>
                </a:solidFill>
              </a:defRPr>
            </a:lvl1pPr>
          </a:lstStyle>
          <a:p>
            <a:r>
              <a:rPr kumimoji="0" lang="tr-TR" smtClean="0"/>
              <a:t>Asıl başlık stili için tıklatın</a:t>
            </a:r>
            <a:endParaRPr kumimoji="0" lang="en-US"/>
          </a:p>
        </p:txBody>
      </p:sp>
      <p:sp>
        <p:nvSpPr>
          <p:cNvPr id="9" name="8 Alt Başlık"/>
          <p:cNvSpPr>
            <a:spLocks noGrp="1"/>
          </p:cNvSpPr>
          <p:nvPr>
            <p:ph type="subTitle" idx="1"/>
          </p:nvPr>
        </p:nvSpPr>
        <p:spPr>
          <a:xfrm>
            <a:off x="457200" y="3899938"/>
            <a:ext cx="495300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a:xfrm>
            <a:off x="6705600" y="4206240"/>
            <a:ext cx="960120" cy="457200"/>
          </a:xfrm>
        </p:spPr>
        <p:txBody>
          <a:bodyPr/>
          <a:lstStyle/>
          <a:p>
            <a:fld id="{48151380-6D3C-4986-A059-619E44905202}" type="datetimeFigureOut">
              <a:rPr lang="tr-TR" smtClean="0"/>
              <a:pPr/>
              <a:t>18.03.2011</a:t>
            </a:fld>
            <a:endParaRPr lang="tr-TR"/>
          </a:p>
        </p:txBody>
      </p:sp>
      <p:sp>
        <p:nvSpPr>
          <p:cNvPr id="17" name="16 Altbilgi Yer Tutucusu"/>
          <p:cNvSpPr>
            <a:spLocks noGrp="1"/>
          </p:cNvSpPr>
          <p:nvPr>
            <p:ph type="ftr" sz="quarter" idx="11"/>
          </p:nvPr>
        </p:nvSpPr>
        <p:spPr>
          <a:xfrm>
            <a:off x="5410200" y="4205288"/>
            <a:ext cx="1295400" cy="457200"/>
          </a:xfrm>
        </p:spPr>
        <p:txBody>
          <a:bodyPr/>
          <a:lstStyle/>
          <a:p>
            <a:endParaRPr lang="tr-TR"/>
          </a:p>
        </p:txBody>
      </p:sp>
      <p:sp>
        <p:nvSpPr>
          <p:cNvPr id="29" name="28 Slayt Numarası Yer Tutucusu"/>
          <p:cNvSpPr>
            <a:spLocks noGrp="1"/>
          </p:cNvSpPr>
          <p:nvPr>
            <p:ph type="sldNum" sz="quarter" idx="12"/>
          </p:nvPr>
        </p:nvSpPr>
        <p:spPr>
          <a:xfrm>
            <a:off x="8320088" y="1136"/>
            <a:ext cx="747712" cy="365760"/>
          </a:xfrm>
        </p:spPr>
        <p:txBody>
          <a:bodyPr/>
          <a:lstStyle>
            <a:lvl1pPr algn="r">
              <a:defRPr sz="1800">
                <a:solidFill>
                  <a:schemeClr val="bg1"/>
                </a:solidFill>
              </a:defRPr>
            </a:lvl1pPr>
          </a:lstStyle>
          <a:p>
            <a:fld id="{906A9F95-A97F-4912-90F8-B9AF9161606B}"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48151380-6D3C-4986-A059-619E44905202}" type="datetimeFigureOut">
              <a:rPr lang="tr-TR" smtClean="0"/>
              <a:pPr/>
              <a:t>18.03.2011</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906A9F95-A97F-4912-90F8-B9AF9161606B}"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781800" y="1143000"/>
            <a:ext cx="1905000" cy="5486400"/>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1143000"/>
            <a:ext cx="6248400" cy="5486400"/>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48151380-6D3C-4986-A059-619E44905202}" type="datetimeFigureOut">
              <a:rPr lang="tr-TR" smtClean="0"/>
              <a:pPr/>
              <a:t>18.03.2011</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906A9F95-A97F-4912-90F8-B9AF9161606B}"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İçerik Yer Tutucusu"/>
          <p:cNvSpPr>
            <a:spLocks noGrp="1"/>
          </p:cNvSpPr>
          <p:nvPr>
            <p:ph idx="1"/>
          </p:nvPr>
        </p:nvSpPr>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48151380-6D3C-4986-A059-619E44905202}" type="datetimeFigureOut">
              <a:rPr lang="tr-TR" smtClean="0"/>
              <a:pPr/>
              <a:t>18.03.2011</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906A9F95-A97F-4912-90F8-B9AF9161606B}"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1981200"/>
            <a:ext cx="7772400" cy="1362075"/>
          </a:xfrm>
        </p:spPr>
        <p:txBody>
          <a:bodyPr anchor="b">
            <a:noAutofit/>
          </a:bodyPr>
          <a:lstStyle>
            <a:lvl1pPr algn="l">
              <a:buNone/>
              <a:defRPr sz="4300" b="1" cap="none" baseline="0">
                <a:ln w="12700">
                  <a:solidFill>
                    <a:schemeClr val="accent2">
                      <a:shade val="90000"/>
                      <a:satMod val="150000"/>
                    </a:schemeClr>
                  </a:solidFill>
                </a:ln>
                <a:solidFill>
                  <a:srgbClr val="FFFFFF"/>
                </a:solidFill>
                <a:effectLst>
                  <a:outerShdw blurRad="38100" dist="38100" dir="5400000" algn="tl" rotWithShape="0">
                    <a:srgbClr val="000000">
                      <a:alpha val="25000"/>
                    </a:srgbClr>
                  </a:outerShdw>
                </a:effectLst>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722313" y="3367088"/>
            <a:ext cx="7772400" cy="1509712"/>
          </a:xfr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p>
            <a:fld id="{48151380-6D3C-4986-A059-619E44905202}" type="datetimeFigureOut">
              <a:rPr lang="tr-TR" smtClean="0"/>
              <a:pPr/>
              <a:t>18.03.2011</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906A9F95-A97F-4912-90F8-B9AF9161606B}"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457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4648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48151380-6D3C-4986-A059-619E44905202}" type="datetimeFigureOut">
              <a:rPr lang="tr-TR" smtClean="0"/>
              <a:pPr/>
              <a:t>18.03.2011</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906A9F95-A97F-4912-90F8-B9AF9161606B}"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381000" y="1143000"/>
            <a:ext cx="8382000" cy="1069848"/>
          </a:xfrm>
        </p:spPr>
        <p:txBody>
          <a:bodyPr anchor="ctr"/>
          <a:lstStyle>
            <a:lvl1pPr>
              <a:defRPr sz="4000" b="0" i="0" cap="none" baseline="0"/>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381000" y="2244970"/>
            <a:ext cx="4041648"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721225" y="2244970"/>
            <a:ext cx="4041775"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381000" y="2708519"/>
            <a:ext cx="4041648"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4718304" y="2708519"/>
            <a:ext cx="4041775"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6" name="25 Veri Yer Tutucusu"/>
          <p:cNvSpPr>
            <a:spLocks noGrp="1"/>
          </p:cNvSpPr>
          <p:nvPr>
            <p:ph type="dt" sz="half" idx="10"/>
          </p:nvPr>
        </p:nvSpPr>
        <p:spPr/>
        <p:txBody>
          <a:bodyPr rtlCol="0"/>
          <a:lstStyle/>
          <a:p>
            <a:fld id="{48151380-6D3C-4986-A059-619E44905202}" type="datetimeFigureOut">
              <a:rPr lang="tr-TR" smtClean="0"/>
              <a:pPr/>
              <a:t>18.03.2011</a:t>
            </a:fld>
            <a:endParaRPr lang="tr-TR"/>
          </a:p>
        </p:txBody>
      </p:sp>
      <p:sp>
        <p:nvSpPr>
          <p:cNvPr id="27" name="26 Slayt Numarası Yer Tutucusu"/>
          <p:cNvSpPr>
            <a:spLocks noGrp="1"/>
          </p:cNvSpPr>
          <p:nvPr>
            <p:ph type="sldNum" sz="quarter" idx="11"/>
          </p:nvPr>
        </p:nvSpPr>
        <p:spPr/>
        <p:txBody>
          <a:bodyPr rtlCol="0"/>
          <a:lstStyle/>
          <a:p>
            <a:fld id="{906A9F95-A97F-4912-90F8-B9AF9161606B}" type="slidenum">
              <a:rPr lang="tr-TR" smtClean="0"/>
              <a:pPr/>
              <a:t>‹#›</a:t>
            </a:fld>
            <a:endParaRPr lang="tr-TR"/>
          </a:p>
        </p:txBody>
      </p:sp>
      <p:sp>
        <p:nvSpPr>
          <p:cNvPr id="28" name="27 Altbilgi Yer Tutucusu"/>
          <p:cNvSpPr>
            <a:spLocks noGrp="1"/>
          </p:cNvSpPr>
          <p:nvPr>
            <p:ph type="ftr" sz="quarter" idx="12"/>
          </p:nvPr>
        </p:nvSpPr>
        <p:spPr/>
        <p:txBody>
          <a:bodyPr rtlCol="0"/>
          <a:lstStyle/>
          <a:p>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1143000"/>
            <a:ext cx="8229600" cy="1069848"/>
          </a:xfrm>
        </p:spPr>
        <p:txBody>
          <a:bodyPr anchor="ctr"/>
          <a:lstStyle>
            <a:lvl1pPr>
              <a:defRPr sz="4000">
                <a:solidFill>
                  <a:schemeClr val="tx2"/>
                </a:solidFill>
              </a:defRPr>
            </a:lvl1pPr>
          </a:lstStyle>
          <a:p>
            <a:r>
              <a:rPr kumimoji="0" lang="tr-TR" smtClean="0"/>
              <a:t>Asıl başlık stili için tıklatın</a:t>
            </a:r>
            <a:endParaRPr kumimoji="0" lang="en-US"/>
          </a:p>
        </p:txBody>
      </p:sp>
      <p:sp>
        <p:nvSpPr>
          <p:cNvPr id="3" name="2 Veri Yer Tutucusu"/>
          <p:cNvSpPr>
            <a:spLocks noGrp="1"/>
          </p:cNvSpPr>
          <p:nvPr>
            <p:ph type="dt" sz="half" idx="10"/>
          </p:nvPr>
        </p:nvSpPr>
        <p:spPr>
          <a:xfrm>
            <a:off x="6583680" y="612648"/>
            <a:ext cx="957264" cy="457200"/>
          </a:xfrm>
        </p:spPr>
        <p:txBody>
          <a:bodyPr/>
          <a:lstStyle/>
          <a:p>
            <a:fld id="{48151380-6D3C-4986-A059-619E44905202}" type="datetimeFigureOut">
              <a:rPr lang="tr-TR" smtClean="0"/>
              <a:pPr/>
              <a:t>18.03.2011</a:t>
            </a:fld>
            <a:endParaRPr lang="tr-TR"/>
          </a:p>
        </p:txBody>
      </p:sp>
      <p:sp>
        <p:nvSpPr>
          <p:cNvPr id="4" name="3 Altbilgi Yer Tutucusu"/>
          <p:cNvSpPr>
            <a:spLocks noGrp="1"/>
          </p:cNvSpPr>
          <p:nvPr>
            <p:ph type="ftr" sz="quarter" idx="11"/>
          </p:nvPr>
        </p:nvSpPr>
        <p:spPr>
          <a:xfrm>
            <a:off x="5257800" y="612648"/>
            <a:ext cx="1325880" cy="457200"/>
          </a:xfrm>
        </p:spPr>
        <p:txBody>
          <a:bodyPr/>
          <a:lstStyle/>
          <a:p>
            <a:endParaRPr lang="tr-TR"/>
          </a:p>
        </p:txBody>
      </p:sp>
      <p:sp>
        <p:nvSpPr>
          <p:cNvPr id="5" name="4 Slayt Numarası Yer Tutucusu"/>
          <p:cNvSpPr>
            <a:spLocks noGrp="1"/>
          </p:cNvSpPr>
          <p:nvPr>
            <p:ph type="sldNum" sz="quarter" idx="12"/>
          </p:nvPr>
        </p:nvSpPr>
        <p:spPr>
          <a:xfrm>
            <a:off x="8174736" y="2272"/>
            <a:ext cx="762000" cy="365760"/>
          </a:xfrm>
        </p:spPr>
        <p:txBody>
          <a:bodyPr/>
          <a:lstStyle/>
          <a:p>
            <a:fld id="{906A9F95-A97F-4912-90F8-B9AF9161606B}"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48151380-6D3C-4986-A059-619E44905202}" type="datetimeFigureOut">
              <a:rPr lang="tr-TR" smtClean="0"/>
              <a:pPr/>
              <a:t>18.03.2011</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906A9F95-A97F-4912-90F8-B9AF9161606B}"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5353496" y="1101970"/>
            <a:ext cx="3383280" cy="877824"/>
          </a:xfrm>
        </p:spPr>
        <p:txBody>
          <a:bodyPr anchor="b"/>
          <a:lstStyle>
            <a:lvl1pPr algn="l">
              <a:buNone/>
              <a:defRPr sz="1800" b="1"/>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5353496" y="2010727"/>
            <a:ext cx="3383280" cy="4617720"/>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152400" y="776287"/>
            <a:ext cx="5102352" cy="5852160"/>
          </a:xfrm>
        </p:spPr>
        <p:txBody>
          <a:bodyPr/>
          <a:lstStyle>
            <a:lvl1pPr>
              <a:defRPr sz="3200"/>
            </a:lvl1pPr>
            <a:lvl2pPr>
              <a:defRPr sz="2800"/>
            </a:lvl2pPr>
            <a:lvl3pPr>
              <a:defRPr sz="2400"/>
            </a:lvl3pPr>
            <a:lvl4pPr>
              <a:defRPr sz="2000"/>
            </a:lvl4pPr>
            <a:lvl5pPr>
              <a:defRPr sz="20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48151380-6D3C-4986-A059-619E44905202}" type="datetimeFigureOut">
              <a:rPr lang="tr-TR" smtClean="0"/>
              <a:pPr/>
              <a:t>18.03.2011</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906A9F95-A97F-4912-90F8-B9AF9161606B}"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5440434" y="1109160"/>
            <a:ext cx="586803" cy="4681637"/>
          </a:xfrm>
        </p:spPr>
        <p:txBody>
          <a:bodyPr vert="vert270" lIns="45720" tIns="0" rIns="45720" anchor="t"/>
          <a:lstStyle>
            <a:lvl1pPr algn="ctr">
              <a:buNone/>
              <a:defRPr sz="2000" b="1"/>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403671" y="1143000"/>
            <a:ext cx="4572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tr-TR" smtClean="0"/>
              <a:t>Resim eklemek için simgeyi tıklatın</a:t>
            </a:r>
            <a:endParaRPr kumimoji="0" lang="en-US" dirty="0"/>
          </a:p>
        </p:txBody>
      </p:sp>
      <p:sp>
        <p:nvSpPr>
          <p:cNvPr id="4" name="3 Metin Yer Tutucusu"/>
          <p:cNvSpPr>
            <a:spLocks noGrp="1"/>
          </p:cNvSpPr>
          <p:nvPr>
            <p:ph type="body" sz="half" idx="2"/>
          </p:nvPr>
        </p:nvSpPr>
        <p:spPr>
          <a:xfrm>
            <a:off x="6088443" y="3274308"/>
            <a:ext cx="2590800" cy="2516489"/>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48151380-6D3C-4986-A059-619E44905202}" type="datetimeFigureOut">
              <a:rPr lang="tr-TR" smtClean="0"/>
              <a:pPr/>
              <a:t>18.03.2011</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906A9F95-A97F-4912-90F8-B9AF9161606B}"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27 Dikdörtgen"/>
          <p:cNvSpPr/>
          <p:nvPr/>
        </p:nvSpPr>
        <p:spPr>
          <a:xfrm>
            <a:off x="1" y="366818"/>
            <a:ext cx="9144000" cy="8440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28 Dikdörtgen"/>
          <p:cNvSpPr/>
          <p:nvPr/>
        </p:nvSpPr>
        <p:spPr>
          <a:xfrm>
            <a:off x="0" y="-1"/>
            <a:ext cx="9144000" cy="310663"/>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0" name="29 Dikdörtgen"/>
          <p:cNvSpPr/>
          <p:nvPr/>
        </p:nvSpPr>
        <p:spPr>
          <a:xfrm>
            <a:off x="0" y="308276"/>
            <a:ext cx="9144001" cy="9144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1" name="30 Dikdörtgen"/>
          <p:cNvSpPr/>
          <p:nvPr/>
        </p:nvSpPr>
        <p:spPr>
          <a:xfrm flipV="1">
            <a:off x="5410182" y="360246"/>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31 Dikdörtgen"/>
          <p:cNvSpPr/>
          <p:nvPr/>
        </p:nvSpPr>
        <p:spPr>
          <a:xfrm flipV="1">
            <a:off x="5410200" y="440112"/>
            <a:ext cx="3733801" cy="18003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3" name="32 Yuvarlatılmış Dikdörtgen"/>
          <p:cNvSpPr/>
          <p:nvPr/>
        </p:nvSpPr>
        <p:spPr bwMode="white">
          <a:xfrm>
            <a:off x="5407339" y="497504"/>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4" name="33 Yuvarlatılmış Dikdörtgen"/>
          <p:cNvSpPr/>
          <p:nvPr/>
        </p:nvSpPr>
        <p:spPr bwMode="white">
          <a:xfrm>
            <a:off x="7373646" y="58894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5" name="34 Dikdörtgen"/>
          <p:cNvSpPr/>
          <p:nvPr/>
        </p:nvSpPr>
        <p:spPr bwMode="invGray">
          <a:xfrm>
            <a:off x="9084966" y="-2001"/>
            <a:ext cx="5762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6" name="35 Dikdörtgen"/>
          <p:cNvSpPr/>
          <p:nvPr/>
        </p:nvSpPr>
        <p:spPr bwMode="invGray">
          <a:xfrm>
            <a:off x="9044481" y="-2001"/>
            <a:ext cx="27432"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7" name="36 Dikdörtgen"/>
          <p:cNvSpPr/>
          <p:nvPr/>
        </p:nvSpPr>
        <p:spPr bwMode="invGray">
          <a:xfrm>
            <a:off x="9025428" y="-2001"/>
            <a:ext cx="9144"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8" name="37 Dikdörtgen"/>
          <p:cNvSpPr/>
          <p:nvPr/>
        </p:nvSpPr>
        <p:spPr bwMode="invGray">
          <a:xfrm>
            <a:off x="8975423" y="-2001"/>
            <a:ext cx="27432"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9" name="38 Dikdörtgen"/>
          <p:cNvSpPr/>
          <p:nvPr/>
        </p:nvSpPr>
        <p:spPr bwMode="invGray">
          <a:xfrm>
            <a:off x="8915677" y="380"/>
            <a:ext cx="54864"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0" name="39 Dikdörtgen"/>
          <p:cNvSpPr/>
          <p:nvPr/>
        </p:nvSpPr>
        <p:spPr bwMode="invGray">
          <a:xfrm>
            <a:off x="8873475" y="380"/>
            <a:ext cx="9144"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21 Başlık Yer Tutucusu"/>
          <p:cNvSpPr>
            <a:spLocks noGrp="1"/>
          </p:cNvSpPr>
          <p:nvPr>
            <p:ph type="title"/>
          </p:nvPr>
        </p:nvSpPr>
        <p:spPr>
          <a:xfrm>
            <a:off x="457200" y="1143000"/>
            <a:ext cx="8229600" cy="1066800"/>
          </a:xfrm>
          <a:prstGeom prst="rect">
            <a:avLst/>
          </a:prstGeom>
        </p:spPr>
        <p:txBody>
          <a:bodyPr vert="horz" anchor="ctr">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457200" y="2249424"/>
            <a:ext cx="8229600" cy="4325112"/>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a:off x="6586536" y="612648"/>
            <a:ext cx="957264" cy="457200"/>
          </a:xfrm>
          <a:prstGeom prst="rect">
            <a:avLst/>
          </a:prstGeom>
        </p:spPr>
        <p:txBody>
          <a:bodyPr vert="horz"/>
          <a:lstStyle>
            <a:lvl1pPr algn="l" eaLnBrk="1" latinLnBrk="0" hangingPunct="1">
              <a:defRPr kumimoji="0" sz="800">
                <a:solidFill>
                  <a:schemeClr val="accent2"/>
                </a:solidFill>
              </a:defRPr>
            </a:lvl1pPr>
          </a:lstStyle>
          <a:p>
            <a:fld id="{48151380-6D3C-4986-A059-619E44905202}" type="datetimeFigureOut">
              <a:rPr lang="tr-TR" smtClean="0"/>
              <a:pPr/>
              <a:t>18.03.2011</a:t>
            </a:fld>
            <a:endParaRPr lang="tr-TR"/>
          </a:p>
        </p:txBody>
      </p:sp>
      <p:sp>
        <p:nvSpPr>
          <p:cNvPr id="3" name="2 Altbilgi Yer Tutucusu"/>
          <p:cNvSpPr>
            <a:spLocks noGrp="1"/>
          </p:cNvSpPr>
          <p:nvPr>
            <p:ph type="ftr" sz="quarter" idx="3"/>
          </p:nvPr>
        </p:nvSpPr>
        <p:spPr>
          <a:xfrm>
            <a:off x="5257800" y="612648"/>
            <a:ext cx="1325880" cy="457200"/>
          </a:xfrm>
          <a:prstGeom prst="rect">
            <a:avLst/>
          </a:prstGeom>
        </p:spPr>
        <p:txBody>
          <a:bodyPr vert="horz"/>
          <a:lstStyle>
            <a:lvl1pPr algn="r" eaLnBrk="1" latinLnBrk="0" hangingPunct="1">
              <a:defRPr kumimoji="0" sz="800">
                <a:solidFill>
                  <a:schemeClr val="accent2"/>
                </a:solidFill>
              </a:defRPr>
            </a:lvl1pPr>
          </a:lstStyle>
          <a:p>
            <a:endParaRPr lang="tr-TR"/>
          </a:p>
        </p:txBody>
      </p:sp>
      <p:sp>
        <p:nvSpPr>
          <p:cNvPr id="23" name="22 Slayt Numarası Yer Tutucusu"/>
          <p:cNvSpPr>
            <a:spLocks noGrp="1"/>
          </p:cNvSpPr>
          <p:nvPr>
            <p:ph type="sldNum" sz="quarter" idx="4"/>
          </p:nvPr>
        </p:nvSpPr>
        <p:spPr>
          <a:xfrm>
            <a:off x="8174736" y="2272"/>
            <a:ext cx="762000" cy="365760"/>
          </a:xfrm>
          <a:prstGeom prst="rect">
            <a:avLst/>
          </a:prstGeom>
        </p:spPr>
        <p:txBody>
          <a:bodyPr vert="horz" anchor="b"/>
          <a:lstStyle>
            <a:lvl1pPr algn="r" eaLnBrk="1" latinLnBrk="0" hangingPunct="1">
              <a:defRPr kumimoji="0" sz="1800">
                <a:solidFill>
                  <a:srgbClr val="FFFFFF"/>
                </a:solidFill>
              </a:defRPr>
            </a:lvl1pPr>
          </a:lstStyle>
          <a:p>
            <a:fld id="{906A9F95-A97F-4912-90F8-B9AF9161606B}"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365760" indent="-256032" algn="l" rtl="0" eaLnBrk="1" latinLnBrk="0"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mailto:neslihancetinkaya@ustadim.com" TargetMode="Externa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395536" y="1484784"/>
            <a:ext cx="8458200" cy="1470025"/>
          </a:xfrm>
        </p:spPr>
        <p:txBody>
          <a:bodyPr>
            <a:noAutofit/>
          </a:bodyPr>
          <a:lstStyle/>
          <a:p>
            <a:pPr algn="ctr"/>
            <a:r>
              <a:rPr lang="tr-TR" sz="4800" dirty="0" smtClean="0">
                <a:solidFill>
                  <a:schemeClr val="accent6">
                    <a:lumMod val="75000"/>
                  </a:schemeClr>
                </a:solidFill>
              </a:rPr>
              <a:t>OSB’LER İÇİN</a:t>
            </a:r>
            <a:br>
              <a:rPr lang="tr-TR" sz="4800" dirty="0" smtClean="0">
                <a:solidFill>
                  <a:schemeClr val="accent6">
                    <a:lumMod val="75000"/>
                  </a:schemeClr>
                </a:solidFill>
              </a:rPr>
            </a:br>
            <a:r>
              <a:rPr lang="tr-TR" sz="4800" dirty="0" smtClean="0">
                <a:solidFill>
                  <a:schemeClr val="accent6">
                    <a:lumMod val="75000"/>
                  </a:schemeClr>
                </a:solidFill>
              </a:rPr>
              <a:t>FİNANSAL TABLOLAR</a:t>
            </a:r>
            <a:endParaRPr lang="tr-TR" sz="4800" dirty="0">
              <a:solidFill>
                <a:schemeClr val="accent6">
                  <a:lumMod val="75000"/>
                </a:schemeClr>
              </a:solidFill>
            </a:endParaRPr>
          </a:p>
        </p:txBody>
      </p:sp>
      <p:sp>
        <p:nvSpPr>
          <p:cNvPr id="3" name="2 Alt Başlık"/>
          <p:cNvSpPr>
            <a:spLocks noGrp="1"/>
          </p:cNvSpPr>
          <p:nvPr>
            <p:ph type="subTitle" idx="1"/>
          </p:nvPr>
        </p:nvSpPr>
        <p:spPr>
          <a:xfrm>
            <a:off x="395536" y="3933056"/>
            <a:ext cx="5040560" cy="2376264"/>
          </a:xfrm>
        </p:spPr>
        <p:txBody>
          <a:bodyPr>
            <a:normAutofit/>
          </a:bodyPr>
          <a:lstStyle/>
          <a:p>
            <a:r>
              <a:rPr lang="tr-TR" sz="2800" dirty="0" smtClean="0">
                <a:solidFill>
                  <a:schemeClr val="accent6">
                    <a:lumMod val="75000"/>
                  </a:schemeClr>
                </a:solidFill>
              </a:rPr>
              <a:t>Neslihan ÇETİNKAYA</a:t>
            </a:r>
          </a:p>
          <a:p>
            <a:endParaRPr lang="tr-TR" sz="2800" dirty="0" smtClean="0">
              <a:solidFill>
                <a:schemeClr val="accent6">
                  <a:lumMod val="75000"/>
                </a:schemeClr>
              </a:solidFill>
            </a:endParaRPr>
          </a:p>
          <a:p>
            <a:r>
              <a:rPr lang="tr-TR" sz="2800" dirty="0" smtClean="0">
                <a:solidFill>
                  <a:schemeClr val="accent6">
                    <a:lumMod val="75000"/>
                  </a:schemeClr>
                </a:solidFill>
              </a:rPr>
              <a:t>S.M.M.M</a:t>
            </a:r>
            <a:r>
              <a:rPr lang="tr-TR" dirty="0" smtClean="0">
                <a:solidFill>
                  <a:schemeClr val="accent6">
                    <a:lumMod val="75000"/>
                  </a:schemeClr>
                </a:solidFill>
              </a:rPr>
              <a:t>.</a:t>
            </a:r>
          </a:p>
          <a:p>
            <a:r>
              <a:rPr lang="tr-TR" dirty="0" smtClean="0">
                <a:solidFill>
                  <a:schemeClr val="accent6">
                    <a:lumMod val="75000"/>
                  </a:schemeClr>
                </a:solidFill>
              </a:rPr>
              <a:t>C &amp; Ç YEMİNLİ MALİ MÜŞAVİRLİK LTD. ŞTİ.</a:t>
            </a:r>
            <a:endParaRPr lang="tr-TR" dirty="0">
              <a:solidFill>
                <a:schemeClr val="accent6">
                  <a:lumMod val="75000"/>
                </a:schemeClr>
              </a:solidFill>
            </a:endParaRPr>
          </a:p>
        </p:txBody>
      </p:sp>
      <p:pic>
        <p:nvPicPr>
          <p:cNvPr id="1026" name="Resim 1" descr="antet"/>
          <p:cNvPicPr>
            <a:picLocks noChangeAspect="1" noChangeArrowheads="1"/>
          </p:cNvPicPr>
          <p:nvPr/>
        </p:nvPicPr>
        <p:blipFill>
          <a:blip r:embed="rId2" cstate="print"/>
          <a:srcRect/>
          <a:stretch>
            <a:fillRect/>
          </a:stretch>
        </p:blipFill>
        <p:spPr bwMode="auto">
          <a:xfrm>
            <a:off x="7884368" y="5661248"/>
            <a:ext cx="781050" cy="8191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solidFill>
                  <a:schemeClr val="accent2">
                    <a:lumMod val="75000"/>
                  </a:schemeClr>
                </a:solidFill>
              </a:rPr>
              <a:t>Bilanço</a:t>
            </a:r>
            <a:endParaRPr lang="tr-TR" dirty="0">
              <a:solidFill>
                <a:schemeClr val="accent2">
                  <a:lumMod val="75000"/>
                </a:schemeClr>
              </a:solidFill>
            </a:endParaRPr>
          </a:p>
        </p:txBody>
      </p:sp>
      <p:sp>
        <p:nvSpPr>
          <p:cNvPr id="3" name="2 İçerik Yer Tutucusu"/>
          <p:cNvSpPr>
            <a:spLocks noGrp="1"/>
          </p:cNvSpPr>
          <p:nvPr>
            <p:ph idx="1"/>
          </p:nvPr>
        </p:nvSpPr>
        <p:spPr/>
        <p:txBody>
          <a:bodyPr anchor="ctr" anchorCtr="0"/>
          <a:lstStyle/>
          <a:p>
            <a:r>
              <a:rPr lang="tr-TR" dirty="0" smtClean="0"/>
              <a:t>OSB’lere ait bilançoda diğer ticari işletmelerin aksine  “SERMAYE” kalemi bulunmamaktadır.</a:t>
            </a:r>
          </a:p>
          <a:p>
            <a:endParaRPr lang="tr-TR" dirty="0" smtClean="0"/>
          </a:p>
          <a:p>
            <a:r>
              <a:rPr lang="tr-TR" dirty="0" smtClean="0"/>
              <a:t>Kuruluş özelliği nedeniyle OSB’ler sermayesiz kurulurlar.</a:t>
            </a:r>
            <a:endParaRPr lang="tr-TR" dirty="0"/>
          </a:p>
        </p:txBody>
      </p:sp>
      <p:pic>
        <p:nvPicPr>
          <p:cNvPr id="4" name="Resim 1" descr="antet"/>
          <p:cNvPicPr>
            <a:picLocks noChangeAspect="1" noChangeArrowheads="1"/>
          </p:cNvPicPr>
          <p:nvPr/>
        </p:nvPicPr>
        <p:blipFill>
          <a:blip r:embed="rId2" cstate="print"/>
          <a:srcRect/>
          <a:stretch>
            <a:fillRect/>
          </a:stretch>
        </p:blipFill>
        <p:spPr bwMode="auto">
          <a:xfrm>
            <a:off x="7884368" y="5661248"/>
            <a:ext cx="781050" cy="819150"/>
          </a:xfrm>
          <a:prstGeom prst="rect">
            <a:avLst/>
          </a:prstGeom>
          <a:noFill/>
          <a:ln w="9525">
            <a:noFill/>
            <a:miter lim="800000"/>
            <a:headEnd/>
            <a:tailEnd/>
          </a:ln>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solidFill>
                  <a:schemeClr val="accent2">
                    <a:lumMod val="75000"/>
                  </a:schemeClr>
                </a:solidFill>
              </a:rPr>
              <a:t>Gelir Tablosu</a:t>
            </a:r>
            <a:endParaRPr lang="tr-TR" dirty="0">
              <a:solidFill>
                <a:schemeClr val="accent2">
                  <a:lumMod val="75000"/>
                </a:schemeClr>
              </a:solidFill>
            </a:endParaRPr>
          </a:p>
        </p:txBody>
      </p:sp>
      <p:sp>
        <p:nvSpPr>
          <p:cNvPr id="3" name="2 İçerik Yer Tutucusu"/>
          <p:cNvSpPr>
            <a:spLocks noGrp="1"/>
          </p:cNvSpPr>
          <p:nvPr>
            <p:ph idx="1"/>
          </p:nvPr>
        </p:nvSpPr>
        <p:spPr/>
        <p:txBody>
          <a:bodyPr anchor="ctr" anchorCtr="0"/>
          <a:lstStyle/>
          <a:p>
            <a:r>
              <a:rPr lang="tr-TR" dirty="0" smtClean="0"/>
              <a:t>Kar- Zarar Tablosu</a:t>
            </a:r>
          </a:p>
          <a:p>
            <a:endParaRPr lang="tr-TR" dirty="0" smtClean="0"/>
          </a:p>
          <a:p>
            <a:r>
              <a:rPr lang="tr-TR" dirty="0" smtClean="0"/>
              <a:t>Bir işletmenin belirli bir dönem içerisinde sürdürmüş olduğu faaliyetlerine ilişkin kar ve zarar durumunu ortaya koymaya yarayan finansal tablodur</a:t>
            </a:r>
          </a:p>
        </p:txBody>
      </p:sp>
      <p:pic>
        <p:nvPicPr>
          <p:cNvPr id="4" name="Resim 1" descr="antet"/>
          <p:cNvPicPr>
            <a:picLocks noChangeAspect="1" noChangeArrowheads="1"/>
          </p:cNvPicPr>
          <p:nvPr/>
        </p:nvPicPr>
        <p:blipFill>
          <a:blip r:embed="rId2" cstate="print"/>
          <a:srcRect/>
          <a:stretch>
            <a:fillRect/>
          </a:stretch>
        </p:blipFill>
        <p:spPr bwMode="auto">
          <a:xfrm>
            <a:off x="7884368" y="5661248"/>
            <a:ext cx="781050" cy="8191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solidFill>
                  <a:schemeClr val="accent2">
                    <a:lumMod val="75000"/>
                  </a:schemeClr>
                </a:solidFill>
              </a:rPr>
              <a:t>Gelir Tablosu (Örnek)</a:t>
            </a:r>
            <a:endParaRPr lang="tr-TR" dirty="0">
              <a:solidFill>
                <a:schemeClr val="accent2">
                  <a:lumMod val="75000"/>
                </a:schemeClr>
              </a:solidFill>
            </a:endParaRPr>
          </a:p>
        </p:txBody>
      </p:sp>
      <p:sp>
        <p:nvSpPr>
          <p:cNvPr id="3" name="2 İçerik Yer Tutucusu"/>
          <p:cNvSpPr>
            <a:spLocks noGrp="1"/>
          </p:cNvSpPr>
          <p:nvPr>
            <p:ph idx="1"/>
          </p:nvPr>
        </p:nvSpPr>
        <p:spPr>
          <a:xfrm>
            <a:off x="457200" y="2060848"/>
            <a:ext cx="8229600" cy="4513688"/>
          </a:xfrm>
        </p:spPr>
        <p:txBody>
          <a:bodyPr anchor="ctr" anchorCtr="0">
            <a:normAutofit fontScale="55000" lnSpcReduction="20000"/>
          </a:bodyPr>
          <a:lstStyle/>
          <a:p>
            <a:r>
              <a:rPr lang="tr-TR" dirty="0" smtClean="0"/>
              <a:t>BRÜT SATIŞLAR </a:t>
            </a:r>
          </a:p>
          <a:p>
            <a:r>
              <a:rPr lang="tr-TR" dirty="0" smtClean="0"/>
              <a:t>SATIŞTAN INDİRİMLER (-)</a:t>
            </a:r>
          </a:p>
          <a:p>
            <a:r>
              <a:rPr lang="tr-TR" b="1" dirty="0" smtClean="0"/>
              <a:t>NET SATIŞLAR</a:t>
            </a:r>
            <a:endParaRPr lang="tr-TR" dirty="0" smtClean="0"/>
          </a:p>
          <a:p>
            <a:r>
              <a:rPr lang="tr-TR" dirty="0" smtClean="0"/>
              <a:t>SATIŞLARIN MALİYETİ (-)</a:t>
            </a:r>
          </a:p>
          <a:p>
            <a:r>
              <a:rPr lang="tr-TR" b="1" dirty="0" smtClean="0"/>
              <a:t>BRÜT SATIŞ KARI VEYA ZARARI</a:t>
            </a:r>
            <a:endParaRPr lang="tr-TR" dirty="0" smtClean="0"/>
          </a:p>
          <a:p>
            <a:r>
              <a:rPr lang="tr-TR" dirty="0" smtClean="0"/>
              <a:t>FAALİYET GİDERLERİ (-)</a:t>
            </a:r>
          </a:p>
          <a:p>
            <a:pPr lvl="1"/>
            <a:r>
              <a:rPr lang="tr-TR" dirty="0" smtClean="0"/>
              <a:t>ARAŞTIRMA VE GELİŞTİRME GİDERLERİ</a:t>
            </a:r>
          </a:p>
          <a:p>
            <a:pPr lvl="1"/>
            <a:r>
              <a:rPr lang="tr-TR" dirty="0" smtClean="0"/>
              <a:t>PAZARLAMA SATIŞ VE DAĞITIM GİDERLERİ</a:t>
            </a:r>
          </a:p>
          <a:p>
            <a:pPr lvl="1"/>
            <a:r>
              <a:rPr lang="tr-TR" dirty="0" smtClean="0"/>
              <a:t>GENEL YÖNETİM GİDERLERİ</a:t>
            </a:r>
          </a:p>
          <a:p>
            <a:r>
              <a:rPr lang="tr-TR" b="1" dirty="0" smtClean="0"/>
              <a:t>FAALİYET KAR VEYA ZARARI</a:t>
            </a:r>
            <a:endParaRPr lang="tr-TR" dirty="0" smtClean="0"/>
          </a:p>
          <a:p>
            <a:r>
              <a:rPr lang="tr-TR" dirty="0" smtClean="0"/>
              <a:t>DİĞER FAALİYETLERDEN OLAĞAN GELİR VE KARLAR</a:t>
            </a:r>
          </a:p>
          <a:p>
            <a:r>
              <a:rPr lang="tr-TR" dirty="0" smtClean="0"/>
              <a:t>DİĞER FAALİYETLERDEN OLAĞAN GİDER VE ZARARLAR (-)</a:t>
            </a:r>
          </a:p>
          <a:p>
            <a:r>
              <a:rPr lang="tr-TR" dirty="0" smtClean="0"/>
              <a:t>FINANSMAN GIDERLERI (-) </a:t>
            </a:r>
          </a:p>
          <a:p>
            <a:r>
              <a:rPr lang="tr-TR" b="1" dirty="0" smtClean="0"/>
              <a:t>OLAĞAN KÂR VEYA ZARAR </a:t>
            </a:r>
            <a:endParaRPr lang="tr-TR" dirty="0" smtClean="0"/>
          </a:p>
          <a:p>
            <a:r>
              <a:rPr lang="tr-TR" dirty="0" smtClean="0"/>
              <a:t>OLAĞANDIŞI GELİR VE KÂRLAR </a:t>
            </a:r>
          </a:p>
          <a:p>
            <a:r>
              <a:rPr lang="tr-TR" dirty="0" smtClean="0"/>
              <a:t>OLAĞANDIŞ I GİDER VE ZARARLAR (-) </a:t>
            </a:r>
          </a:p>
          <a:p>
            <a:r>
              <a:rPr lang="tr-TR" b="1" dirty="0" smtClean="0"/>
              <a:t>DÖNEM KARI VEYA ZARARI</a:t>
            </a:r>
            <a:endParaRPr lang="tr-TR" dirty="0" smtClean="0"/>
          </a:p>
          <a:p>
            <a:r>
              <a:rPr lang="tr-TR" dirty="0" smtClean="0"/>
              <a:t>DÖNEM KÂRI VERGİ VE DİĞ. YASAL YÜKÜMLÜLÜKLER   KARŞILIKLARI (-)</a:t>
            </a:r>
          </a:p>
          <a:p>
            <a:r>
              <a:rPr lang="tr-TR" b="1" dirty="0" smtClean="0"/>
              <a:t>DÖNEM NET KARI VEYA ZARARI</a:t>
            </a:r>
            <a:endParaRPr lang="tr-TR" dirty="0" smtClean="0"/>
          </a:p>
          <a:p>
            <a:endParaRPr lang="tr-TR" dirty="0"/>
          </a:p>
        </p:txBody>
      </p:sp>
      <p:pic>
        <p:nvPicPr>
          <p:cNvPr id="4" name="Resim 1" descr="antet"/>
          <p:cNvPicPr>
            <a:picLocks noChangeAspect="1" noChangeArrowheads="1"/>
          </p:cNvPicPr>
          <p:nvPr/>
        </p:nvPicPr>
        <p:blipFill>
          <a:blip r:embed="rId2" cstate="print"/>
          <a:srcRect/>
          <a:stretch>
            <a:fillRect/>
          </a:stretch>
        </p:blipFill>
        <p:spPr bwMode="auto">
          <a:xfrm>
            <a:off x="7884368" y="5661248"/>
            <a:ext cx="781050" cy="819150"/>
          </a:xfrm>
          <a:prstGeom prst="rect">
            <a:avLst/>
          </a:prstGeom>
          <a:noFill/>
          <a:ln w="9525">
            <a:noFill/>
            <a:miter lim="800000"/>
            <a:headEnd/>
            <a:tailEnd/>
          </a:ln>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solidFill>
                  <a:schemeClr val="accent2">
                    <a:lumMod val="75000"/>
                  </a:schemeClr>
                </a:solidFill>
              </a:rPr>
              <a:t>Gelir Tablosu (Temel Özellikler)</a:t>
            </a:r>
            <a:endParaRPr lang="tr-TR" dirty="0">
              <a:solidFill>
                <a:schemeClr val="accent2">
                  <a:lumMod val="75000"/>
                </a:schemeClr>
              </a:solidFill>
            </a:endParaRPr>
          </a:p>
        </p:txBody>
      </p:sp>
      <p:sp>
        <p:nvSpPr>
          <p:cNvPr id="3" name="2 İçerik Yer Tutucusu"/>
          <p:cNvSpPr>
            <a:spLocks noGrp="1"/>
          </p:cNvSpPr>
          <p:nvPr>
            <p:ph idx="1"/>
          </p:nvPr>
        </p:nvSpPr>
        <p:spPr/>
        <p:txBody>
          <a:bodyPr anchor="ctr" anchorCtr="0"/>
          <a:lstStyle/>
          <a:p>
            <a:r>
              <a:rPr lang="tr-TR" dirty="0" smtClean="0"/>
              <a:t>Gelir ve Gider kalemleri özelliklerine göre sınıflandırılmıştır.</a:t>
            </a:r>
          </a:p>
          <a:p>
            <a:endParaRPr lang="tr-TR" dirty="0" smtClean="0"/>
          </a:p>
          <a:p>
            <a:r>
              <a:rPr lang="tr-TR" dirty="0" smtClean="0"/>
              <a:t>Farklı kar hesaplamaları işletmenin kar/zarar durumunun nereden kaynaklandığının anlaşılması konusunda fikir vermeyi amaçlamaktadır.</a:t>
            </a:r>
          </a:p>
          <a:p>
            <a:pPr>
              <a:buNone/>
            </a:pPr>
            <a:endParaRPr lang="tr-TR" dirty="0"/>
          </a:p>
        </p:txBody>
      </p:sp>
      <p:pic>
        <p:nvPicPr>
          <p:cNvPr id="4" name="Resim 1" descr="antet"/>
          <p:cNvPicPr>
            <a:picLocks noChangeAspect="1" noChangeArrowheads="1"/>
          </p:cNvPicPr>
          <p:nvPr/>
        </p:nvPicPr>
        <p:blipFill>
          <a:blip r:embed="rId2" cstate="print"/>
          <a:srcRect/>
          <a:stretch>
            <a:fillRect/>
          </a:stretch>
        </p:blipFill>
        <p:spPr bwMode="auto">
          <a:xfrm>
            <a:off x="7884368" y="5661248"/>
            <a:ext cx="781050" cy="819150"/>
          </a:xfrm>
          <a:prstGeom prst="rect">
            <a:avLst/>
          </a:prstGeom>
          <a:noFill/>
          <a:ln w="9525">
            <a:noFill/>
            <a:miter lim="800000"/>
            <a:headEnd/>
            <a:tailEnd/>
          </a:ln>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solidFill>
                  <a:schemeClr val="accent2">
                    <a:lumMod val="75000"/>
                  </a:schemeClr>
                </a:solidFill>
              </a:rPr>
              <a:t>Yardımcı Finansal Tablolar</a:t>
            </a:r>
            <a:endParaRPr lang="tr-TR" dirty="0">
              <a:solidFill>
                <a:schemeClr val="accent2">
                  <a:lumMod val="75000"/>
                </a:schemeClr>
              </a:solidFill>
            </a:endParaRPr>
          </a:p>
        </p:txBody>
      </p:sp>
      <p:sp>
        <p:nvSpPr>
          <p:cNvPr id="3" name="2 İçerik Yer Tutucusu"/>
          <p:cNvSpPr>
            <a:spLocks noGrp="1"/>
          </p:cNvSpPr>
          <p:nvPr>
            <p:ph idx="1"/>
          </p:nvPr>
        </p:nvSpPr>
        <p:spPr/>
        <p:txBody>
          <a:bodyPr anchor="ctr" anchorCtr="0"/>
          <a:lstStyle/>
          <a:p>
            <a:r>
              <a:rPr lang="tr-TR" dirty="0" smtClean="0"/>
              <a:t>Yardımcı finansal tablolar, hazırlanması zorunlu finansal tablolar olmadığından günümüzde işletmelerin çoğu tarafından hazırlanmamaktadır. </a:t>
            </a:r>
            <a:endParaRPr lang="tr-TR" dirty="0"/>
          </a:p>
        </p:txBody>
      </p:sp>
      <p:pic>
        <p:nvPicPr>
          <p:cNvPr id="4" name="Resim 1" descr="antet"/>
          <p:cNvPicPr>
            <a:picLocks noChangeAspect="1" noChangeArrowheads="1"/>
          </p:cNvPicPr>
          <p:nvPr/>
        </p:nvPicPr>
        <p:blipFill>
          <a:blip r:embed="rId2" cstate="print"/>
          <a:srcRect/>
          <a:stretch>
            <a:fillRect/>
          </a:stretch>
        </p:blipFill>
        <p:spPr bwMode="auto">
          <a:xfrm>
            <a:off x="7884368" y="5661248"/>
            <a:ext cx="781050" cy="819150"/>
          </a:xfrm>
          <a:prstGeom prst="rect">
            <a:avLst/>
          </a:prstGeom>
          <a:noFill/>
          <a:ln w="9525">
            <a:noFill/>
            <a:miter lim="800000"/>
            <a:headEnd/>
            <a:tailEnd/>
          </a:ln>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solidFill>
                  <a:schemeClr val="accent2">
                    <a:lumMod val="75000"/>
                  </a:schemeClr>
                </a:solidFill>
              </a:rPr>
              <a:t>OSB Finansal Tablolar</a:t>
            </a:r>
            <a:endParaRPr lang="tr-TR" dirty="0">
              <a:solidFill>
                <a:schemeClr val="accent2">
                  <a:lumMod val="75000"/>
                </a:schemeClr>
              </a:solidFill>
            </a:endParaRPr>
          </a:p>
        </p:txBody>
      </p:sp>
      <p:sp>
        <p:nvSpPr>
          <p:cNvPr id="3" name="2 İçerik Yer Tutucusu"/>
          <p:cNvSpPr>
            <a:spLocks noGrp="1"/>
          </p:cNvSpPr>
          <p:nvPr>
            <p:ph idx="1"/>
          </p:nvPr>
        </p:nvSpPr>
        <p:spPr/>
        <p:txBody>
          <a:bodyPr anchor="ctr" anchorCtr="0"/>
          <a:lstStyle/>
          <a:p>
            <a:r>
              <a:rPr lang="tr-TR" dirty="0" smtClean="0"/>
              <a:t>OSB’ler, her dönem sonunda ilgili döneme ilişkin olarak bilanço ve gelir tablosu hazırlamakla yükümlüdürler.</a:t>
            </a:r>
          </a:p>
          <a:p>
            <a:endParaRPr lang="tr-TR" dirty="0" smtClean="0"/>
          </a:p>
          <a:p>
            <a:r>
              <a:rPr lang="tr-TR" dirty="0" smtClean="0"/>
              <a:t>Herhangi bir iktisadi işletmesi bulunmayan OSB’ler, dönem içinde yürüttükleri tüm faaliyetleri kapsayacak şekilde tek bir bilanço ve gelir tablosu oluştururlar.</a:t>
            </a:r>
            <a:endParaRPr lang="tr-TR" dirty="0"/>
          </a:p>
        </p:txBody>
      </p:sp>
      <p:pic>
        <p:nvPicPr>
          <p:cNvPr id="4" name="Resim 1" descr="antet"/>
          <p:cNvPicPr>
            <a:picLocks noChangeAspect="1" noChangeArrowheads="1"/>
          </p:cNvPicPr>
          <p:nvPr/>
        </p:nvPicPr>
        <p:blipFill>
          <a:blip r:embed="rId2" cstate="print"/>
          <a:srcRect/>
          <a:stretch>
            <a:fillRect/>
          </a:stretch>
        </p:blipFill>
        <p:spPr bwMode="auto">
          <a:xfrm>
            <a:off x="7884368" y="5661248"/>
            <a:ext cx="781050" cy="819150"/>
          </a:xfrm>
          <a:prstGeom prst="rect">
            <a:avLst/>
          </a:prstGeom>
          <a:noFill/>
          <a:ln w="9525">
            <a:noFill/>
            <a:miter lim="800000"/>
            <a:headEnd/>
            <a:tailEnd/>
          </a:ln>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solidFill>
                  <a:schemeClr val="accent2">
                    <a:lumMod val="75000"/>
                  </a:schemeClr>
                </a:solidFill>
              </a:rPr>
              <a:t>OSB Finansal Tablolar</a:t>
            </a:r>
            <a:endParaRPr lang="tr-TR" dirty="0">
              <a:solidFill>
                <a:schemeClr val="accent2">
                  <a:lumMod val="75000"/>
                </a:schemeClr>
              </a:solidFill>
            </a:endParaRPr>
          </a:p>
        </p:txBody>
      </p:sp>
      <p:sp>
        <p:nvSpPr>
          <p:cNvPr id="3" name="2 İçerik Yer Tutucusu"/>
          <p:cNvSpPr>
            <a:spLocks noGrp="1"/>
          </p:cNvSpPr>
          <p:nvPr>
            <p:ph idx="1"/>
          </p:nvPr>
        </p:nvSpPr>
        <p:spPr/>
        <p:txBody>
          <a:bodyPr anchor="ctr" anchorCtr="0"/>
          <a:lstStyle/>
          <a:p>
            <a:r>
              <a:rPr lang="tr-TR" dirty="0" smtClean="0"/>
              <a:t>OSB’ler tarafından hazırlanan finansal tablolar V.U.K. Hükümlerine uygun olarak değerlemeye tutulmuş kalemlerden oluşmaktadır.</a:t>
            </a:r>
          </a:p>
          <a:p>
            <a:endParaRPr lang="tr-TR" dirty="0" smtClean="0"/>
          </a:p>
          <a:p>
            <a:r>
              <a:rPr lang="tr-TR" dirty="0" smtClean="0"/>
              <a:t>Tekdüzen Hesap Planına Uygun olarak yapılan muhasebe kayıtlarına istinaden finansal raporlar oluşturulmaktadır.</a:t>
            </a:r>
            <a:endParaRPr lang="tr-TR" dirty="0"/>
          </a:p>
        </p:txBody>
      </p:sp>
      <p:pic>
        <p:nvPicPr>
          <p:cNvPr id="4" name="Resim 1" descr="antet"/>
          <p:cNvPicPr>
            <a:picLocks noChangeAspect="1" noChangeArrowheads="1"/>
          </p:cNvPicPr>
          <p:nvPr/>
        </p:nvPicPr>
        <p:blipFill>
          <a:blip r:embed="rId2" cstate="print"/>
          <a:srcRect/>
          <a:stretch>
            <a:fillRect/>
          </a:stretch>
        </p:blipFill>
        <p:spPr bwMode="auto">
          <a:xfrm>
            <a:off x="7884368" y="5661248"/>
            <a:ext cx="781050" cy="819150"/>
          </a:xfrm>
          <a:prstGeom prst="rect">
            <a:avLst/>
          </a:prstGeom>
          <a:noFill/>
          <a:ln w="9525">
            <a:noFill/>
            <a:miter lim="800000"/>
            <a:headEnd/>
            <a:tailEnd/>
          </a:ln>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solidFill>
                  <a:schemeClr val="accent2">
                    <a:lumMod val="75000"/>
                  </a:schemeClr>
                </a:solidFill>
              </a:rPr>
              <a:t>OSB Finansal Tablolar (Öneri)</a:t>
            </a:r>
            <a:endParaRPr lang="tr-TR" dirty="0">
              <a:solidFill>
                <a:schemeClr val="accent2">
                  <a:lumMod val="75000"/>
                </a:schemeClr>
              </a:solidFill>
            </a:endParaRPr>
          </a:p>
        </p:txBody>
      </p:sp>
      <p:sp>
        <p:nvSpPr>
          <p:cNvPr id="3" name="2 İçerik Yer Tutucusu"/>
          <p:cNvSpPr>
            <a:spLocks noGrp="1"/>
          </p:cNvSpPr>
          <p:nvPr>
            <p:ph idx="1"/>
          </p:nvPr>
        </p:nvSpPr>
        <p:spPr/>
        <p:txBody>
          <a:bodyPr anchor="ctr" anchorCtr="0"/>
          <a:lstStyle/>
          <a:p>
            <a:r>
              <a:rPr lang="tr-TR" dirty="0" smtClean="0"/>
              <a:t>İktisadi İşletmesi Bulunan OSB’lerin Finansal Tablo Hazırlaması;</a:t>
            </a:r>
          </a:p>
          <a:p>
            <a:pPr lvl="1"/>
            <a:r>
              <a:rPr lang="tr-TR" dirty="0" smtClean="0"/>
              <a:t>Her bir iktisadi işletme için ayrı bilanço ve gelir tablolarının oluşturulması</a:t>
            </a:r>
          </a:p>
          <a:p>
            <a:pPr lvl="1"/>
            <a:r>
              <a:rPr lang="tr-TR" dirty="0" smtClean="0"/>
              <a:t>Konsolidasyon yöntemi ile ilgili finansal tabloların tek bir işletme gibi konsolide bilanço ve gelir tablosu hazırlaması</a:t>
            </a:r>
            <a:endParaRPr lang="tr-TR" dirty="0"/>
          </a:p>
        </p:txBody>
      </p:sp>
      <p:pic>
        <p:nvPicPr>
          <p:cNvPr id="4" name="Resim 1" descr="antet"/>
          <p:cNvPicPr>
            <a:picLocks noChangeAspect="1" noChangeArrowheads="1"/>
          </p:cNvPicPr>
          <p:nvPr/>
        </p:nvPicPr>
        <p:blipFill>
          <a:blip r:embed="rId2" cstate="print"/>
          <a:srcRect/>
          <a:stretch>
            <a:fillRect/>
          </a:stretch>
        </p:blipFill>
        <p:spPr bwMode="auto">
          <a:xfrm>
            <a:off x="7884368" y="5661248"/>
            <a:ext cx="781050" cy="819150"/>
          </a:xfrm>
          <a:prstGeom prst="rect">
            <a:avLst/>
          </a:prstGeom>
          <a:noFill/>
          <a:ln w="9525">
            <a:noFill/>
            <a:miter lim="800000"/>
            <a:headEnd/>
            <a:tailEnd/>
          </a:ln>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solidFill>
                  <a:schemeClr val="accent2">
                    <a:lumMod val="75000"/>
                  </a:schemeClr>
                </a:solidFill>
              </a:rPr>
              <a:t>KONSOLİDE FİNANSAL TABLOLAR</a:t>
            </a:r>
            <a:endParaRPr lang="tr-TR" dirty="0">
              <a:solidFill>
                <a:schemeClr val="accent2">
                  <a:lumMod val="75000"/>
                </a:schemeClr>
              </a:solidFill>
            </a:endParaRPr>
          </a:p>
        </p:txBody>
      </p:sp>
      <p:sp>
        <p:nvSpPr>
          <p:cNvPr id="3" name="2 İçerik Yer Tutucusu"/>
          <p:cNvSpPr>
            <a:spLocks noGrp="1"/>
          </p:cNvSpPr>
          <p:nvPr>
            <p:ph idx="1"/>
          </p:nvPr>
        </p:nvSpPr>
        <p:spPr/>
        <p:txBody>
          <a:bodyPr anchor="ctr" anchorCtr="0"/>
          <a:lstStyle/>
          <a:p>
            <a:r>
              <a:rPr lang="tr-TR" dirty="0" smtClean="0"/>
              <a:t>Konsolide mali tablolar, ayrı tüzel kişiliklere sahip işletmelerin aktiflerinin, borçlarının, özkaynaklarının, gelirlerinin ve giderlerinin bir araya getirilmesi, diğer bir ifade ile ana şirketin tablolarıyla birleştirilmesiyle elde edilen tablolardır.</a:t>
            </a:r>
            <a:br>
              <a:rPr lang="tr-TR" dirty="0" smtClean="0"/>
            </a:br>
            <a:r>
              <a:rPr lang="tr-TR" dirty="0" smtClean="0"/>
              <a:t/>
            </a:r>
            <a:br>
              <a:rPr lang="tr-TR" dirty="0" smtClean="0"/>
            </a:br>
            <a:endParaRPr lang="tr-TR" dirty="0"/>
          </a:p>
        </p:txBody>
      </p:sp>
      <p:pic>
        <p:nvPicPr>
          <p:cNvPr id="4" name="Resim 1" descr="antet"/>
          <p:cNvPicPr>
            <a:picLocks noChangeAspect="1" noChangeArrowheads="1"/>
          </p:cNvPicPr>
          <p:nvPr/>
        </p:nvPicPr>
        <p:blipFill>
          <a:blip r:embed="rId2" cstate="print"/>
          <a:srcRect/>
          <a:stretch>
            <a:fillRect/>
          </a:stretch>
        </p:blipFill>
        <p:spPr bwMode="auto">
          <a:xfrm>
            <a:off x="7884368" y="5661248"/>
            <a:ext cx="781050" cy="819150"/>
          </a:xfrm>
          <a:prstGeom prst="rect">
            <a:avLst/>
          </a:prstGeom>
          <a:noFill/>
          <a:ln w="9525">
            <a:noFill/>
            <a:miter lim="800000"/>
            <a:headEnd/>
            <a:tailEnd/>
          </a:ln>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solidFill>
                  <a:schemeClr val="accent2">
                    <a:lumMod val="75000"/>
                  </a:schemeClr>
                </a:solidFill>
              </a:rPr>
              <a:t>KONSOLİDE FİNANSAL TABLOLAR</a:t>
            </a:r>
            <a:endParaRPr lang="tr-TR" dirty="0">
              <a:solidFill>
                <a:schemeClr val="accent2">
                  <a:lumMod val="75000"/>
                </a:schemeClr>
              </a:solidFill>
            </a:endParaRPr>
          </a:p>
        </p:txBody>
      </p:sp>
      <p:sp>
        <p:nvSpPr>
          <p:cNvPr id="3" name="2 İçerik Yer Tutucusu"/>
          <p:cNvSpPr>
            <a:spLocks noGrp="1"/>
          </p:cNvSpPr>
          <p:nvPr>
            <p:ph idx="1"/>
          </p:nvPr>
        </p:nvSpPr>
        <p:spPr/>
        <p:txBody>
          <a:bodyPr anchor="ctr" anchorCtr="0"/>
          <a:lstStyle/>
          <a:p>
            <a:r>
              <a:rPr lang="tr-TR" dirty="0" smtClean="0"/>
              <a:t>Bir şirketler grubunun konsolide finansal tabloları hazırlanırken;</a:t>
            </a:r>
          </a:p>
          <a:p>
            <a:pPr lvl="1"/>
            <a:r>
              <a:rPr lang="tr-TR" dirty="0" smtClean="0"/>
              <a:t>Finansal Tablo kalemleri toplanır,</a:t>
            </a:r>
          </a:p>
          <a:p>
            <a:pPr lvl="1"/>
            <a:r>
              <a:rPr lang="tr-TR" dirty="0" smtClean="0"/>
              <a:t>Grup şirketler arasında hareket içeren kalemlerden bu hareketler elimine edilir.</a:t>
            </a:r>
          </a:p>
        </p:txBody>
      </p:sp>
      <p:pic>
        <p:nvPicPr>
          <p:cNvPr id="4" name="Resim 1" descr="antet"/>
          <p:cNvPicPr>
            <a:picLocks noChangeAspect="1" noChangeArrowheads="1"/>
          </p:cNvPicPr>
          <p:nvPr/>
        </p:nvPicPr>
        <p:blipFill>
          <a:blip r:embed="rId2" cstate="print"/>
          <a:srcRect/>
          <a:stretch>
            <a:fillRect/>
          </a:stretch>
        </p:blipFill>
        <p:spPr bwMode="auto">
          <a:xfrm>
            <a:off x="7884368" y="5661248"/>
            <a:ext cx="781050" cy="819150"/>
          </a:xfrm>
          <a:prstGeom prst="rect">
            <a:avLst/>
          </a:prstGeom>
          <a:noFill/>
          <a:ln w="9525">
            <a:noFill/>
            <a:miter lim="800000"/>
            <a:headEnd/>
            <a:tailEnd/>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Mevcut Uygulama</a:t>
            </a:r>
            <a:endParaRPr lang="tr-TR" dirty="0"/>
          </a:p>
        </p:txBody>
      </p:sp>
      <p:sp>
        <p:nvSpPr>
          <p:cNvPr id="3" name="2 Metin Yer Tutucusu"/>
          <p:cNvSpPr>
            <a:spLocks noGrp="1"/>
          </p:cNvSpPr>
          <p:nvPr>
            <p:ph type="body" idx="1"/>
          </p:nvPr>
        </p:nvSpPr>
        <p:spPr/>
        <p:txBody>
          <a:bodyPr/>
          <a:lstStyle/>
          <a:p>
            <a:pPr algn="ctr"/>
            <a:r>
              <a:rPr lang="tr-TR" dirty="0" smtClean="0"/>
              <a:t>	</a:t>
            </a:r>
          </a:p>
          <a:p>
            <a:pPr algn="ctr"/>
            <a:r>
              <a:rPr lang="tr-TR" sz="2400" dirty="0" smtClean="0">
                <a:solidFill>
                  <a:schemeClr val="accent2">
                    <a:lumMod val="75000"/>
                  </a:schemeClr>
                </a:solidFill>
              </a:rPr>
              <a:t>Günümüzde Var Olan Yasal Mevzuata Uygun Olarak Sürdürülen Uygulama</a:t>
            </a:r>
            <a:endParaRPr lang="tr-TR" sz="2400" dirty="0">
              <a:solidFill>
                <a:schemeClr val="accent2">
                  <a:lumMod val="75000"/>
                </a:schemeClr>
              </a:solidFill>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KOBİ’LER İÇİN UFRS (TFRS)</a:t>
            </a:r>
            <a:endParaRPr lang="tr-TR" dirty="0"/>
          </a:p>
        </p:txBody>
      </p:sp>
      <p:sp>
        <p:nvSpPr>
          <p:cNvPr id="3" name="2 Metin Yer Tutucusu"/>
          <p:cNvSpPr>
            <a:spLocks noGrp="1"/>
          </p:cNvSpPr>
          <p:nvPr>
            <p:ph type="body" idx="1"/>
          </p:nvPr>
        </p:nvSpPr>
        <p:spPr/>
        <p:txBody>
          <a:bodyPr/>
          <a:lstStyle/>
          <a:p>
            <a:pPr algn="ctr"/>
            <a:r>
              <a:rPr lang="tr-TR" dirty="0" smtClean="0"/>
              <a:t>	</a:t>
            </a:r>
          </a:p>
          <a:p>
            <a:pPr algn="ctr"/>
            <a:r>
              <a:rPr lang="tr-TR" sz="2400" dirty="0" smtClean="0">
                <a:solidFill>
                  <a:schemeClr val="accent2">
                    <a:lumMod val="75000"/>
                  </a:schemeClr>
                </a:solidFill>
              </a:rPr>
              <a:t>Yeni T.T.K. Kapsamında Uygulamasına Başlanacak Olan Finansal Raporlama Standartları</a:t>
            </a:r>
            <a:endParaRPr lang="tr-TR" sz="2400" dirty="0">
              <a:solidFill>
                <a:schemeClr val="accent2">
                  <a:lumMod val="75000"/>
                </a:schemeClr>
              </a:solidFill>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solidFill>
                  <a:schemeClr val="accent2">
                    <a:lumMod val="75000"/>
                  </a:schemeClr>
                </a:solidFill>
              </a:rPr>
              <a:t>KOBİ/TFRS</a:t>
            </a:r>
            <a:endParaRPr lang="tr-TR" dirty="0">
              <a:solidFill>
                <a:schemeClr val="accent2">
                  <a:lumMod val="75000"/>
                </a:schemeClr>
              </a:solidFill>
            </a:endParaRPr>
          </a:p>
        </p:txBody>
      </p:sp>
      <p:sp>
        <p:nvSpPr>
          <p:cNvPr id="3" name="2 İçerik Yer Tutucusu"/>
          <p:cNvSpPr>
            <a:spLocks noGrp="1"/>
          </p:cNvSpPr>
          <p:nvPr>
            <p:ph idx="1"/>
          </p:nvPr>
        </p:nvSpPr>
        <p:spPr/>
        <p:txBody>
          <a:bodyPr anchor="ctr" anchorCtr="0"/>
          <a:lstStyle/>
          <a:p>
            <a:r>
              <a:rPr lang="tr-TR" dirty="0" smtClean="0"/>
              <a:t>6102 Sayılı Türk Ticaret Kanunu’nun Geçici1. Maddesinin 3. fıkrasının (a) bendinde;</a:t>
            </a:r>
          </a:p>
          <a:p>
            <a:pPr lvl="1"/>
            <a:r>
              <a:rPr lang="tr-TR" dirty="0" smtClean="0"/>
              <a:t>Bu maddenin ikinci fıkrasının (a) bendinde belirtilenlerin dışında kalan ve işletme yönetiminde yer almayan işletme sahipleri, işletmeye borç verenler ve kredi derecelendirme kuruluşları gibi dış kullanıcılar için genel amaçlı finansal tablo düzenleyen işletmelerin KOBİ/TFRS Uygulaması zorunlu kılınmıştır.</a:t>
            </a:r>
            <a:endParaRPr lang="tr-TR" dirty="0"/>
          </a:p>
        </p:txBody>
      </p:sp>
      <p:pic>
        <p:nvPicPr>
          <p:cNvPr id="4" name="Resim 1" descr="antet"/>
          <p:cNvPicPr>
            <a:picLocks noChangeAspect="1" noChangeArrowheads="1"/>
          </p:cNvPicPr>
          <p:nvPr/>
        </p:nvPicPr>
        <p:blipFill>
          <a:blip r:embed="rId2" cstate="print"/>
          <a:srcRect/>
          <a:stretch>
            <a:fillRect/>
          </a:stretch>
        </p:blipFill>
        <p:spPr bwMode="auto">
          <a:xfrm>
            <a:off x="7884368" y="5661248"/>
            <a:ext cx="781050" cy="819150"/>
          </a:xfrm>
          <a:prstGeom prst="rect">
            <a:avLst/>
          </a:prstGeom>
          <a:noFill/>
          <a:ln w="9525">
            <a:noFill/>
            <a:miter lim="800000"/>
            <a:headEnd/>
            <a:tailEnd/>
          </a:ln>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solidFill>
                  <a:schemeClr val="accent2">
                    <a:lumMod val="75000"/>
                  </a:schemeClr>
                </a:solidFill>
              </a:rPr>
              <a:t>KOBİ/TFRS</a:t>
            </a:r>
            <a:endParaRPr lang="tr-TR" dirty="0">
              <a:solidFill>
                <a:schemeClr val="accent2">
                  <a:lumMod val="75000"/>
                </a:schemeClr>
              </a:solidFill>
            </a:endParaRPr>
          </a:p>
        </p:txBody>
      </p:sp>
      <p:sp>
        <p:nvSpPr>
          <p:cNvPr id="3" name="2 İçerik Yer Tutucusu"/>
          <p:cNvSpPr>
            <a:spLocks noGrp="1"/>
          </p:cNvSpPr>
          <p:nvPr>
            <p:ph idx="1"/>
          </p:nvPr>
        </p:nvSpPr>
        <p:spPr/>
        <p:txBody>
          <a:bodyPr anchor="ctr" anchorCtr="0"/>
          <a:lstStyle/>
          <a:p>
            <a:r>
              <a:rPr lang="tr-TR" dirty="0" smtClean="0"/>
              <a:t>Türkiye Muhasebe Standartları ve kavramsal çerçevede belirlenen ilkelerin, Türk Ticaret Kanunu’nun </a:t>
            </a:r>
            <a:r>
              <a:rPr lang="tr-TR" u="sng" dirty="0" smtClean="0"/>
              <a:t>ticari defterlere, finansal tablolara ve raporlamaya ilişkin hükümleri ile ilgili diğer hükümlerine de uygulanacağı </a:t>
            </a:r>
            <a:r>
              <a:rPr lang="tr-TR" dirty="0" smtClean="0"/>
              <a:t> hüküm altına alınmıştır.</a:t>
            </a:r>
            <a:endParaRPr lang="tr-TR" dirty="0"/>
          </a:p>
        </p:txBody>
      </p:sp>
      <p:pic>
        <p:nvPicPr>
          <p:cNvPr id="4" name="Resim 1" descr="antet"/>
          <p:cNvPicPr>
            <a:picLocks noChangeAspect="1" noChangeArrowheads="1"/>
          </p:cNvPicPr>
          <p:nvPr/>
        </p:nvPicPr>
        <p:blipFill>
          <a:blip r:embed="rId2" cstate="print"/>
          <a:srcRect/>
          <a:stretch>
            <a:fillRect/>
          </a:stretch>
        </p:blipFill>
        <p:spPr bwMode="auto">
          <a:xfrm>
            <a:off x="7884368" y="5661248"/>
            <a:ext cx="781050" cy="819150"/>
          </a:xfrm>
          <a:prstGeom prst="rect">
            <a:avLst/>
          </a:prstGeom>
          <a:noFill/>
          <a:ln w="9525">
            <a:noFill/>
            <a:miter lim="800000"/>
            <a:headEnd/>
            <a:tailEnd/>
          </a:ln>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solidFill>
                  <a:schemeClr val="accent2">
                    <a:lumMod val="75000"/>
                  </a:schemeClr>
                </a:solidFill>
              </a:rPr>
              <a:t>KOBİ UFRS NEDİR?</a:t>
            </a:r>
            <a:endParaRPr lang="tr-TR" dirty="0">
              <a:solidFill>
                <a:schemeClr val="accent2">
                  <a:lumMod val="75000"/>
                </a:schemeClr>
              </a:solidFill>
            </a:endParaRPr>
          </a:p>
        </p:txBody>
      </p:sp>
      <p:sp>
        <p:nvSpPr>
          <p:cNvPr id="3" name="2 İçerik Yer Tutucusu"/>
          <p:cNvSpPr>
            <a:spLocks noGrp="1"/>
          </p:cNvSpPr>
          <p:nvPr>
            <p:ph idx="1"/>
          </p:nvPr>
        </p:nvSpPr>
        <p:spPr/>
        <p:txBody>
          <a:bodyPr anchor="ctr" anchorCtr="0"/>
          <a:lstStyle/>
          <a:p>
            <a:r>
              <a:rPr lang="tr-TR" dirty="0" smtClean="0"/>
              <a:t>Tam set UFRS, KOBİ’lerin finansal tablo kullanıcılarının ihtiyaçlarına cevap verecek şekilde tasarlanmamıştır</a:t>
            </a:r>
          </a:p>
          <a:p>
            <a:endParaRPr lang="tr-TR" dirty="0" smtClean="0"/>
          </a:p>
          <a:p>
            <a:r>
              <a:rPr lang="tr-TR" dirty="0" smtClean="0"/>
              <a:t>Bu nedenle IASB, KOBİ’lere de uygulanacak yeni bir standart geliştirmeyi uygun görmüştür.</a:t>
            </a:r>
            <a:endParaRPr lang="tr-TR" dirty="0"/>
          </a:p>
        </p:txBody>
      </p:sp>
      <p:pic>
        <p:nvPicPr>
          <p:cNvPr id="4" name="Resim 1" descr="antet"/>
          <p:cNvPicPr>
            <a:picLocks noChangeAspect="1" noChangeArrowheads="1"/>
          </p:cNvPicPr>
          <p:nvPr/>
        </p:nvPicPr>
        <p:blipFill>
          <a:blip r:embed="rId2" cstate="print"/>
          <a:srcRect/>
          <a:stretch>
            <a:fillRect/>
          </a:stretch>
        </p:blipFill>
        <p:spPr bwMode="auto">
          <a:xfrm>
            <a:off x="7884368" y="5661248"/>
            <a:ext cx="781050" cy="819150"/>
          </a:xfrm>
          <a:prstGeom prst="rect">
            <a:avLst/>
          </a:prstGeom>
          <a:noFill/>
          <a:ln w="9525">
            <a:noFill/>
            <a:miter lim="800000"/>
            <a:headEnd/>
            <a:tailEnd/>
          </a:ln>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solidFill>
                  <a:schemeClr val="accent2">
                    <a:lumMod val="75000"/>
                  </a:schemeClr>
                </a:solidFill>
              </a:rPr>
              <a:t>KOBİ UFRS</a:t>
            </a:r>
            <a:endParaRPr lang="tr-TR" dirty="0">
              <a:solidFill>
                <a:schemeClr val="accent2">
                  <a:lumMod val="75000"/>
                </a:schemeClr>
              </a:solidFill>
            </a:endParaRPr>
          </a:p>
        </p:txBody>
      </p:sp>
      <p:sp>
        <p:nvSpPr>
          <p:cNvPr id="3" name="2 İçerik Yer Tutucusu"/>
          <p:cNvSpPr>
            <a:spLocks noGrp="1"/>
          </p:cNvSpPr>
          <p:nvPr>
            <p:ph idx="1"/>
          </p:nvPr>
        </p:nvSpPr>
        <p:spPr/>
        <p:txBody>
          <a:bodyPr anchor="ctr" anchorCtr="0"/>
          <a:lstStyle/>
          <a:p>
            <a:r>
              <a:rPr lang="tr-TR" dirty="0" smtClean="0"/>
              <a:t>Standart, 36 bölüm içeren, yaklaşık 200 sayfalık bir metinden oluşmaktadır.</a:t>
            </a:r>
          </a:p>
          <a:p>
            <a:endParaRPr lang="tr-TR" dirty="0" smtClean="0"/>
          </a:p>
          <a:p>
            <a:r>
              <a:rPr lang="tr-TR" dirty="0" smtClean="0"/>
              <a:t>Standartta uygulama konusunda sık sık Tam Set </a:t>
            </a:r>
            <a:r>
              <a:rPr lang="tr-TR" dirty="0" err="1" smtClean="0"/>
              <a:t>UFRS’ye</a:t>
            </a:r>
            <a:r>
              <a:rPr lang="tr-TR" dirty="0" smtClean="0"/>
              <a:t> yönlendirme yapılmaktadır.</a:t>
            </a:r>
            <a:endParaRPr lang="tr-TR" dirty="0"/>
          </a:p>
        </p:txBody>
      </p:sp>
      <p:pic>
        <p:nvPicPr>
          <p:cNvPr id="4" name="Resim 1" descr="antet"/>
          <p:cNvPicPr>
            <a:picLocks noChangeAspect="1" noChangeArrowheads="1"/>
          </p:cNvPicPr>
          <p:nvPr/>
        </p:nvPicPr>
        <p:blipFill>
          <a:blip r:embed="rId2" cstate="print"/>
          <a:srcRect/>
          <a:stretch>
            <a:fillRect/>
          </a:stretch>
        </p:blipFill>
        <p:spPr bwMode="auto">
          <a:xfrm>
            <a:off x="7884368" y="5661248"/>
            <a:ext cx="781050" cy="819150"/>
          </a:xfrm>
          <a:prstGeom prst="rect">
            <a:avLst/>
          </a:prstGeom>
          <a:noFill/>
          <a:ln w="9525">
            <a:noFill/>
            <a:miter lim="800000"/>
            <a:headEnd/>
            <a:tailEnd/>
          </a:ln>
        </p:spPr>
      </p:pic>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solidFill>
                  <a:schemeClr val="accent2">
                    <a:lumMod val="75000"/>
                  </a:schemeClr>
                </a:solidFill>
              </a:rPr>
              <a:t>Tam Set UFRS – KOBİ UFRS</a:t>
            </a:r>
            <a:endParaRPr lang="tr-TR" dirty="0">
              <a:solidFill>
                <a:schemeClr val="accent2">
                  <a:lumMod val="75000"/>
                </a:schemeClr>
              </a:solidFill>
            </a:endParaRPr>
          </a:p>
        </p:txBody>
      </p:sp>
      <p:sp>
        <p:nvSpPr>
          <p:cNvPr id="3" name="2 İçerik Yer Tutucusu"/>
          <p:cNvSpPr>
            <a:spLocks noGrp="1"/>
          </p:cNvSpPr>
          <p:nvPr>
            <p:ph idx="1"/>
          </p:nvPr>
        </p:nvSpPr>
        <p:spPr/>
        <p:txBody>
          <a:bodyPr anchor="ctr" anchorCtr="0"/>
          <a:lstStyle/>
          <a:p>
            <a:r>
              <a:rPr lang="tr-TR" dirty="0" smtClean="0"/>
              <a:t>KOBİ UFRS, Tam Set </a:t>
            </a:r>
            <a:r>
              <a:rPr lang="tr-TR" dirty="0" err="1" smtClean="0"/>
              <a:t>UFRS’nin</a:t>
            </a:r>
            <a:r>
              <a:rPr lang="tr-TR" dirty="0" smtClean="0"/>
              <a:t> aksine finansal raporlarını açıklama yükümlülüğü bulunmayan işletmelerde uygulanacaktır.</a:t>
            </a:r>
          </a:p>
          <a:p>
            <a:endParaRPr lang="tr-TR" dirty="0" smtClean="0"/>
          </a:p>
          <a:p>
            <a:r>
              <a:rPr lang="tr-TR" dirty="0" smtClean="0"/>
              <a:t>Tam Set UFRS 40 Adet Standarttan oluşmaktadır, KOBİ UFRS tek bir standarttır.</a:t>
            </a:r>
            <a:endParaRPr lang="tr-TR" dirty="0"/>
          </a:p>
        </p:txBody>
      </p:sp>
      <p:pic>
        <p:nvPicPr>
          <p:cNvPr id="4" name="Resim 1" descr="antet"/>
          <p:cNvPicPr>
            <a:picLocks noChangeAspect="1" noChangeArrowheads="1"/>
          </p:cNvPicPr>
          <p:nvPr/>
        </p:nvPicPr>
        <p:blipFill>
          <a:blip r:embed="rId2" cstate="print"/>
          <a:srcRect/>
          <a:stretch>
            <a:fillRect/>
          </a:stretch>
        </p:blipFill>
        <p:spPr bwMode="auto">
          <a:xfrm>
            <a:off x="7884368" y="5661248"/>
            <a:ext cx="781050" cy="819150"/>
          </a:xfrm>
          <a:prstGeom prst="rect">
            <a:avLst/>
          </a:prstGeom>
          <a:noFill/>
          <a:ln w="9525">
            <a:noFill/>
            <a:miter lim="800000"/>
            <a:headEnd/>
            <a:tailEnd/>
          </a:ln>
        </p:spPr>
      </p:pic>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solidFill>
                  <a:schemeClr val="accent2">
                    <a:lumMod val="75000"/>
                  </a:schemeClr>
                </a:solidFill>
              </a:rPr>
              <a:t>KOBİ </a:t>
            </a:r>
            <a:r>
              <a:rPr lang="tr-TR" dirty="0" err="1" smtClean="0">
                <a:solidFill>
                  <a:schemeClr val="accent2">
                    <a:lumMod val="75000"/>
                  </a:schemeClr>
                </a:solidFill>
              </a:rPr>
              <a:t>UFRS’nin</a:t>
            </a:r>
            <a:r>
              <a:rPr lang="tr-TR" dirty="0" smtClean="0">
                <a:solidFill>
                  <a:schemeClr val="accent2">
                    <a:lumMod val="75000"/>
                  </a:schemeClr>
                </a:solidFill>
              </a:rPr>
              <a:t> FİNANSAL TABLOLAR AÇISINDAN GETİRECEĞİ YENİLİKLER</a:t>
            </a:r>
            <a:endParaRPr lang="tr-TR" dirty="0">
              <a:solidFill>
                <a:schemeClr val="accent2">
                  <a:lumMod val="75000"/>
                </a:schemeClr>
              </a:solidFill>
            </a:endParaRPr>
          </a:p>
        </p:txBody>
      </p:sp>
      <p:sp>
        <p:nvSpPr>
          <p:cNvPr id="3" name="2 İçerik Yer Tutucusu"/>
          <p:cNvSpPr>
            <a:spLocks noGrp="1"/>
          </p:cNvSpPr>
          <p:nvPr>
            <p:ph idx="1"/>
          </p:nvPr>
        </p:nvSpPr>
        <p:spPr/>
        <p:txBody>
          <a:bodyPr anchor="ctr" anchorCtr="0"/>
          <a:lstStyle/>
          <a:p>
            <a:r>
              <a:rPr lang="tr-TR" dirty="0" smtClean="0"/>
              <a:t>Yeni Finansal Tablo Seti </a:t>
            </a:r>
          </a:p>
          <a:p>
            <a:r>
              <a:rPr lang="tr-TR" dirty="0" smtClean="0"/>
              <a:t>Dipnotlar</a:t>
            </a:r>
          </a:p>
          <a:p>
            <a:r>
              <a:rPr lang="tr-TR" dirty="0" smtClean="0"/>
              <a:t>Değerleme Esaslarında Değişiklik</a:t>
            </a:r>
          </a:p>
          <a:p>
            <a:r>
              <a:rPr lang="tr-TR" dirty="0" smtClean="0"/>
              <a:t>Karşılaştırılabilirlik </a:t>
            </a:r>
          </a:p>
          <a:p>
            <a:r>
              <a:rPr lang="tr-TR" dirty="0" smtClean="0"/>
              <a:t>Tahminler ve Beklentiler</a:t>
            </a:r>
          </a:p>
          <a:p>
            <a:endParaRPr lang="tr-TR" dirty="0"/>
          </a:p>
        </p:txBody>
      </p:sp>
      <p:pic>
        <p:nvPicPr>
          <p:cNvPr id="4" name="Resim 1" descr="antet"/>
          <p:cNvPicPr>
            <a:picLocks noChangeAspect="1" noChangeArrowheads="1"/>
          </p:cNvPicPr>
          <p:nvPr/>
        </p:nvPicPr>
        <p:blipFill>
          <a:blip r:embed="rId2" cstate="print"/>
          <a:srcRect/>
          <a:stretch>
            <a:fillRect/>
          </a:stretch>
        </p:blipFill>
        <p:spPr bwMode="auto">
          <a:xfrm>
            <a:off x="7884368" y="5661248"/>
            <a:ext cx="781050" cy="819150"/>
          </a:xfrm>
          <a:prstGeom prst="rect">
            <a:avLst/>
          </a:prstGeom>
          <a:noFill/>
          <a:ln w="9525">
            <a:noFill/>
            <a:miter lim="800000"/>
            <a:headEnd/>
            <a:tailEnd/>
          </a:ln>
        </p:spPr>
      </p:pic>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solidFill>
                  <a:schemeClr val="accent2">
                    <a:lumMod val="75000"/>
                  </a:schemeClr>
                </a:solidFill>
              </a:rPr>
              <a:t>FİNANSAL TABLOLAR (Özellikleri)</a:t>
            </a:r>
            <a:endParaRPr lang="tr-TR" dirty="0">
              <a:solidFill>
                <a:schemeClr val="accent2">
                  <a:lumMod val="75000"/>
                </a:schemeClr>
              </a:solidFill>
            </a:endParaRPr>
          </a:p>
        </p:txBody>
      </p:sp>
      <p:sp>
        <p:nvSpPr>
          <p:cNvPr id="3" name="2 İçerik Yer Tutucusu"/>
          <p:cNvSpPr>
            <a:spLocks noGrp="1"/>
          </p:cNvSpPr>
          <p:nvPr>
            <p:ph idx="1"/>
          </p:nvPr>
        </p:nvSpPr>
        <p:spPr/>
        <p:txBody>
          <a:bodyPr anchor="ctr" anchorCtr="0"/>
          <a:lstStyle/>
          <a:p>
            <a:r>
              <a:rPr lang="tr-TR" dirty="0" smtClean="0"/>
              <a:t>En az 2 dönemi kapsayacak şekilde hazırlanmalıdır,</a:t>
            </a:r>
          </a:p>
          <a:p>
            <a:r>
              <a:rPr lang="tr-TR" dirty="0" smtClean="0"/>
              <a:t>İki rapor döneminin arasında en fazla 1 yıl olabilir,</a:t>
            </a:r>
          </a:p>
          <a:p>
            <a:r>
              <a:rPr lang="tr-TR" dirty="0" smtClean="0"/>
              <a:t>İşletme daha kısa dönemlerde finansal tablo yayınlayacaksa bu durumda önceki dönem karşılaştırılabilir bir dönem olarak seçilmeli ve durum kullanıcılara açıklanmalıdır.</a:t>
            </a:r>
            <a:endParaRPr lang="tr-TR" dirty="0"/>
          </a:p>
        </p:txBody>
      </p:sp>
      <p:pic>
        <p:nvPicPr>
          <p:cNvPr id="4" name="Resim 1" descr="antet"/>
          <p:cNvPicPr>
            <a:picLocks noChangeAspect="1" noChangeArrowheads="1"/>
          </p:cNvPicPr>
          <p:nvPr/>
        </p:nvPicPr>
        <p:blipFill>
          <a:blip r:embed="rId2" cstate="print"/>
          <a:srcRect/>
          <a:stretch>
            <a:fillRect/>
          </a:stretch>
        </p:blipFill>
        <p:spPr bwMode="auto">
          <a:xfrm>
            <a:off x="7884368" y="5661248"/>
            <a:ext cx="781050" cy="819150"/>
          </a:xfrm>
          <a:prstGeom prst="rect">
            <a:avLst/>
          </a:prstGeom>
          <a:noFill/>
          <a:ln w="9525">
            <a:noFill/>
            <a:miter lim="800000"/>
            <a:headEnd/>
            <a:tailEnd/>
          </a:ln>
        </p:spPr>
      </p:pic>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solidFill>
                  <a:schemeClr val="accent2">
                    <a:lumMod val="75000"/>
                  </a:schemeClr>
                </a:solidFill>
              </a:rPr>
              <a:t>YENİ FİNANSAL TABLO SETİ</a:t>
            </a:r>
            <a:endParaRPr lang="tr-TR" dirty="0">
              <a:solidFill>
                <a:schemeClr val="accent2">
                  <a:lumMod val="75000"/>
                </a:schemeClr>
              </a:solidFill>
            </a:endParaRPr>
          </a:p>
        </p:txBody>
      </p:sp>
      <p:sp>
        <p:nvSpPr>
          <p:cNvPr id="3" name="2 İçerik Yer Tutucusu"/>
          <p:cNvSpPr>
            <a:spLocks noGrp="1"/>
          </p:cNvSpPr>
          <p:nvPr>
            <p:ph idx="1"/>
          </p:nvPr>
        </p:nvSpPr>
        <p:spPr/>
        <p:txBody>
          <a:bodyPr anchor="ctr" anchorCtr="0"/>
          <a:lstStyle/>
          <a:p>
            <a:r>
              <a:rPr lang="tr-TR" dirty="0" smtClean="0"/>
              <a:t>Finansal Durum Tablosu</a:t>
            </a:r>
          </a:p>
          <a:p>
            <a:r>
              <a:rPr lang="tr-TR" dirty="0" smtClean="0"/>
              <a:t>Kapsamlı Gelir Tablosu</a:t>
            </a:r>
          </a:p>
          <a:p>
            <a:r>
              <a:rPr lang="tr-TR" dirty="0" smtClean="0"/>
              <a:t>Özkaynak Değişim Tablosu</a:t>
            </a:r>
          </a:p>
          <a:p>
            <a:r>
              <a:rPr lang="tr-TR" dirty="0" smtClean="0"/>
              <a:t>Nakit Akım Tablosu</a:t>
            </a:r>
          </a:p>
          <a:p>
            <a:r>
              <a:rPr lang="tr-TR" dirty="0" smtClean="0"/>
              <a:t>Dipnotlar</a:t>
            </a:r>
            <a:endParaRPr lang="tr-TR" dirty="0"/>
          </a:p>
        </p:txBody>
      </p:sp>
      <p:pic>
        <p:nvPicPr>
          <p:cNvPr id="4" name="Resim 1" descr="antet"/>
          <p:cNvPicPr>
            <a:picLocks noChangeAspect="1" noChangeArrowheads="1"/>
          </p:cNvPicPr>
          <p:nvPr/>
        </p:nvPicPr>
        <p:blipFill>
          <a:blip r:embed="rId2" cstate="print"/>
          <a:srcRect/>
          <a:stretch>
            <a:fillRect/>
          </a:stretch>
        </p:blipFill>
        <p:spPr bwMode="auto">
          <a:xfrm>
            <a:off x="7884368" y="5661248"/>
            <a:ext cx="781050" cy="819150"/>
          </a:xfrm>
          <a:prstGeom prst="rect">
            <a:avLst/>
          </a:prstGeom>
          <a:noFill/>
          <a:ln w="9525">
            <a:noFill/>
            <a:miter lim="800000"/>
            <a:headEnd/>
            <a:tailEnd/>
          </a:ln>
        </p:spPr>
      </p:pic>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solidFill>
                  <a:schemeClr val="accent2">
                    <a:lumMod val="75000"/>
                  </a:schemeClr>
                </a:solidFill>
              </a:rPr>
              <a:t>FİNANSAL DURUM TABLOSU</a:t>
            </a:r>
            <a:endParaRPr lang="tr-TR" dirty="0">
              <a:solidFill>
                <a:schemeClr val="accent2">
                  <a:lumMod val="75000"/>
                </a:schemeClr>
              </a:solidFill>
            </a:endParaRPr>
          </a:p>
        </p:txBody>
      </p:sp>
      <p:sp>
        <p:nvSpPr>
          <p:cNvPr id="3" name="2 İçerik Yer Tutucusu"/>
          <p:cNvSpPr>
            <a:spLocks noGrp="1"/>
          </p:cNvSpPr>
          <p:nvPr>
            <p:ph idx="1"/>
          </p:nvPr>
        </p:nvSpPr>
        <p:spPr/>
        <p:txBody>
          <a:bodyPr anchor="ctr" anchorCtr="0"/>
          <a:lstStyle/>
          <a:p>
            <a:r>
              <a:rPr lang="tr-TR" dirty="0" smtClean="0"/>
              <a:t>İşletmenin belirli bir gündeki finansal durumunu açıklayan finansal tablodur. </a:t>
            </a:r>
          </a:p>
          <a:p>
            <a:r>
              <a:rPr lang="tr-TR" dirty="0" smtClean="0"/>
              <a:t>Finansal durum, işletmenin varlıklar, yükümlülükler ve sermayesi arasındaki ilişkilerin finansal tablolara yansıtılması durumudur.</a:t>
            </a:r>
          </a:p>
        </p:txBody>
      </p:sp>
      <p:pic>
        <p:nvPicPr>
          <p:cNvPr id="4" name="Resim 1" descr="antet"/>
          <p:cNvPicPr>
            <a:picLocks noChangeAspect="1" noChangeArrowheads="1"/>
          </p:cNvPicPr>
          <p:nvPr/>
        </p:nvPicPr>
        <p:blipFill>
          <a:blip r:embed="rId2" cstate="print"/>
          <a:srcRect/>
          <a:stretch>
            <a:fillRect/>
          </a:stretch>
        </p:blipFill>
        <p:spPr bwMode="auto">
          <a:xfrm>
            <a:off x="7884368" y="5661248"/>
            <a:ext cx="781050" cy="819150"/>
          </a:xfrm>
          <a:prstGeom prst="rect">
            <a:avLst/>
          </a:prstGeom>
          <a:noFill/>
          <a:ln w="9525">
            <a:noFill/>
            <a:miter lim="800000"/>
            <a:headEnd/>
            <a:tailEnd/>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solidFill>
                  <a:schemeClr val="accent2">
                    <a:lumMod val="75000"/>
                  </a:schemeClr>
                </a:solidFill>
              </a:rPr>
              <a:t>Finansal Tablolar</a:t>
            </a:r>
            <a:endParaRPr lang="tr-TR" dirty="0">
              <a:solidFill>
                <a:schemeClr val="accent2">
                  <a:lumMod val="75000"/>
                </a:schemeClr>
              </a:solidFill>
            </a:endParaRPr>
          </a:p>
        </p:txBody>
      </p:sp>
      <p:sp>
        <p:nvSpPr>
          <p:cNvPr id="3" name="2 İçerik Yer Tutucusu"/>
          <p:cNvSpPr>
            <a:spLocks noGrp="1"/>
          </p:cNvSpPr>
          <p:nvPr>
            <p:ph idx="1"/>
          </p:nvPr>
        </p:nvSpPr>
        <p:spPr/>
        <p:txBody>
          <a:bodyPr anchor="ctr" anchorCtr="0"/>
          <a:lstStyle/>
          <a:p>
            <a:r>
              <a:rPr lang="tr-TR" dirty="0" smtClean="0"/>
              <a:t>Muhasebe tarafından kaydedilen bilgilerin, belirli ihtiyaçlar çerçevesinde finansal tablo kullanıcılarına bildirilmesini sağlayan araç </a:t>
            </a:r>
            <a:r>
              <a:rPr lang="tr-TR" b="1" dirty="0" smtClean="0"/>
              <a:t>finansal tablolar</a:t>
            </a:r>
            <a:r>
              <a:rPr lang="tr-TR" dirty="0" smtClean="0"/>
              <a:t>dır.</a:t>
            </a:r>
          </a:p>
          <a:p>
            <a:endParaRPr lang="tr-TR" dirty="0" smtClean="0"/>
          </a:p>
          <a:p>
            <a:r>
              <a:rPr lang="tr-TR" dirty="0" smtClean="0"/>
              <a:t>Muhasebe kayıtları </a:t>
            </a:r>
            <a:r>
              <a:rPr lang="tr-TR" dirty="0" err="1" smtClean="0"/>
              <a:t>varolan</a:t>
            </a:r>
            <a:r>
              <a:rPr lang="tr-TR" dirty="0" smtClean="0"/>
              <a:t> mevzuat hükümleri çerçevesinde yapar ve bunların toplamından   finansal tablolarını oluşturur.</a:t>
            </a:r>
          </a:p>
          <a:p>
            <a:endParaRPr lang="tr-TR" dirty="0" smtClean="0"/>
          </a:p>
        </p:txBody>
      </p:sp>
      <p:pic>
        <p:nvPicPr>
          <p:cNvPr id="4" name="Resim 1" descr="antet"/>
          <p:cNvPicPr>
            <a:picLocks noChangeAspect="1" noChangeArrowheads="1"/>
          </p:cNvPicPr>
          <p:nvPr/>
        </p:nvPicPr>
        <p:blipFill>
          <a:blip r:embed="rId2" cstate="print"/>
          <a:srcRect/>
          <a:stretch>
            <a:fillRect/>
          </a:stretch>
        </p:blipFill>
        <p:spPr bwMode="auto">
          <a:xfrm>
            <a:off x="7884368" y="5661248"/>
            <a:ext cx="781050" cy="8191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Resim 1" descr="antet"/>
          <p:cNvPicPr>
            <a:picLocks noChangeAspect="1" noChangeArrowheads="1"/>
          </p:cNvPicPr>
          <p:nvPr/>
        </p:nvPicPr>
        <p:blipFill>
          <a:blip r:embed="rId2" cstate="print"/>
          <a:srcRect/>
          <a:stretch>
            <a:fillRect/>
          </a:stretch>
        </p:blipFill>
        <p:spPr bwMode="auto">
          <a:xfrm>
            <a:off x="7884368" y="5661248"/>
            <a:ext cx="781050" cy="819150"/>
          </a:xfrm>
          <a:prstGeom prst="rect">
            <a:avLst/>
          </a:prstGeom>
          <a:noFill/>
          <a:ln w="9525">
            <a:noFill/>
            <a:miter lim="800000"/>
            <a:headEnd/>
            <a:tailEnd/>
          </a:ln>
        </p:spPr>
      </p:pic>
      <p:graphicFrame>
        <p:nvGraphicFramePr>
          <p:cNvPr id="5" name="4 Tablo"/>
          <p:cNvGraphicFramePr>
            <a:graphicFrameLocks noGrp="1"/>
          </p:cNvGraphicFramePr>
          <p:nvPr/>
        </p:nvGraphicFramePr>
        <p:xfrm>
          <a:off x="539552" y="1052735"/>
          <a:ext cx="7272808" cy="5449704"/>
        </p:xfrm>
        <a:graphic>
          <a:graphicData uri="http://schemas.openxmlformats.org/drawingml/2006/table">
            <a:tbl>
              <a:tblPr firstRow="1" bandRow="1">
                <a:tableStyleId>{5C22544A-7EE6-4342-B048-85BDC9FD1C3A}</a:tableStyleId>
              </a:tblPr>
              <a:tblGrid>
                <a:gridCol w="3636404"/>
                <a:gridCol w="3636404"/>
              </a:tblGrid>
              <a:tr h="623711">
                <a:tc gridSpan="2">
                  <a:txBody>
                    <a:bodyPr/>
                    <a:lstStyle/>
                    <a:p>
                      <a:pPr algn="ctr"/>
                      <a:r>
                        <a:rPr lang="tr-TR" dirty="0" smtClean="0"/>
                        <a:t>FİNANSAL</a:t>
                      </a:r>
                      <a:r>
                        <a:rPr lang="tr-TR" baseline="0" dirty="0" smtClean="0"/>
                        <a:t> DURUM TABLOSUNDA YER ALMASI GEREKEN ASGARİ KALEMLER</a:t>
                      </a:r>
                      <a:endParaRPr lang="tr-TR" dirty="0"/>
                    </a:p>
                  </a:txBody>
                  <a:tcPr/>
                </a:tc>
                <a:tc hMerge="1">
                  <a:txBody>
                    <a:bodyPr/>
                    <a:lstStyle/>
                    <a:p>
                      <a:endParaRPr lang="tr-TR" dirty="0"/>
                    </a:p>
                  </a:txBody>
                  <a:tcPr/>
                </a:tc>
              </a:tr>
              <a:tr h="441183">
                <a:tc>
                  <a:txBody>
                    <a:bodyPr/>
                    <a:lstStyle/>
                    <a:p>
                      <a:r>
                        <a:rPr lang="tr-TR" dirty="0" smtClean="0"/>
                        <a:t>Nakit</a:t>
                      </a:r>
                      <a:r>
                        <a:rPr lang="tr-TR" baseline="0" dirty="0" smtClean="0"/>
                        <a:t> ve Nakit Benzerleri</a:t>
                      </a:r>
                    </a:p>
                  </a:txBody>
                  <a:tcPr/>
                </a:tc>
                <a:tc>
                  <a:txBody>
                    <a:bodyPr/>
                    <a:lstStyle/>
                    <a:p>
                      <a:pPr lvl="0"/>
                      <a:r>
                        <a:rPr kumimoji="0" lang="tr-TR" sz="1800" kern="1200" dirty="0" smtClean="0">
                          <a:solidFill>
                            <a:schemeClr val="dk1"/>
                          </a:solidFill>
                          <a:latin typeface="+mn-lt"/>
                          <a:ea typeface="+mn-ea"/>
                          <a:cs typeface="+mn-cs"/>
                        </a:rPr>
                        <a:t>Ticari ve diğer borçlar</a:t>
                      </a:r>
                    </a:p>
                  </a:txBody>
                  <a:tcPr/>
                </a:tc>
              </a:tr>
              <a:tr h="441183">
                <a:tc>
                  <a:txBody>
                    <a:bodyPr/>
                    <a:lstStyle/>
                    <a:p>
                      <a:r>
                        <a:rPr lang="tr-TR" dirty="0" smtClean="0"/>
                        <a:t>Ticari ve Diğer Alacaklar</a:t>
                      </a:r>
                      <a:endParaRPr lang="tr-TR" dirty="0"/>
                    </a:p>
                  </a:txBody>
                  <a:tcPr/>
                </a:tc>
                <a:tc>
                  <a:txBody>
                    <a:bodyPr/>
                    <a:lstStyle/>
                    <a:p>
                      <a:pPr lvl="0"/>
                      <a:r>
                        <a:rPr kumimoji="0" lang="tr-TR" sz="1800" kern="1200" dirty="0" smtClean="0">
                          <a:solidFill>
                            <a:schemeClr val="dk1"/>
                          </a:solidFill>
                          <a:latin typeface="+mn-lt"/>
                          <a:ea typeface="+mn-ea"/>
                          <a:cs typeface="+mn-cs"/>
                        </a:rPr>
                        <a:t>Finansal yükümlülükler</a:t>
                      </a:r>
                    </a:p>
                  </a:txBody>
                  <a:tcPr/>
                </a:tc>
              </a:tr>
              <a:tr h="441183">
                <a:tc>
                  <a:txBody>
                    <a:bodyPr/>
                    <a:lstStyle/>
                    <a:p>
                      <a:r>
                        <a:rPr lang="tr-TR" dirty="0" smtClean="0"/>
                        <a:t>Finansal Varlıklar</a:t>
                      </a:r>
                      <a:endParaRPr lang="tr-TR" dirty="0"/>
                    </a:p>
                  </a:txBody>
                  <a:tcPr/>
                </a:tc>
                <a:tc>
                  <a:txBody>
                    <a:bodyPr/>
                    <a:lstStyle/>
                    <a:p>
                      <a:pPr lvl="0"/>
                      <a:r>
                        <a:rPr kumimoji="0" lang="tr-TR" sz="1800" kern="1200" dirty="0" smtClean="0">
                          <a:solidFill>
                            <a:schemeClr val="dk1"/>
                          </a:solidFill>
                          <a:latin typeface="+mn-lt"/>
                          <a:ea typeface="+mn-ea"/>
                          <a:cs typeface="+mn-cs"/>
                        </a:rPr>
                        <a:t>Vergi borçları varlıkları</a:t>
                      </a:r>
                    </a:p>
                  </a:txBody>
                  <a:tcPr/>
                </a:tc>
              </a:tr>
              <a:tr h="623711">
                <a:tc>
                  <a:txBody>
                    <a:bodyPr/>
                    <a:lstStyle/>
                    <a:p>
                      <a:r>
                        <a:rPr lang="tr-TR" dirty="0" smtClean="0"/>
                        <a:t>Stoklar</a:t>
                      </a:r>
                      <a:endParaRPr lang="tr-TR" dirty="0"/>
                    </a:p>
                  </a:txBody>
                  <a:tcPr/>
                </a:tc>
                <a:tc>
                  <a:txBody>
                    <a:bodyPr/>
                    <a:lstStyle/>
                    <a:p>
                      <a:pPr lvl="0"/>
                      <a:r>
                        <a:rPr kumimoji="0" lang="tr-TR" sz="1800" kern="1200" dirty="0" smtClean="0">
                          <a:solidFill>
                            <a:schemeClr val="dk1"/>
                          </a:solidFill>
                          <a:latin typeface="+mn-lt"/>
                          <a:ea typeface="+mn-ea"/>
                          <a:cs typeface="+mn-cs"/>
                        </a:rPr>
                        <a:t>Ertelenen vergi varlık ve yükümlülükleri</a:t>
                      </a:r>
                    </a:p>
                  </a:txBody>
                  <a:tcPr/>
                </a:tc>
              </a:tr>
              <a:tr h="441183">
                <a:tc>
                  <a:txBody>
                    <a:bodyPr/>
                    <a:lstStyle/>
                    <a:p>
                      <a:r>
                        <a:rPr lang="tr-TR" dirty="0" smtClean="0"/>
                        <a:t>Tesis, Makine</a:t>
                      </a:r>
                      <a:r>
                        <a:rPr lang="tr-TR" baseline="0" dirty="0" smtClean="0"/>
                        <a:t> ve Cihazlar</a:t>
                      </a:r>
                      <a:endParaRPr lang="tr-TR" dirty="0"/>
                    </a:p>
                  </a:txBody>
                  <a:tcPr/>
                </a:tc>
                <a:tc>
                  <a:txBody>
                    <a:bodyPr/>
                    <a:lstStyle/>
                    <a:p>
                      <a:pPr lvl="0"/>
                      <a:r>
                        <a:rPr kumimoji="0" lang="tr-TR" sz="1800" kern="1200" dirty="0" smtClean="0">
                          <a:solidFill>
                            <a:schemeClr val="dk1"/>
                          </a:solidFill>
                          <a:latin typeface="+mn-lt"/>
                          <a:ea typeface="+mn-ea"/>
                          <a:cs typeface="+mn-cs"/>
                        </a:rPr>
                        <a:t>Karşılıklar</a:t>
                      </a:r>
                    </a:p>
                  </a:txBody>
                  <a:tcPr/>
                </a:tc>
              </a:tr>
              <a:tr h="441183">
                <a:tc>
                  <a:txBody>
                    <a:bodyPr/>
                    <a:lstStyle/>
                    <a:p>
                      <a:r>
                        <a:rPr lang="tr-TR" dirty="0" smtClean="0"/>
                        <a:t>Yatırım Tesisleri</a:t>
                      </a:r>
                      <a:endParaRPr lang="tr-TR" dirty="0"/>
                    </a:p>
                  </a:txBody>
                  <a:tcPr/>
                </a:tc>
                <a:tc>
                  <a:txBody>
                    <a:bodyPr/>
                    <a:lstStyle/>
                    <a:p>
                      <a:pPr lvl="0"/>
                      <a:r>
                        <a:rPr kumimoji="0" lang="tr-TR" sz="1800" kern="1200" dirty="0" smtClean="0">
                          <a:solidFill>
                            <a:schemeClr val="dk1"/>
                          </a:solidFill>
                          <a:latin typeface="+mn-lt"/>
                          <a:ea typeface="+mn-ea"/>
                          <a:cs typeface="+mn-cs"/>
                        </a:rPr>
                        <a:t>Azınlık payları</a:t>
                      </a:r>
                    </a:p>
                  </a:txBody>
                  <a:tcPr/>
                </a:tc>
              </a:tr>
              <a:tr h="623711">
                <a:tc>
                  <a:txBody>
                    <a:bodyPr/>
                    <a:lstStyle/>
                    <a:p>
                      <a:r>
                        <a:rPr lang="tr-TR" dirty="0" smtClean="0"/>
                        <a:t>Maddi Olmayan D.V.</a:t>
                      </a:r>
                      <a:endParaRPr lang="tr-TR"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tr-TR" sz="1800" kern="1200" dirty="0" smtClean="0">
                          <a:solidFill>
                            <a:schemeClr val="dk1"/>
                          </a:solidFill>
                          <a:latin typeface="+mn-lt"/>
                          <a:ea typeface="+mn-ea"/>
                          <a:cs typeface="+mn-cs"/>
                        </a:rPr>
                        <a:t>Ana Ortaklık sahiplerine atfedilen </a:t>
                      </a:r>
                      <a:r>
                        <a:rPr kumimoji="0" lang="tr-TR" sz="1800" kern="1200" dirty="0" err="1" smtClean="0">
                          <a:solidFill>
                            <a:schemeClr val="dk1"/>
                          </a:solidFill>
                          <a:latin typeface="+mn-lt"/>
                          <a:ea typeface="+mn-ea"/>
                          <a:cs typeface="+mn-cs"/>
                        </a:rPr>
                        <a:t>özsermaye</a:t>
                      </a:r>
                      <a:endParaRPr lang="tr-TR" dirty="0" smtClean="0"/>
                    </a:p>
                  </a:txBody>
                  <a:tcPr/>
                </a:tc>
              </a:tr>
              <a:tr h="441183">
                <a:tc>
                  <a:txBody>
                    <a:bodyPr/>
                    <a:lstStyle/>
                    <a:p>
                      <a:r>
                        <a:rPr lang="tr-TR" dirty="0" smtClean="0"/>
                        <a:t>Biyolojik Varlıklar</a:t>
                      </a:r>
                    </a:p>
                  </a:txBody>
                  <a:tcPr/>
                </a:tc>
                <a:tc>
                  <a:txBody>
                    <a:bodyPr/>
                    <a:lstStyle/>
                    <a:p>
                      <a:endParaRPr lang="tr-TR" dirty="0"/>
                    </a:p>
                  </a:txBody>
                  <a:tcPr/>
                </a:tc>
              </a:tr>
              <a:tr h="441183">
                <a:tc>
                  <a:txBody>
                    <a:bodyPr/>
                    <a:lstStyle/>
                    <a:p>
                      <a:r>
                        <a:rPr lang="tr-TR" dirty="0" smtClean="0"/>
                        <a:t>Ortaklıklara Yatırımlar</a:t>
                      </a:r>
                      <a:endParaRPr lang="tr-TR" dirty="0"/>
                    </a:p>
                  </a:txBody>
                  <a:tcPr/>
                </a:tc>
                <a:tc>
                  <a:txBody>
                    <a:bodyPr/>
                    <a:lstStyle/>
                    <a:p>
                      <a:endParaRPr lang="tr-TR" dirty="0"/>
                    </a:p>
                  </a:txBody>
                  <a:tcPr/>
                </a:tc>
              </a:tr>
              <a:tr h="441183">
                <a:tc>
                  <a:txBody>
                    <a:bodyPr/>
                    <a:lstStyle/>
                    <a:p>
                      <a:r>
                        <a:rPr lang="tr-TR" dirty="0" smtClean="0"/>
                        <a:t>Ortak</a:t>
                      </a:r>
                      <a:r>
                        <a:rPr lang="tr-TR" baseline="0" dirty="0" smtClean="0"/>
                        <a:t> Girişimlere Yatırımlar</a:t>
                      </a:r>
                      <a:endParaRPr lang="tr-TR" dirty="0"/>
                    </a:p>
                  </a:txBody>
                  <a:tcPr/>
                </a:tc>
                <a:tc>
                  <a:txBody>
                    <a:bodyPr/>
                    <a:lstStyle/>
                    <a:p>
                      <a:endParaRPr lang="tr-TR" dirty="0"/>
                    </a:p>
                  </a:txBody>
                  <a:tcPr/>
                </a:tc>
              </a:tr>
            </a:tbl>
          </a:graphicData>
        </a:graphic>
      </p:graphicFrame>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solidFill>
                  <a:schemeClr val="accent2">
                    <a:lumMod val="75000"/>
                  </a:schemeClr>
                </a:solidFill>
              </a:rPr>
              <a:t>FİNANSAL DURUM TABLOSU</a:t>
            </a:r>
            <a:endParaRPr lang="tr-TR" dirty="0">
              <a:solidFill>
                <a:schemeClr val="accent2">
                  <a:lumMod val="75000"/>
                </a:schemeClr>
              </a:solidFill>
            </a:endParaRPr>
          </a:p>
        </p:txBody>
      </p:sp>
      <p:sp>
        <p:nvSpPr>
          <p:cNvPr id="3" name="2 İçerik Yer Tutucusu"/>
          <p:cNvSpPr>
            <a:spLocks noGrp="1"/>
          </p:cNvSpPr>
          <p:nvPr>
            <p:ph idx="1"/>
          </p:nvPr>
        </p:nvSpPr>
        <p:spPr/>
        <p:txBody>
          <a:bodyPr anchor="ctr" anchorCtr="0"/>
          <a:lstStyle/>
          <a:p>
            <a:r>
              <a:rPr lang="tr-TR" dirty="0" smtClean="0"/>
              <a:t>Cari Varlıklar ile Cari Olmayan Varlıklar ve Cari Yükümlülükler ile Cari Olmayan Yükümlülükler farklı kalemlerde gösterilmek zorundadır.</a:t>
            </a:r>
          </a:p>
          <a:p>
            <a:endParaRPr lang="tr-TR" dirty="0" smtClean="0"/>
          </a:p>
          <a:p>
            <a:r>
              <a:rPr lang="tr-TR" dirty="0" smtClean="0"/>
              <a:t>Bir varlığın cari varlık olabilmesi için işletmenin normal faaliyet döngüsü içinde o varlığı tüketmeyi/satmayı amaçlaması gerekmektedir.</a:t>
            </a:r>
          </a:p>
        </p:txBody>
      </p:sp>
      <p:pic>
        <p:nvPicPr>
          <p:cNvPr id="4" name="Resim 1" descr="antet"/>
          <p:cNvPicPr>
            <a:picLocks noChangeAspect="1" noChangeArrowheads="1"/>
          </p:cNvPicPr>
          <p:nvPr/>
        </p:nvPicPr>
        <p:blipFill>
          <a:blip r:embed="rId2" cstate="print"/>
          <a:srcRect/>
          <a:stretch>
            <a:fillRect/>
          </a:stretch>
        </p:blipFill>
        <p:spPr bwMode="auto">
          <a:xfrm>
            <a:off x="7884368" y="5661248"/>
            <a:ext cx="781050" cy="8191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solidFill>
                  <a:schemeClr val="accent2">
                    <a:lumMod val="75000"/>
                  </a:schemeClr>
                </a:solidFill>
              </a:rPr>
              <a:t>KAPSAMLI GELİR TABLOSU</a:t>
            </a:r>
            <a:endParaRPr lang="tr-TR" dirty="0">
              <a:solidFill>
                <a:schemeClr val="accent2">
                  <a:lumMod val="75000"/>
                </a:schemeClr>
              </a:solidFill>
            </a:endParaRPr>
          </a:p>
        </p:txBody>
      </p:sp>
      <p:sp>
        <p:nvSpPr>
          <p:cNvPr id="3" name="2 İçerik Yer Tutucusu"/>
          <p:cNvSpPr>
            <a:spLocks noGrp="1"/>
          </p:cNvSpPr>
          <p:nvPr>
            <p:ph idx="1"/>
          </p:nvPr>
        </p:nvSpPr>
        <p:spPr/>
        <p:txBody>
          <a:bodyPr anchor="ctr" anchorCtr="0"/>
          <a:lstStyle/>
          <a:p>
            <a:r>
              <a:rPr lang="tr-TR" dirty="0" smtClean="0"/>
              <a:t>İşletmenin finansal performansının anlaşılmasını sağlayacak olan finansal tablodur. </a:t>
            </a:r>
          </a:p>
          <a:p>
            <a:endParaRPr lang="tr-TR" b="1" dirty="0" smtClean="0"/>
          </a:p>
          <a:p>
            <a:r>
              <a:rPr lang="tr-TR" b="1" dirty="0" smtClean="0"/>
              <a:t>Finansal performans</a:t>
            </a:r>
            <a:r>
              <a:rPr lang="tr-TR" dirty="0" smtClean="0"/>
              <a:t>; işletmenin gelir ve giderleri arasındaki ilişkilerin finansal tablolara yansıtılmasıdır.</a:t>
            </a:r>
            <a:endParaRPr lang="tr-TR" dirty="0"/>
          </a:p>
        </p:txBody>
      </p:sp>
      <p:pic>
        <p:nvPicPr>
          <p:cNvPr id="4" name="Resim 1" descr="antet"/>
          <p:cNvPicPr>
            <a:picLocks noChangeAspect="1" noChangeArrowheads="1"/>
          </p:cNvPicPr>
          <p:nvPr/>
        </p:nvPicPr>
        <p:blipFill>
          <a:blip r:embed="rId2" cstate="print"/>
          <a:srcRect/>
          <a:stretch>
            <a:fillRect/>
          </a:stretch>
        </p:blipFill>
        <p:spPr bwMode="auto">
          <a:xfrm>
            <a:off x="7884368" y="5661248"/>
            <a:ext cx="781050" cy="819150"/>
          </a:xfrm>
          <a:prstGeom prst="rect">
            <a:avLst/>
          </a:prstGeom>
          <a:noFill/>
          <a:ln w="9525">
            <a:noFill/>
            <a:miter lim="800000"/>
            <a:headEnd/>
            <a:tailEnd/>
          </a:ln>
        </p:spPr>
      </p:pic>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solidFill>
                  <a:schemeClr val="accent2">
                    <a:lumMod val="75000"/>
                  </a:schemeClr>
                </a:solidFill>
              </a:rPr>
              <a:t>KAPSAMLI GELİR TABLOSU</a:t>
            </a:r>
            <a:endParaRPr lang="tr-TR" dirty="0">
              <a:solidFill>
                <a:schemeClr val="accent2">
                  <a:lumMod val="75000"/>
                </a:schemeClr>
              </a:solidFill>
            </a:endParaRPr>
          </a:p>
        </p:txBody>
      </p:sp>
      <p:sp>
        <p:nvSpPr>
          <p:cNvPr id="3" name="2 İçerik Yer Tutucusu"/>
          <p:cNvSpPr>
            <a:spLocks noGrp="1"/>
          </p:cNvSpPr>
          <p:nvPr>
            <p:ph idx="1"/>
          </p:nvPr>
        </p:nvSpPr>
        <p:spPr/>
        <p:txBody>
          <a:bodyPr anchor="ctr" anchorCtr="0"/>
          <a:lstStyle/>
          <a:p>
            <a:r>
              <a:rPr lang="tr-TR" dirty="0" smtClean="0"/>
              <a:t>Gelir ve harcamaların detaylı olarak gösterildiği bir </a:t>
            </a:r>
            <a:r>
              <a:rPr lang="tr-TR" b="1" dirty="0" smtClean="0"/>
              <a:t>Kapsamlı Gelir Tablosu</a:t>
            </a:r>
            <a:r>
              <a:rPr lang="tr-TR" dirty="0" smtClean="0"/>
              <a:t> yayınlanabileceği gibi, standardın gerekliliklerini karşılayacak bir kapsamlı gelir tablosunun yanı sıra gelir ve harcama detaylarının yer aldığı bir gelir tablosundan oluşan </a:t>
            </a:r>
            <a:r>
              <a:rPr lang="tr-TR" b="1" dirty="0" smtClean="0"/>
              <a:t>İki Tabloluk Bir Set</a:t>
            </a:r>
            <a:r>
              <a:rPr lang="tr-TR" dirty="0" smtClean="0"/>
              <a:t> de yayınlayabilir</a:t>
            </a:r>
            <a:endParaRPr lang="tr-TR" dirty="0"/>
          </a:p>
        </p:txBody>
      </p:sp>
      <p:pic>
        <p:nvPicPr>
          <p:cNvPr id="4" name="Resim 1" descr="antet"/>
          <p:cNvPicPr>
            <a:picLocks noChangeAspect="1" noChangeArrowheads="1"/>
          </p:cNvPicPr>
          <p:nvPr/>
        </p:nvPicPr>
        <p:blipFill>
          <a:blip r:embed="rId2" cstate="print"/>
          <a:srcRect/>
          <a:stretch>
            <a:fillRect/>
          </a:stretch>
        </p:blipFill>
        <p:spPr bwMode="auto">
          <a:xfrm>
            <a:off x="7884368" y="5661248"/>
            <a:ext cx="781050" cy="819150"/>
          </a:xfrm>
          <a:prstGeom prst="rect">
            <a:avLst/>
          </a:prstGeom>
          <a:noFill/>
          <a:ln w="9525">
            <a:noFill/>
            <a:miter lim="800000"/>
            <a:headEnd/>
            <a:tailEnd/>
          </a:ln>
        </p:spPr>
      </p:pic>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solidFill>
                  <a:schemeClr val="accent2">
                    <a:lumMod val="75000"/>
                  </a:schemeClr>
                </a:solidFill>
              </a:rPr>
              <a:t>KAPSAMLI GELİR TABLOSU</a:t>
            </a:r>
            <a:endParaRPr lang="tr-TR" dirty="0">
              <a:solidFill>
                <a:schemeClr val="accent2">
                  <a:lumMod val="75000"/>
                </a:schemeClr>
              </a:solidFill>
            </a:endParaRPr>
          </a:p>
        </p:txBody>
      </p:sp>
      <p:sp>
        <p:nvSpPr>
          <p:cNvPr id="3" name="2 İçerik Yer Tutucusu"/>
          <p:cNvSpPr>
            <a:spLocks noGrp="1"/>
          </p:cNvSpPr>
          <p:nvPr>
            <p:ph idx="1"/>
          </p:nvPr>
        </p:nvSpPr>
        <p:spPr/>
        <p:txBody>
          <a:bodyPr anchor="ctr" anchorCtr="0">
            <a:normAutofit lnSpcReduction="10000"/>
          </a:bodyPr>
          <a:lstStyle/>
          <a:p>
            <a:r>
              <a:rPr lang="tr-TR" dirty="0" smtClean="0"/>
              <a:t>Gelir tablosu ve Özkaynak değişim tablosundan oluşan ikili bir set yerine tek bir kapsamlı gelir tablosu sunulması ancak özkaynaklardaki değişikliklerin </a:t>
            </a:r>
          </a:p>
          <a:p>
            <a:pPr lvl="1"/>
            <a:r>
              <a:rPr lang="tr-TR" dirty="0" smtClean="0"/>
              <a:t>Dönem kar veya zararlarından, </a:t>
            </a:r>
          </a:p>
          <a:p>
            <a:pPr lvl="1"/>
            <a:r>
              <a:rPr lang="tr-TR" dirty="0" smtClean="0"/>
              <a:t>Hisse sahiplerinin yaptıkları sermaye ödemelerinden, </a:t>
            </a:r>
          </a:p>
          <a:p>
            <a:pPr lvl="1"/>
            <a:r>
              <a:rPr lang="tr-TR" dirty="0" smtClean="0"/>
              <a:t>Muhasebe politikalarındaki değişikliklerden </a:t>
            </a:r>
          </a:p>
          <a:p>
            <a:pPr lvl="1"/>
            <a:r>
              <a:rPr lang="tr-TR" dirty="0" smtClean="0"/>
              <a:t>Önceki dönem hata ve değişikliklerinden kaynaklanması durumunda mümkündür.</a:t>
            </a:r>
          </a:p>
        </p:txBody>
      </p:sp>
      <p:pic>
        <p:nvPicPr>
          <p:cNvPr id="4" name="Resim 1" descr="antet"/>
          <p:cNvPicPr>
            <a:picLocks noChangeAspect="1" noChangeArrowheads="1"/>
          </p:cNvPicPr>
          <p:nvPr/>
        </p:nvPicPr>
        <p:blipFill>
          <a:blip r:embed="rId2" cstate="print"/>
          <a:srcRect/>
          <a:stretch>
            <a:fillRect/>
          </a:stretch>
        </p:blipFill>
        <p:spPr bwMode="auto">
          <a:xfrm>
            <a:off x="7884368" y="5661248"/>
            <a:ext cx="781050" cy="819150"/>
          </a:xfrm>
          <a:prstGeom prst="rect">
            <a:avLst/>
          </a:prstGeom>
          <a:noFill/>
          <a:ln w="9525">
            <a:noFill/>
            <a:miter lim="800000"/>
            <a:headEnd/>
            <a:tailEnd/>
          </a:ln>
        </p:spPr>
      </p:pic>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Resim 1" descr="antet"/>
          <p:cNvPicPr>
            <a:picLocks noChangeAspect="1" noChangeArrowheads="1"/>
          </p:cNvPicPr>
          <p:nvPr/>
        </p:nvPicPr>
        <p:blipFill>
          <a:blip r:embed="rId2" cstate="print"/>
          <a:srcRect/>
          <a:stretch>
            <a:fillRect/>
          </a:stretch>
        </p:blipFill>
        <p:spPr bwMode="auto">
          <a:xfrm>
            <a:off x="7884368" y="5661248"/>
            <a:ext cx="781050" cy="819150"/>
          </a:xfrm>
          <a:prstGeom prst="rect">
            <a:avLst/>
          </a:prstGeom>
          <a:noFill/>
          <a:ln w="9525">
            <a:noFill/>
            <a:miter lim="800000"/>
            <a:headEnd/>
            <a:tailEnd/>
          </a:ln>
        </p:spPr>
      </p:pic>
      <p:graphicFrame>
        <p:nvGraphicFramePr>
          <p:cNvPr id="7" name="6 Tablo"/>
          <p:cNvGraphicFramePr>
            <a:graphicFrameLocks noGrp="1"/>
          </p:cNvGraphicFramePr>
          <p:nvPr/>
        </p:nvGraphicFramePr>
        <p:xfrm>
          <a:off x="539552" y="1052735"/>
          <a:ext cx="7056784" cy="5406315"/>
        </p:xfrm>
        <a:graphic>
          <a:graphicData uri="http://schemas.openxmlformats.org/drawingml/2006/table">
            <a:tbl>
              <a:tblPr firstRow="1" bandRow="1">
                <a:tableStyleId>{5C22544A-7EE6-4342-B048-85BDC9FD1C3A}</a:tableStyleId>
              </a:tblPr>
              <a:tblGrid>
                <a:gridCol w="7056784"/>
              </a:tblGrid>
              <a:tr h="623711">
                <a:tc>
                  <a:txBody>
                    <a:bodyPr/>
                    <a:lstStyle/>
                    <a:p>
                      <a:pPr algn="ctr"/>
                      <a:r>
                        <a:rPr lang="tr-TR" dirty="0" smtClean="0"/>
                        <a:t>KAPSAMLI GELİR </a:t>
                      </a:r>
                      <a:r>
                        <a:rPr lang="tr-TR" baseline="0" dirty="0" smtClean="0"/>
                        <a:t>TABLOSUNDA YER ALMASI GEREKEN KALEMLER</a:t>
                      </a:r>
                      <a:endParaRPr lang="tr-TR" dirty="0"/>
                    </a:p>
                  </a:txBody>
                  <a:tcPr/>
                </a:tc>
              </a:tr>
              <a:tr h="441183">
                <a:tc>
                  <a:txBody>
                    <a:bodyPr/>
                    <a:lstStyle/>
                    <a:p>
                      <a:r>
                        <a:rPr lang="tr-TR" dirty="0" smtClean="0"/>
                        <a:t>Hasılat (Ciro)</a:t>
                      </a:r>
                      <a:endParaRPr lang="tr-TR" baseline="0" dirty="0" smtClean="0"/>
                    </a:p>
                  </a:txBody>
                  <a:tcPr/>
                </a:tc>
              </a:tr>
              <a:tr h="44118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tr-TR" sz="1800" kern="1200" dirty="0" smtClean="0">
                          <a:solidFill>
                            <a:schemeClr val="dk1"/>
                          </a:solidFill>
                          <a:latin typeface="+mn-lt"/>
                          <a:ea typeface="+mn-ea"/>
                          <a:cs typeface="+mn-cs"/>
                        </a:rPr>
                        <a:t>Finansman Giderleri</a:t>
                      </a:r>
                      <a:endParaRPr lang="tr-TR" dirty="0"/>
                    </a:p>
                  </a:txBody>
                  <a:tcPr/>
                </a:tc>
              </a:tr>
              <a:tr h="441183">
                <a:tc>
                  <a:txBody>
                    <a:bodyPr/>
                    <a:lstStyle/>
                    <a:p>
                      <a:r>
                        <a:rPr kumimoji="0" lang="tr-TR" sz="1800" kern="1200" dirty="0" smtClean="0">
                          <a:solidFill>
                            <a:schemeClr val="dk1"/>
                          </a:solidFill>
                          <a:latin typeface="+mn-lt"/>
                          <a:ea typeface="+mn-ea"/>
                          <a:cs typeface="+mn-cs"/>
                        </a:rPr>
                        <a:t>Ortaklara ve ortak girişimlere yapılan yatırımların sermaye metoduyla hesaplanmış olan kar veya zararlar</a:t>
                      </a:r>
                      <a:endParaRPr lang="tr-TR" dirty="0"/>
                    </a:p>
                  </a:txBody>
                  <a:tcPr/>
                </a:tc>
              </a:tr>
              <a:tr h="441183">
                <a:tc>
                  <a:txBody>
                    <a:bodyPr/>
                    <a:lstStyle/>
                    <a:p>
                      <a:r>
                        <a:rPr lang="tr-TR" dirty="0" smtClean="0"/>
                        <a:t>Vergi Harcamaları</a:t>
                      </a:r>
                      <a:endParaRPr lang="tr-TR" dirty="0"/>
                    </a:p>
                  </a:txBody>
                  <a:tcPr/>
                </a:tc>
              </a:tr>
              <a:tr h="623711">
                <a:tc>
                  <a:txBody>
                    <a:bodyPr/>
                    <a:lstStyle/>
                    <a:p>
                      <a:r>
                        <a:rPr kumimoji="0" lang="tr-TR" sz="1800" kern="1200" dirty="0" smtClean="0">
                          <a:solidFill>
                            <a:schemeClr val="dk1"/>
                          </a:solidFill>
                          <a:latin typeface="+mn-lt"/>
                          <a:ea typeface="+mn-ea"/>
                          <a:cs typeface="+mn-cs"/>
                        </a:rPr>
                        <a:t>Durdurulan faaliyetlere ilişkin geçmişe dönük  vergi kar veya zararları</a:t>
                      </a:r>
                      <a:endParaRPr lang="tr-TR" dirty="0"/>
                    </a:p>
                  </a:txBody>
                  <a:tcPr/>
                </a:tc>
              </a:tr>
              <a:tr h="441183">
                <a:tc>
                  <a:txBody>
                    <a:bodyPr/>
                    <a:lstStyle/>
                    <a:p>
                      <a:r>
                        <a:rPr lang="tr-TR" dirty="0" smtClean="0"/>
                        <a:t>Kar veya Zarar</a:t>
                      </a:r>
                    </a:p>
                  </a:txBody>
                  <a:tcPr/>
                </a:tc>
              </a:tr>
              <a:tr h="441183">
                <a:tc>
                  <a:txBody>
                    <a:bodyPr/>
                    <a:lstStyle/>
                    <a:p>
                      <a:r>
                        <a:rPr kumimoji="0" lang="tr-TR" sz="1800" kern="1200" dirty="0" smtClean="0">
                          <a:solidFill>
                            <a:schemeClr val="dk1"/>
                          </a:solidFill>
                          <a:latin typeface="+mn-lt"/>
                          <a:ea typeface="+mn-ea"/>
                          <a:cs typeface="+mn-cs"/>
                        </a:rPr>
                        <a:t>İçeriklerine göre sınıflandırılmış olan diğer kapsamlı gelire ilişkin ayrı ayrı maddeler</a:t>
                      </a:r>
                      <a:endParaRPr lang="tr-TR" dirty="0" smtClean="0"/>
                    </a:p>
                  </a:txBody>
                  <a:tcPr/>
                </a:tc>
              </a:tr>
              <a:tr h="441183">
                <a:tc>
                  <a:txBody>
                    <a:bodyPr/>
                    <a:lstStyle/>
                    <a:p>
                      <a:r>
                        <a:rPr kumimoji="0" lang="tr-TR" sz="1800" kern="1200" dirty="0" smtClean="0">
                          <a:solidFill>
                            <a:schemeClr val="dk1"/>
                          </a:solidFill>
                          <a:latin typeface="+mn-lt"/>
                          <a:ea typeface="+mn-ea"/>
                          <a:cs typeface="+mn-cs"/>
                        </a:rPr>
                        <a:t>Sermaye yöntemine göre hesaplanmak üzere ortaklık ve ortak girişimlerin diğer kapsamlı gelir rakamları</a:t>
                      </a:r>
                      <a:endParaRPr lang="tr-TR" dirty="0" smtClean="0"/>
                    </a:p>
                  </a:txBody>
                  <a:tcPr/>
                </a:tc>
              </a:tr>
              <a:tr h="441183">
                <a:tc>
                  <a:txBody>
                    <a:bodyPr/>
                    <a:lstStyle/>
                    <a:p>
                      <a:r>
                        <a:rPr lang="tr-TR" dirty="0" smtClean="0"/>
                        <a:t>Toplam Kapsamlı Gelir</a:t>
                      </a:r>
                    </a:p>
                  </a:txBody>
                  <a:tcPr/>
                </a:tc>
              </a:tr>
            </a:tbl>
          </a:graphicData>
        </a:graphic>
      </p:graphicFrame>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solidFill>
                  <a:schemeClr val="accent2">
                    <a:lumMod val="75000"/>
                  </a:schemeClr>
                </a:solidFill>
              </a:rPr>
              <a:t>KAPSAMLI GELİR TABLOSU</a:t>
            </a:r>
            <a:endParaRPr lang="tr-TR" dirty="0">
              <a:solidFill>
                <a:schemeClr val="accent2">
                  <a:lumMod val="75000"/>
                </a:schemeClr>
              </a:solidFill>
            </a:endParaRPr>
          </a:p>
        </p:txBody>
      </p:sp>
      <p:sp>
        <p:nvSpPr>
          <p:cNvPr id="3" name="2 İçerik Yer Tutucusu"/>
          <p:cNvSpPr>
            <a:spLocks noGrp="1"/>
          </p:cNvSpPr>
          <p:nvPr>
            <p:ph idx="1"/>
          </p:nvPr>
        </p:nvSpPr>
        <p:spPr/>
        <p:txBody>
          <a:bodyPr anchor="ctr" anchorCtr="0"/>
          <a:lstStyle/>
          <a:p>
            <a:r>
              <a:rPr lang="tr-TR" dirty="0" smtClean="0"/>
              <a:t>Bugüne kadar kullanmış olduğumuz gelir tablosundan farklı olarak standarda uygun gelir tablosunda </a:t>
            </a:r>
            <a:r>
              <a:rPr lang="tr-TR" b="1" dirty="0" smtClean="0"/>
              <a:t>“OLAĞANÜSTÜ” </a:t>
            </a:r>
            <a:r>
              <a:rPr lang="tr-TR" dirty="0" smtClean="0"/>
              <a:t>başlıklı herhangi bir gelir veya gider kaleminin yer almaması gerektiği açıkça belirtilmiştir</a:t>
            </a:r>
          </a:p>
          <a:p>
            <a:pPr>
              <a:buNone/>
            </a:pPr>
            <a:r>
              <a:rPr lang="tr-TR" dirty="0" smtClean="0"/>
              <a:t>		</a:t>
            </a:r>
          </a:p>
        </p:txBody>
      </p:sp>
      <p:pic>
        <p:nvPicPr>
          <p:cNvPr id="4" name="Resim 1" descr="antet"/>
          <p:cNvPicPr>
            <a:picLocks noChangeAspect="1" noChangeArrowheads="1"/>
          </p:cNvPicPr>
          <p:nvPr/>
        </p:nvPicPr>
        <p:blipFill>
          <a:blip r:embed="rId2" cstate="print"/>
          <a:srcRect/>
          <a:stretch>
            <a:fillRect/>
          </a:stretch>
        </p:blipFill>
        <p:spPr bwMode="auto">
          <a:xfrm>
            <a:off x="7884368" y="5661248"/>
            <a:ext cx="781050" cy="819150"/>
          </a:xfrm>
          <a:prstGeom prst="rect">
            <a:avLst/>
          </a:prstGeom>
          <a:noFill/>
          <a:ln w="9525">
            <a:noFill/>
            <a:miter lim="800000"/>
            <a:headEnd/>
            <a:tailEnd/>
          </a:ln>
        </p:spPr>
      </p:pic>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solidFill>
                  <a:schemeClr val="accent2">
                    <a:lumMod val="75000"/>
                  </a:schemeClr>
                </a:solidFill>
              </a:rPr>
              <a:t>KAPSAMLI GELİR TABLOSU</a:t>
            </a:r>
            <a:endParaRPr lang="tr-TR" dirty="0">
              <a:solidFill>
                <a:schemeClr val="accent2">
                  <a:lumMod val="75000"/>
                </a:schemeClr>
              </a:solidFill>
            </a:endParaRPr>
          </a:p>
        </p:txBody>
      </p:sp>
      <p:sp>
        <p:nvSpPr>
          <p:cNvPr id="3" name="2 İçerik Yer Tutucusu"/>
          <p:cNvSpPr>
            <a:spLocks noGrp="1"/>
          </p:cNvSpPr>
          <p:nvPr>
            <p:ph idx="1"/>
          </p:nvPr>
        </p:nvSpPr>
        <p:spPr/>
        <p:txBody>
          <a:bodyPr anchor="ctr" anchorCtr="0"/>
          <a:lstStyle/>
          <a:p>
            <a:r>
              <a:rPr lang="tr-TR" dirty="0" smtClean="0"/>
              <a:t>İşletme, tabloyu harcamaların; </a:t>
            </a:r>
          </a:p>
          <a:p>
            <a:pPr lvl="2"/>
            <a:r>
              <a:rPr lang="tr-TR" dirty="0" smtClean="0"/>
              <a:t>İçeriklerine</a:t>
            </a:r>
          </a:p>
          <a:p>
            <a:pPr lvl="2"/>
            <a:r>
              <a:rPr lang="tr-TR" dirty="0" smtClean="0"/>
              <a:t>Fonksiyonlarına</a:t>
            </a:r>
          </a:p>
          <a:p>
            <a:pPr>
              <a:buNone/>
            </a:pPr>
            <a:r>
              <a:rPr lang="tr-TR" dirty="0" smtClean="0"/>
              <a:t>göre sınıflandırabilecektir.</a:t>
            </a:r>
          </a:p>
          <a:p>
            <a:pPr>
              <a:buNone/>
            </a:pPr>
            <a:endParaRPr lang="tr-TR" dirty="0" smtClean="0"/>
          </a:p>
        </p:txBody>
      </p:sp>
      <p:pic>
        <p:nvPicPr>
          <p:cNvPr id="4" name="Resim 1" descr="antet"/>
          <p:cNvPicPr>
            <a:picLocks noChangeAspect="1" noChangeArrowheads="1"/>
          </p:cNvPicPr>
          <p:nvPr/>
        </p:nvPicPr>
        <p:blipFill>
          <a:blip r:embed="rId2" cstate="print"/>
          <a:srcRect/>
          <a:stretch>
            <a:fillRect/>
          </a:stretch>
        </p:blipFill>
        <p:spPr bwMode="auto">
          <a:xfrm>
            <a:off x="7884368" y="5661248"/>
            <a:ext cx="781050" cy="819150"/>
          </a:xfrm>
          <a:prstGeom prst="rect">
            <a:avLst/>
          </a:prstGeom>
          <a:noFill/>
          <a:ln w="9525">
            <a:noFill/>
            <a:miter lim="800000"/>
            <a:headEnd/>
            <a:tailEnd/>
          </a:ln>
        </p:spPr>
      </p:pic>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solidFill>
                  <a:schemeClr val="accent2">
                    <a:lumMod val="75000"/>
                  </a:schemeClr>
                </a:solidFill>
              </a:rPr>
              <a:t>ÖZKAYNAK DEĞİŞİM TABLOSU ve DAĞITILMAMIŞ KARLAR TABLOSU</a:t>
            </a:r>
            <a:endParaRPr lang="tr-TR" dirty="0">
              <a:solidFill>
                <a:schemeClr val="accent2">
                  <a:lumMod val="75000"/>
                </a:schemeClr>
              </a:solidFill>
            </a:endParaRPr>
          </a:p>
        </p:txBody>
      </p:sp>
      <p:sp>
        <p:nvSpPr>
          <p:cNvPr id="3" name="2 İçerik Yer Tutucusu"/>
          <p:cNvSpPr>
            <a:spLocks noGrp="1"/>
          </p:cNvSpPr>
          <p:nvPr>
            <p:ph idx="1"/>
          </p:nvPr>
        </p:nvSpPr>
        <p:spPr/>
        <p:txBody>
          <a:bodyPr anchor="ctr" anchorCtr="0"/>
          <a:lstStyle/>
          <a:p>
            <a:r>
              <a:rPr lang="tr-TR" dirty="0" smtClean="0"/>
              <a:t>Bu tablo işletmenin </a:t>
            </a:r>
            <a:r>
              <a:rPr lang="tr-TR" dirty="0" err="1" smtClean="0"/>
              <a:t>özsermayesinde</a:t>
            </a:r>
            <a:r>
              <a:rPr lang="tr-TR" dirty="0" smtClean="0"/>
              <a:t> dönem içinde ortaya çıkan değişikliklerin gösterildiği tablodur. </a:t>
            </a:r>
          </a:p>
          <a:p>
            <a:r>
              <a:rPr lang="tr-TR" dirty="0" smtClean="0"/>
              <a:t>Kapsamlı Gelir Tablosu ve Özkaynak Değişim Tablosu yerine tek bir “Gelir ve Dağıtılmış Karlar Tablosu” yayınlanabilir. (Şart Gerçekleşirse)</a:t>
            </a:r>
          </a:p>
          <a:p>
            <a:endParaRPr lang="tr-TR" dirty="0"/>
          </a:p>
        </p:txBody>
      </p:sp>
      <p:pic>
        <p:nvPicPr>
          <p:cNvPr id="4" name="Resim 1" descr="antet"/>
          <p:cNvPicPr>
            <a:picLocks noChangeAspect="1" noChangeArrowheads="1"/>
          </p:cNvPicPr>
          <p:nvPr/>
        </p:nvPicPr>
        <p:blipFill>
          <a:blip r:embed="rId2" cstate="print"/>
          <a:srcRect/>
          <a:stretch>
            <a:fillRect/>
          </a:stretch>
        </p:blipFill>
        <p:spPr bwMode="auto">
          <a:xfrm>
            <a:off x="7884368" y="5661248"/>
            <a:ext cx="781050" cy="819150"/>
          </a:xfrm>
          <a:prstGeom prst="rect">
            <a:avLst/>
          </a:prstGeom>
          <a:noFill/>
          <a:ln w="9525">
            <a:noFill/>
            <a:miter lim="800000"/>
            <a:headEnd/>
            <a:tailEnd/>
          </a:ln>
        </p:spPr>
      </p:pic>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solidFill>
                  <a:schemeClr val="accent2">
                    <a:lumMod val="75000"/>
                  </a:schemeClr>
                </a:solidFill>
              </a:rPr>
              <a:t>ÖZKAYNAK DEĞİŞİM TABLOSU ve DAĞITILMAMIŞ KARLAR TABLOSU</a:t>
            </a:r>
            <a:endParaRPr lang="tr-TR" dirty="0">
              <a:solidFill>
                <a:schemeClr val="accent2">
                  <a:lumMod val="75000"/>
                </a:schemeClr>
              </a:solidFill>
            </a:endParaRPr>
          </a:p>
        </p:txBody>
      </p:sp>
      <p:sp>
        <p:nvSpPr>
          <p:cNvPr id="3" name="2 İçerik Yer Tutucusu"/>
          <p:cNvSpPr>
            <a:spLocks noGrp="1"/>
          </p:cNvSpPr>
          <p:nvPr>
            <p:ph idx="1"/>
          </p:nvPr>
        </p:nvSpPr>
        <p:spPr/>
        <p:txBody>
          <a:bodyPr anchor="ctr" anchorCtr="0"/>
          <a:lstStyle/>
          <a:p>
            <a:r>
              <a:rPr lang="tr-TR" dirty="0" smtClean="0"/>
              <a:t>Bu tablo işletmenin </a:t>
            </a:r>
            <a:r>
              <a:rPr lang="tr-TR" dirty="0" err="1" smtClean="0"/>
              <a:t>özsermayesinde</a:t>
            </a:r>
            <a:r>
              <a:rPr lang="tr-TR" dirty="0" smtClean="0"/>
              <a:t> dönem içinde ortaya çıkan değişikliklerin gösterildiği tablodur. </a:t>
            </a:r>
          </a:p>
          <a:p>
            <a:endParaRPr lang="tr-TR" dirty="0" smtClean="0"/>
          </a:p>
          <a:p>
            <a:r>
              <a:rPr lang="tr-TR" dirty="0" smtClean="0"/>
              <a:t>Kapsamlı Gelir Tablosu ve Özkaynak Değişim Tablosu yerine tek bir “Gelir ve Dağıtılmış Karlar Tablosu” yayınlanabilir. (Şart Gerçekleşirse)</a:t>
            </a:r>
          </a:p>
          <a:p>
            <a:endParaRPr lang="tr-TR" dirty="0"/>
          </a:p>
        </p:txBody>
      </p:sp>
      <p:pic>
        <p:nvPicPr>
          <p:cNvPr id="4" name="Resim 1" descr="antet"/>
          <p:cNvPicPr>
            <a:picLocks noChangeAspect="1" noChangeArrowheads="1"/>
          </p:cNvPicPr>
          <p:nvPr/>
        </p:nvPicPr>
        <p:blipFill>
          <a:blip r:embed="rId2" cstate="print"/>
          <a:srcRect/>
          <a:stretch>
            <a:fillRect/>
          </a:stretch>
        </p:blipFill>
        <p:spPr bwMode="auto">
          <a:xfrm>
            <a:off x="7884368" y="5661248"/>
            <a:ext cx="781050" cy="819150"/>
          </a:xfrm>
          <a:prstGeom prst="rect">
            <a:avLst/>
          </a:prstGeom>
          <a:noFill/>
          <a:ln w="9525">
            <a:noFill/>
            <a:miter lim="800000"/>
            <a:headEnd/>
            <a:tailEnd/>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solidFill>
                  <a:schemeClr val="accent2">
                    <a:lumMod val="75000"/>
                  </a:schemeClr>
                </a:solidFill>
              </a:rPr>
              <a:t>Temel Finansal Tablolar</a:t>
            </a:r>
            <a:endParaRPr lang="tr-TR" dirty="0">
              <a:solidFill>
                <a:schemeClr val="accent2">
                  <a:lumMod val="75000"/>
                </a:schemeClr>
              </a:solidFill>
            </a:endParaRPr>
          </a:p>
        </p:txBody>
      </p:sp>
      <p:sp>
        <p:nvSpPr>
          <p:cNvPr id="3" name="2 İçerik Yer Tutucusu"/>
          <p:cNvSpPr>
            <a:spLocks noGrp="1"/>
          </p:cNvSpPr>
          <p:nvPr>
            <p:ph idx="1"/>
          </p:nvPr>
        </p:nvSpPr>
        <p:spPr/>
        <p:txBody>
          <a:bodyPr/>
          <a:lstStyle/>
          <a:p>
            <a:r>
              <a:rPr lang="tr-TR" dirty="0" smtClean="0"/>
              <a:t>Tekdüzen Hesap Planı ile oluşturulan kayıt düzenine uygun olarak hazırlanmış;</a:t>
            </a:r>
          </a:p>
          <a:p>
            <a:endParaRPr lang="tr-TR" dirty="0" smtClean="0"/>
          </a:p>
          <a:p>
            <a:pPr lvl="1"/>
            <a:r>
              <a:rPr lang="tr-TR" dirty="0" smtClean="0"/>
              <a:t>Bilanço</a:t>
            </a:r>
          </a:p>
          <a:p>
            <a:pPr lvl="1"/>
            <a:endParaRPr lang="tr-TR" dirty="0" smtClean="0"/>
          </a:p>
          <a:p>
            <a:pPr lvl="1"/>
            <a:r>
              <a:rPr lang="tr-TR" dirty="0" smtClean="0"/>
              <a:t>Gelir Tablosu</a:t>
            </a:r>
          </a:p>
        </p:txBody>
      </p:sp>
      <p:pic>
        <p:nvPicPr>
          <p:cNvPr id="4" name="Resim 1" descr="antet"/>
          <p:cNvPicPr>
            <a:picLocks noChangeAspect="1" noChangeArrowheads="1"/>
          </p:cNvPicPr>
          <p:nvPr/>
        </p:nvPicPr>
        <p:blipFill>
          <a:blip r:embed="rId2" cstate="print"/>
          <a:srcRect/>
          <a:stretch>
            <a:fillRect/>
          </a:stretch>
        </p:blipFill>
        <p:spPr bwMode="auto">
          <a:xfrm>
            <a:off x="7884368" y="5661248"/>
            <a:ext cx="781050" cy="8191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solidFill>
                  <a:schemeClr val="accent2">
                    <a:lumMod val="75000"/>
                  </a:schemeClr>
                </a:solidFill>
              </a:rPr>
              <a:t>ÖZKAYNAK DEĞİŞİM TABLOSU’NDA YER ALMASI GEREKEN KALEMLER</a:t>
            </a:r>
            <a:endParaRPr lang="tr-TR" dirty="0">
              <a:solidFill>
                <a:schemeClr val="accent2">
                  <a:lumMod val="75000"/>
                </a:schemeClr>
              </a:solidFill>
            </a:endParaRPr>
          </a:p>
        </p:txBody>
      </p:sp>
      <p:sp>
        <p:nvSpPr>
          <p:cNvPr id="3" name="2 İçerik Yer Tutucusu"/>
          <p:cNvSpPr>
            <a:spLocks noGrp="1"/>
          </p:cNvSpPr>
          <p:nvPr>
            <p:ph idx="1"/>
          </p:nvPr>
        </p:nvSpPr>
        <p:spPr/>
        <p:txBody>
          <a:bodyPr anchor="ctr" anchorCtr="0">
            <a:normAutofit/>
          </a:bodyPr>
          <a:lstStyle/>
          <a:p>
            <a:r>
              <a:rPr lang="tr-TR" dirty="0" smtClean="0"/>
              <a:t>Toplam kapsamlı gelir rakamı</a:t>
            </a:r>
          </a:p>
          <a:p>
            <a:r>
              <a:rPr lang="tr-TR" dirty="0" smtClean="0"/>
              <a:t>Geçmişe dönük her bir uygulama ve düzenleme ayrı ayrı belirtilmek üzere sermayeyi oluşturan unsurlar</a:t>
            </a:r>
          </a:p>
          <a:p>
            <a:r>
              <a:rPr lang="tr-TR" dirty="0" smtClean="0"/>
              <a:t>Kar ve zararın, kapsamlı geliri oluşturan rakamların her birinin ve yatırım tutarları miktarlarının özkaynaklarda yarattığı değişimler ayrı ayrı gösterilmelidir</a:t>
            </a:r>
            <a:endParaRPr lang="tr-TR" dirty="0"/>
          </a:p>
        </p:txBody>
      </p:sp>
      <p:pic>
        <p:nvPicPr>
          <p:cNvPr id="4" name="Resim 1" descr="antet"/>
          <p:cNvPicPr>
            <a:picLocks noChangeAspect="1" noChangeArrowheads="1"/>
          </p:cNvPicPr>
          <p:nvPr/>
        </p:nvPicPr>
        <p:blipFill>
          <a:blip r:embed="rId2" cstate="print"/>
          <a:srcRect/>
          <a:stretch>
            <a:fillRect/>
          </a:stretch>
        </p:blipFill>
        <p:spPr bwMode="auto">
          <a:xfrm>
            <a:off x="7884368" y="5661248"/>
            <a:ext cx="781050" cy="819150"/>
          </a:xfrm>
          <a:prstGeom prst="rect">
            <a:avLst/>
          </a:prstGeom>
          <a:noFill/>
          <a:ln w="9525">
            <a:noFill/>
            <a:miter lim="800000"/>
            <a:headEnd/>
            <a:tailEnd/>
          </a:ln>
        </p:spPr>
      </p:pic>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solidFill>
                  <a:schemeClr val="accent2">
                    <a:lumMod val="75000"/>
                  </a:schemeClr>
                </a:solidFill>
              </a:rPr>
              <a:t>NAKİT AKIM TABLOSU</a:t>
            </a:r>
            <a:endParaRPr lang="tr-TR" dirty="0">
              <a:solidFill>
                <a:schemeClr val="accent2">
                  <a:lumMod val="75000"/>
                </a:schemeClr>
              </a:solidFill>
            </a:endParaRPr>
          </a:p>
        </p:txBody>
      </p:sp>
      <p:sp>
        <p:nvSpPr>
          <p:cNvPr id="3" name="2 İçerik Yer Tutucusu"/>
          <p:cNvSpPr>
            <a:spLocks noGrp="1"/>
          </p:cNvSpPr>
          <p:nvPr>
            <p:ph idx="1"/>
          </p:nvPr>
        </p:nvSpPr>
        <p:spPr/>
        <p:txBody>
          <a:bodyPr anchor="ctr" anchorCtr="0"/>
          <a:lstStyle/>
          <a:p>
            <a:r>
              <a:rPr lang="tr-TR" dirty="0" smtClean="0"/>
              <a:t>Nakit akım tablosu bir işletmenin bir dönem içindeki nakit veya nakit benzerlerindeki değişimler hakkında bilgiler sunan bir tablodur. </a:t>
            </a:r>
          </a:p>
          <a:p>
            <a:endParaRPr lang="tr-TR" dirty="0" smtClean="0"/>
          </a:p>
          <a:p>
            <a:r>
              <a:rPr lang="tr-TR" dirty="0" smtClean="0"/>
              <a:t>Bu değişimler işletme faaliyetlerinden, yatırım faaliyetlerinden veya finansman faaliyetlerinden kaynaklanabilmektedir. 	</a:t>
            </a:r>
            <a:endParaRPr lang="tr-TR" dirty="0"/>
          </a:p>
        </p:txBody>
      </p:sp>
      <p:pic>
        <p:nvPicPr>
          <p:cNvPr id="4" name="Resim 1" descr="antet"/>
          <p:cNvPicPr>
            <a:picLocks noChangeAspect="1" noChangeArrowheads="1"/>
          </p:cNvPicPr>
          <p:nvPr/>
        </p:nvPicPr>
        <p:blipFill>
          <a:blip r:embed="rId2" cstate="print"/>
          <a:srcRect/>
          <a:stretch>
            <a:fillRect/>
          </a:stretch>
        </p:blipFill>
        <p:spPr bwMode="auto">
          <a:xfrm>
            <a:off x="7884368" y="5661248"/>
            <a:ext cx="781050" cy="819150"/>
          </a:xfrm>
          <a:prstGeom prst="rect">
            <a:avLst/>
          </a:prstGeom>
          <a:noFill/>
          <a:ln w="9525">
            <a:noFill/>
            <a:miter lim="800000"/>
            <a:headEnd/>
            <a:tailEnd/>
          </a:ln>
        </p:spPr>
      </p:pic>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solidFill>
                  <a:schemeClr val="accent2">
                    <a:lumMod val="75000"/>
                  </a:schemeClr>
                </a:solidFill>
              </a:rPr>
              <a:t>NAKİT AKIM TABLOSU</a:t>
            </a:r>
            <a:endParaRPr lang="tr-TR" dirty="0">
              <a:solidFill>
                <a:schemeClr val="accent2">
                  <a:lumMod val="75000"/>
                </a:schemeClr>
              </a:solidFill>
            </a:endParaRPr>
          </a:p>
        </p:txBody>
      </p:sp>
      <p:sp>
        <p:nvSpPr>
          <p:cNvPr id="3" name="2 İçerik Yer Tutucusu"/>
          <p:cNvSpPr>
            <a:spLocks noGrp="1"/>
          </p:cNvSpPr>
          <p:nvPr>
            <p:ph idx="1"/>
          </p:nvPr>
        </p:nvSpPr>
        <p:spPr/>
        <p:txBody>
          <a:bodyPr anchor="ctr" anchorCtr="0"/>
          <a:lstStyle/>
          <a:p>
            <a:r>
              <a:rPr lang="tr-TR" dirty="0" smtClean="0"/>
              <a:t>Tabloda bulunması gereken kalemler, FAALİYET, YATIRIM ve FİNANSMAN ana başlıkları altında standartta detaylı olarak belirtilmiştir. </a:t>
            </a:r>
          </a:p>
          <a:p>
            <a:endParaRPr lang="tr-TR" dirty="0" smtClean="0"/>
          </a:p>
          <a:p>
            <a:r>
              <a:rPr lang="tr-TR" dirty="0" smtClean="0"/>
              <a:t>Nakit akışının tutarı kadar hangi amaçla oluştuğu da bizim için önemlidir.	</a:t>
            </a:r>
            <a:endParaRPr lang="tr-TR" dirty="0"/>
          </a:p>
        </p:txBody>
      </p:sp>
      <p:pic>
        <p:nvPicPr>
          <p:cNvPr id="4" name="Resim 1" descr="antet"/>
          <p:cNvPicPr>
            <a:picLocks noChangeAspect="1" noChangeArrowheads="1"/>
          </p:cNvPicPr>
          <p:nvPr/>
        </p:nvPicPr>
        <p:blipFill>
          <a:blip r:embed="rId2" cstate="print"/>
          <a:srcRect/>
          <a:stretch>
            <a:fillRect/>
          </a:stretch>
        </p:blipFill>
        <p:spPr bwMode="auto">
          <a:xfrm>
            <a:off x="7884368" y="5661248"/>
            <a:ext cx="781050" cy="819150"/>
          </a:xfrm>
          <a:prstGeom prst="rect">
            <a:avLst/>
          </a:prstGeom>
          <a:noFill/>
          <a:ln w="9525">
            <a:noFill/>
            <a:miter lim="800000"/>
            <a:headEnd/>
            <a:tailEnd/>
          </a:ln>
        </p:spPr>
      </p:pic>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solidFill>
                  <a:schemeClr val="accent2">
                    <a:lumMod val="75000"/>
                  </a:schemeClr>
                </a:solidFill>
              </a:rPr>
              <a:t>DİPNOTLAR</a:t>
            </a:r>
            <a:endParaRPr lang="tr-TR" dirty="0">
              <a:solidFill>
                <a:schemeClr val="accent2">
                  <a:lumMod val="75000"/>
                </a:schemeClr>
              </a:solidFill>
            </a:endParaRPr>
          </a:p>
        </p:txBody>
      </p:sp>
      <p:sp>
        <p:nvSpPr>
          <p:cNvPr id="3" name="2 İçerik Yer Tutucusu"/>
          <p:cNvSpPr>
            <a:spLocks noGrp="1"/>
          </p:cNvSpPr>
          <p:nvPr>
            <p:ph idx="1"/>
          </p:nvPr>
        </p:nvSpPr>
        <p:spPr/>
        <p:txBody>
          <a:bodyPr anchor="ctr" anchorCtr="0"/>
          <a:lstStyle/>
          <a:p>
            <a:r>
              <a:rPr lang="tr-TR" dirty="0" smtClean="0"/>
              <a:t>Finansal Tabloların ayrılmaz bir parçasıdır. Finansal tablolar ile dipnotları bir bütün oluşturur.</a:t>
            </a:r>
          </a:p>
          <a:p>
            <a:pPr>
              <a:buNone/>
            </a:pPr>
            <a:endParaRPr lang="tr-TR" dirty="0" smtClean="0"/>
          </a:p>
          <a:p>
            <a:r>
              <a:rPr lang="tr-TR" dirty="0" smtClean="0"/>
              <a:t>İlgili olduğu finansal tabloyu ayrıntılı bir şekilde açıklayacak şekilde düzenlenmelidir.</a:t>
            </a:r>
          </a:p>
          <a:p>
            <a:endParaRPr lang="tr-TR" dirty="0"/>
          </a:p>
        </p:txBody>
      </p:sp>
      <p:pic>
        <p:nvPicPr>
          <p:cNvPr id="4" name="Resim 1" descr="antet"/>
          <p:cNvPicPr>
            <a:picLocks noChangeAspect="1" noChangeArrowheads="1"/>
          </p:cNvPicPr>
          <p:nvPr/>
        </p:nvPicPr>
        <p:blipFill>
          <a:blip r:embed="rId2" cstate="print"/>
          <a:srcRect/>
          <a:stretch>
            <a:fillRect/>
          </a:stretch>
        </p:blipFill>
        <p:spPr bwMode="auto">
          <a:xfrm>
            <a:off x="7884368" y="5661248"/>
            <a:ext cx="781050" cy="819150"/>
          </a:xfrm>
          <a:prstGeom prst="rect">
            <a:avLst/>
          </a:prstGeom>
          <a:noFill/>
          <a:ln w="9525">
            <a:noFill/>
            <a:miter lim="800000"/>
            <a:headEnd/>
            <a:tailEnd/>
          </a:ln>
        </p:spPr>
      </p:pic>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solidFill>
                  <a:schemeClr val="accent2">
                    <a:lumMod val="75000"/>
                  </a:schemeClr>
                </a:solidFill>
              </a:rPr>
              <a:t>DİPNOTLAR</a:t>
            </a:r>
            <a:endParaRPr lang="tr-TR" dirty="0">
              <a:solidFill>
                <a:schemeClr val="accent2">
                  <a:lumMod val="75000"/>
                </a:schemeClr>
              </a:solidFill>
            </a:endParaRPr>
          </a:p>
        </p:txBody>
      </p:sp>
      <p:sp>
        <p:nvSpPr>
          <p:cNvPr id="3" name="2 İçerik Yer Tutucusu"/>
          <p:cNvSpPr>
            <a:spLocks noGrp="1"/>
          </p:cNvSpPr>
          <p:nvPr>
            <p:ph idx="1"/>
          </p:nvPr>
        </p:nvSpPr>
        <p:spPr/>
        <p:txBody>
          <a:bodyPr anchor="ctr" anchorCtr="0"/>
          <a:lstStyle/>
          <a:p>
            <a:r>
              <a:rPr lang="tr-TR" dirty="0" smtClean="0"/>
              <a:t>Finansal tabloların hangi temellere oturtularak hazırlandığı ve izlenen muhasebe politikaları dipnotlarda yer almak zorundadır.</a:t>
            </a:r>
          </a:p>
          <a:p>
            <a:endParaRPr lang="tr-TR" dirty="0" smtClean="0"/>
          </a:p>
          <a:p>
            <a:r>
              <a:rPr lang="tr-TR" dirty="0" smtClean="0"/>
              <a:t>Dipnotlar ve dipnot referansları arasında sistematik bir düzen olmak zorundadır.</a:t>
            </a:r>
          </a:p>
          <a:p>
            <a:endParaRPr lang="tr-TR" dirty="0"/>
          </a:p>
        </p:txBody>
      </p:sp>
      <p:pic>
        <p:nvPicPr>
          <p:cNvPr id="4" name="Resim 1" descr="antet"/>
          <p:cNvPicPr>
            <a:picLocks noChangeAspect="1" noChangeArrowheads="1"/>
          </p:cNvPicPr>
          <p:nvPr/>
        </p:nvPicPr>
        <p:blipFill>
          <a:blip r:embed="rId2" cstate="print"/>
          <a:srcRect/>
          <a:stretch>
            <a:fillRect/>
          </a:stretch>
        </p:blipFill>
        <p:spPr bwMode="auto">
          <a:xfrm>
            <a:off x="7884368" y="5661248"/>
            <a:ext cx="781050" cy="819150"/>
          </a:xfrm>
          <a:prstGeom prst="rect">
            <a:avLst/>
          </a:prstGeom>
          <a:noFill/>
          <a:ln w="9525">
            <a:noFill/>
            <a:miter lim="800000"/>
            <a:headEnd/>
            <a:tailEnd/>
          </a:ln>
        </p:spPr>
      </p:pic>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solidFill>
                  <a:schemeClr val="accent2">
                    <a:lumMod val="75000"/>
                  </a:schemeClr>
                </a:solidFill>
              </a:rPr>
              <a:t>DİPNOTLAR</a:t>
            </a:r>
            <a:endParaRPr lang="tr-TR" dirty="0">
              <a:solidFill>
                <a:schemeClr val="accent2">
                  <a:lumMod val="75000"/>
                </a:schemeClr>
              </a:solidFill>
            </a:endParaRPr>
          </a:p>
        </p:txBody>
      </p:sp>
      <p:sp>
        <p:nvSpPr>
          <p:cNvPr id="3" name="2 İçerik Yer Tutucusu"/>
          <p:cNvSpPr>
            <a:spLocks noGrp="1"/>
          </p:cNvSpPr>
          <p:nvPr>
            <p:ph idx="1"/>
          </p:nvPr>
        </p:nvSpPr>
        <p:spPr/>
        <p:txBody>
          <a:bodyPr anchor="ctr" anchorCtr="0"/>
          <a:lstStyle/>
          <a:p>
            <a:r>
              <a:rPr lang="tr-TR" dirty="0" smtClean="0"/>
              <a:t>Dipnotların açıklanma sırası standartta yer aldığı üzere;</a:t>
            </a:r>
          </a:p>
          <a:p>
            <a:pPr marL="624078" lvl="0" indent="-514350">
              <a:buFont typeface="+mj-lt"/>
              <a:buAutoNum type="arabicPeriod"/>
            </a:pPr>
            <a:r>
              <a:rPr lang="tr-TR" dirty="0" smtClean="0"/>
              <a:t>Finansal tabloların KOBİ’ler için UFRS kapsamında hazırlandığına dair bir beyan,</a:t>
            </a:r>
          </a:p>
          <a:p>
            <a:pPr marL="624078" lvl="0" indent="-514350">
              <a:buFont typeface="+mj-lt"/>
              <a:buAutoNum type="arabicPeriod"/>
            </a:pPr>
            <a:r>
              <a:rPr lang="tr-TR" dirty="0" smtClean="0"/>
              <a:t>Uygulanan muhasebe politikalarının özetini içeren bilgiler,</a:t>
            </a:r>
          </a:p>
          <a:p>
            <a:pPr marL="624078" lvl="0" indent="-514350">
              <a:buFont typeface="+mj-lt"/>
              <a:buAutoNum type="arabicPeriod"/>
            </a:pPr>
            <a:r>
              <a:rPr lang="tr-TR" dirty="0" smtClean="0"/>
              <a:t>Finansal tablolarda yer alan bilgilere ilişkin destekleyici açıklamalar ve</a:t>
            </a:r>
          </a:p>
          <a:p>
            <a:pPr marL="624078" indent="-514350">
              <a:buFont typeface="+mj-lt"/>
              <a:buAutoNum type="arabicPeriod"/>
            </a:pPr>
            <a:r>
              <a:rPr lang="tr-TR" dirty="0" smtClean="0"/>
              <a:t>Diğer açıklayıcı dipnotlar.</a:t>
            </a:r>
          </a:p>
          <a:p>
            <a:endParaRPr lang="tr-TR" dirty="0"/>
          </a:p>
        </p:txBody>
      </p:sp>
      <p:pic>
        <p:nvPicPr>
          <p:cNvPr id="4" name="Resim 1" descr="antet"/>
          <p:cNvPicPr>
            <a:picLocks noChangeAspect="1" noChangeArrowheads="1"/>
          </p:cNvPicPr>
          <p:nvPr/>
        </p:nvPicPr>
        <p:blipFill>
          <a:blip r:embed="rId2" cstate="print"/>
          <a:srcRect/>
          <a:stretch>
            <a:fillRect/>
          </a:stretch>
        </p:blipFill>
        <p:spPr bwMode="auto">
          <a:xfrm>
            <a:off x="7884368" y="5661248"/>
            <a:ext cx="781050" cy="819150"/>
          </a:xfrm>
          <a:prstGeom prst="rect">
            <a:avLst/>
          </a:prstGeom>
          <a:noFill/>
          <a:ln w="9525">
            <a:noFill/>
            <a:miter lim="800000"/>
            <a:headEnd/>
            <a:tailEnd/>
          </a:ln>
        </p:spPr>
      </p:pic>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solidFill>
                  <a:schemeClr val="accent2">
                    <a:lumMod val="75000"/>
                  </a:schemeClr>
                </a:solidFill>
              </a:rPr>
              <a:t>DİPNOTLAR</a:t>
            </a:r>
            <a:endParaRPr lang="tr-TR" dirty="0">
              <a:solidFill>
                <a:schemeClr val="accent2">
                  <a:lumMod val="75000"/>
                </a:schemeClr>
              </a:solidFill>
            </a:endParaRPr>
          </a:p>
        </p:txBody>
      </p:sp>
      <p:sp>
        <p:nvSpPr>
          <p:cNvPr id="3" name="2 İçerik Yer Tutucusu"/>
          <p:cNvSpPr>
            <a:spLocks noGrp="1"/>
          </p:cNvSpPr>
          <p:nvPr>
            <p:ph idx="1"/>
          </p:nvPr>
        </p:nvSpPr>
        <p:spPr>
          <a:xfrm>
            <a:off x="457200" y="2060848"/>
            <a:ext cx="8229600" cy="4513688"/>
          </a:xfrm>
        </p:spPr>
        <p:txBody>
          <a:bodyPr anchor="ctr" anchorCtr="0">
            <a:normAutofit lnSpcReduction="10000"/>
          </a:bodyPr>
          <a:lstStyle/>
          <a:p>
            <a:r>
              <a:rPr lang="tr-TR" dirty="0" smtClean="0"/>
              <a:t>Dipnotlarda mutlaka bulunması gereken bilgiler;</a:t>
            </a:r>
          </a:p>
          <a:p>
            <a:pPr lvl="1"/>
            <a:r>
              <a:rPr lang="tr-TR" dirty="0" smtClean="0"/>
              <a:t>Raporlamayı yapan işletmenin </a:t>
            </a:r>
            <a:r>
              <a:rPr lang="tr-TR" dirty="0" err="1" smtClean="0"/>
              <a:t>ünvanı</a:t>
            </a:r>
            <a:r>
              <a:rPr lang="tr-TR" dirty="0" smtClean="0"/>
              <a:t>, raporlama döneminden sonra varsa </a:t>
            </a:r>
            <a:r>
              <a:rPr lang="tr-TR" dirty="0" err="1" smtClean="0"/>
              <a:t>ünvandaki</a:t>
            </a:r>
            <a:r>
              <a:rPr lang="tr-TR" dirty="0" smtClean="0"/>
              <a:t> değişiklikler,</a:t>
            </a:r>
          </a:p>
          <a:p>
            <a:pPr lvl="1"/>
            <a:r>
              <a:rPr lang="tr-TR" dirty="0" smtClean="0"/>
              <a:t>Finansal tabloların solo olarak mı yoksa bir gruba ait olarak mı hazırlandığı,</a:t>
            </a:r>
          </a:p>
          <a:p>
            <a:pPr lvl="1"/>
            <a:r>
              <a:rPr lang="tr-TR" dirty="0" smtClean="0"/>
              <a:t>Raporlama döneminin sonundaki tarih ve finansal tabloların kapsadığı dönemler,</a:t>
            </a:r>
          </a:p>
          <a:p>
            <a:pPr lvl="1"/>
            <a:r>
              <a:rPr lang="tr-TR" dirty="0" smtClean="0"/>
              <a:t>Finansal tabloların sunumunda kullanılan para birimi,</a:t>
            </a:r>
          </a:p>
          <a:p>
            <a:pPr lvl="1"/>
            <a:r>
              <a:rPr lang="tr-TR" dirty="0" smtClean="0"/>
              <a:t>Finansal tablolarda kullanılmışsa, yuvarlama faktörü.</a:t>
            </a:r>
            <a:endParaRPr lang="tr-TR" dirty="0"/>
          </a:p>
        </p:txBody>
      </p:sp>
      <p:pic>
        <p:nvPicPr>
          <p:cNvPr id="4" name="Resim 1" descr="antet"/>
          <p:cNvPicPr>
            <a:picLocks noChangeAspect="1" noChangeArrowheads="1"/>
          </p:cNvPicPr>
          <p:nvPr/>
        </p:nvPicPr>
        <p:blipFill>
          <a:blip r:embed="rId2" cstate="print"/>
          <a:srcRect/>
          <a:stretch>
            <a:fillRect/>
          </a:stretch>
        </p:blipFill>
        <p:spPr bwMode="auto">
          <a:xfrm>
            <a:off x="7884368" y="5661248"/>
            <a:ext cx="781050" cy="819150"/>
          </a:xfrm>
          <a:prstGeom prst="rect">
            <a:avLst/>
          </a:prstGeom>
          <a:noFill/>
          <a:ln w="9525">
            <a:noFill/>
            <a:miter lim="800000"/>
            <a:headEnd/>
            <a:tailEnd/>
          </a:ln>
        </p:spPr>
      </p:pic>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solidFill>
                  <a:schemeClr val="accent2">
                    <a:lumMod val="75000"/>
                  </a:schemeClr>
                </a:solidFill>
              </a:rPr>
              <a:t>KOBİ </a:t>
            </a:r>
            <a:r>
              <a:rPr lang="tr-TR" dirty="0" err="1" smtClean="0">
                <a:solidFill>
                  <a:schemeClr val="accent2">
                    <a:lumMod val="75000"/>
                  </a:schemeClr>
                </a:solidFill>
              </a:rPr>
              <a:t>UFRS’nin</a:t>
            </a:r>
            <a:r>
              <a:rPr lang="tr-TR" dirty="0" smtClean="0">
                <a:solidFill>
                  <a:schemeClr val="accent2">
                    <a:lumMod val="75000"/>
                  </a:schemeClr>
                </a:solidFill>
              </a:rPr>
              <a:t> FİNANSAL TABLOLAR AÇISINDAN GETİRECEĞİ YENİLİKLER</a:t>
            </a:r>
            <a:endParaRPr lang="tr-TR" dirty="0">
              <a:solidFill>
                <a:schemeClr val="accent2">
                  <a:lumMod val="75000"/>
                </a:schemeClr>
              </a:solidFill>
            </a:endParaRPr>
          </a:p>
        </p:txBody>
      </p:sp>
      <p:sp>
        <p:nvSpPr>
          <p:cNvPr id="3" name="2 İçerik Yer Tutucusu"/>
          <p:cNvSpPr>
            <a:spLocks noGrp="1"/>
          </p:cNvSpPr>
          <p:nvPr>
            <p:ph idx="1"/>
          </p:nvPr>
        </p:nvSpPr>
        <p:spPr/>
        <p:txBody>
          <a:bodyPr anchor="ctr" anchorCtr="0"/>
          <a:lstStyle/>
          <a:p>
            <a:r>
              <a:rPr lang="tr-TR" strike="sngStrike" dirty="0" smtClean="0"/>
              <a:t>Yeni Finansal Tablo Seti </a:t>
            </a:r>
          </a:p>
          <a:p>
            <a:r>
              <a:rPr lang="tr-TR" strike="sngStrike" dirty="0" smtClean="0"/>
              <a:t>Dipnotlar</a:t>
            </a:r>
          </a:p>
          <a:p>
            <a:r>
              <a:rPr lang="tr-TR" dirty="0" smtClean="0"/>
              <a:t>Değerleme Esaslarında Değişiklik</a:t>
            </a:r>
          </a:p>
          <a:p>
            <a:r>
              <a:rPr lang="tr-TR" dirty="0" smtClean="0"/>
              <a:t>Karşılaştırılabilirlik </a:t>
            </a:r>
          </a:p>
          <a:p>
            <a:r>
              <a:rPr lang="tr-TR" dirty="0" smtClean="0"/>
              <a:t>Tahminler ve Beklentiler</a:t>
            </a:r>
          </a:p>
          <a:p>
            <a:endParaRPr lang="tr-TR" dirty="0"/>
          </a:p>
        </p:txBody>
      </p:sp>
      <p:pic>
        <p:nvPicPr>
          <p:cNvPr id="4" name="Resim 1" descr="antet"/>
          <p:cNvPicPr>
            <a:picLocks noChangeAspect="1" noChangeArrowheads="1"/>
          </p:cNvPicPr>
          <p:nvPr/>
        </p:nvPicPr>
        <p:blipFill>
          <a:blip r:embed="rId2" cstate="print"/>
          <a:srcRect/>
          <a:stretch>
            <a:fillRect/>
          </a:stretch>
        </p:blipFill>
        <p:spPr bwMode="auto">
          <a:xfrm>
            <a:off x="7884368" y="5661248"/>
            <a:ext cx="781050" cy="819150"/>
          </a:xfrm>
          <a:prstGeom prst="rect">
            <a:avLst/>
          </a:prstGeom>
          <a:noFill/>
          <a:ln w="9525">
            <a:noFill/>
            <a:miter lim="800000"/>
            <a:headEnd/>
            <a:tailEnd/>
          </a:ln>
        </p:spPr>
      </p:pic>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solidFill>
                  <a:schemeClr val="accent2">
                    <a:lumMod val="75000"/>
                  </a:schemeClr>
                </a:solidFill>
              </a:rPr>
              <a:t>KOBİ UFRS DEĞERLEME </a:t>
            </a:r>
            <a:endParaRPr lang="tr-TR" dirty="0">
              <a:solidFill>
                <a:schemeClr val="accent2">
                  <a:lumMod val="75000"/>
                </a:schemeClr>
              </a:solidFill>
            </a:endParaRPr>
          </a:p>
        </p:txBody>
      </p:sp>
      <p:sp>
        <p:nvSpPr>
          <p:cNvPr id="3" name="2 İçerik Yer Tutucusu"/>
          <p:cNvSpPr>
            <a:spLocks noGrp="1"/>
          </p:cNvSpPr>
          <p:nvPr>
            <p:ph idx="1"/>
          </p:nvPr>
        </p:nvSpPr>
        <p:spPr/>
        <p:txBody>
          <a:bodyPr anchor="ctr" anchorCtr="0"/>
          <a:lstStyle/>
          <a:p>
            <a:r>
              <a:rPr lang="tr-TR" b="1" dirty="0" smtClean="0"/>
              <a:t>Gerçeğe Uygun Değer</a:t>
            </a:r>
          </a:p>
          <a:p>
            <a:r>
              <a:rPr lang="tr-TR" dirty="0" smtClean="0"/>
              <a:t>Standartların uygulanmasında işletmelerin en çok zorlanacakları husus olarak kabul edilebilir.</a:t>
            </a:r>
          </a:p>
          <a:p>
            <a:r>
              <a:rPr lang="tr-TR" dirty="0" smtClean="0"/>
              <a:t>V.U.K. Tarihi Maliyet esasından bahsederken yepyeni bir bakış açısı geliştirmemiz gerekecek</a:t>
            </a:r>
            <a:endParaRPr lang="tr-TR" dirty="0"/>
          </a:p>
        </p:txBody>
      </p:sp>
      <p:pic>
        <p:nvPicPr>
          <p:cNvPr id="4" name="Resim 1" descr="antet"/>
          <p:cNvPicPr>
            <a:picLocks noChangeAspect="1" noChangeArrowheads="1"/>
          </p:cNvPicPr>
          <p:nvPr/>
        </p:nvPicPr>
        <p:blipFill>
          <a:blip r:embed="rId2" cstate="print"/>
          <a:srcRect/>
          <a:stretch>
            <a:fillRect/>
          </a:stretch>
        </p:blipFill>
        <p:spPr bwMode="auto">
          <a:xfrm>
            <a:off x="7884368" y="5661248"/>
            <a:ext cx="781050" cy="819150"/>
          </a:xfrm>
          <a:prstGeom prst="rect">
            <a:avLst/>
          </a:prstGeom>
          <a:noFill/>
          <a:ln w="9525">
            <a:noFill/>
            <a:miter lim="800000"/>
            <a:headEnd/>
            <a:tailEnd/>
          </a:ln>
        </p:spPr>
      </p:pic>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solidFill>
                  <a:schemeClr val="accent2">
                    <a:lumMod val="75000"/>
                  </a:schemeClr>
                </a:solidFill>
              </a:rPr>
              <a:t>KOBİ UFRS DEĞERLEME </a:t>
            </a:r>
            <a:endParaRPr lang="tr-TR" dirty="0">
              <a:solidFill>
                <a:schemeClr val="accent2">
                  <a:lumMod val="75000"/>
                </a:schemeClr>
              </a:solidFill>
            </a:endParaRPr>
          </a:p>
        </p:txBody>
      </p:sp>
      <p:sp>
        <p:nvSpPr>
          <p:cNvPr id="3" name="2 İçerik Yer Tutucusu"/>
          <p:cNvSpPr>
            <a:spLocks noGrp="1"/>
          </p:cNvSpPr>
          <p:nvPr>
            <p:ph idx="1"/>
          </p:nvPr>
        </p:nvSpPr>
        <p:spPr/>
        <p:txBody>
          <a:bodyPr anchor="ctr" anchorCtr="0"/>
          <a:lstStyle/>
          <a:p>
            <a:r>
              <a:rPr lang="tr-TR" dirty="0" smtClean="0"/>
              <a:t>Etki edeceği bazı kalemler;</a:t>
            </a:r>
          </a:p>
          <a:p>
            <a:pPr lvl="1"/>
            <a:r>
              <a:rPr lang="tr-TR" dirty="0" smtClean="0"/>
              <a:t>Varlıkların ve Yükümlülüklerin kayıtlı değerleri</a:t>
            </a:r>
          </a:p>
          <a:p>
            <a:pPr lvl="2"/>
            <a:r>
              <a:rPr lang="tr-TR" dirty="0" smtClean="0"/>
              <a:t>Sabit Kıymet, Borç, Alacak, Stok vb.</a:t>
            </a:r>
          </a:p>
          <a:p>
            <a:pPr lvl="1"/>
            <a:r>
              <a:rPr lang="tr-TR" dirty="0" smtClean="0"/>
              <a:t>Amortismanlar</a:t>
            </a:r>
          </a:p>
          <a:p>
            <a:pPr lvl="1">
              <a:buNone/>
            </a:pPr>
            <a:endParaRPr lang="tr-TR" dirty="0" smtClean="0"/>
          </a:p>
          <a:p>
            <a:r>
              <a:rPr lang="tr-TR" dirty="0" smtClean="0"/>
              <a:t>Bu değişiklik karşımızı Ertelenmiş Vergi Varlık ve Yükümlülükleri Kavramını getiriyor</a:t>
            </a:r>
            <a:endParaRPr lang="tr-TR" dirty="0"/>
          </a:p>
        </p:txBody>
      </p:sp>
      <p:pic>
        <p:nvPicPr>
          <p:cNvPr id="4" name="Resim 1" descr="antet"/>
          <p:cNvPicPr>
            <a:picLocks noChangeAspect="1" noChangeArrowheads="1"/>
          </p:cNvPicPr>
          <p:nvPr/>
        </p:nvPicPr>
        <p:blipFill>
          <a:blip r:embed="rId2" cstate="print"/>
          <a:srcRect/>
          <a:stretch>
            <a:fillRect/>
          </a:stretch>
        </p:blipFill>
        <p:spPr bwMode="auto">
          <a:xfrm>
            <a:off x="7884368" y="5661248"/>
            <a:ext cx="781050" cy="819150"/>
          </a:xfrm>
          <a:prstGeom prst="rect">
            <a:avLst/>
          </a:prstGeom>
          <a:noFill/>
          <a:ln w="9525">
            <a:noFill/>
            <a:miter lim="800000"/>
            <a:headEnd/>
            <a:tailEnd/>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solidFill>
                  <a:schemeClr val="accent2">
                    <a:lumMod val="75000"/>
                  </a:schemeClr>
                </a:solidFill>
              </a:rPr>
              <a:t>Yardımcı Finansal Tablolar</a:t>
            </a:r>
            <a:endParaRPr lang="tr-TR" dirty="0">
              <a:solidFill>
                <a:schemeClr val="accent2">
                  <a:lumMod val="75000"/>
                </a:schemeClr>
              </a:solidFill>
            </a:endParaRPr>
          </a:p>
        </p:txBody>
      </p:sp>
      <p:sp>
        <p:nvSpPr>
          <p:cNvPr id="3" name="2 İçerik Yer Tutucusu"/>
          <p:cNvSpPr>
            <a:spLocks noGrp="1"/>
          </p:cNvSpPr>
          <p:nvPr>
            <p:ph idx="1"/>
          </p:nvPr>
        </p:nvSpPr>
        <p:spPr/>
        <p:txBody>
          <a:bodyPr/>
          <a:lstStyle/>
          <a:p>
            <a:r>
              <a:rPr lang="tr-TR" dirty="0" smtClean="0"/>
              <a:t>Mevzuat açısından hazırlanması zorunlu olmayan ancak, işletmelerin durumlarını açıklamada gerekli tablolar.</a:t>
            </a:r>
          </a:p>
          <a:p>
            <a:endParaRPr lang="tr-TR" dirty="0" smtClean="0"/>
          </a:p>
          <a:p>
            <a:pPr lvl="1"/>
            <a:r>
              <a:rPr lang="tr-TR" dirty="0" smtClean="0"/>
              <a:t>Nakit Akım Tablosu</a:t>
            </a:r>
          </a:p>
          <a:p>
            <a:pPr lvl="1"/>
            <a:r>
              <a:rPr lang="tr-TR" dirty="0" smtClean="0"/>
              <a:t>Fon Akım Tablosu</a:t>
            </a:r>
          </a:p>
          <a:p>
            <a:pPr lvl="1"/>
            <a:r>
              <a:rPr lang="tr-TR" dirty="0" smtClean="0"/>
              <a:t>Özkaynak Değişim Tablosu</a:t>
            </a:r>
          </a:p>
          <a:p>
            <a:pPr lvl="1"/>
            <a:r>
              <a:rPr lang="tr-TR" dirty="0" smtClean="0"/>
              <a:t>Satışların Maliyeti Tablosu</a:t>
            </a:r>
          </a:p>
          <a:p>
            <a:pPr lvl="1"/>
            <a:r>
              <a:rPr lang="tr-TR" dirty="0" smtClean="0"/>
              <a:t>Kar Dağıtım Tablosu</a:t>
            </a:r>
          </a:p>
          <a:p>
            <a:pPr lvl="1"/>
            <a:endParaRPr lang="tr-TR" dirty="0"/>
          </a:p>
        </p:txBody>
      </p:sp>
      <p:pic>
        <p:nvPicPr>
          <p:cNvPr id="4" name="Resim 1" descr="antet"/>
          <p:cNvPicPr>
            <a:picLocks noChangeAspect="1" noChangeArrowheads="1"/>
          </p:cNvPicPr>
          <p:nvPr/>
        </p:nvPicPr>
        <p:blipFill>
          <a:blip r:embed="rId2" cstate="print"/>
          <a:srcRect/>
          <a:stretch>
            <a:fillRect/>
          </a:stretch>
        </p:blipFill>
        <p:spPr bwMode="auto">
          <a:xfrm>
            <a:off x="7884368" y="5661248"/>
            <a:ext cx="781050" cy="8191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solidFill>
                  <a:schemeClr val="accent2">
                    <a:lumMod val="75000"/>
                  </a:schemeClr>
                </a:solidFill>
              </a:rPr>
              <a:t>KARŞILAŞTIRILABİLİRLİK</a:t>
            </a:r>
            <a:endParaRPr lang="tr-TR" dirty="0">
              <a:solidFill>
                <a:schemeClr val="accent2">
                  <a:lumMod val="75000"/>
                </a:schemeClr>
              </a:solidFill>
            </a:endParaRPr>
          </a:p>
        </p:txBody>
      </p:sp>
      <p:sp>
        <p:nvSpPr>
          <p:cNvPr id="3" name="2 İçerik Yer Tutucusu"/>
          <p:cNvSpPr>
            <a:spLocks noGrp="1"/>
          </p:cNvSpPr>
          <p:nvPr>
            <p:ph idx="1"/>
          </p:nvPr>
        </p:nvSpPr>
        <p:spPr/>
        <p:txBody>
          <a:bodyPr anchor="ctr" anchorCtr="0"/>
          <a:lstStyle/>
          <a:p>
            <a:r>
              <a:rPr lang="tr-TR" dirty="0" smtClean="0"/>
              <a:t>Finansal tabloların mutlaka en az iki dönem içerecek şekilde hazırlanması </a:t>
            </a:r>
          </a:p>
          <a:p>
            <a:endParaRPr lang="tr-TR" dirty="0" smtClean="0"/>
          </a:p>
          <a:p>
            <a:r>
              <a:rPr lang="tr-TR" dirty="0" smtClean="0"/>
              <a:t>Bu tabloların tam olarak karşılaştırılabilir kalemler içermesi </a:t>
            </a:r>
          </a:p>
          <a:p>
            <a:pPr lvl="1"/>
            <a:r>
              <a:rPr lang="tr-TR" dirty="0" smtClean="0"/>
              <a:t>Düzeltmelerin yalnızca cari yılda değil, önceki dönemlerde de uygulanması</a:t>
            </a:r>
            <a:endParaRPr lang="tr-TR" dirty="0"/>
          </a:p>
        </p:txBody>
      </p:sp>
      <p:pic>
        <p:nvPicPr>
          <p:cNvPr id="4" name="Resim 1" descr="antet"/>
          <p:cNvPicPr>
            <a:picLocks noChangeAspect="1" noChangeArrowheads="1"/>
          </p:cNvPicPr>
          <p:nvPr/>
        </p:nvPicPr>
        <p:blipFill>
          <a:blip r:embed="rId2" cstate="print"/>
          <a:srcRect/>
          <a:stretch>
            <a:fillRect/>
          </a:stretch>
        </p:blipFill>
        <p:spPr bwMode="auto">
          <a:xfrm>
            <a:off x="7884368" y="5661248"/>
            <a:ext cx="781050" cy="819150"/>
          </a:xfrm>
          <a:prstGeom prst="rect">
            <a:avLst/>
          </a:prstGeom>
          <a:noFill/>
          <a:ln w="9525">
            <a:noFill/>
            <a:miter lim="800000"/>
            <a:headEnd/>
            <a:tailEnd/>
          </a:ln>
        </p:spPr>
      </p:pic>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solidFill>
                  <a:schemeClr val="accent2">
                    <a:lumMod val="75000"/>
                  </a:schemeClr>
                </a:solidFill>
              </a:rPr>
              <a:t>KARŞILAŞTIRILABİLİRLİK</a:t>
            </a:r>
            <a:endParaRPr lang="tr-TR" dirty="0">
              <a:solidFill>
                <a:schemeClr val="accent2">
                  <a:lumMod val="75000"/>
                </a:schemeClr>
              </a:solidFill>
            </a:endParaRPr>
          </a:p>
        </p:txBody>
      </p:sp>
      <p:sp>
        <p:nvSpPr>
          <p:cNvPr id="3" name="2 İçerik Yer Tutucusu"/>
          <p:cNvSpPr>
            <a:spLocks noGrp="1"/>
          </p:cNvSpPr>
          <p:nvPr>
            <p:ph idx="1"/>
          </p:nvPr>
        </p:nvSpPr>
        <p:spPr/>
        <p:txBody>
          <a:bodyPr anchor="ctr" anchorCtr="0"/>
          <a:lstStyle/>
          <a:p>
            <a:r>
              <a:rPr lang="tr-TR" dirty="0" smtClean="0"/>
              <a:t>Bu uygulamalar sayesinde finansal tablolar;</a:t>
            </a:r>
          </a:p>
          <a:p>
            <a:pPr lvl="1"/>
            <a:r>
              <a:rPr lang="tr-TR" dirty="0" smtClean="0"/>
              <a:t>İşletmenin önceki dönemden bu döneme kadar yapmış oldukları değişikliklerin net bir şekilde finansal tablolarda görülebilmesini,</a:t>
            </a:r>
          </a:p>
          <a:p>
            <a:pPr lvl="1"/>
            <a:r>
              <a:rPr lang="tr-TR" dirty="0" smtClean="0"/>
              <a:t>Yönetimin hedeflerinin ne kadarını başarabildiğinin açıkça anlaşılmasını sağlayacaktır.</a:t>
            </a:r>
          </a:p>
        </p:txBody>
      </p:sp>
      <p:pic>
        <p:nvPicPr>
          <p:cNvPr id="4" name="Resim 1" descr="antet"/>
          <p:cNvPicPr>
            <a:picLocks noChangeAspect="1" noChangeArrowheads="1"/>
          </p:cNvPicPr>
          <p:nvPr/>
        </p:nvPicPr>
        <p:blipFill>
          <a:blip r:embed="rId2" cstate="print"/>
          <a:srcRect/>
          <a:stretch>
            <a:fillRect/>
          </a:stretch>
        </p:blipFill>
        <p:spPr bwMode="auto">
          <a:xfrm>
            <a:off x="7884368" y="5661248"/>
            <a:ext cx="781050" cy="819150"/>
          </a:xfrm>
          <a:prstGeom prst="rect">
            <a:avLst/>
          </a:prstGeom>
          <a:noFill/>
          <a:ln w="9525">
            <a:noFill/>
            <a:miter lim="800000"/>
            <a:headEnd/>
            <a:tailEnd/>
          </a:ln>
        </p:spPr>
      </p:pic>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solidFill>
                  <a:schemeClr val="accent2">
                    <a:lumMod val="75000"/>
                  </a:schemeClr>
                </a:solidFill>
              </a:rPr>
              <a:t>Tahmin ve Beklentiler</a:t>
            </a:r>
            <a:endParaRPr lang="tr-TR" dirty="0">
              <a:solidFill>
                <a:schemeClr val="accent2">
                  <a:lumMod val="75000"/>
                </a:schemeClr>
              </a:solidFill>
            </a:endParaRPr>
          </a:p>
        </p:txBody>
      </p:sp>
      <p:sp>
        <p:nvSpPr>
          <p:cNvPr id="3" name="2 İçerik Yer Tutucusu"/>
          <p:cNvSpPr>
            <a:spLocks noGrp="1"/>
          </p:cNvSpPr>
          <p:nvPr>
            <p:ph idx="1"/>
          </p:nvPr>
        </p:nvSpPr>
        <p:spPr/>
        <p:txBody>
          <a:bodyPr anchor="ctr" anchorCtr="0"/>
          <a:lstStyle/>
          <a:p>
            <a:r>
              <a:rPr lang="tr-TR" dirty="0" smtClean="0"/>
              <a:t>Dipnotlar aracılığıyla işletmenin gelecek döneme ilişkin tahmin ve beklentilerini açıklaması</a:t>
            </a:r>
          </a:p>
          <a:p>
            <a:r>
              <a:rPr lang="tr-TR" dirty="0" smtClean="0"/>
              <a:t>Hasılat ve Gider kavramının standart sayesinde farklı bir anlam kazanması ve bu durum sonucunda işletmenin finansal tablolarının farklılaşması</a:t>
            </a:r>
            <a:endParaRPr lang="tr-TR" dirty="0"/>
          </a:p>
        </p:txBody>
      </p:sp>
      <p:pic>
        <p:nvPicPr>
          <p:cNvPr id="4" name="Resim 1" descr="antet"/>
          <p:cNvPicPr>
            <a:picLocks noChangeAspect="1" noChangeArrowheads="1"/>
          </p:cNvPicPr>
          <p:nvPr/>
        </p:nvPicPr>
        <p:blipFill>
          <a:blip r:embed="rId2" cstate="print"/>
          <a:srcRect/>
          <a:stretch>
            <a:fillRect/>
          </a:stretch>
        </p:blipFill>
        <p:spPr bwMode="auto">
          <a:xfrm>
            <a:off x="7884368" y="5661248"/>
            <a:ext cx="781050" cy="819150"/>
          </a:xfrm>
          <a:prstGeom prst="rect">
            <a:avLst/>
          </a:prstGeom>
          <a:noFill/>
          <a:ln w="9525">
            <a:noFill/>
            <a:miter lim="800000"/>
            <a:headEnd/>
            <a:tailEnd/>
          </a:ln>
        </p:spPr>
      </p:pic>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solidFill>
                  <a:schemeClr val="accent2">
                    <a:lumMod val="75000"/>
                  </a:schemeClr>
                </a:solidFill>
              </a:rPr>
              <a:t>Tahmin ve Beklentiler</a:t>
            </a:r>
            <a:endParaRPr lang="tr-TR" dirty="0">
              <a:solidFill>
                <a:schemeClr val="accent2">
                  <a:lumMod val="75000"/>
                </a:schemeClr>
              </a:solidFill>
            </a:endParaRPr>
          </a:p>
        </p:txBody>
      </p:sp>
      <p:sp>
        <p:nvSpPr>
          <p:cNvPr id="3" name="2 İçerik Yer Tutucusu"/>
          <p:cNvSpPr>
            <a:spLocks noGrp="1"/>
          </p:cNvSpPr>
          <p:nvPr>
            <p:ph idx="1"/>
          </p:nvPr>
        </p:nvSpPr>
        <p:spPr/>
        <p:txBody>
          <a:bodyPr anchor="ctr" anchorCtr="0"/>
          <a:lstStyle/>
          <a:p>
            <a:r>
              <a:rPr lang="tr-TR" dirty="0" smtClean="0"/>
              <a:t>Tahmin ve beklenti belirleme gerekliliği sayesinde işletmelerin gelecek ile ilgili planlarını daha detaylı olarak yapmasının sağlanması,</a:t>
            </a:r>
          </a:p>
          <a:p>
            <a:endParaRPr lang="tr-TR" dirty="0" smtClean="0"/>
          </a:p>
          <a:p>
            <a:r>
              <a:rPr lang="tr-TR" dirty="0" smtClean="0"/>
              <a:t>Daha öngörü sahibi ve sağlam hareket eden şirket yönetimlerinin oluşması</a:t>
            </a:r>
            <a:endParaRPr lang="tr-TR" dirty="0"/>
          </a:p>
        </p:txBody>
      </p:sp>
      <p:pic>
        <p:nvPicPr>
          <p:cNvPr id="4" name="Resim 1" descr="antet"/>
          <p:cNvPicPr>
            <a:picLocks noChangeAspect="1" noChangeArrowheads="1"/>
          </p:cNvPicPr>
          <p:nvPr/>
        </p:nvPicPr>
        <p:blipFill>
          <a:blip r:embed="rId2" cstate="print"/>
          <a:srcRect/>
          <a:stretch>
            <a:fillRect/>
          </a:stretch>
        </p:blipFill>
        <p:spPr bwMode="auto">
          <a:xfrm>
            <a:off x="7884368" y="5661248"/>
            <a:ext cx="781050" cy="819150"/>
          </a:xfrm>
          <a:prstGeom prst="rect">
            <a:avLst/>
          </a:prstGeom>
          <a:noFill/>
          <a:ln w="9525">
            <a:noFill/>
            <a:miter lim="800000"/>
            <a:headEnd/>
            <a:tailEnd/>
          </a:ln>
        </p:spPr>
      </p:pic>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solidFill>
                  <a:schemeClr val="accent2">
                    <a:lumMod val="75000"/>
                  </a:schemeClr>
                </a:solidFill>
              </a:rPr>
              <a:t>SONUÇ</a:t>
            </a:r>
            <a:endParaRPr lang="tr-TR" dirty="0">
              <a:solidFill>
                <a:schemeClr val="accent2">
                  <a:lumMod val="75000"/>
                </a:schemeClr>
              </a:solidFill>
            </a:endParaRPr>
          </a:p>
        </p:txBody>
      </p:sp>
      <p:sp>
        <p:nvSpPr>
          <p:cNvPr id="3" name="2 İçerik Yer Tutucusu"/>
          <p:cNvSpPr>
            <a:spLocks noGrp="1"/>
          </p:cNvSpPr>
          <p:nvPr>
            <p:ph idx="1"/>
          </p:nvPr>
        </p:nvSpPr>
        <p:spPr/>
        <p:txBody>
          <a:bodyPr anchor="ctr" anchorCtr="0">
            <a:normAutofit/>
          </a:bodyPr>
          <a:lstStyle/>
          <a:p>
            <a:r>
              <a:rPr lang="tr-TR" dirty="0" smtClean="0"/>
              <a:t>Önümüzdeki 1,5 yıllık dönemde muhasebe sistemlerimizi ve raporlama standartlarımızı büyük bir değişim sürecinden geçirmek durumundayız</a:t>
            </a:r>
          </a:p>
          <a:p>
            <a:endParaRPr lang="tr-TR" dirty="0" smtClean="0"/>
          </a:p>
          <a:p>
            <a:r>
              <a:rPr lang="tr-TR" dirty="0" smtClean="0"/>
              <a:t>V.U.K. İle T.T.K. Arasındaki farklılık giderilene kadar iki ayrı finansal tablo seti hazırlanacak</a:t>
            </a:r>
          </a:p>
          <a:p>
            <a:endParaRPr lang="tr-TR" dirty="0" smtClean="0"/>
          </a:p>
        </p:txBody>
      </p:sp>
      <p:pic>
        <p:nvPicPr>
          <p:cNvPr id="4" name="Resim 1" descr="antet"/>
          <p:cNvPicPr>
            <a:picLocks noChangeAspect="1" noChangeArrowheads="1"/>
          </p:cNvPicPr>
          <p:nvPr/>
        </p:nvPicPr>
        <p:blipFill>
          <a:blip r:embed="rId2" cstate="print"/>
          <a:srcRect/>
          <a:stretch>
            <a:fillRect/>
          </a:stretch>
        </p:blipFill>
        <p:spPr bwMode="auto">
          <a:xfrm>
            <a:off x="7884368" y="5661248"/>
            <a:ext cx="781050" cy="819150"/>
          </a:xfrm>
          <a:prstGeom prst="rect">
            <a:avLst/>
          </a:prstGeom>
          <a:noFill/>
          <a:ln w="9525">
            <a:noFill/>
            <a:miter lim="800000"/>
            <a:headEnd/>
            <a:tailEnd/>
          </a:ln>
        </p:spPr>
      </p:pic>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solidFill>
                  <a:schemeClr val="accent2">
                    <a:lumMod val="75000"/>
                  </a:schemeClr>
                </a:solidFill>
              </a:rPr>
              <a:t>SONUÇ</a:t>
            </a:r>
            <a:endParaRPr lang="tr-TR" dirty="0">
              <a:solidFill>
                <a:schemeClr val="accent2">
                  <a:lumMod val="75000"/>
                </a:schemeClr>
              </a:solidFill>
            </a:endParaRPr>
          </a:p>
        </p:txBody>
      </p:sp>
      <p:sp>
        <p:nvSpPr>
          <p:cNvPr id="3" name="2 İçerik Yer Tutucusu"/>
          <p:cNvSpPr>
            <a:spLocks noGrp="1"/>
          </p:cNvSpPr>
          <p:nvPr>
            <p:ph idx="1"/>
          </p:nvPr>
        </p:nvSpPr>
        <p:spPr/>
        <p:txBody>
          <a:bodyPr anchor="ctr" anchorCtr="0"/>
          <a:lstStyle/>
          <a:p>
            <a:r>
              <a:rPr lang="tr-TR" dirty="0" smtClean="0"/>
              <a:t>OSB’ler tacir sıfatını taşıyan işletmeler olmaları nedeniyle 2013 yılı başından itibaren bu standartlara uygun rapor hazırlamak durumundadırlar.</a:t>
            </a:r>
          </a:p>
          <a:p>
            <a:endParaRPr lang="tr-TR" dirty="0"/>
          </a:p>
        </p:txBody>
      </p:sp>
      <p:pic>
        <p:nvPicPr>
          <p:cNvPr id="4" name="Resim 1" descr="antet"/>
          <p:cNvPicPr>
            <a:picLocks noChangeAspect="1" noChangeArrowheads="1"/>
          </p:cNvPicPr>
          <p:nvPr/>
        </p:nvPicPr>
        <p:blipFill>
          <a:blip r:embed="rId2" cstate="print"/>
          <a:srcRect/>
          <a:stretch>
            <a:fillRect/>
          </a:stretch>
        </p:blipFill>
        <p:spPr bwMode="auto">
          <a:xfrm>
            <a:off x="7884368" y="5661248"/>
            <a:ext cx="781050" cy="819150"/>
          </a:xfrm>
          <a:prstGeom prst="rect">
            <a:avLst/>
          </a:prstGeom>
          <a:noFill/>
          <a:ln w="9525">
            <a:noFill/>
            <a:miter lim="800000"/>
            <a:headEnd/>
            <a:tailEnd/>
          </a:ln>
        </p:spPr>
      </p:pic>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467544" y="1556792"/>
            <a:ext cx="8458200" cy="1470025"/>
          </a:xfrm>
        </p:spPr>
        <p:txBody>
          <a:bodyPr>
            <a:normAutofit/>
          </a:bodyPr>
          <a:lstStyle/>
          <a:p>
            <a:pPr algn="ctr"/>
            <a:r>
              <a:rPr lang="tr-TR" sz="4800" dirty="0" smtClean="0">
                <a:solidFill>
                  <a:schemeClr val="accent6">
                    <a:lumMod val="75000"/>
                  </a:schemeClr>
                </a:solidFill>
              </a:rPr>
              <a:t>Teşekkürler</a:t>
            </a:r>
          </a:p>
        </p:txBody>
      </p:sp>
      <p:sp>
        <p:nvSpPr>
          <p:cNvPr id="3" name="2 Alt Başlık"/>
          <p:cNvSpPr>
            <a:spLocks noGrp="1"/>
          </p:cNvSpPr>
          <p:nvPr>
            <p:ph type="subTitle" idx="1"/>
          </p:nvPr>
        </p:nvSpPr>
        <p:spPr/>
        <p:txBody>
          <a:bodyPr>
            <a:noAutofit/>
          </a:bodyPr>
          <a:lstStyle/>
          <a:p>
            <a:r>
              <a:rPr lang="tr-TR" dirty="0" smtClean="0">
                <a:solidFill>
                  <a:schemeClr val="accent6">
                    <a:lumMod val="75000"/>
                  </a:schemeClr>
                </a:solidFill>
              </a:rPr>
              <a:t>Neslihan ÇETİNKAYA</a:t>
            </a:r>
          </a:p>
          <a:p>
            <a:endParaRPr lang="tr-TR" dirty="0" smtClean="0">
              <a:solidFill>
                <a:schemeClr val="accent6">
                  <a:lumMod val="75000"/>
                </a:schemeClr>
              </a:solidFill>
            </a:endParaRPr>
          </a:p>
          <a:p>
            <a:r>
              <a:rPr lang="tr-TR" dirty="0" err="1" smtClean="0">
                <a:solidFill>
                  <a:schemeClr val="accent6">
                    <a:lumMod val="75000"/>
                  </a:schemeClr>
                </a:solidFill>
                <a:hlinkClick r:id="rId2"/>
              </a:rPr>
              <a:t>neslihancetinkaya</a:t>
            </a:r>
            <a:r>
              <a:rPr lang="tr-TR" dirty="0" smtClean="0">
                <a:solidFill>
                  <a:schemeClr val="accent6">
                    <a:lumMod val="75000"/>
                  </a:schemeClr>
                </a:solidFill>
                <a:hlinkClick r:id="rId2"/>
              </a:rPr>
              <a:t>@</a:t>
            </a:r>
            <a:r>
              <a:rPr lang="tr-TR" dirty="0" err="1" smtClean="0">
                <a:solidFill>
                  <a:schemeClr val="accent6">
                    <a:lumMod val="75000"/>
                  </a:schemeClr>
                </a:solidFill>
                <a:hlinkClick r:id="rId2"/>
              </a:rPr>
              <a:t>ustadim</a:t>
            </a:r>
            <a:r>
              <a:rPr lang="tr-TR" dirty="0" smtClean="0">
                <a:solidFill>
                  <a:schemeClr val="accent6">
                    <a:lumMod val="75000"/>
                  </a:schemeClr>
                </a:solidFill>
                <a:hlinkClick r:id="rId2"/>
              </a:rPr>
              <a:t>.com</a:t>
            </a:r>
            <a:endParaRPr lang="tr-TR" dirty="0" smtClean="0">
              <a:solidFill>
                <a:schemeClr val="accent6">
                  <a:lumMod val="75000"/>
                </a:schemeClr>
              </a:solidFill>
            </a:endParaRPr>
          </a:p>
          <a:p>
            <a:endParaRPr lang="tr-TR" dirty="0" smtClean="0">
              <a:solidFill>
                <a:schemeClr val="accent6">
                  <a:lumMod val="75000"/>
                </a:schemeClr>
              </a:solidFill>
            </a:endParaRPr>
          </a:p>
          <a:p>
            <a:r>
              <a:rPr lang="tr-TR" dirty="0" smtClean="0">
                <a:solidFill>
                  <a:schemeClr val="accent6">
                    <a:lumMod val="75000"/>
                  </a:schemeClr>
                </a:solidFill>
              </a:rPr>
              <a:t>C &amp; Ç YEMİNLİ MALİ MÜŞAVİRLİK LTD. ŞTİ.</a:t>
            </a:r>
          </a:p>
        </p:txBody>
      </p:sp>
      <p:pic>
        <p:nvPicPr>
          <p:cNvPr id="4" name="Resim 1" descr="antet"/>
          <p:cNvPicPr>
            <a:picLocks noChangeAspect="1" noChangeArrowheads="1"/>
          </p:cNvPicPr>
          <p:nvPr/>
        </p:nvPicPr>
        <p:blipFill>
          <a:blip r:embed="rId3" cstate="print"/>
          <a:srcRect/>
          <a:stretch>
            <a:fillRect/>
          </a:stretch>
        </p:blipFill>
        <p:spPr bwMode="auto">
          <a:xfrm>
            <a:off x="7884368" y="5661248"/>
            <a:ext cx="781050" cy="819150"/>
          </a:xfrm>
          <a:prstGeom prst="rect">
            <a:avLst/>
          </a:prstGeom>
          <a:noFill/>
          <a:ln w="9525">
            <a:noFill/>
            <a:miter lim="800000"/>
            <a:headEnd/>
            <a:tailEnd/>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solidFill>
                  <a:schemeClr val="accent2">
                    <a:lumMod val="75000"/>
                  </a:schemeClr>
                </a:solidFill>
              </a:rPr>
              <a:t>Dipnotlar</a:t>
            </a:r>
            <a:endParaRPr lang="tr-TR" dirty="0">
              <a:solidFill>
                <a:schemeClr val="accent2">
                  <a:lumMod val="75000"/>
                </a:schemeClr>
              </a:solidFill>
            </a:endParaRPr>
          </a:p>
        </p:txBody>
      </p:sp>
      <p:sp>
        <p:nvSpPr>
          <p:cNvPr id="3" name="2 İçerik Yer Tutucusu"/>
          <p:cNvSpPr>
            <a:spLocks noGrp="1"/>
          </p:cNvSpPr>
          <p:nvPr>
            <p:ph idx="1"/>
          </p:nvPr>
        </p:nvSpPr>
        <p:spPr/>
        <p:txBody>
          <a:bodyPr anchor="ctr" anchorCtr="0"/>
          <a:lstStyle/>
          <a:p>
            <a:r>
              <a:rPr lang="tr-TR" dirty="0" smtClean="0"/>
              <a:t>Bir finansal tablonun dipnotları, finansal tablo kalemlerinin içeriğini açıklamaya yarayan ekidir.</a:t>
            </a:r>
          </a:p>
          <a:p>
            <a:pPr>
              <a:buNone/>
            </a:pPr>
            <a:r>
              <a:rPr lang="tr-TR" dirty="0" smtClean="0"/>
              <a:t> </a:t>
            </a:r>
          </a:p>
          <a:p>
            <a:r>
              <a:rPr lang="tr-TR" dirty="0" smtClean="0"/>
              <a:t>Dipnotlarda yeterli açıklama yer almaması finansal tablo kullanıcılarını ve karar vericileri yanlış yönlendirebilir. </a:t>
            </a:r>
            <a:endParaRPr lang="tr-TR" dirty="0"/>
          </a:p>
        </p:txBody>
      </p:sp>
      <p:pic>
        <p:nvPicPr>
          <p:cNvPr id="4" name="Resim 1" descr="antet"/>
          <p:cNvPicPr>
            <a:picLocks noChangeAspect="1" noChangeArrowheads="1"/>
          </p:cNvPicPr>
          <p:nvPr/>
        </p:nvPicPr>
        <p:blipFill>
          <a:blip r:embed="rId2" cstate="print"/>
          <a:srcRect/>
          <a:stretch>
            <a:fillRect/>
          </a:stretch>
        </p:blipFill>
        <p:spPr bwMode="auto">
          <a:xfrm>
            <a:off x="7884368" y="5661248"/>
            <a:ext cx="781050" cy="8191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solidFill>
                  <a:schemeClr val="accent2">
                    <a:lumMod val="75000"/>
                  </a:schemeClr>
                </a:solidFill>
              </a:rPr>
              <a:t>BİLANÇO</a:t>
            </a:r>
            <a:endParaRPr lang="tr-TR" dirty="0">
              <a:solidFill>
                <a:schemeClr val="accent2">
                  <a:lumMod val="75000"/>
                </a:schemeClr>
              </a:solidFill>
            </a:endParaRPr>
          </a:p>
        </p:txBody>
      </p:sp>
      <p:sp>
        <p:nvSpPr>
          <p:cNvPr id="3" name="2 İçerik Yer Tutucusu"/>
          <p:cNvSpPr>
            <a:spLocks noGrp="1"/>
          </p:cNvSpPr>
          <p:nvPr>
            <p:ph idx="1"/>
          </p:nvPr>
        </p:nvSpPr>
        <p:spPr/>
        <p:txBody>
          <a:bodyPr anchor="ctr" anchorCtr="0"/>
          <a:lstStyle/>
          <a:p>
            <a:r>
              <a:rPr lang="tr-TR" dirty="0" smtClean="0"/>
              <a:t>Bir işletmenin belirli bir tarihte sahip olduğu varlıkları ve bu varlıkların kaynaklarını içeren tablo olarak tanımlanır.</a:t>
            </a:r>
          </a:p>
          <a:p>
            <a:endParaRPr lang="tr-TR" dirty="0" smtClean="0"/>
          </a:p>
          <a:p>
            <a:r>
              <a:rPr lang="tr-TR" dirty="0" smtClean="0"/>
              <a:t>Bir işletme ile ilgili en kapsamlı ve en genel bilgileri içeren finansal tablodur.</a:t>
            </a:r>
          </a:p>
          <a:p>
            <a:endParaRPr lang="tr-TR" dirty="0"/>
          </a:p>
        </p:txBody>
      </p:sp>
      <p:pic>
        <p:nvPicPr>
          <p:cNvPr id="4" name="Resim 1" descr="antet"/>
          <p:cNvPicPr>
            <a:picLocks noChangeAspect="1" noChangeArrowheads="1"/>
          </p:cNvPicPr>
          <p:nvPr/>
        </p:nvPicPr>
        <p:blipFill>
          <a:blip r:embed="rId2" cstate="print"/>
          <a:srcRect/>
          <a:stretch>
            <a:fillRect/>
          </a:stretch>
        </p:blipFill>
        <p:spPr bwMode="auto">
          <a:xfrm>
            <a:off x="7884368" y="5661248"/>
            <a:ext cx="781050" cy="8191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solidFill>
                  <a:schemeClr val="accent2">
                    <a:lumMod val="75000"/>
                  </a:schemeClr>
                </a:solidFill>
              </a:rPr>
              <a:t>BİLANÇO (Örnek)</a:t>
            </a:r>
            <a:endParaRPr lang="tr-TR" dirty="0">
              <a:solidFill>
                <a:schemeClr val="accent2">
                  <a:lumMod val="75000"/>
                </a:schemeClr>
              </a:solidFill>
            </a:endParaRPr>
          </a:p>
        </p:txBody>
      </p:sp>
      <p:pic>
        <p:nvPicPr>
          <p:cNvPr id="4" name="Resim 1" descr="antet"/>
          <p:cNvPicPr>
            <a:picLocks noChangeAspect="1" noChangeArrowheads="1"/>
          </p:cNvPicPr>
          <p:nvPr/>
        </p:nvPicPr>
        <p:blipFill>
          <a:blip r:embed="rId2" cstate="print"/>
          <a:srcRect/>
          <a:stretch>
            <a:fillRect/>
          </a:stretch>
        </p:blipFill>
        <p:spPr bwMode="auto">
          <a:xfrm>
            <a:off x="7884368" y="5661248"/>
            <a:ext cx="781050" cy="819150"/>
          </a:xfrm>
          <a:prstGeom prst="rect">
            <a:avLst/>
          </a:prstGeom>
          <a:noFill/>
          <a:ln w="9525">
            <a:noFill/>
            <a:miter lim="800000"/>
            <a:headEnd/>
            <a:tailEnd/>
          </a:ln>
        </p:spPr>
      </p:pic>
      <p:graphicFrame>
        <p:nvGraphicFramePr>
          <p:cNvPr id="6" name="5 Tablo"/>
          <p:cNvGraphicFramePr>
            <a:graphicFrameLocks noGrp="1"/>
          </p:cNvGraphicFramePr>
          <p:nvPr/>
        </p:nvGraphicFramePr>
        <p:xfrm>
          <a:off x="467544" y="2204868"/>
          <a:ext cx="7344816" cy="4176462"/>
        </p:xfrm>
        <a:graphic>
          <a:graphicData uri="http://schemas.openxmlformats.org/drawingml/2006/table">
            <a:tbl>
              <a:tblPr/>
              <a:tblGrid>
                <a:gridCol w="1224136"/>
                <a:gridCol w="1224136"/>
                <a:gridCol w="1224136"/>
                <a:gridCol w="1224136"/>
                <a:gridCol w="1224136"/>
                <a:gridCol w="1224136"/>
              </a:tblGrid>
              <a:tr h="411474">
                <a:tc gridSpan="6">
                  <a:txBody>
                    <a:bodyPr/>
                    <a:lstStyle/>
                    <a:p>
                      <a:pPr algn="ctr" fontAlgn="b"/>
                      <a:r>
                        <a:rPr lang="tr-TR" sz="2000" b="1" i="0" u="none" strike="noStrike" dirty="0">
                          <a:solidFill>
                            <a:srgbClr val="000000"/>
                          </a:solidFill>
                          <a:latin typeface="Calibri"/>
                        </a:rPr>
                        <a:t>X A.Ş. 31.12.201y Tarihli Bilançosudur</a:t>
                      </a:r>
                    </a:p>
                  </a:txBody>
                  <a:tcPr marL="9525" marR="9525" marT="9525" marB="0" anchor="b">
                    <a:lnL>
                      <a:noFill/>
                    </a:lnL>
                    <a:lnR>
                      <a:noFill/>
                    </a:lnR>
                    <a:lnT>
                      <a:noFill/>
                    </a:lnT>
                    <a:lnB>
                      <a:noFill/>
                    </a:lnB>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r>
              <a:tr h="432048">
                <a:tc>
                  <a:txBody>
                    <a:bodyPr/>
                    <a:lstStyle/>
                    <a:p>
                      <a:pPr algn="l" fontAlgn="b"/>
                      <a:r>
                        <a:rPr lang="tr-TR" sz="1100" b="0" i="0" u="none" strike="noStrike">
                          <a:solidFill>
                            <a:srgbClr val="000000"/>
                          </a:solidFill>
                          <a:latin typeface="Calibri"/>
                        </a:rPr>
                        <a:t>Aktif</a:t>
                      </a:r>
                    </a:p>
                  </a:txBody>
                  <a:tcPr marL="9525" marR="9525" marT="9525"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b"/>
                      <a:r>
                        <a:rPr lang="tr-TR" sz="2000" b="0" i="0" u="none" strike="noStrike">
                          <a:solidFill>
                            <a:srgbClr val="000000"/>
                          </a:solidFill>
                          <a:latin typeface="Calibri"/>
                        </a:rPr>
                        <a:t> </a:t>
                      </a:r>
                    </a:p>
                  </a:txBody>
                  <a:tcPr marL="9525" marR="9525" marT="9525"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b"/>
                      <a:r>
                        <a:rPr lang="tr-TR" sz="2000" b="0" i="0" u="none" strike="noStrike" dirty="0">
                          <a:solidFill>
                            <a:srgbClr val="000000"/>
                          </a:solidFill>
                          <a:latin typeface="Calibri"/>
                        </a:rPr>
                        <a:t> </a:t>
                      </a:r>
                    </a:p>
                  </a:txBody>
                  <a:tcPr marL="9525" marR="9525" marT="9525"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b"/>
                      <a:r>
                        <a:rPr lang="tr-TR" sz="2000" b="0" i="0" u="none" strike="noStrike">
                          <a:solidFill>
                            <a:srgbClr val="000000"/>
                          </a:solidFill>
                          <a:latin typeface="Calibri"/>
                        </a:rPr>
                        <a:t> </a:t>
                      </a:r>
                    </a:p>
                  </a:txBody>
                  <a:tcPr marL="9525" marR="9525" marT="9525"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b"/>
                      <a:r>
                        <a:rPr lang="tr-TR" sz="2000" b="0" i="0" u="none" strike="noStrike">
                          <a:solidFill>
                            <a:srgbClr val="000000"/>
                          </a:solidFill>
                          <a:latin typeface="Calibri"/>
                        </a:rPr>
                        <a:t> </a:t>
                      </a:r>
                    </a:p>
                  </a:txBody>
                  <a:tcPr marL="9525" marR="9525" marT="9525"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b"/>
                      <a:r>
                        <a:rPr lang="tr-TR" sz="2000" b="0" i="0" u="none" strike="noStrike">
                          <a:solidFill>
                            <a:srgbClr val="000000"/>
                          </a:solidFill>
                          <a:latin typeface="Calibri"/>
                        </a:rPr>
                        <a:t>Pasif</a:t>
                      </a:r>
                    </a:p>
                  </a:txBody>
                  <a:tcPr marL="9525" marR="9525" marT="9525" marB="0" anchor="b">
                    <a:lnL>
                      <a:noFill/>
                    </a:lnL>
                    <a:lnR>
                      <a:noFill/>
                    </a:lnR>
                    <a:lnT>
                      <a:noFill/>
                    </a:lnT>
                    <a:lnB w="12700" cap="flat" cmpd="sng" algn="ctr">
                      <a:solidFill>
                        <a:srgbClr val="000000"/>
                      </a:solidFill>
                      <a:prstDash val="solid"/>
                      <a:round/>
                      <a:headEnd type="none" w="med" len="med"/>
                      <a:tailEnd type="none" w="med" len="med"/>
                    </a:lnB>
                  </a:tcPr>
                </a:tc>
              </a:tr>
              <a:tr h="411474">
                <a:tc>
                  <a:txBody>
                    <a:bodyPr/>
                    <a:lstStyle/>
                    <a:p>
                      <a:pPr algn="l" fontAlgn="b"/>
                      <a:endParaRPr lang="tr-TR" sz="1100" b="0" i="0" u="none" strike="noStrike">
                        <a:solidFill>
                          <a:srgbClr val="000000"/>
                        </a:solidFill>
                        <a:latin typeface="Calibri"/>
                      </a:endParaRPr>
                    </a:p>
                  </a:txBody>
                  <a:tcPr marL="9525" marR="9525" marT="9525"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tr-TR" sz="2000" b="0" i="0" u="none" strike="noStrike" dirty="0">
                        <a:solidFill>
                          <a:srgbClr val="000000"/>
                        </a:solidFill>
                        <a:latin typeface="Calibri"/>
                      </a:endParaRPr>
                    </a:p>
                  </a:txBody>
                  <a:tcPr marL="9525" marR="9525" marT="9525"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r>
                        <a:rPr lang="tr-TR" sz="2000" b="0" i="0" u="none" strike="noStrike" dirty="0">
                          <a:solidFill>
                            <a:srgbClr val="000000"/>
                          </a:solidFill>
                          <a:latin typeface="Calibri"/>
                        </a:rPr>
                        <a:t> </a:t>
                      </a:r>
                    </a:p>
                  </a:txBody>
                  <a:tcPr marL="9525" marR="9525" marT="9525" marB="0" anchor="b">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l" fontAlgn="b"/>
                      <a:endParaRPr lang="tr-TR" sz="2000" b="0" i="0" u="none" strike="noStrike" dirty="0">
                        <a:solidFill>
                          <a:srgbClr val="000000"/>
                        </a:solidFill>
                        <a:latin typeface="Calibri"/>
                      </a:endParaRPr>
                    </a:p>
                  </a:txBody>
                  <a:tcPr marL="9525" marR="9525" marT="9525" marB="0" anchor="b">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tr-TR" sz="2000" b="0" i="0" u="none" strike="noStrike">
                        <a:solidFill>
                          <a:srgbClr val="000000"/>
                        </a:solidFill>
                        <a:latin typeface="Calibri"/>
                      </a:endParaRPr>
                    </a:p>
                  </a:txBody>
                  <a:tcPr marL="9525" marR="9525" marT="9525"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tr-TR" sz="2000" b="0" i="0" u="none" strike="noStrike">
                        <a:solidFill>
                          <a:srgbClr val="000000"/>
                        </a:solidFill>
                        <a:latin typeface="Calibri"/>
                      </a:endParaRPr>
                    </a:p>
                  </a:txBody>
                  <a:tcPr marL="9525" marR="9525" marT="9525" marB="0" anchor="b">
                    <a:lnL>
                      <a:noFill/>
                    </a:lnL>
                    <a:lnR>
                      <a:noFill/>
                    </a:lnR>
                    <a:lnT w="12700" cap="flat" cmpd="sng" algn="ctr">
                      <a:solidFill>
                        <a:srgbClr val="000000"/>
                      </a:solidFill>
                      <a:prstDash val="solid"/>
                      <a:round/>
                      <a:headEnd type="none" w="med" len="med"/>
                      <a:tailEnd type="none" w="med" len="med"/>
                    </a:lnT>
                    <a:lnB>
                      <a:noFill/>
                    </a:lnB>
                  </a:tcPr>
                </a:tc>
              </a:tr>
              <a:tr h="411474">
                <a:tc gridSpan="3">
                  <a:txBody>
                    <a:bodyPr/>
                    <a:lstStyle/>
                    <a:p>
                      <a:pPr algn="l" fontAlgn="b"/>
                      <a:r>
                        <a:rPr lang="tr-TR" sz="2000" b="0" i="0" u="none" strike="noStrike">
                          <a:solidFill>
                            <a:srgbClr val="000000"/>
                          </a:solidFill>
                          <a:latin typeface="Calibri"/>
                        </a:rPr>
                        <a:t>I. Dönen Varlıklar</a:t>
                      </a:r>
                    </a:p>
                  </a:txBody>
                  <a:tcPr marL="9525" marR="9525" marT="9525" marB="0" anchor="b">
                    <a:lnL>
                      <a:noFill/>
                    </a:lnL>
                    <a:lnR w="12700" cap="flat" cmpd="sng" algn="ctr">
                      <a:solidFill>
                        <a:srgbClr val="000000"/>
                      </a:solidFill>
                      <a:prstDash val="solid"/>
                      <a:round/>
                      <a:headEnd type="none" w="med" len="med"/>
                      <a:tailEnd type="none" w="med" len="med"/>
                    </a:lnR>
                    <a:lnT>
                      <a:noFill/>
                    </a:lnT>
                    <a:lnB>
                      <a:noFill/>
                    </a:lnB>
                  </a:tcPr>
                </a:tc>
                <a:tc hMerge="1">
                  <a:txBody>
                    <a:bodyPr/>
                    <a:lstStyle/>
                    <a:p>
                      <a:endParaRPr lang="tr-TR"/>
                    </a:p>
                  </a:txBody>
                  <a:tcPr/>
                </a:tc>
                <a:tc hMerge="1">
                  <a:txBody>
                    <a:bodyPr/>
                    <a:lstStyle/>
                    <a:p>
                      <a:endParaRPr lang="tr-TR"/>
                    </a:p>
                  </a:txBody>
                  <a:tcPr/>
                </a:tc>
                <a:tc gridSpan="3">
                  <a:txBody>
                    <a:bodyPr/>
                    <a:lstStyle/>
                    <a:p>
                      <a:pPr algn="r" fontAlgn="b"/>
                      <a:r>
                        <a:rPr lang="tr-TR" sz="2000" b="0" i="0" u="none" strike="noStrike">
                          <a:solidFill>
                            <a:srgbClr val="000000"/>
                          </a:solidFill>
                          <a:latin typeface="Calibri"/>
                        </a:rPr>
                        <a:t>III. Kısa Vadeli Yabancı Kaynaklar</a:t>
                      </a:r>
                    </a:p>
                  </a:txBody>
                  <a:tcPr marL="9525" marR="9525" marT="9525" marB="0" anchor="b">
                    <a:lnL w="12700" cap="flat" cmpd="sng" algn="ctr">
                      <a:solidFill>
                        <a:srgbClr val="000000"/>
                      </a:solidFill>
                      <a:prstDash val="solid"/>
                      <a:round/>
                      <a:headEnd type="none" w="med" len="med"/>
                      <a:tailEnd type="none" w="med" len="med"/>
                    </a:lnL>
                    <a:lnR>
                      <a:noFill/>
                    </a:lnR>
                    <a:lnT>
                      <a:noFill/>
                    </a:lnT>
                    <a:lnB>
                      <a:noFill/>
                    </a:lnB>
                  </a:tcPr>
                </a:tc>
                <a:tc hMerge="1">
                  <a:txBody>
                    <a:bodyPr/>
                    <a:lstStyle/>
                    <a:p>
                      <a:endParaRPr lang="tr-TR"/>
                    </a:p>
                  </a:txBody>
                  <a:tcPr/>
                </a:tc>
                <a:tc hMerge="1">
                  <a:txBody>
                    <a:bodyPr/>
                    <a:lstStyle/>
                    <a:p>
                      <a:endParaRPr lang="tr-TR"/>
                    </a:p>
                  </a:txBody>
                  <a:tcPr/>
                </a:tc>
              </a:tr>
              <a:tr h="411474">
                <a:tc>
                  <a:txBody>
                    <a:bodyPr/>
                    <a:lstStyle/>
                    <a:p>
                      <a:pPr algn="l" fontAlgn="b"/>
                      <a:endParaRPr lang="tr-TR" sz="1100" b="0" i="0" u="none" strike="noStrike">
                        <a:solidFill>
                          <a:srgbClr val="000000"/>
                        </a:solidFill>
                        <a:latin typeface="Calibri"/>
                      </a:endParaRPr>
                    </a:p>
                  </a:txBody>
                  <a:tcPr marL="9525" marR="9525" marT="9525" marB="0" anchor="b">
                    <a:lnL>
                      <a:noFill/>
                    </a:lnL>
                    <a:lnR>
                      <a:noFill/>
                    </a:lnR>
                    <a:lnT>
                      <a:noFill/>
                    </a:lnT>
                    <a:lnB>
                      <a:noFill/>
                    </a:lnB>
                  </a:tcPr>
                </a:tc>
                <a:tc>
                  <a:txBody>
                    <a:bodyPr/>
                    <a:lstStyle/>
                    <a:p>
                      <a:pPr algn="l" fontAlgn="b"/>
                      <a:endParaRPr lang="tr-TR" sz="2000" b="0" i="0" u="none" strike="noStrike">
                        <a:solidFill>
                          <a:srgbClr val="000000"/>
                        </a:solidFill>
                        <a:latin typeface="Calibri"/>
                      </a:endParaRPr>
                    </a:p>
                  </a:txBody>
                  <a:tcPr marL="9525" marR="9525" marT="9525" marB="0" anchor="b">
                    <a:lnL>
                      <a:noFill/>
                    </a:lnL>
                    <a:lnR>
                      <a:noFill/>
                    </a:lnR>
                    <a:lnT>
                      <a:noFill/>
                    </a:lnT>
                    <a:lnB>
                      <a:noFill/>
                    </a:lnB>
                  </a:tcPr>
                </a:tc>
                <a:tc>
                  <a:txBody>
                    <a:bodyPr/>
                    <a:lstStyle/>
                    <a:p>
                      <a:pPr algn="l" fontAlgn="b"/>
                      <a:r>
                        <a:rPr lang="tr-TR" sz="2000" b="0" i="0" u="none" strike="noStrike">
                          <a:solidFill>
                            <a:srgbClr val="000000"/>
                          </a:solidFill>
                          <a:latin typeface="Calibri"/>
                        </a:rPr>
                        <a:t> </a:t>
                      </a:r>
                    </a:p>
                  </a:txBody>
                  <a:tcPr marL="9525" marR="9525" marT="9525" marB="0" anchor="b">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b"/>
                      <a:endParaRPr lang="tr-TR" sz="2000" b="0" i="0" u="none" strike="noStrike" dirty="0">
                        <a:solidFill>
                          <a:srgbClr val="000000"/>
                        </a:solidFill>
                        <a:latin typeface="Calibri"/>
                      </a:endParaRPr>
                    </a:p>
                  </a:txBody>
                  <a:tcPr marL="9525" marR="9525" marT="9525"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tr-TR" sz="2000" b="0" i="0" u="none" strike="noStrike">
                        <a:solidFill>
                          <a:srgbClr val="000000"/>
                        </a:solidFill>
                        <a:latin typeface="Calibri"/>
                      </a:endParaRPr>
                    </a:p>
                  </a:txBody>
                  <a:tcPr marL="9525" marR="9525" marT="9525" marB="0" anchor="b">
                    <a:lnL>
                      <a:noFill/>
                    </a:lnL>
                    <a:lnR>
                      <a:noFill/>
                    </a:lnR>
                    <a:lnT>
                      <a:noFill/>
                    </a:lnT>
                    <a:lnB>
                      <a:noFill/>
                    </a:lnB>
                  </a:tcPr>
                </a:tc>
                <a:tc>
                  <a:txBody>
                    <a:bodyPr/>
                    <a:lstStyle/>
                    <a:p>
                      <a:pPr algn="r" fontAlgn="b"/>
                      <a:endParaRPr lang="tr-TR" sz="2000" b="0" i="0" u="none" strike="noStrike">
                        <a:solidFill>
                          <a:srgbClr val="000000"/>
                        </a:solidFill>
                        <a:latin typeface="Calibri"/>
                      </a:endParaRPr>
                    </a:p>
                  </a:txBody>
                  <a:tcPr marL="9525" marR="9525" marT="9525" marB="0" anchor="b">
                    <a:lnL>
                      <a:noFill/>
                    </a:lnL>
                    <a:lnR>
                      <a:noFill/>
                    </a:lnR>
                    <a:lnT>
                      <a:noFill/>
                    </a:lnT>
                    <a:lnB>
                      <a:noFill/>
                    </a:lnB>
                  </a:tcPr>
                </a:tc>
              </a:tr>
              <a:tr h="411474">
                <a:tc gridSpan="3">
                  <a:txBody>
                    <a:bodyPr/>
                    <a:lstStyle/>
                    <a:p>
                      <a:pPr algn="l" fontAlgn="b"/>
                      <a:r>
                        <a:rPr lang="tr-TR" sz="2000" b="0" i="0" u="none" strike="noStrike" dirty="0">
                          <a:solidFill>
                            <a:srgbClr val="000000"/>
                          </a:solidFill>
                          <a:latin typeface="Calibri"/>
                        </a:rPr>
                        <a:t>II. Duran Varlıklar</a:t>
                      </a:r>
                    </a:p>
                  </a:txBody>
                  <a:tcPr marL="9525" marR="9525" marT="9525" marB="0" anchor="b">
                    <a:lnL>
                      <a:noFill/>
                    </a:lnL>
                    <a:lnR w="12700" cap="flat" cmpd="sng" algn="ctr">
                      <a:solidFill>
                        <a:srgbClr val="000000"/>
                      </a:solidFill>
                      <a:prstDash val="solid"/>
                      <a:round/>
                      <a:headEnd type="none" w="med" len="med"/>
                      <a:tailEnd type="none" w="med" len="med"/>
                    </a:lnR>
                    <a:lnT>
                      <a:noFill/>
                    </a:lnT>
                    <a:lnB>
                      <a:noFill/>
                    </a:lnB>
                  </a:tcPr>
                </a:tc>
                <a:tc hMerge="1">
                  <a:txBody>
                    <a:bodyPr/>
                    <a:lstStyle/>
                    <a:p>
                      <a:endParaRPr lang="tr-TR"/>
                    </a:p>
                  </a:txBody>
                  <a:tcPr/>
                </a:tc>
                <a:tc hMerge="1">
                  <a:txBody>
                    <a:bodyPr/>
                    <a:lstStyle/>
                    <a:p>
                      <a:endParaRPr lang="tr-TR"/>
                    </a:p>
                  </a:txBody>
                  <a:tcPr/>
                </a:tc>
                <a:tc gridSpan="3">
                  <a:txBody>
                    <a:bodyPr/>
                    <a:lstStyle/>
                    <a:p>
                      <a:pPr algn="r" fontAlgn="b"/>
                      <a:r>
                        <a:rPr lang="tr-TR" sz="2000" b="0" i="0" u="none" strike="noStrike" dirty="0">
                          <a:solidFill>
                            <a:srgbClr val="000000"/>
                          </a:solidFill>
                          <a:latin typeface="Calibri"/>
                        </a:rPr>
                        <a:t>IV. Uzun Vadeli Yabancı Kaynaklar</a:t>
                      </a:r>
                    </a:p>
                  </a:txBody>
                  <a:tcPr marL="9525" marR="9525" marT="9525" marB="0" anchor="b">
                    <a:lnL w="12700" cap="flat" cmpd="sng" algn="ctr">
                      <a:solidFill>
                        <a:srgbClr val="000000"/>
                      </a:solidFill>
                      <a:prstDash val="solid"/>
                      <a:round/>
                      <a:headEnd type="none" w="med" len="med"/>
                      <a:tailEnd type="none" w="med" len="med"/>
                    </a:lnL>
                    <a:lnR>
                      <a:noFill/>
                    </a:lnR>
                    <a:lnT>
                      <a:noFill/>
                    </a:lnT>
                    <a:lnB>
                      <a:noFill/>
                    </a:lnB>
                  </a:tcPr>
                </a:tc>
                <a:tc hMerge="1">
                  <a:txBody>
                    <a:bodyPr/>
                    <a:lstStyle/>
                    <a:p>
                      <a:endParaRPr lang="tr-TR"/>
                    </a:p>
                  </a:txBody>
                  <a:tcPr/>
                </a:tc>
                <a:tc hMerge="1">
                  <a:txBody>
                    <a:bodyPr/>
                    <a:lstStyle/>
                    <a:p>
                      <a:endParaRPr lang="tr-TR"/>
                    </a:p>
                  </a:txBody>
                  <a:tcPr/>
                </a:tc>
              </a:tr>
              <a:tr h="411474">
                <a:tc>
                  <a:txBody>
                    <a:bodyPr/>
                    <a:lstStyle/>
                    <a:p>
                      <a:pPr algn="l" fontAlgn="b"/>
                      <a:endParaRPr lang="tr-TR" sz="1100" b="0" i="0" u="none" strike="noStrike">
                        <a:solidFill>
                          <a:srgbClr val="000000"/>
                        </a:solidFill>
                        <a:latin typeface="Calibri"/>
                      </a:endParaRPr>
                    </a:p>
                  </a:txBody>
                  <a:tcPr marL="9525" marR="9525" marT="9525" marB="0" anchor="b">
                    <a:lnL>
                      <a:noFill/>
                    </a:lnL>
                    <a:lnR>
                      <a:noFill/>
                    </a:lnR>
                    <a:lnT>
                      <a:noFill/>
                    </a:lnT>
                    <a:lnB>
                      <a:noFill/>
                    </a:lnB>
                  </a:tcPr>
                </a:tc>
                <a:tc>
                  <a:txBody>
                    <a:bodyPr/>
                    <a:lstStyle/>
                    <a:p>
                      <a:pPr algn="l" fontAlgn="b"/>
                      <a:endParaRPr lang="tr-TR" sz="2000" b="0" i="0" u="none" strike="noStrike">
                        <a:solidFill>
                          <a:srgbClr val="000000"/>
                        </a:solidFill>
                        <a:latin typeface="Calibri"/>
                      </a:endParaRPr>
                    </a:p>
                  </a:txBody>
                  <a:tcPr marL="9525" marR="9525" marT="9525" marB="0" anchor="b">
                    <a:lnL>
                      <a:noFill/>
                    </a:lnL>
                    <a:lnR>
                      <a:noFill/>
                    </a:lnR>
                    <a:lnT>
                      <a:noFill/>
                    </a:lnT>
                    <a:lnB>
                      <a:noFill/>
                    </a:lnB>
                  </a:tcPr>
                </a:tc>
                <a:tc>
                  <a:txBody>
                    <a:bodyPr/>
                    <a:lstStyle/>
                    <a:p>
                      <a:pPr algn="l" fontAlgn="b"/>
                      <a:r>
                        <a:rPr lang="tr-TR" sz="2000" b="0" i="0" u="none" strike="noStrike">
                          <a:solidFill>
                            <a:srgbClr val="000000"/>
                          </a:solidFill>
                          <a:latin typeface="Calibri"/>
                        </a:rPr>
                        <a:t> </a:t>
                      </a:r>
                    </a:p>
                  </a:txBody>
                  <a:tcPr marL="9525" marR="9525" marT="9525" marB="0" anchor="b">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b"/>
                      <a:endParaRPr lang="tr-TR" sz="2000" b="0" i="0" u="none" strike="noStrike">
                        <a:solidFill>
                          <a:srgbClr val="000000"/>
                        </a:solidFill>
                        <a:latin typeface="Calibri"/>
                      </a:endParaRPr>
                    </a:p>
                  </a:txBody>
                  <a:tcPr marL="9525" marR="9525" marT="9525"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tr-TR" sz="2000" b="0" i="0" u="none" strike="noStrike" dirty="0">
                        <a:solidFill>
                          <a:srgbClr val="000000"/>
                        </a:solidFill>
                        <a:latin typeface="Calibri"/>
                      </a:endParaRPr>
                    </a:p>
                  </a:txBody>
                  <a:tcPr marL="9525" marR="9525" marT="9525" marB="0" anchor="b">
                    <a:lnL>
                      <a:noFill/>
                    </a:lnL>
                    <a:lnR>
                      <a:noFill/>
                    </a:lnR>
                    <a:lnT>
                      <a:noFill/>
                    </a:lnT>
                    <a:lnB>
                      <a:noFill/>
                    </a:lnB>
                  </a:tcPr>
                </a:tc>
                <a:tc>
                  <a:txBody>
                    <a:bodyPr/>
                    <a:lstStyle/>
                    <a:p>
                      <a:pPr algn="r" fontAlgn="b"/>
                      <a:endParaRPr lang="tr-TR" sz="2000" b="0" i="0" u="none" strike="noStrike">
                        <a:solidFill>
                          <a:srgbClr val="000000"/>
                        </a:solidFill>
                        <a:latin typeface="Calibri"/>
                      </a:endParaRPr>
                    </a:p>
                  </a:txBody>
                  <a:tcPr marL="9525" marR="9525" marT="9525" marB="0" anchor="b">
                    <a:lnL>
                      <a:noFill/>
                    </a:lnL>
                    <a:lnR>
                      <a:noFill/>
                    </a:lnR>
                    <a:lnT>
                      <a:noFill/>
                    </a:lnT>
                    <a:lnB>
                      <a:noFill/>
                    </a:lnB>
                  </a:tcPr>
                </a:tc>
              </a:tr>
              <a:tr h="411474">
                <a:tc>
                  <a:txBody>
                    <a:bodyPr/>
                    <a:lstStyle/>
                    <a:p>
                      <a:pPr algn="l" fontAlgn="b"/>
                      <a:endParaRPr lang="tr-TR" sz="1100" b="0" i="0" u="none" strike="noStrike">
                        <a:solidFill>
                          <a:srgbClr val="000000"/>
                        </a:solidFill>
                        <a:latin typeface="Calibri"/>
                      </a:endParaRPr>
                    </a:p>
                  </a:txBody>
                  <a:tcPr marL="9525" marR="9525" marT="9525" marB="0" anchor="b">
                    <a:lnL>
                      <a:noFill/>
                    </a:lnL>
                    <a:lnR>
                      <a:noFill/>
                    </a:lnR>
                    <a:lnT>
                      <a:noFill/>
                    </a:lnT>
                    <a:lnB>
                      <a:noFill/>
                    </a:lnB>
                  </a:tcPr>
                </a:tc>
                <a:tc>
                  <a:txBody>
                    <a:bodyPr/>
                    <a:lstStyle/>
                    <a:p>
                      <a:pPr algn="l" fontAlgn="b"/>
                      <a:endParaRPr lang="tr-TR" sz="2000" b="0" i="0" u="none" strike="noStrike">
                        <a:solidFill>
                          <a:srgbClr val="000000"/>
                        </a:solidFill>
                        <a:latin typeface="Calibri"/>
                      </a:endParaRPr>
                    </a:p>
                  </a:txBody>
                  <a:tcPr marL="9525" marR="9525" marT="9525" marB="0" anchor="b">
                    <a:lnL>
                      <a:noFill/>
                    </a:lnL>
                    <a:lnR>
                      <a:noFill/>
                    </a:lnR>
                    <a:lnT>
                      <a:noFill/>
                    </a:lnT>
                    <a:lnB>
                      <a:noFill/>
                    </a:lnB>
                  </a:tcPr>
                </a:tc>
                <a:tc>
                  <a:txBody>
                    <a:bodyPr/>
                    <a:lstStyle/>
                    <a:p>
                      <a:pPr algn="l" fontAlgn="b"/>
                      <a:r>
                        <a:rPr lang="tr-TR" sz="2000" b="0" i="0" u="none" strike="noStrike">
                          <a:solidFill>
                            <a:srgbClr val="000000"/>
                          </a:solidFill>
                          <a:latin typeface="Calibri"/>
                        </a:rPr>
                        <a:t> </a:t>
                      </a:r>
                    </a:p>
                  </a:txBody>
                  <a:tcPr marL="9525" marR="9525" marT="9525" marB="0" anchor="b">
                    <a:lnL>
                      <a:noFill/>
                    </a:lnL>
                    <a:lnR w="12700" cap="flat" cmpd="sng" algn="ctr">
                      <a:solidFill>
                        <a:srgbClr val="000000"/>
                      </a:solidFill>
                      <a:prstDash val="solid"/>
                      <a:round/>
                      <a:headEnd type="none" w="med" len="med"/>
                      <a:tailEnd type="none" w="med" len="med"/>
                    </a:lnR>
                    <a:lnT>
                      <a:noFill/>
                    </a:lnT>
                    <a:lnB>
                      <a:noFill/>
                    </a:lnB>
                  </a:tcPr>
                </a:tc>
                <a:tc gridSpan="3">
                  <a:txBody>
                    <a:bodyPr/>
                    <a:lstStyle/>
                    <a:p>
                      <a:pPr algn="r" fontAlgn="b"/>
                      <a:r>
                        <a:rPr lang="tr-TR" sz="2000" b="0" i="0" u="none" strike="noStrike" dirty="0">
                          <a:solidFill>
                            <a:srgbClr val="000000"/>
                          </a:solidFill>
                          <a:latin typeface="Calibri"/>
                        </a:rPr>
                        <a:t>V. Özkaynaklar</a:t>
                      </a:r>
                    </a:p>
                  </a:txBody>
                  <a:tcPr marL="9525" marR="9525" marT="9525" marB="0" anchor="b">
                    <a:lnL w="12700" cap="flat" cmpd="sng" algn="ctr">
                      <a:solidFill>
                        <a:srgbClr val="000000"/>
                      </a:solidFill>
                      <a:prstDash val="solid"/>
                      <a:round/>
                      <a:headEnd type="none" w="med" len="med"/>
                      <a:tailEnd type="none" w="med" len="med"/>
                    </a:lnL>
                    <a:lnR>
                      <a:noFill/>
                    </a:lnR>
                    <a:lnT>
                      <a:noFill/>
                    </a:lnT>
                    <a:lnB>
                      <a:noFill/>
                    </a:lnB>
                  </a:tcPr>
                </a:tc>
                <a:tc hMerge="1">
                  <a:txBody>
                    <a:bodyPr/>
                    <a:lstStyle/>
                    <a:p>
                      <a:endParaRPr lang="tr-TR"/>
                    </a:p>
                  </a:txBody>
                  <a:tcPr/>
                </a:tc>
                <a:tc hMerge="1">
                  <a:txBody>
                    <a:bodyPr/>
                    <a:lstStyle/>
                    <a:p>
                      <a:endParaRPr lang="tr-TR"/>
                    </a:p>
                  </a:txBody>
                  <a:tcPr/>
                </a:tc>
              </a:tr>
              <a:tr h="432048">
                <a:tc>
                  <a:txBody>
                    <a:bodyPr/>
                    <a:lstStyle/>
                    <a:p>
                      <a:pPr algn="l" fontAlgn="b"/>
                      <a:r>
                        <a:rPr lang="tr-TR" sz="1100" b="0" i="0" u="none" strike="noStrike">
                          <a:solidFill>
                            <a:srgbClr val="000000"/>
                          </a:solidFill>
                          <a:latin typeface="Calibri"/>
                        </a:rPr>
                        <a:t> </a:t>
                      </a:r>
                    </a:p>
                  </a:txBody>
                  <a:tcPr marL="9525" marR="9525" marT="9525" marB="0" anchor="b">
                    <a:lnL>
                      <a:noFill/>
                    </a:lnL>
                    <a:lnR>
                      <a:noFill/>
                    </a:lnR>
                    <a:lnT>
                      <a:noFill/>
                    </a:lnT>
                    <a:lnB w="25400" cap="flat" cmpd="dbl" algn="ctr">
                      <a:solidFill>
                        <a:srgbClr val="000000"/>
                      </a:solidFill>
                      <a:prstDash val="solid"/>
                      <a:round/>
                      <a:headEnd type="none" w="med" len="med"/>
                      <a:tailEnd type="none" w="med" len="med"/>
                    </a:lnB>
                  </a:tcPr>
                </a:tc>
                <a:tc>
                  <a:txBody>
                    <a:bodyPr/>
                    <a:lstStyle/>
                    <a:p>
                      <a:pPr algn="l" fontAlgn="b"/>
                      <a:r>
                        <a:rPr lang="tr-TR" sz="2000" b="0" i="0" u="none" strike="noStrike">
                          <a:solidFill>
                            <a:srgbClr val="000000"/>
                          </a:solidFill>
                          <a:latin typeface="Calibri"/>
                        </a:rPr>
                        <a:t> </a:t>
                      </a:r>
                    </a:p>
                  </a:txBody>
                  <a:tcPr marL="9525" marR="9525" marT="9525" marB="0" anchor="b">
                    <a:lnL>
                      <a:noFill/>
                    </a:lnL>
                    <a:lnR>
                      <a:noFill/>
                    </a:lnR>
                    <a:lnT>
                      <a:noFill/>
                    </a:lnT>
                    <a:lnB w="25400" cap="flat" cmpd="dbl" algn="ctr">
                      <a:solidFill>
                        <a:srgbClr val="000000"/>
                      </a:solidFill>
                      <a:prstDash val="solid"/>
                      <a:round/>
                      <a:headEnd type="none" w="med" len="med"/>
                      <a:tailEnd type="none" w="med" len="med"/>
                    </a:lnB>
                  </a:tcPr>
                </a:tc>
                <a:tc>
                  <a:txBody>
                    <a:bodyPr/>
                    <a:lstStyle/>
                    <a:p>
                      <a:pPr algn="l" fontAlgn="b"/>
                      <a:r>
                        <a:rPr lang="tr-TR" sz="2000" b="0" i="0" u="none" strike="noStrike">
                          <a:solidFill>
                            <a:srgbClr val="000000"/>
                          </a:solidFill>
                          <a:latin typeface="Calibri"/>
                        </a:rPr>
                        <a:t> </a:t>
                      </a:r>
                    </a:p>
                  </a:txBody>
                  <a:tcPr marL="9525" marR="9525" marT="9525" marB="0" anchor="b">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b"/>
                      <a:endParaRPr lang="tr-TR" sz="2000" b="0" i="0" u="none" strike="noStrike">
                        <a:solidFill>
                          <a:srgbClr val="000000"/>
                        </a:solidFill>
                        <a:latin typeface="Calibri"/>
                      </a:endParaRPr>
                    </a:p>
                  </a:txBody>
                  <a:tcPr marL="9525" marR="9525" marT="9525"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gn="l" fontAlgn="b"/>
                      <a:r>
                        <a:rPr lang="tr-TR" sz="2000" b="0" i="0" u="none" strike="noStrike" dirty="0">
                          <a:solidFill>
                            <a:srgbClr val="000000"/>
                          </a:solidFill>
                          <a:latin typeface="Calibri"/>
                        </a:rPr>
                        <a:t> </a:t>
                      </a:r>
                    </a:p>
                  </a:txBody>
                  <a:tcPr marL="9525" marR="9525" marT="9525" marB="0" anchor="b">
                    <a:lnL>
                      <a:noFill/>
                    </a:lnL>
                    <a:lnR>
                      <a:noFill/>
                    </a:lnR>
                    <a:lnT>
                      <a:noFill/>
                    </a:lnT>
                    <a:lnB w="25400" cap="flat" cmpd="dbl" algn="ctr">
                      <a:solidFill>
                        <a:srgbClr val="000000"/>
                      </a:solidFill>
                      <a:prstDash val="solid"/>
                      <a:round/>
                      <a:headEnd type="none" w="med" len="med"/>
                      <a:tailEnd type="none" w="med" len="med"/>
                    </a:lnB>
                  </a:tcPr>
                </a:tc>
                <a:tc>
                  <a:txBody>
                    <a:bodyPr/>
                    <a:lstStyle/>
                    <a:p>
                      <a:pPr algn="l" fontAlgn="b"/>
                      <a:r>
                        <a:rPr lang="tr-TR" sz="2000" b="0" i="0" u="none" strike="noStrike">
                          <a:solidFill>
                            <a:srgbClr val="000000"/>
                          </a:solidFill>
                          <a:latin typeface="Calibri"/>
                        </a:rPr>
                        <a:t> </a:t>
                      </a:r>
                    </a:p>
                  </a:txBody>
                  <a:tcPr marL="9525" marR="9525" marT="9525" marB="0" anchor="b">
                    <a:lnL>
                      <a:noFill/>
                    </a:lnL>
                    <a:lnR>
                      <a:noFill/>
                    </a:lnR>
                    <a:lnT>
                      <a:noFill/>
                    </a:lnT>
                    <a:lnB w="25400" cap="flat" cmpd="dbl" algn="ctr">
                      <a:solidFill>
                        <a:srgbClr val="000000"/>
                      </a:solidFill>
                      <a:prstDash val="solid"/>
                      <a:round/>
                      <a:headEnd type="none" w="med" len="med"/>
                      <a:tailEnd type="none" w="med" len="med"/>
                    </a:lnB>
                  </a:tcPr>
                </a:tc>
              </a:tr>
              <a:tr h="432048">
                <a:tc gridSpan="2">
                  <a:txBody>
                    <a:bodyPr/>
                    <a:lstStyle/>
                    <a:p>
                      <a:pPr algn="ctr" fontAlgn="b"/>
                      <a:r>
                        <a:rPr lang="tr-TR" sz="2000" b="0" i="0" u="none" strike="noStrike">
                          <a:solidFill>
                            <a:srgbClr val="000000"/>
                          </a:solidFill>
                          <a:latin typeface="Calibri"/>
                        </a:rPr>
                        <a:t>Toplam Varlıklar</a:t>
                      </a:r>
                    </a:p>
                  </a:txBody>
                  <a:tcPr marL="9525" marR="9525" marT="9525" marB="0" anchor="b">
                    <a:lnL>
                      <a:noFill/>
                    </a:lnL>
                    <a:lnR>
                      <a:noFill/>
                    </a:lnR>
                    <a:lnT w="25400" cap="flat" cmpd="dbl" algn="ctr">
                      <a:solidFill>
                        <a:srgbClr val="000000"/>
                      </a:solidFill>
                      <a:prstDash val="solid"/>
                      <a:round/>
                      <a:headEnd type="none" w="med" len="med"/>
                      <a:tailEnd type="none" w="med" len="med"/>
                    </a:lnT>
                    <a:lnB>
                      <a:noFill/>
                    </a:lnB>
                  </a:tcPr>
                </a:tc>
                <a:tc hMerge="1">
                  <a:txBody>
                    <a:bodyPr/>
                    <a:lstStyle/>
                    <a:p>
                      <a:endParaRPr lang="tr-TR"/>
                    </a:p>
                  </a:txBody>
                  <a:tcPr/>
                </a:tc>
                <a:tc>
                  <a:txBody>
                    <a:bodyPr/>
                    <a:lstStyle/>
                    <a:p>
                      <a:pPr algn="l" fontAlgn="b"/>
                      <a:r>
                        <a:rPr lang="tr-TR" sz="2000" b="0" i="0" u="none" strike="noStrike">
                          <a:solidFill>
                            <a:srgbClr val="000000"/>
                          </a:solidFill>
                          <a:latin typeface="Calibri"/>
                        </a:rPr>
                        <a:t> </a:t>
                      </a:r>
                    </a:p>
                  </a:txBody>
                  <a:tcPr marL="9525" marR="9525" marT="9525" marB="0" anchor="b">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b"/>
                      <a:endParaRPr lang="tr-TR" sz="2000" b="0" i="0" u="none" strike="noStrike">
                        <a:solidFill>
                          <a:srgbClr val="000000"/>
                        </a:solidFill>
                        <a:latin typeface="Calibri"/>
                      </a:endParaRPr>
                    </a:p>
                  </a:txBody>
                  <a:tcPr marL="9525" marR="9525" marT="9525" marB="0" anchor="b">
                    <a:lnL w="12700" cap="flat" cmpd="sng" algn="ctr">
                      <a:solidFill>
                        <a:srgbClr val="000000"/>
                      </a:solidFill>
                      <a:prstDash val="solid"/>
                      <a:round/>
                      <a:headEnd type="none" w="med" len="med"/>
                      <a:tailEnd type="none" w="med" len="med"/>
                    </a:lnL>
                    <a:lnR>
                      <a:noFill/>
                    </a:lnR>
                    <a:lnT>
                      <a:noFill/>
                    </a:lnT>
                    <a:lnB>
                      <a:noFill/>
                    </a:lnB>
                  </a:tcPr>
                </a:tc>
                <a:tc gridSpan="2">
                  <a:txBody>
                    <a:bodyPr/>
                    <a:lstStyle/>
                    <a:p>
                      <a:pPr algn="ctr" fontAlgn="b"/>
                      <a:r>
                        <a:rPr lang="tr-TR" sz="2000" b="0" i="0" u="none" strike="noStrike" dirty="0">
                          <a:solidFill>
                            <a:srgbClr val="000000"/>
                          </a:solidFill>
                          <a:latin typeface="Calibri"/>
                        </a:rPr>
                        <a:t>Toplam Yükümlülükler</a:t>
                      </a:r>
                    </a:p>
                  </a:txBody>
                  <a:tcPr marL="9525" marR="9525" marT="9525" marB="0" anchor="b">
                    <a:lnL>
                      <a:noFill/>
                    </a:lnL>
                    <a:lnR>
                      <a:noFill/>
                    </a:lnR>
                    <a:lnT w="25400" cap="flat" cmpd="dbl" algn="ctr">
                      <a:solidFill>
                        <a:srgbClr val="000000"/>
                      </a:solidFill>
                      <a:prstDash val="solid"/>
                      <a:round/>
                      <a:headEnd type="none" w="med" len="med"/>
                      <a:tailEnd type="none" w="med" len="med"/>
                    </a:lnT>
                    <a:lnB>
                      <a:noFill/>
                    </a:lnB>
                  </a:tcPr>
                </a:tc>
                <a:tc hMerge="1">
                  <a:txBody>
                    <a:bodyPr/>
                    <a:lstStyle/>
                    <a:p>
                      <a:endParaRPr lang="tr-TR"/>
                    </a:p>
                  </a:txBody>
                  <a:tcPr/>
                </a:tc>
              </a:tr>
            </a:tbl>
          </a:graphicData>
        </a:graphic>
      </p:graphicFrame>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solidFill>
                  <a:schemeClr val="accent2">
                    <a:lumMod val="75000"/>
                  </a:schemeClr>
                </a:solidFill>
              </a:rPr>
              <a:t>BİLANÇO (Temel Özellikler)</a:t>
            </a:r>
            <a:endParaRPr lang="tr-TR" dirty="0">
              <a:solidFill>
                <a:schemeClr val="accent2">
                  <a:lumMod val="75000"/>
                </a:schemeClr>
              </a:solidFill>
            </a:endParaRPr>
          </a:p>
        </p:txBody>
      </p:sp>
      <p:sp>
        <p:nvSpPr>
          <p:cNvPr id="3" name="2 İçerik Yer Tutucusu"/>
          <p:cNvSpPr>
            <a:spLocks noGrp="1"/>
          </p:cNvSpPr>
          <p:nvPr>
            <p:ph idx="1"/>
          </p:nvPr>
        </p:nvSpPr>
        <p:spPr/>
        <p:txBody>
          <a:bodyPr anchor="ctr" anchorCtr="0"/>
          <a:lstStyle/>
          <a:p>
            <a:r>
              <a:rPr lang="tr-TR" dirty="0" smtClean="0"/>
              <a:t>Kalemlerin likiditeye göre sınıflandırılması</a:t>
            </a:r>
          </a:p>
          <a:p>
            <a:endParaRPr lang="tr-TR" dirty="0" smtClean="0"/>
          </a:p>
          <a:p>
            <a:r>
              <a:rPr lang="tr-TR" dirty="0" smtClean="0"/>
              <a:t>Varlıklar = Yükümlülükler</a:t>
            </a:r>
          </a:p>
          <a:p>
            <a:endParaRPr lang="tr-TR" dirty="0" smtClean="0"/>
          </a:p>
          <a:p>
            <a:r>
              <a:rPr lang="tr-TR" dirty="0" smtClean="0"/>
              <a:t>Tekdüzen Hesap Planına Uygun Sıralama</a:t>
            </a:r>
            <a:endParaRPr lang="tr-TR" dirty="0"/>
          </a:p>
        </p:txBody>
      </p:sp>
      <p:pic>
        <p:nvPicPr>
          <p:cNvPr id="4" name="Resim 1" descr="antet"/>
          <p:cNvPicPr>
            <a:picLocks noChangeAspect="1" noChangeArrowheads="1"/>
          </p:cNvPicPr>
          <p:nvPr/>
        </p:nvPicPr>
        <p:blipFill>
          <a:blip r:embed="rId2" cstate="print"/>
          <a:srcRect/>
          <a:stretch>
            <a:fillRect/>
          </a:stretch>
        </p:blipFill>
        <p:spPr bwMode="auto">
          <a:xfrm>
            <a:off x="7884368" y="5661248"/>
            <a:ext cx="781050" cy="8191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Şehir Hayatı">
  <a:themeElements>
    <a:clrScheme name="Özel 2">
      <a:dk1>
        <a:sysClr val="windowText" lastClr="000000"/>
      </a:dk1>
      <a:lt1>
        <a:sysClr val="window" lastClr="FFFFFF"/>
      </a:lt1>
      <a:dk2>
        <a:srgbClr val="AAC6FF"/>
      </a:dk2>
      <a:lt2>
        <a:srgbClr val="D2D2D2"/>
      </a:lt2>
      <a:accent1>
        <a:srgbClr val="00449E"/>
      </a:accent1>
      <a:accent2>
        <a:srgbClr val="2B71FF"/>
      </a:accent2>
      <a:accent3>
        <a:srgbClr val="00194F"/>
      </a:accent3>
      <a:accent4>
        <a:srgbClr val="00349E"/>
      </a:accent4>
      <a:accent5>
        <a:srgbClr val="005BD3"/>
      </a:accent5>
      <a:accent6>
        <a:srgbClr val="00349E"/>
      </a:accent6>
      <a:hlink>
        <a:srgbClr val="17BBFD"/>
      </a:hlink>
      <a:folHlink>
        <a:srgbClr val="FF79C2"/>
      </a:folHlink>
    </a:clrScheme>
    <a:fontScheme name="Şehir Hayatı">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eorgia"/>
        <a:ea typeface=""/>
        <a:cs typeface=""/>
        <a:font script="Jpan" typeface="HG明朝B"/>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Zengin">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2352</TotalTime>
  <Words>1800</Words>
  <Application>Microsoft Office PowerPoint</Application>
  <PresentationFormat>Ekran Gösterisi (4:3)</PresentationFormat>
  <Paragraphs>293</Paragraphs>
  <Slides>56</Slides>
  <Notes>0</Notes>
  <HiddenSlides>0</HiddenSlides>
  <MMClips>0</MMClips>
  <ScaleCrop>false</ScaleCrop>
  <HeadingPairs>
    <vt:vector size="4" baseType="variant">
      <vt:variant>
        <vt:lpstr>Tema</vt:lpstr>
      </vt:variant>
      <vt:variant>
        <vt:i4>1</vt:i4>
      </vt:variant>
      <vt:variant>
        <vt:lpstr>Slayt Başlıkları</vt:lpstr>
      </vt:variant>
      <vt:variant>
        <vt:i4>56</vt:i4>
      </vt:variant>
    </vt:vector>
  </HeadingPairs>
  <TitlesOfParts>
    <vt:vector size="57" baseType="lpstr">
      <vt:lpstr>Şehir Hayatı</vt:lpstr>
      <vt:lpstr>OSB’LER İÇİN FİNANSAL TABLOLAR</vt:lpstr>
      <vt:lpstr>Mevcut Uygulama</vt:lpstr>
      <vt:lpstr>Finansal Tablolar</vt:lpstr>
      <vt:lpstr>Temel Finansal Tablolar</vt:lpstr>
      <vt:lpstr>Yardımcı Finansal Tablolar</vt:lpstr>
      <vt:lpstr>Dipnotlar</vt:lpstr>
      <vt:lpstr>BİLANÇO</vt:lpstr>
      <vt:lpstr>BİLANÇO (Örnek)</vt:lpstr>
      <vt:lpstr>BİLANÇO (Temel Özellikler)</vt:lpstr>
      <vt:lpstr>Bilanço</vt:lpstr>
      <vt:lpstr>Gelir Tablosu</vt:lpstr>
      <vt:lpstr>Gelir Tablosu (Örnek)</vt:lpstr>
      <vt:lpstr>Gelir Tablosu (Temel Özellikler)</vt:lpstr>
      <vt:lpstr>Yardımcı Finansal Tablolar</vt:lpstr>
      <vt:lpstr>OSB Finansal Tablolar</vt:lpstr>
      <vt:lpstr>OSB Finansal Tablolar</vt:lpstr>
      <vt:lpstr>OSB Finansal Tablolar (Öneri)</vt:lpstr>
      <vt:lpstr>KONSOLİDE FİNANSAL TABLOLAR</vt:lpstr>
      <vt:lpstr>KONSOLİDE FİNANSAL TABLOLAR</vt:lpstr>
      <vt:lpstr>KOBİ’LER İÇİN UFRS (TFRS)</vt:lpstr>
      <vt:lpstr>KOBİ/TFRS</vt:lpstr>
      <vt:lpstr>KOBİ/TFRS</vt:lpstr>
      <vt:lpstr>KOBİ UFRS NEDİR?</vt:lpstr>
      <vt:lpstr>KOBİ UFRS</vt:lpstr>
      <vt:lpstr>Tam Set UFRS – KOBİ UFRS</vt:lpstr>
      <vt:lpstr>KOBİ UFRS’nin FİNANSAL TABLOLAR AÇISINDAN GETİRECEĞİ YENİLİKLER</vt:lpstr>
      <vt:lpstr>FİNANSAL TABLOLAR (Özellikleri)</vt:lpstr>
      <vt:lpstr>YENİ FİNANSAL TABLO SETİ</vt:lpstr>
      <vt:lpstr>FİNANSAL DURUM TABLOSU</vt:lpstr>
      <vt:lpstr>Slayt 30</vt:lpstr>
      <vt:lpstr>FİNANSAL DURUM TABLOSU</vt:lpstr>
      <vt:lpstr>KAPSAMLI GELİR TABLOSU</vt:lpstr>
      <vt:lpstr>KAPSAMLI GELİR TABLOSU</vt:lpstr>
      <vt:lpstr>KAPSAMLI GELİR TABLOSU</vt:lpstr>
      <vt:lpstr>Slayt 35</vt:lpstr>
      <vt:lpstr>KAPSAMLI GELİR TABLOSU</vt:lpstr>
      <vt:lpstr>KAPSAMLI GELİR TABLOSU</vt:lpstr>
      <vt:lpstr>ÖZKAYNAK DEĞİŞİM TABLOSU ve DAĞITILMAMIŞ KARLAR TABLOSU</vt:lpstr>
      <vt:lpstr>ÖZKAYNAK DEĞİŞİM TABLOSU ve DAĞITILMAMIŞ KARLAR TABLOSU</vt:lpstr>
      <vt:lpstr>ÖZKAYNAK DEĞİŞİM TABLOSU’NDA YER ALMASI GEREKEN KALEMLER</vt:lpstr>
      <vt:lpstr>NAKİT AKIM TABLOSU</vt:lpstr>
      <vt:lpstr>NAKİT AKIM TABLOSU</vt:lpstr>
      <vt:lpstr>DİPNOTLAR</vt:lpstr>
      <vt:lpstr>DİPNOTLAR</vt:lpstr>
      <vt:lpstr>DİPNOTLAR</vt:lpstr>
      <vt:lpstr>DİPNOTLAR</vt:lpstr>
      <vt:lpstr>KOBİ UFRS’nin FİNANSAL TABLOLAR AÇISINDAN GETİRECEĞİ YENİLİKLER</vt:lpstr>
      <vt:lpstr>KOBİ UFRS DEĞERLEME </vt:lpstr>
      <vt:lpstr>KOBİ UFRS DEĞERLEME </vt:lpstr>
      <vt:lpstr>KARŞILAŞTIRILABİLİRLİK</vt:lpstr>
      <vt:lpstr>KARŞILAŞTIRILABİLİRLİK</vt:lpstr>
      <vt:lpstr>Tahmin ve Beklentiler</vt:lpstr>
      <vt:lpstr>Tahmin ve Beklentiler</vt:lpstr>
      <vt:lpstr>SONUÇ</vt:lpstr>
      <vt:lpstr>SONUÇ</vt:lpstr>
      <vt:lpstr>Teşekkürler</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OSB’LER İÇİN FİNANSAL TABLOLAR</dc:title>
  <dc:creator>neslihan</dc:creator>
  <cp:lastModifiedBy>neslihan</cp:lastModifiedBy>
  <cp:revision>96</cp:revision>
  <dcterms:created xsi:type="dcterms:W3CDTF">2011-03-16T12:37:49Z</dcterms:created>
  <dcterms:modified xsi:type="dcterms:W3CDTF">2011-03-18T19:16:37Z</dcterms:modified>
</cp:coreProperties>
</file>