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1" r:id="rId4"/>
    <p:sldId id="259" r:id="rId5"/>
    <p:sldId id="260" r:id="rId6"/>
    <p:sldId id="261" r:id="rId7"/>
    <p:sldId id="262" r:id="rId8"/>
    <p:sldId id="263" r:id="rId9"/>
    <p:sldId id="264" r:id="rId10"/>
    <p:sldId id="265" r:id="rId11"/>
    <p:sldId id="266" r:id="rId12"/>
    <p:sldId id="267" r:id="rId13"/>
    <p:sldId id="268" r:id="rId14"/>
    <p:sldId id="303" r:id="rId15"/>
    <p:sldId id="304" r:id="rId16"/>
    <p:sldId id="269" r:id="rId17"/>
    <p:sldId id="270" r:id="rId18"/>
    <p:sldId id="282" r:id="rId19"/>
    <p:sldId id="283" r:id="rId20"/>
    <p:sldId id="290" r:id="rId21"/>
    <p:sldId id="289" r:id="rId22"/>
    <p:sldId id="288" r:id="rId23"/>
    <p:sldId id="287" r:id="rId24"/>
    <p:sldId id="286" r:id="rId25"/>
    <p:sldId id="285" r:id="rId26"/>
    <p:sldId id="284" r:id="rId27"/>
    <p:sldId id="291" r:id="rId28"/>
    <p:sldId id="293" r:id="rId29"/>
    <p:sldId id="272" r:id="rId30"/>
    <p:sldId id="273" r:id="rId31"/>
    <p:sldId id="274" r:id="rId32"/>
    <p:sldId id="275" r:id="rId33"/>
    <p:sldId id="294" r:id="rId34"/>
    <p:sldId id="276" r:id="rId35"/>
    <p:sldId id="277" r:id="rId36"/>
    <p:sldId id="279" r:id="rId37"/>
    <p:sldId id="278" r:id="rId38"/>
    <p:sldId id="280" r:id="rId39"/>
    <p:sldId id="281" r:id="rId40"/>
    <p:sldId id="296" r:id="rId41"/>
    <p:sldId id="297" r:id="rId42"/>
    <p:sldId id="298" r:id="rId43"/>
    <p:sldId id="299" r:id="rId44"/>
    <p:sldId id="300" r:id="rId45"/>
    <p:sldId id="301" r:id="rId46"/>
    <p:sldId id="302" r:id="rId4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0294" autoAdjust="0"/>
    <p:restoredTop sz="94671" autoAdjust="0"/>
  </p:normalViewPr>
  <p:slideViewPr>
    <p:cSldViewPr>
      <p:cViewPr varScale="1">
        <p:scale>
          <a:sx n="70" d="100"/>
          <a:sy n="70" d="100"/>
        </p:scale>
        <p:origin x="-1152" y="-90"/>
      </p:cViewPr>
      <p:guideLst>
        <p:guide orient="horz" pos="2160"/>
        <p:guide pos="2880"/>
      </p:guideLst>
    </p:cSldViewPr>
  </p:slideViewPr>
  <p:outlineViewPr>
    <p:cViewPr>
      <p:scale>
        <a:sx n="33" d="100"/>
        <a:sy n="33" d="100"/>
      </p:scale>
      <p:origin x="0" y="29586"/>
    </p:cViewPr>
  </p:outlineViewPr>
  <p:notesTextViewPr>
    <p:cViewPr>
      <p:scale>
        <a:sx n="1" d="1"/>
        <a:sy n="1" d="1"/>
      </p:scale>
      <p:origin x="0" y="0"/>
    </p:cViewPr>
  </p:notesTextViewPr>
  <p:sorterViewPr>
    <p:cViewPr>
      <p:scale>
        <a:sx n="100" d="100"/>
        <a:sy n="100" d="100"/>
      </p:scale>
      <p:origin x="0" y="781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D0C6B872-CD84-48BD-A513-6D630AE300B0}" type="datetimeFigureOut">
              <a:rPr lang="tr-TR" smtClean="0"/>
              <a:t>19.03.2011</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758BB8EE-A887-4AAA-BCE2-D5C7B71C4AEF}"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D0C6B872-CD84-48BD-A513-6D630AE300B0}" type="datetimeFigureOut">
              <a:rPr lang="tr-TR" smtClean="0"/>
              <a:t>19.03.2011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58BB8EE-A887-4AAA-BCE2-D5C7B71C4AE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D0C6B872-CD84-48BD-A513-6D630AE300B0}" type="datetimeFigureOut">
              <a:rPr lang="tr-TR" smtClean="0"/>
              <a:t>19.03.2011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58BB8EE-A887-4AAA-BCE2-D5C7B71C4AE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D0C6B872-CD84-48BD-A513-6D630AE300B0}" type="datetimeFigureOut">
              <a:rPr lang="tr-TR" smtClean="0"/>
              <a:t>19.03.2011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58BB8EE-A887-4AAA-BCE2-D5C7B71C4AE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D0C6B872-CD84-48BD-A513-6D630AE300B0}" type="datetimeFigureOut">
              <a:rPr lang="tr-TR" smtClean="0"/>
              <a:t>19.03.2011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58BB8EE-A887-4AAA-BCE2-D5C7B71C4AEF}"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D0C6B872-CD84-48BD-A513-6D630AE300B0}" type="datetimeFigureOut">
              <a:rPr lang="tr-TR" smtClean="0"/>
              <a:t>19.03.2011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58BB8EE-A887-4AAA-BCE2-D5C7B71C4AE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D0C6B872-CD84-48BD-A513-6D630AE300B0}" type="datetimeFigureOut">
              <a:rPr lang="tr-TR" smtClean="0"/>
              <a:t>19.03.2011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58BB8EE-A887-4AAA-BCE2-D5C7B71C4AE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D0C6B872-CD84-48BD-A513-6D630AE300B0}" type="datetimeFigureOut">
              <a:rPr lang="tr-TR" smtClean="0"/>
              <a:t>19.03.2011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58BB8EE-A887-4AAA-BCE2-D5C7B71C4AE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C6B872-CD84-48BD-A513-6D630AE300B0}" type="datetimeFigureOut">
              <a:rPr lang="tr-TR" smtClean="0"/>
              <a:t>19.03.2011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58BB8EE-A887-4AAA-BCE2-D5C7B71C4AE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D0C6B872-CD84-48BD-A513-6D630AE300B0}" type="datetimeFigureOut">
              <a:rPr lang="tr-TR" smtClean="0"/>
              <a:t>19.03.2011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58BB8EE-A887-4AAA-BCE2-D5C7B71C4AE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D0C6B872-CD84-48BD-A513-6D630AE300B0}" type="datetimeFigureOut">
              <a:rPr lang="tr-TR" smtClean="0"/>
              <a:t>19.03.2011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758BB8EE-A887-4AAA-BCE2-D5C7B71C4AEF}"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0C6B872-CD84-48BD-A513-6D630AE300B0}" type="datetimeFigureOut">
              <a:rPr lang="tr-TR" smtClean="0"/>
              <a:t>19.03.2011</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58BB8EE-A887-4AAA-BCE2-D5C7B71C4AEF}"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11560" y="836712"/>
            <a:ext cx="7772400" cy="2376264"/>
          </a:xfrm>
        </p:spPr>
        <p:txBody>
          <a:bodyPr>
            <a:normAutofit fontScale="90000"/>
          </a:bodyPr>
          <a:lstStyle/>
          <a:p>
            <a:pPr algn="ctr"/>
            <a:r>
              <a:rPr lang="tr-TR" dirty="0" smtClean="0">
                <a:latin typeface="Arial" pitchFamily="34" charset="0"/>
                <a:cs typeface="Arial" pitchFamily="34" charset="0"/>
              </a:rPr>
              <a:t/>
            </a:r>
            <a:br>
              <a:rPr lang="tr-TR" dirty="0" smtClean="0">
                <a:latin typeface="Arial" pitchFamily="34" charset="0"/>
                <a:cs typeface="Arial" pitchFamily="34" charset="0"/>
              </a:rPr>
            </a:br>
            <a:r>
              <a:rPr lang="tr-TR" sz="5300" b="1" dirty="0" smtClean="0">
                <a:latin typeface="Arial" pitchFamily="34" charset="0"/>
                <a:cs typeface="Arial" pitchFamily="34" charset="0"/>
              </a:rPr>
              <a:t>DENETİM USUL VE ESASLARI VE OSB’LER</a:t>
            </a:r>
            <a:endParaRPr lang="tr-TR" sz="5300" b="1" dirty="0">
              <a:latin typeface="Arial" pitchFamily="34" charset="0"/>
              <a:cs typeface="Arial" pitchFamily="34" charset="0"/>
            </a:endParaRPr>
          </a:p>
        </p:txBody>
      </p:sp>
      <p:sp>
        <p:nvSpPr>
          <p:cNvPr id="3" name="Alt Başlık 2"/>
          <p:cNvSpPr>
            <a:spLocks noGrp="1"/>
          </p:cNvSpPr>
          <p:nvPr>
            <p:ph type="subTitle" idx="1"/>
          </p:nvPr>
        </p:nvSpPr>
        <p:spPr>
          <a:xfrm>
            <a:off x="1371600" y="5589240"/>
            <a:ext cx="6400800" cy="1008112"/>
          </a:xfrm>
        </p:spPr>
        <p:txBody>
          <a:bodyPr>
            <a:normAutofit/>
          </a:bodyPr>
          <a:lstStyle/>
          <a:p>
            <a:pPr algn="l"/>
            <a:r>
              <a:rPr lang="tr-TR" dirty="0" smtClean="0"/>
              <a:t>            </a:t>
            </a:r>
          </a:p>
          <a:p>
            <a:pPr algn="l"/>
            <a:r>
              <a:rPr lang="tr-TR" dirty="0"/>
              <a:t> </a:t>
            </a:r>
            <a:r>
              <a:rPr lang="tr-TR" dirty="0" smtClean="0"/>
              <a:t>             </a:t>
            </a:r>
            <a:r>
              <a:rPr lang="tr-TR" dirty="0" smtClean="0">
                <a:solidFill>
                  <a:schemeClr val="tx2">
                    <a:lumMod val="75000"/>
                  </a:schemeClr>
                </a:solidFill>
              </a:rPr>
              <a:t>C&amp;Ç Yeminli Mali Müşavirlik</a:t>
            </a:r>
            <a:endParaRPr lang="tr-TR" dirty="0">
              <a:solidFill>
                <a:schemeClr val="tx2">
                  <a:lumMod val="75000"/>
                </a:schemeClr>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3612" y="5517232"/>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1074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692696"/>
            <a:ext cx="8229600" cy="4780334"/>
          </a:xfrm>
        </p:spPr>
        <p:txBody>
          <a:bodyPr>
            <a:noAutofit/>
          </a:bodyPr>
          <a:lstStyle/>
          <a:p>
            <a:pPr marL="0" indent="0" algn="just">
              <a:buNone/>
            </a:pPr>
            <a:r>
              <a:rPr lang="tr-TR" b="1" u="sng" dirty="0">
                <a:latin typeface="Arial" pitchFamily="34" charset="0"/>
                <a:cs typeface="Arial" pitchFamily="34" charset="0"/>
              </a:rPr>
              <a:t>3) Faaliyet Denetimi</a:t>
            </a:r>
            <a:endParaRPr lang="tr-TR" dirty="0">
              <a:latin typeface="Arial" pitchFamily="34" charset="0"/>
              <a:cs typeface="Arial" pitchFamily="34" charset="0"/>
            </a:endParaRPr>
          </a:p>
          <a:p>
            <a:pPr marL="0" indent="0" algn="just">
              <a:buNone/>
            </a:pPr>
            <a:r>
              <a:rPr lang="tr-TR" sz="2400" b="1" dirty="0">
                <a:latin typeface="Arial" pitchFamily="34" charset="0"/>
                <a:cs typeface="Arial" pitchFamily="34" charset="0"/>
              </a:rPr>
              <a:t>Bir işletmenin faaliyetinin verimliliğini ve etkinliğini değerlemek ve denetlemek amacıyla bu faaliyetlere ilişkin usul ve yöntemlerin uygulanmasının gözden geçirilmesini kapsar. </a:t>
            </a:r>
            <a:endParaRPr lang="tr-TR" sz="2400" b="1" dirty="0" smtClean="0">
              <a:latin typeface="Arial" pitchFamily="34" charset="0"/>
              <a:cs typeface="Arial" pitchFamily="34" charset="0"/>
            </a:endParaRPr>
          </a:p>
          <a:p>
            <a:pPr marL="0" indent="0" algn="just">
              <a:buNone/>
            </a:pPr>
            <a:endParaRPr lang="tr-TR" sz="2400" dirty="0">
              <a:latin typeface="Arial" pitchFamily="34" charset="0"/>
              <a:cs typeface="Arial" pitchFamily="34" charset="0"/>
            </a:endParaRPr>
          </a:p>
          <a:p>
            <a:pPr marL="0" indent="0" algn="just">
              <a:buNone/>
            </a:pPr>
            <a:r>
              <a:rPr lang="tr-TR" sz="2400" b="1" dirty="0">
                <a:latin typeface="Arial" pitchFamily="34" charset="0"/>
                <a:cs typeface="Arial" pitchFamily="34" charset="0"/>
              </a:rPr>
              <a:t>Faaliyet denetiminin amacı; </a:t>
            </a:r>
            <a:endParaRPr lang="tr-TR" sz="2400" dirty="0">
              <a:latin typeface="Arial" pitchFamily="34" charset="0"/>
              <a:cs typeface="Arial" pitchFamily="34" charset="0"/>
            </a:endParaRPr>
          </a:p>
          <a:p>
            <a:pPr marL="0" indent="0" algn="just">
              <a:buNone/>
            </a:pPr>
            <a:r>
              <a:rPr lang="tr-TR" sz="2400" b="1" dirty="0" smtClean="0">
                <a:latin typeface="Arial" pitchFamily="34" charset="0"/>
                <a:cs typeface="Arial" pitchFamily="34" charset="0"/>
              </a:rPr>
              <a:t>Bir </a:t>
            </a:r>
            <a:r>
              <a:rPr lang="tr-TR" sz="2400" b="1" dirty="0">
                <a:latin typeface="Arial" pitchFamily="34" charset="0"/>
                <a:cs typeface="Arial" pitchFamily="34" charset="0"/>
              </a:rPr>
              <a:t>işletmenin; işletme politika ve faaliyetlerinin etkinliğinin, işletmenin örgütsel yapısının, iş akışlarının, iç kontrol sistemlerinin ve genelde yönetimin başarısını saptamaktır.</a:t>
            </a:r>
            <a:endParaRPr lang="tr-TR" sz="24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19292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ctr">
              <a:buNone/>
            </a:pPr>
            <a:r>
              <a:rPr lang="tr-TR" sz="2800" b="1" dirty="0" smtClean="0">
                <a:latin typeface="Arial" pitchFamily="34" charset="0"/>
                <a:cs typeface="Arial" pitchFamily="34" charset="0"/>
              </a:rPr>
              <a:t>DENETİM </a:t>
            </a:r>
            <a:r>
              <a:rPr lang="tr-TR" sz="2800" b="1" dirty="0">
                <a:latin typeface="Arial" pitchFamily="34" charset="0"/>
                <a:cs typeface="Arial" pitchFamily="34" charset="0"/>
              </a:rPr>
              <a:t>TÜRLERİ</a:t>
            </a:r>
            <a:endParaRPr lang="tr-TR" sz="2800" dirty="0">
              <a:latin typeface="Arial" pitchFamily="34" charset="0"/>
              <a:cs typeface="Arial" pitchFamily="34" charset="0"/>
            </a:endParaRPr>
          </a:p>
          <a:p>
            <a:pPr marL="0" indent="0">
              <a:buNone/>
            </a:pPr>
            <a:r>
              <a:rPr lang="tr-TR" sz="2800" b="1" dirty="0" smtClean="0">
                <a:latin typeface="Arial" pitchFamily="34" charset="0"/>
                <a:cs typeface="Arial" pitchFamily="34" charset="0"/>
              </a:rPr>
              <a:t>Denetçinin </a:t>
            </a:r>
            <a:r>
              <a:rPr lang="tr-TR" sz="2800" b="1" dirty="0">
                <a:latin typeface="Arial" pitchFamily="34" charset="0"/>
                <a:cs typeface="Arial" pitchFamily="34" charset="0"/>
              </a:rPr>
              <a:t>Statüsüne Göre</a:t>
            </a:r>
            <a:endParaRPr lang="tr-TR" sz="2800" dirty="0">
              <a:latin typeface="Arial" pitchFamily="34" charset="0"/>
              <a:cs typeface="Arial" pitchFamily="34" charset="0"/>
            </a:endParaRPr>
          </a:p>
          <a:p>
            <a:pPr marL="0" indent="0">
              <a:buNone/>
            </a:pPr>
            <a:r>
              <a:rPr lang="tr-TR" sz="2800" b="1" dirty="0">
                <a:latin typeface="Arial" pitchFamily="34" charset="0"/>
                <a:cs typeface="Arial" pitchFamily="34" charset="0"/>
              </a:rPr>
              <a:t>1) İç denetim</a:t>
            </a:r>
            <a:endParaRPr lang="tr-TR" sz="2800" dirty="0">
              <a:latin typeface="Arial" pitchFamily="34" charset="0"/>
              <a:cs typeface="Arial" pitchFamily="34" charset="0"/>
            </a:endParaRPr>
          </a:p>
          <a:p>
            <a:pPr marL="0" indent="0">
              <a:buNone/>
            </a:pPr>
            <a:r>
              <a:rPr lang="tr-TR" sz="2800" b="1" dirty="0">
                <a:latin typeface="Arial" pitchFamily="34" charset="0"/>
                <a:cs typeface="Arial" pitchFamily="34" charset="0"/>
              </a:rPr>
              <a:t>2) Kamu denetimi</a:t>
            </a:r>
            <a:endParaRPr lang="tr-TR" sz="2800" dirty="0">
              <a:latin typeface="Arial" pitchFamily="34" charset="0"/>
              <a:cs typeface="Arial" pitchFamily="34" charset="0"/>
            </a:endParaRPr>
          </a:p>
          <a:p>
            <a:pPr marL="0" indent="0">
              <a:buNone/>
            </a:pPr>
            <a:r>
              <a:rPr lang="tr-TR" sz="2800" b="1" dirty="0">
                <a:latin typeface="Arial" pitchFamily="34" charset="0"/>
                <a:cs typeface="Arial" pitchFamily="34" charset="0"/>
              </a:rPr>
              <a:t>a) Özel sektöre yönelik denetim</a:t>
            </a:r>
            <a:endParaRPr lang="tr-TR" sz="2800" dirty="0">
              <a:latin typeface="Arial" pitchFamily="34" charset="0"/>
              <a:cs typeface="Arial" pitchFamily="34" charset="0"/>
            </a:endParaRPr>
          </a:p>
          <a:p>
            <a:pPr marL="0" indent="0">
              <a:buNone/>
            </a:pPr>
            <a:r>
              <a:rPr lang="tr-TR" sz="2800" b="1" dirty="0">
                <a:latin typeface="Arial" pitchFamily="34" charset="0"/>
                <a:cs typeface="Arial" pitchFamily="34" charset="0"/>
              </a:rPr>
              <a:t>- Vergi denetimi</a:t>
            </a:r>
            <a:endParaRPr lang="tr-TR" sz="2800" dirty="0">
              <a:latin typeface="Arial" pitchFamily="34" charset="0"/>
              <a:cs typeface="Arial" pitchFamily="34" charset="0"/>
            </a:endParaRPr>
          </a:p>
          <a:p>
            <a:pPr marL="0" indent="0">
              <a:buNone/>
            </a:pPr>
            <a:r>
              <a:rPr lang="tr-TR" sz="2800" b="1" dirty="0">
                <a:latin typeface="Arial" pitchFamily="34" charset="0"/>
                <a:cs typeface="Arial" pitchFamily="34" charset="0"/>
              </a:rPr>
              <a:t>- Diğer denetim</a:t>
            </a:r>
            <a:endParaRPr lang="tr-TR" sz="2800" dirty="0">
              <a:latin typeface="Arial" pitchFamily="34" charset="0"/>
              <a:cs typeface="Arial" pitchFamily="34" charset="0"/>
            </a:endParaRPr>
          </a:p>
          <a:p>
            <a:pPr marL="0" indent="0">
              <a:buNone/>
            </a:pPr>
            <a:r>
              <a:rPr lang="tr-TR" sz="2800" b="1" dirty="0">
                <a:latin typeface="Arial" pitchFamily="34" charset="0"/>
                <a:cs typeface="Arial" pitchFamily="34" charset="0"/>
              </a:rPr>
              <a:t>b) Kamuya yönelik denetim</a:t>
            </a:r>
            <a:endParaRPr lang="tr-TR" sz="2800" dirty="0">
              <a:latin typeface="Arial" pitchFamily="34" charset="0"/>
              <a:cs typeface="Arial" pitchFamily="34" charset="0"/>
            </a:endParaRPr>
          </a:p>
          <a:p>
            <a:pPr marL="0" indent="0">
              <a:buNone/>
            </a:pPr>
            <a:r>
              <a:rPr lang="tr-TR" sz="2800" b="1" dirty="0">
                <a:latin typeface="Arial" pitchFamily="34" charset="0"/>
                <a:cs typeface="Arial" pitchFamily="34" charset="0"/>
              </a:rPr>
              <a:t>3) Bağımsız Denetim</a:t>
            </a:r>
            <a:endParaRPr lang="tr-TR" sz="28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95734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2800" b="1" u="sng" dirty="0">
                <a:latin typeface="Arial" pitchFamily="34" charset="0"/>
                <a:cs typeface="Arial" pitchFamily="34" charset="0"/>
              </a:rPr>
              <a:t>1) İç Denetim</a:t>
            </a:r>
            <a:endParaRPr lang="tr-TR" sz="2800" dirty="0">
              <a:latin typeface="Arial" pitchFamily="34" charset="0"/>
              <a:cs typeface="Arial" pitchFamily="34" charset="0"/>
            </a:endParaRPr>
          </a:p>
          <a:p>
            <a:pPr marL="0" indent="0" algn="just">
              <a:buNone/>
            </a:pPr>
            <a:r>
              <a:rPr lang="tr-TR" sz="2200" b="1" dirty="0">
                <a:latin typeface="Arial" pitchFamily="34" charset="0"/>
                <a:cs typeface="Arial" pitchFamily="34" charset="0"/>
              </a:rPr>
              <a:t>Bir kurumun faaliyetlerini geliştirmek ve onlara değer katmak amacını güden bağımsız ve objektif bir güvence ve danışmanlık faaliyeti olup, kurumun risk yönetimi, kontrol ve </a:t>
            </a:r>
            <a:r>
              <a:rPr lang="tr-TR" sz="2200" b="1" dirty="0" smtClean="0">
                <a:latin typeface="Arial" pitchFamily="34" charset="0"/>
                <a:cs typeface="Arial" pitchFamily="34" charset="0"/>
              </a:rPr>
              <a:t>yönetim </a:t>
            </a:r>
            <a:r>
              <a:rPr lang="tr-TR" sz="2200" b="1" dirty="0">
                <a:latin typeface="Arial" pitchFamily="34" charset="0"/>
                <a:cs typeface="Arial" pitchFamily="34" charset="0"/>
              </a:rPr>
              <a:t>süreçlerinin etkinliğini değerlendirmek ve geliştirmek amacına yönelik sistemli ve disiplinli bir yaklaşım getirerek kurumun amaçlarına ulaşmada yardımcı olur. </a:t>
            </a:r>
            <a:endParaRPr lang="tr-TR" sz="2200" dirty="0">
              <a:latin typeface="Arial" pitchFamily="34" charset="0"/>
              <a:cs typeface="Arial" pitchFamily="34" charset="0"/>
            </a:endParaRPr>
          </a:p>
          <a:p>
            <a:pPr marL="0" indent="0" algn="just">
              <a:buNone/>
            </a:pPr>
            <a:r>
              <a:rPr lang="tr-TR" sz="2200" b="1" dirty="0">
                <a:latin typeface="Arial" pitchFamily="34" charset="0"/>
                <a:cs typeface="Arial" pitchFamily="34" charset="0"/>
              </a:rPr>
              <a:t>Kapsamına; hem finansal, hem de finansal nitelikte olmayan işlemler girmektedir. </a:t>
            </a:r>
            <a:endParaRPr lang="tr-TR" sz="2200" dirty="0">
              <a:latin typeface="Arial" pitchFamily="34" charset="0"/>
              <a:cs typeface="Arial" pitchFamily="34" charset="0"/>
            </a:endParaRPr>
          </a:p>
          <a:p>
            <a:pPr marL="0" indent="0" algn="just">
              <a:buNone/>
            </a:pPr>
            <a:r>
              <a:rPr lang="tr-TR" sz="2200" b="1" dirty="0">
                <a:latin typeface="Arial" pitchFamily="34" charset="0"/>
                <a:cs typeface="Arial" pitchFamily="34" charset="0"/>
              </a:rPr>
              <a:t>Kapsamına; mali tabloların denetimi, uygunluk denetimi ve faaliyet denetiminin tamamı veya biri ya da ikisi girebilir. </a:t>
            </a:r>
            <a:endParaRPr lang="tr-TR" sz="22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68477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4942196"/>
          </a:xfrm>
        </p:spPr>
        <p:txBody>
          <a:bodyPr>
            <a:noAutofit/>
          </a:bodyPr>
          <a:lstStyle/>
          <a:p>
            <a:pPr marL="0" indent="0" algn="just">
              <a:buNone/>
            </a:pPr>
            <a:r>
              <a:rPr lang="tr-TR" sz="1900" b="1" u="sng" dirty="0">
                <a:latin typeface="Arial" pitchFamily="34" charset="0"/>
                <a:cs typeface="Arial" pitchFamily="34" charset="0"/>
              </a:rPr>
              <a:t>İç denetimin amacı; </a:t>
            </a:r>
            <a:r>
              <a:rPr lang="tr-TR" sz="1900" b="1" dirty="0">
                <a:latin typeface="Arial" pitchFamily="34" charset="0"/>
                <a:cs typeface="Arial" pitchFamily="34" charset="0"/>
              </a:rPr>
              <a:t>işletme varlıklarının her türlü zarara karşı korunup korunmadığını, faaliyetlerin saptanmış politikalarla uyum içinde yürütülüp yürütülmediğini ve iç kontrol sistemlerinin  etkinliğini ve verimliliğini araştırmaktır. </a:t>
            </a:r>
            <a:endParaRPr lang="tr-TR" sz="1900" b="1" dirty="0" smtClean="0">
              <a:latin typeface="Arial" pitchFamily="34" charset="0"/>
              <a:cs typeface="Arial" pitchFamily="34" charset="0"/>
            </a:endParaRPr>
          </a:p>
          <a:p>
            <a:pPr marL="0" indent="0" algn="just">
              <a:buNone/>
            </a:pPr>
            <a:endParaRPr lang="tr-TR" sz="1900" dirty="0">
              <a:latin typeface="Arial" pitchFamily="34" charset="0"/>
              <a:cs typeface="Arial" pitchFamily="34" charset="0"/>
            </a:endParaRPr>
          </a:p>
          <a:p>
            <a:pPr marL="0" indent="0" algn="just">
              <a:buNone/>
            </a:pPr>
            <a:r>
              <a:rPr lang="tr-TR" sz="1900" b="1" dirty="0">
                <a:latin typeface="Arial" pitchFamily="34" charset="0"/>
                <a:cs typeface="Arial" pitchFamily="34" charset="0"/>
              </a:rPr>
              <a:t>İç denetim sayesinde; işletme çalışanları tarafından yapılabilecek olan hata veya yolsuzluklar önlenmekte ve yapılmış olanlar da tespit edilmektedir</a:t>
            </a:r>
            <a:r>
              <a:rPr lang="tr-TR" sz="1900" b="1" dirty="0" smtClean="0">
                <a:latin typeface="Arial" pitchFamily="34" charset="0"/>
                <a:cs typeface="Arial" pitchFamily="34" charset="0"/>
              </a:rPr>
              <a:t>.</a:t>
            </a:r>
          </a:p>
          <a:p>
            <a:pPr marL="0" indent="0" algn="just">
              <a:buNone/>
            </a:pPr>
            <a:endParaRPr lang="tr-TR" sz="1900" dirty="0">
              <a:latin typeface="Arial" pitchFamily="34" charset="0"/>
              <a:cs typeface="Arial" pitchFamily="34" charset="0"/>
            </a:endParaRPr>
          </a:p>
          <a:p>
            <a:pPr marL="0" indent="0" algn="just">
              <a:buNone/>
            </a:pPr>
            <a:r>
              <a:rPr lang="tr-TR" sz="1900" b="1" dirty="0">
                <a:latin typeface="Arial" pitchFamily="34" charset="0"/>
                <a:cs typeface="Arial" pitchFamily="34" charset="0"/>
              </a:rPr>
              <a:t>Dolayısıyla iç denetim bir yönetim kontrol aracıdır ve etkinlik ve verimlilik araştırması yapar. </a:t>
            </a:r>
            <a:endParaRPr lang="tr-TR" sz="1900" b="1" dirty="0" smtClean="0">
              <a:latin typeface="Arial" pitchFamily="34" charset="0"/>
              <a:cs typeface="Arial" pitchFamily="34" charset="0"/>
            </a:endParaRPr>
          </a:p>
          <a:p>
            <a:pPr marL="0" indent="0" algn="just">
              <a:buNone/>
            </a:pPr>
            <a:endParaRPr lang="tr-TR" sz="1900" dirty="0">
              <a:latin typeface="Arial" pitchFamily="34" charset="0"/>
              <a:cs typeface="Arial" pitchFamily="34" charset="0"/>
            </a:endParaRPr>
          </a:p>
          <a:p>
            <a:pPr marL="0" indent="0" algn="just">
              <a:buNone/>
            </a:pPr>
            <a:r>
              <a:rPr lang="tr-TR" sz="1900" b="1" dirty="0" smtClean="0">
                <a:latin typeface="Arial" pitchFamily="34" charset="0"/>
                <a:cs typeface="Arial" pitchFamily="34" charset="0"/>
              </a:rPr>
              <a:t>İç </a:t>
            </a:r>
            <a:r>
              <a:rPr lang="tr-TR" sz="1900" b="1" dirty="0">
                <a:latin typeface="Arial" pitchFamily="34" charset="0"/>
                <a:cs typeface="Arial" pitchFamily="34" charset="0"/>
              </a:rPr>
              <a:t>denetim uygunluk denetiminden daha geniş kapsamlıdır. </a:t>
            </a:r>
            <a:r>
              <a:rPr lang="tr-TR" sz="1900" b="1" dirty="0" smtClean="0">
                <a:latin typeface="Arial" pitchFamily="34" charset="0"/>
                <a:cs typeface="Arial" pitchFamily="34" charset="0"/>
              </a:rPr>
              <a:t>Uygunluk </a:t>
            </a:r>
            <a:r>
              <a:rPr lang="tr-TR" sz="1900" b="1" dirty="0">
                <a:latin typeface="Arial" pitchFamily="34" charset="0"/>
                <a:cs typeface="Arial" pitchFamily="34" charset="0"/>
              </a:rPr>
              <a:t>denetiminden en büyük farkı parasal olmayan faktörlerle de ilgilenmesi ve denetlemesidir.</a:t>
            </a:r>
            <a:endParaRPr lang="tr-TR" sz="19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64793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4942196"/>
          </a:xfrm>
        </p:spPr>
        <p:txBody>
          <a:bodyPr>
            <a:noAutofit/>
          </a:bodyPr>
          <a:lstStyle/>
          <a:p>
            <a:pPr marL="0" indent="0" algn="just">
              <a:buNone/>
            </a:pPr>
            <a:endParaRPr lang="tr-TR" sz="2000" b="1" dirty="0" smtClean="0">
              <a:latin typeface="Arial" pitchFamily="34" charset="0"/>
              <a:cs typeface="Arial" pitchFamily="34" charset="0"/>
            </a:endParaRPr>
          </a:p>
          <a:p>
            <a:pPr marL="0" indent="0" algn="just">
              <a:buNone/>
            </a:pPr>
            <a:r>
              <a:rPr lang="tr-TR" sz="2000" b="1" dirty="0" smtClean="0">
                <a:latin typeface="Arial" pitchFamily="34" charset="0"/>
                <a:cs typeface="Arial" pitchFamily="34" charset="0"/>
              </a:rPr>
              <a:t>OSB’lerin iç denetimle ilgili olarak örnek olması açısından satın </a:t>
            </a:r>
            <a:r>
              <a:rPr lang="tr-TR" sz="2000" b="1" dirty="0">
                <a:latin typeface="Arial" pitchFamily="34" charset="0"/>
                <a:cs typeface="Arial" pitchFamily="34" charset="0"/>
              </a:rPr>
              <a:t>alma </a:t>
            </a:r>
            <a:r>
              <a:rPr lang="tr-TR" sz="2000" b="1" dirty="0" smtClean="0">
                <a:latin typeface="Arial" pitchFamily="34" charset="0"/>
                <a:cs typeface="Arial" pitchFamily="34" charset="0"/>
              </a:rPr>
              <a:t>işlemlerine ilişkin satın alma prosedürü aşağıdaki şekilde sıralanmıştır</a:t>
            </a:r>
            <a:r>
              <a:rPr lang="tr-TR" sz="2000" b="1" smtClean="0">
                <a:latin typeface="Arial" pitchFamily="34" charset="0"/>
                <a:cs typeface="Arial" pitchFamily="34" charset="0"/>
              </a:rPr>
              <a:t>. Fiilen </a:t>
            </a:r>
            <a:r>
              <a:rPr lang="tr-TR" sz="2000" b="1" dirty="0">
                <a:latin typeface="Arial" pitchFamily="34" charset="0"/>
                <a:cs typeface="Arial" pitchFamily="34" charset="0"/>
              </a:rPr>
              <a:t>işleyen etkin bir satın alma ve tedarik </a:t>
            </a:r>
            <a:r>
              <a:rPr lang="tr-TR" sz="2000" b="1" dirty="0" smtClean="0">
                <a:latin typeface="Arial" pitchFamily="34" charset="0"/>
                <a:cs typeface="Arial" pitchFamily="34" charset="0"/>
              </a:rPr>
              <a:t>sisteminin olması önerilmektedir. OSB </a:t>
            </a:r>
            <a:r>
              <a:rPr lang="tr-TR" sz="2000" b="1" dirty="0">
                <a:latin typeface="Arial" pitchFamily="34" charset="0"/>
                <a:cs typeface="Arial" pitchFamily="34" charset="0"/>
              </a:rPr>
              <a:t>muhasebesi harcamalar üzerinde kontrol fonksiyonunu ifa </a:t>
            </a:r>
            <a:r>
              <a:rPr lang="tr-TR" sz="2000" b="1" dirty="0" smtClean="0">
                <a:latin typeface="Arial" pitchFamily="34" charset="0"/>
                <a:cs typeface="Arial" pitchFamily="34" charset="0"/>
              </a:rPr>
              <a:t>etmelidir</a:t>
            </a:r>
            <a:r>
              <a:rPr lang="tr-TR" sz="2000" b="1" dirty="0">
                <a:latin typeface="Arial" pitchFamily="34" charset="0"/>
                <a:cs typeface="Arial" pitchFamily="34" charset="0"/>
              </a:rPr>
              <a:t>. </a:t>
            </a:r>
            <a:r>
              <a:rPr lang="tr-TR" sz="2000" b="1" dirty="0" smtClean="0">
                <a:latin typeface="Arial" pitchFamily="34" charset="0"/>
                <a:cs typeface="Arial" pitchFamily="34" charset="0"/>
              </a:rPr>
              <a:t>Muhasebe </a:t>
            </a:r>
            <a:r>
              <a:rPr lang="tr-TR" sz="2000" b="1" dirty="0">
                <a:latin typeface="Arial" pitchFamily="34" charset="0"/>
                <a:cs typeface="Arial" pitchFamily="34" charset="0"/>
              </a:rPr>
              <a:t>birimine intikal evrakların gerekçeli ve tamamının kontrol ve onaylı olması </a:t>
            </a:r>
            <a:r>
              <a:rPr lang="tr-TR" sz="2000" b="1" dirty="0" smtClean="0">
                <a:latin typeface="Arial" pitchFamily="34" charset="0"/>
                <a:cs typeface="Arial" pitchFamily="34" charset="0"/>
              </a:rPr>
              <a:t>zorunlu olması gerekir. </a:t>
            </a:r>
            <a:endParaRPr lang="tr-TR" sz="2000" dirty="0">
              <a:latin typeface="Arial" pitchFamily="34" charset="0"/>
              <a:cs typeface="Arial" pitchFamily="34" charset="0"/>
            </a:endParaRPr>
          </a:p>
          <a:p>
            <a:pPr marL="0" indent="0" algn="just">
              <a:buNone/>
            </a:pPr>
            <a:endParaRPr lang="tr-TR" sz="19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89170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4942196"/>
          </a:xfrm>
        </p:spPr>
        <p:txBody>
          <a:bodyPr>
            <a:noAutofit/>
          </a:bodyPr>
          <a:lstStyle/>
          <a:p>
            <a:pPr marL="0" indent="0" algn="just">
              <a:buNone/>
            </a:pPr>
            <a:r>
              <a:rPr lang="tr-TR" sz="1900" b="1" dirty="0" smtClean="0">
                <a:latin typeface="Arial" pitchFamily="34" charset="0"/>
                <a:cs typeface="Arial" pitchFamily="34" charset="0"/>
              </a:rPr>
              <a:t>1</a:t>
            </a:r>
            <a:r>
              <a:rPr lang="tr-TR" sz="1900" b="1" dirty="0">
                <a:latin typeface="Arial" pitchFamily="34" charset="0"/>
                <a:cs typeface="Arial" pitchFamily="34" charset="0"/>
              </a:rPr>
              <a:t>. Tespit </a:t>
            </a:r>
          </a:p>
          <a:p>
            <a:pPr marL="0" indent="0" algn="just">
              <a:buNone/>
            </a:pPr>
            <a:r>
              <a:rPr lang="tr-TR" sz="1900" b="1" dirty="0" smtClean="0">
                <a:latin typeface="Arial" pitchFamily="34" charset="0"/>
                <a:cs typeface="Arial" pitchFamily="34" charset="0"/>
              </a:rPr>
              <a:t>2</a:t>
            </a:r>
            <a:r>
              <a:rPr lang="tr-TR" sz="1900" b="1" dirty="0">
                <a:latin typeface="Arial" pitchFamily="34" charset="0"/>
                <a:cs typeface="Arial" pitchFamily="34" charset="0"/>
              </a:rPr>
              <a:t>. Talep</a:t>
            </a:r>
          </a:p>
          <a:p>
            <a:pPr marL="0" indent="0" algn="just">
              <a:buNone/>
            </a:pPr>
            <a:r>
              <a:rPr lang="tr-TR" sz="1900" b="1" dirty="0" smtClean="0">
                <a:latin typeface="Arial" pitchFamily="34" charset="0"/>
                <a:cs typeface="Arial" pitchFamily="34" charset="0"/>
              </a:rPr>
              <a:t>3</a:t>
            </a:r>
            <a:r>
              <a:rPr lang="tr-TR" sz="1900" b="1" dirty="0">
                <a:latin typeface="Arial" pitchFamily="34" charset="0"/>
                <a:cs typeface="Arial" pitchFamily="34" charset="0"/>
              </a:rPr>
              <a:t>. Talep onayı</a:t>
            </a:r>
          </a:p>
          <a:p>
            <a:pPr marL="0" indent="0" algn="just">
              <a:buNone/>
            </a:pPr>
            <a:r>
              <a:rPr lang="tr-TR" sz="1900" b="1" dirty="0" smtClean="0">
                <a:latin typeface="Arial" pitchFamily="34" charset="0"/>
                <a:cs typeface="Arial" pitchFamily="34" charset="0"/>
              </a:rPr>
              <a:t>4</a:t>
            </a:r>
            <a:r>
              <a:rPr lang="tr-TR" sz="1900" b="1" dirty="0">
                <a:latin typeface="Arial" pitchFamily="34" charset="0"/>
                <a:cs typeface="Arial" pitchFamily="34" charset="0"/>
              </a:rPr>
              <a:t>. Fiyat araştırması</a:t>
            </a:r>
          </a:p>
          <a:p>
            <a:pPr marL="0" indent="0" algn="just">
              <a:buNone/>
            </a:pPr>
            <a:r>
              <a:rPr lang="tr-TR" sz="1900" b="1" dirty="0" smtClean="0">
                <a:latin typeface="Arial" pitchFamily="34" charset="0"/>
                <a:cs typeface="Arial" pitchFamily="34" charset="0"/>
              </a:rPr>
              <a:t>5</a:t>
            </a:r>
            <a:r>
              <a:rPr lang="tr-TR" sz="1900" b="1" dirty="0">
                <a:latin typeface="Arial" pitchFamily="34" charset="0"/>
                <a:cs typeface="Arial" pitchFamily="34" charset="0"/>
              </a:rPr>
              <a:t>. Sipariş</a:t>
            </a:r>
          </a:p>
          <a:p>
            <a:pPr marL="0" indent="0" algn="just">
              <a:buNone/>
            </a:pPr>
            <a:r>
              <a:rPr lang="tr-TR" sz="1900" b="1" dirty="0" smtClean="0">
                <a:latin typeface="Arial" pitchFamily="34" charset="0"/>
                <a:cs typeface="Arial" pitchFamily="34" charset="0"/>
              </a:rPr>
              <a:t>6</a:t>
            </a:r>
            <a:r>
              <a:rPr lang="tr-TR" sz="1900" b="1" dirty="0">
                <a:latin typeface="Arial" pitchFamily="34" charset="0"/>
                <a:cs typeface="Arial" pitchFamily="34" charset="0"/>
              </a:rPr>
              <a:t>. Sipariş onayı</a:t>
            </a:r>
          </a:p>
          <a:p>
            <a:pPr marL="0" indent="0" algn="just">
              <a:buNone/>
            </a:pPr>
            <a:r>
              <a:rPr lang="tr-TR" sz="1900" b="1" dirty="0" smtClean="0">
                <a:latin typeface="Arial" pitchFamily="34" charset="0"/>
                <a:cs typeface="Arial" pitchFamily="34" charset="0"/>
              </a:rPr>
              <a:t>7</a:t>
            </a:r>
            <a:r>
              <a:rPr lang="tr-TR" sz="1900" b="1" dirty="0">
                <a:latin typeface="Arial" pitchFamily="34" charset="0"/>
                <a:cs typeface="Arial" pitchFamily="34" charset="0"/>
              </a:rPr>
              <a:t>. İrsaliye</a:t>
            </a:r>
          </a:p>
          <a:p>
            <a:pPr marL="0" indent="0" algn="just">
              <a:buNone/>
            </a:pPr>
            <a:r>
              <a:rPr lang="tr-TR" sz="1900" b="1" dirty="0" smtClean="0">
                <a:latin typeface="Arial" pitchFamily="34" charset="0"/>
                <a:cs typeface="Arial" pitchFamily="34" charset="0"/>
              </a:rPr>
              <a:t>8</a:t>
            </a:r>
            <a:r>
              <a:rPr lang="tr-TR" sz="1900" b="1" dirty="0">
                <a:latin typeface="Arial" pitchFamily="34" charset="0"/>
                <a:cs typeface="Arial" pitchFamily="34" charset="0"/>
              </a:rPr>
              <a:t>. Fatura</a:t>
            </a:r>
          </a:p>
          <a:p>
            <a:pPr marL="0" indent="0" algn="just">
              <a:buNone/>
            </a:pPr>
            <a:r>
              <a:rPr lang="tr-TR" sz="1900" b="1" dirty="0" smtClean="0">
                <a:latin typeface="Arial" pitchFamily="34" charset="0"/>
                <a:cs typeface="Arial" pitchFamily="34" charset="0"/>
              </a:rPr>
              <a:t>9</a:t>
            </a:r>
            <a:r>
              <a:rPr lang="tr-TR" sz="1900" b="1" dirty="0">
                <a:latin typeface="Arial" pitchFamily="34" charset="0"/>
                <a:cs typeface="Arial" pitchFamily="34" charset="0"/>
              </a:rPr>
              <a:t>. Ödeme </a:t>
            </a:r>
          </a:p>
          <a:p>
            <a:pPr marL="0" indent="0" algn="just">
              <a:buNone/>
            </a:pPr>
            <a:endParaRPr lang="tr-TR" sz="1900" b="1" dirty="0" smtClean="0">
              <a:latin typeface="Arial" pitchFamily="34" charset="0"/>
              <a:cs typeface="Arial" pitchFamily="34" charset="0"/>
            </a:endParaRPr>
          </a:p>
          <a:p>
            <a:pPr marL="0" indent="0" algn="just">
              <a:buNone/>
            </a:pPr>
            <a:r>
              <a:rPr lang="tr-TR" sz="1900" b="1" dirty="0" smtClean="0">
                <a:latin typeface="Arial" pitchFamily="34" charset="0"/>
                <a:cs typeface="Arial" pitchFamily="34" charset="0"/>
              </a:rPr>
              <a:t>Yukarıdaki </a:t>
            </a:r>
            <a:r>
              <a:rPr lang="tr-TR" sz="1900" b="1" dirty="0">
                <a:latin typeface="Arial" pitchFamily="34" charset="0"/>
                <a:cs typeface="Arial" pitchFamily="34" charset="0"/>
              </a:rPr>
              <a:t>prosedürün dikkate alınarak mal ve hizmet temininin gerçekleştirilmesi durumunda; </a:t>
            </a:r>
            <a:r>
              <a:rPr lang="tr-TR" sz="1900" b="1" dirty="0" smtClean="0">
                <a:latin typeface="Arial" pitchFamily="34" charset="0"/>
                <a:cs typeface="Arial" pitchFamily="34" charset="0"/>
              </a:rPr>
              <a:t>OSB’ler </a:t>
            </a:r>
            <a:r>
              <a:rPr lang="tr-TR" sz="1900" b="1" dirty="0">
                <a:latin typeface="Arial" pitchFamily="34" charset="0"/>
                <a:cs typeface="Arial" pitchFamily="34" charset="0"/>
              </a:rPr>
              <a:t>ihtiyaca uygun en iyi mal ve hizmeti en iyi fiyat ve ödeme koşullarından değişik firmalardan sağlayabilir. </a:t>
            </a: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81637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2400" b="1" u="sng" dirty="0">
                <a:latin typeface="Arial" pitchFamily="34" charset="0"/>
                <a:cs typeface="Arial" pitchFamily="34" charset="0"/>
              </a:rPr>
              <a:t>2) Kamu Denetimi</a:t>
            </a:r>
            <a:endParaRPr lang="tr-TR" sz="2400" dirty="0">
              <a:latin typeface="Arial" pitchFamily="34" charset="0"/>
              <a:cs typeface="Arial" pitchFamily="34" charset="0"/>
            </a:endParaRPr>
          </a:p>
          <a:p>
            <a:pPr marL="0" indent="0" algn="just">
              <a:buNone/>
            </a:pPr>
            <a:r>
              <a:rPr lang="tr-TR" sz="1900" b="1" dirty="0">
                <a:latin typeface="Arial" pitchFamily="34" charset="0"/>
                <a:cs typeface="Arial" pitchFamily="34" charset="0"/>
              </a:rPr>
              <a:t>Yürütme organına bağlı çeşitli birimler tarafından yasal yetkileri çerçevesinde yapılan bir denetimdir</a:t>
            </a:r>
            <a:r>
              <a:rPr lang="tr-TR" sz="1900" b="1" dirty="0" smtClean="0">
                <a:latin typeface="Arial" pitchFamily="34" charset="0"/>
                <a:cs typeface="Arial" pitchFamily="34" charset="0"/>
              </a:rPr>
              <a:t>.</a:t>
            </a:r>
          </a:p>
          <a:p>
            <a:pPr marL="0" indent="0" algn="just">
              <a:buNone/>
            </a:pPr>
            <a:endParaRPr lang="tr-TR" sz="1900" b="1" dirty="0">
              <a:latin typeface="Arial" pitchFamily="34" charset="0"/>
              <a:cs typeface="Arial" pitchFamily="34" charset="0"/>
            </a:endParaRPr>
          </a:p>
          <a:p>
            <a:pPr marL="0" indent="0" algn="just">
              <a:buNone/>
            </a:pPr>
            <a:r>
              <a:rPr lang="tr-TR" sz="1900" b="1" dirty="0" smtClean="0">
                <a:latin typeface="Arial" pitchFamily="34" charset="0"/>
                <a:cs typeface="Arial" pitchFamily="34" charset="0"/>
              </a:rPr>
              <a:t>Denetim </a:t>
            </a:r>
            <a:r>
              <a:rPr lang="tr-TR" sz="1900" b="1" dirty="0">
                <a:latin typeface="Arial" pitchFamily="34" charset="0"/>
                <a:cs typeface="Arial" pitchFamily="34" charset="0"/>
              </a:rPr>
              <a:t>yapılan işletmenin durumuna (aidiyetine) göre ikiye ayrılır.</a:t>
            </a:r>
          </a:p>
          <a:p>
            <a:pPr marL="0" lvl="0" indent="0" algn="just">
              <a:buNone/>
            </a:pPr>
            <a:endParaRPr lang="tr-TR" sz="1900" b="1" dirty="0" smtClean="0">
              <a:latin typeface="Arial" pitchFamily="34" charset="0"/>
              <a:cs typeface="Arial" pitchFamily="34" charset="0"/>
            </a:endParaRPr>
          </a:p>
          <a:p>
            <a:pPr marL="0" lvl="0" indent="0" algn="just">
              <a:buNone/>
            </a:pPr>
            <a:r>
              <a:rPr lang="tr-TR" sz="1900" b="1" dirty="0" smtClean="0">
                <a:latin typeface="Arial" pitchFamily="34" charset="0"/>
                <a:cs typeface="Arial" pitchFamily="34" charset="0"/>
              </a:rPr>
              <a:t>-Özel </a:t>
            </a:r>
            <a:r>
              <a:rPr lang="tr-TR" sz="1900" b="1" dirty="0">
                <a:latin typeface="Arial" pitchFamily="34" charset="0"/>
                <a:cs typeface="Arial" pitchFamily="34" charset="0"/>
              </a:rPr>
              <a:t>sektöre yönelik </a:t>
            </a:r>
            <a:r>
              <a:rPr lang="tr-TR" sz="1900" b="1" dirty="0" smtClean="0">
                <a:latin typeface="Arial" pitchFamily="34" charset="0"/>
                <a:cs typeface="Arial" pitchFamily="34" charset="0"/>
              </a:rPr>
              <a:t>denetim (Maliye Bakanlığı, SPK, BDDK, Çalışma ve Sosyal Güvenlik Bakanlığı </a:t>
            </a:r>
            <a:r>
              <a:rPr lang="tr-TR" sz="1900" b="1" dirty="0" err="1" smtClean="0">
                <a:latin typeface="Arial" pitchFamily="34" charset="0"/>
                <a:cs typeface="Arial" pitchFamily="34" charset="0"/>
              </a:rPr>
              <a:t>vs</a:t>
            </a:r>
            <a:r>
              <a:rPr lang="tr-TR" sz="1900" b="1" dirty="0" smtClean="0">
                <a:latin typeface="Arial" pitchFamily="34" charset="0"/>
                <a:cs typeface="Arial" pitchFamily="34" charset="0"/>
              </a:rPr>
              <a:t> denetimleri)</a:t>
            </a:r>
            <a:endParaRPr lang="tr-TR" sz="1900" b="1" dirty="0">
              <a:latin typeface="Arial" pitchFamily="34" charset="0"/>
              <a:cs typeface="Arial" pitchFamily="34" charset="0"/>
            </a:endParaRPr>
          </a:p>
          <a:p>
            <a:pPr marL="0" indent="0" algn="just">
              <a:buNone/>
            </a:pPr>
            <a:r>
              <a:rPr lang="tr-TR" sz="1900" b="1" dirty="0" smtClean="0">
                <a:latin typeface="Arial" pitchFamily="34" charset="0"/>
                <a:cs typeface="Arial" pitchFamily="34" charset="0"/>
              </a:rPr>
              <a:t>-Kamu </a:t>
            </a:r>
            <a:r>
              <a:rPr lang="tr-TR" sz="1900" b="1" dirty="0">
                <a:latin typeface="Arial" pitchFamily="34" charset="0"/>
                <a:cs typeface="Arial" pitchFamily="34" charset="0"/>
              </a:rPr>
              <a:t>işletmelerine yönelik </a:t>
            </a:r>
            <a:r>
              <a:rPr lang="tr-TR" sz="1900" b="1" dirty="0" smtClean="0">
                <a:latin typeface="Arial" pitchFamily="34" charset="0"/>
                <a:cs typeface="Arial" pitchFamily="34" charset="0"/>
              </a:rPr>
              <a:t>denetim (Maliye Bakanlığı, Devlet Denetleme Kurulu, Sayıştay vs. denetimleri)</a:t>
            </a:r>
            <a:endParaRPr lang="tr-TR" sz="1900" b="1"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165849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2400" b="1" u="sng" dirty="0" smtClean="0">
                <a:latin typeface="Arial" pitchFamily="34" charset="0"/>
                <a:cs typeface="Arial" pitchFamily="34" charset="0"/>
              </a:rPr>
              <a:t>3) Bağımsız Denetim</a:t>
            </a:r>
          </a:p>
          <a:p>
            <a:pPr marL="0" indent="0" algn="just">
              <a:buNone/>
            </a:pPr>
            <a:r>
              <a:rPr lang="tr-TR" sz="2200" dirty="0" smtClean="0">
                <a:latin typeface="Arial" pitchFamily="34" charset="0"/>
                <a:cs typeface="Arial" pitchFamily="34" charset="0"/>
              </a:rPr>
              <a:t>Bağımsız denetim, işletmelerin yıllık finansal tablo ve diğer finansal bilgilerinin, bu tablo ve bilgiler için belirlenen kriterlere (örneğin, halka açık şirket finansal tabloları için Kurulca belirlenmiş veya kabul edilmiş finansal raporlama standartlarına) uygunluğu ve doğruluğu hususunda, makul güvence sağlayacak yeterli ve uygun bağımsız denetim kanıtlarının elde edilmesi amacıyla, genel kabul görmüş bağımsız denetim standartlarında öngörülen gerekli tüm bağımsız denetim tekniklerinin uygulanarak, defter, kayıt ve belgeler üzerinden denetlenmesi ve değerlendirilerek rapora bağlanmasını ifade eder.</a:t>
            </a:r>
          </a:p>
          <a:p>
            <a:pPr marL="0" indent="0" algn="just">
              <a:buNone/>
            </a:pPr>
            <a:endParaRPr lang="tr-TR" sz="19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16591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2400" b="1" dirty="0" smtClean="0">
                <a:latin typeface="Arial" pitchFamily="34" charset="0"/>
                <a:cs typeface="Arial" pitchFamily="34" charset="0"/>
              </a:rPr>
              <a:t>DENETİM </a:t>
            </a:r>
            <a:r>
              <a:rPr lang="tr-TR" sz="2400" b="1" dirty="0">
                <a:latin typeface="Arial" pitchFamily="34" charset="0"/>
                <a:cs typeface="Arial" pitchFamily="34" charset="0"/>
              </a:rPr>
              <a:t>STANDARTLARI</a:t>
            </a:r>
            <a:endParaRPr lang="tr-TR" sz="2400" dirty="0">
              <a:latin typeface="Arial" pitchFamily="34" charset="0"/>
              <a:cs typeface="Arial" pitchFamily="34" charset="0"/>
            </a:endParaRPr>
          </a:p>
          <a:p>
            <a:pPr marL="0" indent="0" algn="just">
              <a:buNone/>
            </a:pPr>
            <a:r>
              <a:rPr lang="tr-TR" sz="2200" dirty="0">
                <a:latin typeface="Arial" pitchFamily="34" charset="0"/>
                <a:cs typeface="Arial" pitchFamily="34" charset="0"/>
              </a:rPr>
              <a:t>Denetim standartları, denetçiye mesleki sorumluluğunu yerine getirmesinde yardımcı olan, ona denetim faaliyetinde ışık tutan genel ilkelerdir. </a:t>
            </a:r>
          </a:p>
          <a:p>
            <a:pPr marL="0" indent="0" algn="just">
              <a:buNone/>
            </a:pPr>
            <a:r>
              <a:rPr lang="tr-TR" sz="2200" b="1" dirty="0">
                <a:latin typeface="Arial" pitchFamily="34" charset="0"/>
                <a:cs typeface="Arial" pitchFamily="34" charset="0"/>
              </a:rPr>
              <a:t>A-   GENEL STANDARTLAR</a:t>
            </a:r>
            <a:endParaRPr lang="tr-TR" sz="2200" dirty="0">
              <a:latin typeface="Arial" pitchFamily="34" charset="0"/>
              <a:cs typeface="Arial" pitchFamily="34" charset="0"/>
            </a:endParaRPr>
          </a:p>
          <a:p>
            <a:pPr marL="0" indent="0" algn="just">
              <a:buNone/>
            </a:pPr>
            <a:r>
              <a:rPr lang="tr-TR" sz="2200" dirty="0">
                <a:latin typeface="Arial" pitchFamily="34" charset="0"/>
                <a:cs typeface="Arial" pitchFamily="34" charset="0"/>
              </a:rPr>
              <a:t>Genel Kabul Görmüş Denetim Standartlarının birinci bölümü genel standartlara ayrılmıştır. Bu standartlar denetçilerin karakterleri, davranışları ve mesleki eğitimleri ile ilgili esasları içerir. </a:t>
            </a:r>
          </a:p>
          <a:p>
            <a:pPr marL="0" indent="0" algn="just">
              <a:buNone/>
            </a:pPr>
            <a:r>
              <a:rPr lang="tr-TR" sz="2200" b="1" dirty="0">
                <a:latin typeface="Arial" pitchFamily="34" charset="0"/>
                <a:cs typeface="Arial" pitchFamily="34" charset="0"/>
              </a:rPr>
              <a:t>1- Mesleki yeterlilik:</a:t>
            </a:r>
            <a:endParaRPr lang="tr-TR" sz="2200" dirty="0">
              <a:latin typeface="Arial" pitchFamily="34" charset="0"/>
              <a:cs typeface="Arial" pitchFamily="34" charset="0"/>
            </a:endParaRPr>
          </a:p>
          <a:p>
            <a:pPr marL="0" indent="0" algn="just">
              <a:buNone/>
            </a:pPr>
            <a:r>
              <a:rPr lang="tr-TR" sz="2200" b="1" dirty="0">
                <a:latin typeface="Arial" pitchFamily="34" charset="0"/>
                <a:cs typeface="Arial" pitchFamily="34" charset="0"/>
              </a:rPr>
              <a:t>2- Bağımsızlık ve tarafsızlık: </a:t>
            </a:r>
            <a:endParaRPr lang="tr-TR" sz="2200" dirty="0">
              <a:latin typeface="Arial" pitchFamily="34" charset="0"/>
              <a:cs typeface="Arial" pitchFamily="34" charset="0"/>
            </a:endParaRPr>
          </a:p>
          <a:p>
            <a:pPr marL="0" indent="0" algn="just">
              <a:buNone/>
            </a:pPr>
            <a:r>
              <a:rPr lang="tr-TR" sz="2200" b="1" dirty="0">
                <a:latin typeface="Arial" pitchFamily="34" charset="0"/>
                <a:cs typeface="Arial" pitchFamily="34" charset="0"/>
              </a:rPr>
              <a:t>3- Mesleki özen:   </a:t>
            </a:r>
            <a:endParaRPr lang="tr-TR" sz="2200" b="1" dirty="0" smtClean="0">
              <a:latin typeface="Arial" pitchFamily="34" charset="0"/>
              <a:cs typeface="Arial" pitchFamily="34" charset="0"/>
            </a:endParaRPr>
          </a:p>
          <a:p>
            <a:pPr marL="0" indent="0">
              <a:buNone/>
            </a:pPr>
            <a:r>
              <a:rPr lang="tr-TR" sz="1800" b="1" dirty="0"/>
              <a:t>      </a:t>
            </a:r>
            <a:endParaRPr lang="tr-TR" sz="1800" dirty="0"/>
          </a:p>
          <a:p>
            <a:pPr marL="0" indent="0" algn="just">
              <a:buNone/>
            </a:pPr>
            <a:endParaRPr lang="tr-TR" sz="19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41777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88640"/>
            <a:ext cx="8229600" cy="5302236"/>
          </a:xfrm>
        </p:spPr>
        <p:txBody>
          <a:bodyPr>
            <a:noAutofit/>
          </a:bodyPr>
          <a:lstStyle/>
          <a:p>
            <a:pPr marL="0" indent="0" algn="just">
              <a:buNone/>
            </a:pPr>
            <a:r>
              <a:rPr lang="tr-TR" sz="2000" b="1" dirty="0">
                <a:latin typeface="Arial" pitchFamily="34" charset="0"/>
                <a:cs typeface="Arial" pitchFamily="34" charset="0"/>
              </a:rPr>
              <a:t>B-   ÇALIŞMA </a:t>
            </a:r>
            <a:r>
              <a:rPr lang="tr-TR" sz="2000" b="1" dirty="0" smtClean="0">
                <a:latin typeface="Arial" pitchFamily="34" charset="0"/>
                <a:cs typeface="Arial" pitchFamily="34" charset="0"/>
              </a:rPr>
              <a:t> ALANI </a:t>
            </a:r>
            <a:r>
              <a:rPr lang="tr-TR" sz="2000" b="1" dirty="0">
                <a:latin typeface="Arial" pitchFamily="34" charset="0"/>
                <a:cs typeface="Arial" pitchFamily="34" charset="0"/>
              </a:rPr>
              <a:t>STANDARTLARI </a:t>
            </a:r>
            <a:endParaRPr lang="tr-TR" sz="2000" dirty="0">
              <a:latin typeface="Arial" pitchFamily="34" charset="0"/>
              <a:cs typeface="Arial" pitchFamily="34" charset="0"/>
            </a:endParaRPr>
          </a:p>
          <a:p>
            <a:pPr marL="0" indent="0" algn="just">
              <a:buNone/>
            </a:pPr>
            <a:r>
              <a:rPr lang="tr-TR" sz="2000" dirty="0">
                <a:latin typeface="Arial" pitchFamily="34" charset="0"/>
                <a:cs typeface="Arial" pitchFamily="34" charset="0"/>
              </a:rPr>
              <a:t>Çalışma alanı standartları genel standartlara oranla daha özeldir. </a:t>
            </a:r>
          </a:p>
          <a:p>
            <a:pPr marL="0" indent="0" algn="just">
              <a:buNone/>
            </a:pPr>
            <a:r>
              <a:rPr lang="tr-TR" sz="2000" dirty="0">
                <a:latin typeface="Arial" pitchFamily="34" charset="0"/>
                <a:cs typeface="Arial" pitchFamily="34" charset="0"/>
              </a:rPr>
              <a:t>Çalışma alanı standartları denetçiye güvenilir bir denetim görüşüne ulaşmak için kanıt toplamada ve kanıtları değerlemede kılavuz olur.</a:t>
            </a:r>
          </a:p>
          <a:p>
            <a:pPr marL="0" indent="0" algn="just">
              <a:buNone/>
            </a:pPr>
            <a:r>
              <a:rPr lang="tr-TR" sz="2000" b="1" dirty="0">
                <a:latin typeface="Arial" pitchFamily="34" charset="0"/>
                <a:cs typeface="Arial" pitchFamily="34" charset="0"/>
              </a:rPr>
              <a:t>1- Planlama ve gözetim:</a:t>
            </a:r>
            <a:endParaRPr lang="tr-TR" sz="2000" dirty="0">
              <a:latin typeface="Arial" pitchFamily="34" charset="0"/>
              <a:cs typeface="Arial" pitchFamily="34" charset="0"/>
            </a:endParaRPr>
          </a:p>
          <a:p>
            <a:pPr marL="0" indent="0" algn="just">
              <a:buNone/>
            </a:pPr>
            <a:r>
              <a:rPr lang="tr-TR" sz="2000" b="1" dirty="0">
                <a:latin typeface="Arial" pitchFamily="34" charset="0"/>
                <a:cs typeface="Arial" pitchFamily="34" charset="0"/>
              </a:rPr>
              <a:t>2- İç kontrol sistemi:</a:t>
            </a:r>
            <a:endParaRPr lang="tr-TR" sz="2000" dirty="0">
              <a:latin typeface="Arial" pitchFamily="34" charset="0"/>
              <a:cs typeface="Arial" pitchFamily="34" charset="0"/>
            </a:endParaRPr>
          </a:p>
          <a:p>
            <a:pPr marL="0" indent="0" algn="just">
              <a:buNone/>
            </a:pPr>
            <a:r>
              <a:rPr lang="tr-TR" sz="2000" dirty="0">
                <a:latin typeface="Arial" pitchFamily="34" charset="0"/>
                <a:cs typeface="Arial" pitchFamily="34" charset="0"/>
              </a:rPr>
              <a:t>Denetim yöntemlerinin bağlı olduğu testlerden alınacak sonuçların saptanması amacıyla ve güvenilir bir temel olarak mevcut iç yönetim ve iç kontrolün gereği gibi incelenmesi ve değerlendirmesi yapılmalıdır.</a:t>
            </a:r>
          </a:p>
          <a:p>
            <a:pPr marL="0" indent="0" algn="just">
              <a:buNone/>
            </a:pPr>
            <a:r>
              <a:rPr lang="tr-TR" sz="2000" dirty="0">
                <a:latin typeface="Arial" pitchFamily="34" charset="0"/>
                <a:cs typeface="Arial" pitchFamily="34" charset="0"/>
              </a:rPr>
              <a:t>Bu standart denetimin kapsamı ve sınırlarının, denetlenen kuruluşun iç kontrol sisteminin değerlendirilmesinden sonra kararlaştırılmasıdır. Bir kuruluşun etkin bir iç kontrol sisteminin bulunması, yayınlanan raporların ve bilgilerin doğruluk ve güvenirlik derecesini artırır. Etkin bir iç kontrol sisteminin bulunması raporların ve bilgilerin hatalı olma riskini azaltır.   </a:t>
            </a:r>
          </a:p>
          <a:p>
            <a:pPr marL="0" indent="0" algn="just">
              <a:buNone/>
            </a:pPr>
            <a:r>
              <a:rPr lang="tr-TR" sz="2000" b="1" dirty="0">
                <a:latin typeface="Arial" pitchFamily="34" charset="0"/>
                <a:cs typeface="Arial" pitchFamily="34" charset="0"/>
              </a:rPr>
              <a:t>3- Kanıt toplama: </a:t>
            </a:r>
            <a:endParaRPr lang="tr-TR" sz="2000" dirty="0">
              <a:latin typeface="Arial" pitchFamily="34" charset="0"/>
              <a:cs typeface="Arial" pitchFamily="34" charset="0"/>
            </a:endParaRPr>
          </a:p>
          <a:p>
            <a:pPr marL="0" indent="0" algn="just">
              <a:buNone/>
            </a:pPr>
            <a:endParaRPr lang="tr-TR" sz="19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41777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692696"/>
            <a:ext cx="8229600" cy="4525963"/>
          </a:xfrm>
        </p:spPr>
        <p:txBody>
          <a:bodyPr>
            <a:normAutofit/>
          </a:bodyPr>
          <a:lstStyle/>
          <a:p>
            <a:pPr marL="0" indent="0" algn="ctr">
              <a:buNone/>
            </a:pPr>
            <a:endParaRPr lang="tr-TR" b="1" dirty="0" smtClean="0">
              <a:latin typeface="Arial" pitchFamily="34" charset="0"/>
              <a:cs typeface="Arial" pitchFamily="34" charset="0"/>
            </a:endParaRPr>
          </a:p>
          <a:p>
            <a:pPr marL="0" indent="0" algn="ctr">
              <a:buNone/>
            </a:pPr>
            <a:r>
              <a:rPr lang="tr-TR" b="1" dirty="0" smtClean="0">
                <a:latin typeface="Arial" pitchFamily="34" charset="0"/>
                <a:cs typeface="Arial" pitchFamily="34" charset="0"/>
              </a:rPr>
              <a:t>I.BÖLÜM</a:t>
            </a:r>
            <a:endParaRPr lang="tr-TR" b="1" dirty="0">
              <a:latin typeface="Arial" pitchFamily="34" charset="0"/>
              <a:cs typeface="Arial" pitchFamily="34" charset="0"/>
            </a:endParaRPr>
          </a:p>
          <a:p>
            <a:pPr marL="0" indent="0" algn="ctr">
              <a:buNone/>
            </a:pPr>
            <a:endParaRPr lang="tr-TR" b="1" dirty="0" smtClean="0">
              <a:latin typeface="Arial" pitchFamily="34" charset="0"/>
              <a:cs typeface="Arial" pitchFamily="34" charset="0"/>
            </a:endParaRPr>
          </a:p>
          <a:p>
            <a:pPr marL="0" indent="0" algn="ctr">
              <a:buNone/>
            </a:pPr>
            <a:r>
              <a:rPr lang="tr-TR" b="1" dirty="0" smtClean="0">
                <a:latin typeface="Arial" pitchFamily="34" charset="0"/>
                <a:cs typeface="Arial" pitchFamily="34" charset="0"/>
              </a:rPr>
              <a:t>DENETİMİN TANIMI, DENETİMİN UNSURLARI, DENETİM TÜRLERİ VE DENETİM STANDARTLARI</a:t>
            </a:r>
            <a:endParaRPr lang="tr-TR" dirty="0"/>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72448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2000" b="1" dirty="0">
                <a:latin typeface="Arial" pitchFamily="34" charset="0"/>
                <a:cs typeface="Arial" pitchFamily="34" charset="0"/>
              </a:rPr>
              <a:t>C-   RAPORLAMA STANDARTLARI</a:t>
            </a:r>
            <a:endParaRPr lang="tr-TR" sz="2000" dirty="0">
              <a:latin typeface="Arial" pitchFamily="34" charset="0"/>
              <a:cs typeface="Arial" pitchFamily="34" charset="0"/>
            </a:endParaRPr>
          </a:p>
          <a:p>
            <a:pPr marL="0" indent="0" algn="just">
              <a:buNone/>
            </a:pPr>
            <a:r>
              <a:rPr lang="tr-TR" sz="2000" dirty="0">
                <a:latin typeface="Arial" pitchFamily="34" charset="0"/>
                <a:cs typeface="Arial" pitchFamily="34" charset="0"/>
              </a:rPr>
              <a:t>Kullanıcılar açısından mesleki bir incelemenin yapılmış olduğu konusundaki tek kanıt denetim raporudur. Bu açıdan denetim raporunun mesleki bir görüşle hazırlanması ve kullanıcılara sunulması gereklidir. Raporlama standartları denetim raporunun yapısı ve hazırlanması ile ilgili ilkeleri içerir. Toplum içi haberleşmenin ve bu konuda ortak bir kullanma zorluğu, raporlama standartlarının genel standartlara ve çalışma alanı standartlarına oranla çok daha kesin ve özel olmaları gerekir. </a:t>
            </a:r>
          </a:p>
          <a:p>
            <a:pPr marL="0" indent="0" algn="just">
              <a:buNone/>
            </a:pPr>
            <a:r>
              <a:rPr lang="tr-TR" sz="2000" b="1" dirty="0">
                <a:latin typeface="Arial" pitchFamily="34" charset="0"/>
                <a:cs typeface="Arial" pitchFamily="34" charset="0"/>
              </a:rPr>
              <a:t>1- Genel kabul görmüş muhasebe ilkelerine uygunluk:</a:t>
            </a:r>
            <a:endParaRPr lang="tr-TR" sz="2000" dirty="0">
              <a:latin typeface="Arial" pitchFamily="34" charset="0"/>
              <a:cs typeface="Arial" pitchFamily="34" charset="0"/>
            </a:endParaRPr>
          </a:p>
          <a:p>
            <a:pPr marL="0" indent="0" algn="just">
              <a:buNone/>
            </a:pPr>
            <a:r>
              <a:rPr lang="tr-TR" sz="2000" b="1" dirty="0">
                <a:latin typeface="Arial" pitchFamily="34" charset="0"/>
                <a:cs typeface="Arial" pitchFamily="34" charset="0"/>
              </a:rPr>
              <a:t>2- Süreklilik:</a:t>
            </a:r>
            <a:endParaRPr lang="tr-TR" sz="2000" dirty="0">
              <a:latin typeface="Arial" pitchFamily="34" charset="0"/>
              <a:cs typeface="Arial" pitchFamily="34" charset="0"/>
            </a:endParaRPr>
          </a:p>
          <a:p>
            <a:pPr marL="0" indent="0" algn="just">
              <a:buNone/>
            </a:pPr>
            <a:r>
              <a:rPr lang="tr-TR" sz="2000" b="1" dirty="0">
                <a:latin typeface="Arial" pitchFamily="34" charset="0"/>
                <a:cs typeface="Arial" pitchFamily="34" charset="0"/>
              </a:rPr>
              <a:t>3- Açıklayıcı bilgiler: </a:t>
            </a:r>
            <a:endParaRPr lang="tr-TR" sz="2000" dirty="0">
              <a:latin typeface="Arial" pitchFamily="34" charset="0"/>
              <a:cs typeface="Arial" pitchFamily="34" charset="0"/>
            </a:endParaRPr>
          </a:p>
          <a:p>
            <a:pPr marL="0" indent="0" algn="just">
              <a:buNone/>
            </a:pPr>
            <a:r>
              <a:rPr lang="tr-TR" sz="2000" b="1" dirty="0">
                <a:latin typeface="Arial" pitchFamily="34" charset="0"/>
                <a:cs typeface="Arial" pitchFamily="34" charset="0"/>
              </a:rPr>
              <a:t>4- Görüş bildirme:</a:t>
            </a:r>
            <a:endParaRPr lang="tr-TR" sz="2000" dirty="0">
              <a:latin typeface="Arial" pitchFamily="34" charset="0"/>
              <a:cs typeface="Arial" pitchFamily="34" charset="0"/>
            </a:endParaRPr>
          </a:p>
          <a:p>
            <a:pPr marL="0" indent="0" algn="just">
              <a:buNone/>
            </a:pPr>
            <a:endParaRPr lang="tr-TR" sz="19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41777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2000" b="1" dirty="0">
                <a:latin typeface="Arial" pitchFamily="34" charset="0"/>
                <a:cs typeface="Arial" pitchFamily="34" charset="0"/>
              </a:rPr>
              <a:t>D-   DENETİM SÜRECİ VE PLANLAMASI</a:t>
            </a:r>
            <a:endParaRPr lang="tr-TR" sz="2000" dirty="0">
              <a:latin typeface="Arial" pitchFamily="34" charset="0"/>
              <a:cs typeface="Arial" pitchFamily="34" charset="0"/>
            </a:endParaRPr>
          </a:p>
          <a:p>
            <a:pPr marL="0" indent="0" algn="just">
              <a:buNone/>
            </a:pPr>
            <a:r>
              <a:rPr lang="tr-TR" sz="2000" dirty="0">
                <a:latin typeface="Arial" pitchFamily="34" charset="0"/>
                <a:cs typeface="Arial" pitchFamily="34" charset="0"/>
              </a:rPr>
              <a:t>Denetim süreci birbirini zincirleme izleyen çeşitli safhalardan oluşur. Bu süreç müşteri seçimi ve işin kabulü ile başlar, denetim çalışmalarının yürütülmesi ile devam eder ve denetim görüşünün raporlanarak açıklanması ile sona erer. Denetim süreci</a:t>
            </a:r>
            <a:r>
              <a:rPr lang="tr-TR" sz="2000" dirty="0" smtClean="0">
                <a:latin typeface="Arial" pitchFamily="34" charset="0"/>
                <a:cs typeface="Arial" pitchFamily="34" charset="0"/>
              </a:rPr>
              <a:t>;</a:t>
            </a:r>
          </a:p>
          <a:p>
            <a:pPr marL="0" indent="0">
              <a:buNone/>
            </a:pPr>
            <a:endParaRPr lang="tr-TR" sz="2000" dirty="0">
              <a:latin typeface="Arial" pitchFamily="34" charset="0"/>
              <a:cs typeface="Arial" pitchFamily="34" charset="0"/>
            </a:endParaRPr>
          </a:p>
          <a:p>
            <a:pPr marL="0" indent="0">
              <a:buNone/>
            </a:pPr>
            <a:r>
              <a:rPr lang="tr-TR" sz="2000" dirty="0">
                <a:latin typeface="Arial" pitchFamily="34" charset="0"/>
                <a:cs typeface="Arial" pitchFamily="34" charset="0"/>
              </a:rPr>
              <a:t>- Denetim yapılacak kuruluşun belirlenmesi,</a:t>
            </a:r>
            <a:br>
              <a:rPr lang="tr-TR" sz="2000" dirty="0">
                <a:latin typeface="Arial" pitchFamily="34" charset="0"/>
                <a:cs typeface="Arial" pitchFamily="34" charset="0"/>
              </a:rPr>
            </a:br>
            <a:r>
              <a:rPr lang="tr-TR" sz="2000" dirty="0">
                <a:latin typeface="Arial" pitchFamily="34" charset="0"/>
                <a:cs typeface="Arial" pitchFamily="34" charset="0"/>
              </a:rPr>
              <a:t>- Denetim faaliyetlerinin planlanması,</a:t>
            </a:r>
            <a:br>
              <a:rPr lang="tr-TR" sz="2000" dirty="0">
                <a:latin typeface="Arial" pitchFamily="34" charset="0"/>
                <a:cs typeface="Arial" pitchFamily="34" charset="0"/>
              </a:rPr>
            </a:br>
            <a:r>
              <a:rPr lang="tr-TR" sz="2000" dirty="0">
                <a:latin typeface="Arial" pitchFamily="34" charset="0"/>
                <a:cs typeface="Arial" pitchFamily="34" charset="0"/>
              </a:rPr>
              <a:t>- Denetim programlarının yürütülmesi,</a:t>
            </a:r>
            <a:br>
              <a:rPr lang="tr-TR" sz="2000" dirty="0">
                <a:latin typeface="Arial" pitchFamily="34" charset="0"/>
                <a:cs typeface="Arial" pitchFamily="34" charset="0"/>
              </a:rPr>
            </a:br>
            <a:r>
              <a:rPr lang="tr-TR" sz="2000" dirty="0">
                <a:latin typeface="Arial" pitchFamily="34" charset="0"/>
                <a:cs typeface="Arial" pitchFamily="34" charset="0"/>
              </a:rPr>
              <a:t>- Denetimin bulgularının ve sonuçlarının raporlanması,</a:t>
            </a:r>
          </a:p>
          <a:p>
            <a:pPr marL="0" indent="0" algn="just">
              <a:buNone/>
            </a:pPr>
            <a:endParaRPr lang="tr-TR" sz="19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41777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2200" b="1" dirty="0">
                <a:latin typeface="Arial" pitchFamily="34" charset="0"/>
                <a:cs typeface="Arial" pitchFamily="34" charset="0"/>
              </a:rPr>
              <a:t>E- DENETİM TEKNİKLERİ</a:t>
            </a:r>
            <a:endParaRPr lang="tr-TR" sz="2200" dirty="0">
              <a:latin typeface="Arial" pitchFamily="34" charset="0"/>
              <a:cs typeface="Arial" pitchFamily="34" charset="0"/>
            </a:endParaRPr>
          </a:p>
          <a:p>
            <a:pPr marL="0" indent="0" algn="just">
              <a:buNone/>
            </a:pPr>
            <a:r>
              <a:rPr lang="tr-TR" sz="2200" dirty="0">
                <a:latin typeface="Arial" pitchFamily="34" charset="0"/>
                <a:cs typeface="Arial" pitchFamily="34" charset="0"/>
              </a:rPr>
              <a:t>Denetim programının yürütülmesi safhasında denetçiler belirli denetim teknikleri uygulayarak denetim kanıtları toplar. </a:t>
            </a:r>
            <a:endParaRPr lang="tr-TR" sz="2200" dirty="0" smtClean="0">
              <a:latin typeface="Arial" pitchFamily="34" charset="0"/>
              <a:cs typeface="Arial" pitchFamily="34" charset="0"/>
            </a:endParaRPr>
          </a:p>
          <a:p>
            <a:pPr marL="0" indent="0" algn="just">
              <a:buNone/>
            </a:pPr>
            <a:r>
              <a:rPr lang="tr-TR" sz="2200" b="1" dirty="0">
                <a:latin typeface="Arial" pitchFamily="34" charset="0"/>
                <a:cs typeface="Arial" pitchFamily="34" charset="0"/>
              </a:rPr>
              <a:t>1-    Denetim yöntemleri:</a:t>
            </a:r>
            <a:endParaRPr lang="tr-TR" sz="2200" dirty="0">
              <a:latin typeface="Arial" pitchFamily="34" charset="0"/>
              <a:cs typeface="Arial" pitchFamily="34" charset="0"/>
            </a:endParaRPr>
          </a:p>
          <a:p>
            <a:pPr marL="0" indent="0" algn="just">
              <a:buNone/>
            </a:pPr>
            <a:r>
              <a:rPr lang="tr-TR" sz="2200" b="1" dirty="0">
                <a:latin typeface="Arial" pitchFamily="34" charset="0"/>
                <a:cs typeface="Arial" pitchFamily="34" charset="0"/>
              </a:rPr>
              <a:t>a) Şekli denetim:</a:t>
            </a:r>
            <a:endParaRPr lang="tr-TR" sz="2200" dirty="0">
              <a:latin typeface="Arial" pitchFamily="34" charset="0"/>
              <a:cs typeface="Arial" pitchFamily="34" charset="0"/>
            </a:endParaRPr>
          </a:p>
          <a:p>
            <a:pPr marL="0" indent="0" algn="just">
              <a:buNone/>
            </a:pPr>
            <a:r>
              <a:rPr lang="tr-TR" sz="2200" dirty="0">
                <a:latin typeface="Arial" pitchFamily="34" charset="0"/>
                <a:cs typeface="Arial" pitchFamily="34" charset="0"/>
              </a:rPr>
              <a:t>Şekli denetim bir kuruluşta tutulmakta olan muhasebenin şekil açısından uygunluğunu araştırmaya yönelik bir denetim yoludur. Şekli denetimde, kuruluşta kıymet hareketi doğuran olayların belgelere dayalı olarak muhasebe kayıtlarına yansıtılıp yansıtılmadığını ve muhasebenin genel kabul görmüş ilkeleri ile yürürlükteki yasal mevzuatın öngördüğü şekil şartlarına uygun tutulup tutulmadığı araştırılır. </a:t>
            </a: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41777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2200" b="1" dirty="0">
                <a:latin typeface="Arial" pitchFamily="34" charset="0"/>
                <a:cs typeface="Arial" pitchFamily="34" charset="0"/>
              </a:rPr>
              <a:t>b) Maddi denetim:</a:t>
            </a:r>
            <a:endParaRPr lang="tr-TR" sz="2200" dirty="0">
              <a:latin typeface="Arial" pitchFamily="34" charset="0"/>
              <a:cs typeface="Arial" pitchFamily="34" charset="0"/>
            </a:endParaRPr>
          </a:p>
          <a:p>
            <a:pPr marL="0" indent="0" algn="just">
              <a:buNone/>
            </a:pPr>
            <a:r>
              <a:rPr lang="tr-TR" sz="2200" dirty="0">
                <a:latin typeface="Arial" pitchFamily="34" charset="0"/>
                <a:cs typeface="Arial" pitchFamily="34" charset="0"/>
              </a:rPr>
              <a:t>Maddi denetim, kuruluşa ait kıymetlerde değişiklik doğuran işlemlerin, gerçeğe ve amaca uygunluğu ile defter ve hesaplara, belgeler ve değerleme ölçüleri ışığı altında doğru olarak kayıtlanıp kayıtlanmadıklarını inceler. </a:t>
            </a:r>
            <a:endParaRPr lang="tr-TR" sz="2200" dirty="0" smtClean="0">
              <a:latin typeface="Arial" pitchFamily="34" charset="0"/>
              <a:cs typeface="Arial" pitchFamily="34" charset="0"/>
            </a:endParaRPr>
          </a:p>
          <a:p>
            <a:pPr marL="0" indent="0" algn="just">
              <a:buNone/>
            </a:pPr>
            <a:r>
              <a:rPr lang="tr-TR" sz="2200" b="1" dirty="0">
                <a:latin typeface="Arial" pitchFamily="34" charset="0"/>
                <a:cs typeface="Arial" pitchFamily="34" charset="0"/>
              </a:rPr>
              <a:t>c) Aralıksız  ve örnekleme yoluyla denetim:</a:t>
            </a:r>
            <a:endParaRPr lang="tr-TR" sz="2200" dirty="0">
              <a:latin typeface="Arial" pitchFamily="34" charset="0"/>
              <a:cs typeface="Arial" pitchFamily="34" charset="0"/>
            </a:endParaRPr>
          </a:p>
          <a:p>
            <a:pPr marL="0" indent="0" algn="just">
              <a:buNone/>
            </a:pPr>
            <a:r>
              <a:rPr lang="tr-TR" sz="2200" dirty="0">
                <a:latin typeface="Arial" pitchFamily="34" charset="0"/>
                <a:cs typeface="Arial" pitchFamily="34" charset="0"/>
              </a:rPr>
              <a:t>Aralıksız denetim, belirli bir zaman kesiti içindeki tüm işlemlerle ilgili kayıt ve belgelerin tek tek gözden geçirilmesidir. Aralıksız denetim yöntemini uygulayan denetçi faaliyet dönemi içindeki tüm kayıt ve belgeleri eksiksiz olarak inceler. </a:t>
            </a:r>
            <a:endParaRPr lang="tr-TR" sz="2200" dirty="0" smtClean="0">
              <a:latin typeface="Arial" pitchFamily="34" charset="0"/>
              <a:cs typeface="Arial" pitchFamily="34" charset="0"/>
            </a:endParaRPr>
          </a:p>
          <a:p>
            <a:pPr marL="0" indent="0" algn="just">
              <a:buNone/>
            </a:pPr>
            <a:r>
              <a:rPr lang="tr-TR" sz="2200" dirty="0">
                <a:latin typeface="Arial" pitchFamily="34" charset="0"/>
                <a:cs typeface="Arial" pitchFamily="34" charset="0"/>
              </a:rPr>
              <a:t>Örnekleme yoluyla denetimde muhasebe belge ve kayıtlarının tümü değil, fakat belirli ölçütlere göre seçilen bir kısmı denetlenir.</a:t>
            </a: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41777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2000" b="1" dirty="0">
                <a:latin typeface="Arial" pitchFamily="34" charset="0"/>
                <a:cs typeface="Arial" pitchFamily="34" charset="0"/>
              </a:rPr>
              <a:t>d) İleriye doğru ve geriye doğru denetim:</a:t>
            </a:r>
            <a:endParaRPr lang="tr-TR" sz="2000" dirty="0">
              <a:latin typeface="Arial" pitchFamily="34" charset="0"/>
              <a:cs typeface="Arial" pitchFamily="34" charset="0"/>
            </a:endParaRPr>
          </a:p>
          <a:p>
            <a:pPr marL="0" indent="0" algn="just">
              <a:buNone/>
            </a:pPr>
            <a:r>
              <a:rPr lang="tr-TR" sz="2000" dirty="0">
                <a:latin typeface="Arial" pitchFamily="34" charset="0"/>
                <a:cs typeface="Arial" pitchFamily="34" charset="0"/>
              </a:rPr>
              <a:t>İleriye doğru denetim, incelemenin belgelerden defter kayıtlarına ve finansal tablolara doğru bir sıra izlenerek yapılan denetimdir. Geriye doğru denetim ise, inceleme yönünün finansal tablolardan başlayarak defter kayıtlarına ve bu kayıtlardan belgelere inilen bir denetim yoludur. </a:t>
            </a:r>
            <a:endParaRPr lang="tr-TR" sz="2000" dirty="0" smtClean="0">
              <a:latin typeface="Arial" pitchFamily="34" charset="0"/>
              <a:cs typeface="Arial" pitchFamily="34" charset="0"/>
            </a:endParaRPr>
          </a:p>
          <a:p>
            <a:pPr marL="0" indent="0" algn="just">
              <a:buNone/>
            </a:pPr>
            <a:r>
              <a:rPr lang="tr-TR" sz="2000" b="1" dirty="0">
                <a:latin typeface="Arial" pitchFamily="34" charset="0"/>
                <a:cs typeface="Arial" pitchFamily="34" charset="0"/>
              </a:rPr>
              <a:t>e) Doğrudan ve dolaylı denetim:</a:t>
            </a:r>
            <a:endParaRPr lang="tr-TR" sz="2000" dirty="0">
              <a:latin typeface="Arial" pitchFamily="34" charset="0"/>
              <a:cs typeface="Arial" pitchFamily="34" charset="0"/>
            </a:endParaRPr>
          </a:p>
          <a:p>
            <a:pPr marL="0" indent="0" algn="just">
              <a:buNone/>
            </a:pPr>
            <a:r>
              <a:rPr lang="tr-TR" sz="2000" dirty="0">
                <a:latin typeface="Arial" pitchFamily="34" charset="0"/>
                <a:cs typeface="Arial" pitchFamily="34" charset="0"/>
              </a:rPr>
              <a:t>Doğrudan denetim, her bir işlemin ayrı ayrı ve doğrudan incelendiği yöntemdir. Bu yöntemde denetçi, kuruluşta kıymet hareketi doğuran her olayı ayrı olarak ele alır ve kayıtlara doğru geçirilip geçirilmediğini, değerlemenin doğru yapılıp yapılmadığını ve kapanış hesaplarına uygun bir biçimde yansıtılıp yansıtılmadığını karşılaştırma yoluyla tek tek inceler. Dolaylı denetim, aynı nitelikteki veya birbirleriyle yakın ilişki içindeki hesaplar arasında toplam karşılaştırmalar yapılarak bunlar arasında uygunluk araştırması yapan bir denetim yöntemidir. </a:t>
            </a:r>
            <a:endParaRPr lang="tr-TR" sz="19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41777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2000" b="1" dirty="0">
                <a:latin typeface="Arial" pitchFamily="34" charset="0"/>
                <a:cs typeface="Arial" pitchFamily="34" charset="0"/>
              </a:rPr>
              <a:t>2- Denetim işlemleri:</a:t>
            </a:r>
            <a:endParaRPr lang="tr-TR" sz="2000" dirty="0">
              <a:latin typeface="Arial" pitchFamily="34" charset="0"/>
              <a:cs typeface="Arial" pitchFamily="34" charset="0"/>
            </a:endParaRPr>
          </a:p>
          <a:p>
            <a:pPr marL="0" indent="0" algn="just">
              <a:buNone/>
            </a:pPr>
            <a:r>
              <a:rPr lang="tr-TR" sz="2000" b="1" dirty="0">
                <a:latin typeface="Arial" pitchFamily="34" charset="0"/>
                <a:cs typeface="Arial" pitchFamily="34" charset="0"/>
              </a:rPr>
              <a:t>a) Karşılaştırma:</a:t>
            </a:r>
            <a:endParaRPr lang="tr-TR" sz="2000" dirty="0">
              <a:latin typeface="Arial" pitchFamily="34" charset="0"/>
              <a:cs typeface="Arial" pitchFamily="34" charset="0"/>
            </a:endParaRPr>
          </a:p>
          <a:p>
            <a:pPr marL="0" indent="0" algn="just">
              <a:buNone/>
            </a:pPr>
            <a:r>
              <a:rPr lang="tr-TR" sz="2000" dirty="0">
                <a:latin typeface="Arial" pitchFamily="34" charset="0"/>
                <a:cs typeface="Arial" pitchFamily="34" charset="0"/>
              </a:rPr>
              <a:t>Karşılaştırma, genel olarak defter kayıtları arasındaki doğruluğu araştırmaya yönelik inceleme işlemlerdir. Karşılaştırma işleminde amaç, muhasebe tekniği ve çift taraflı kayıt tutma ilkesi açısından tutarlar arasında eşitliğin aranmasıdır. Buna göre yevmiye defteri, yardımcı defterler ve büyük defterler hesapları arasında tutar  karşılaştırmaları yapılır.</a:t>
            </a:r>
            <a:r>
              <a:rPr lang="tr-TR" sz="2000" b="1" dirty="0">
                <a:latin typeface="Arial" pitchFamily="34" charset="0"/>
                <a:cs typeface="Arial" pitchFamily="34" charset="0"/>
              </a:rPr>
              <a:t> </a:t>
            </a:r>
            <a:endParaRPr lang="tr-TR" sz="2000" b="1" dirty="0" smtClean="0">
              <a:latin typeface="Arial" pitchFamily="34" charset="0"/>
              <a:cs typeface="Arial" pitchFamily="34" charset="0"/>
            </a:endParaRPr>
          </a:p>
          <a:p>
            <a:pPr marL="0" indent="0" algn="just">
              <a:buNone/>
            </a:pPr>
            <a:r>
              <a:rPr lang="tr-TR" sz="2000" b="1" dirty="0">
                <a:latin typeface="Arial" pitchFamily="34" charset="0"/>
                <a:cs typeface="Arial" pitchFamily="34" charset="0"/>
              </a:rPr>
              <a:t>b) Tutar aktarmalarının kontrolü:</a:t>
            </a:r>
            <a:endParaRPr lang="tr-TR" sz="2000" dirty="0">
              <a:latin typeface="Arial" pitchFamily="34" charset="0"/>
              <a:cs typeface="Arial" pitchFamily="34" charset="0"/>
            </a:endParaRPr>
          </a:p>
          <a:p>
            <a:pPr marL="0" indent="0" algn="just">
              <a:buNone/>
            </a:pPr>
            <a:r>
              <a:rPr lang="tr-TR" sz="2000" dirty="0">
                <a:latin typeface="Arial" pitchFamily="34" charset="0"/>
                <a:cs typeface="Arial" pitchFamily="34" charset="0"/>
              </a:rPr>
              <a:t>Tutar aktarmalarının kontrolü karşılaştırma işlemini tamamlayan bir işlemdir. Amacı, rakamların yanlış yazılması gibi yanlış aktarmaların veya doğru tutarların ilgili hesaplarına değil de, başka bir hesaba kaydedilmesi sonucu meydana gelmiş  muhasebe hatlarını ortaya çıkarmaktır.</a:t>
            </a:r>
            <a:endParaRPr lang="tr-TR" sz="19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41777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2000" b="1" dirty="0">
                <a:latin typeface="Arial" pitchFamily="34" charset="0"/>
                <a:cs typeface="Arial" pitchFamily="34" charset="0"/>
              </a:rPr>
              <a:t>c) Aritmetik kontrol:</a:t>
            </a:r>
            <a:endParaRPr lang="tr-TR" sz="2000" dirty="0">
              <a:latin typeface="Arial" pitchFamily="34" charset="0"/>
              <a:cs typeface="Arial" pitchFamily="34" charset="0"/>
            </a:endParaRPr>
          </a:p>
          <a:p>
            <a:pPr marL="0" indent="0" algn="just">
              <a:buNone/>
            </a:pPr>
            <a:r>
              <a:rPr lang="tr-TR" sz="2000" dirty="0">
                <a:latin typeface="Arial" pitchFamily="34" charset="0"/>
                <a:cs typeface="Arial" pitchFamily="34" charset="0"/>
              </a:rPr>
              <a:t>Karşılaştırma ve tutar aktarmalarının kontrolünden sonra denetim, muhasebe kayıt ortamında ve belgelerdeki dört işlemlerdeki doğruluğun araştırılması ve bu işlemlerin yinelenmesi yoluyla gerçekleştirilen bir hesap kontrolüdür. </a:t>
            </a:r>
            <a:endParaRPr lang="tr-TR" sz="2000" dirty="0" smtClean="0">
              <a:latin typeface="Arial" pitchFamily="34" charset="0"/>
              <a:cs typeface="Arial" pitchFamily="34" charset="0"/>
            </a:endParaRPr>
          </a:p>
          <a:p>
            <a:pPr marL="0" indent="0" algn="just">
              <a:buNone/>
            </a:pPr>
            <a:r>
              <a:rPr lang="tr-TR" sz="2000" b="1" dirty="0">
                <a:latin typeface="Arial" pitchFamily="34" charset="0"/>
                <a:cs typeface="Arial" pitchFamily="34" charset="0"/>
              </a:rPr>
              <a:t>d) Belge inceleme:</a:t>
            </a:r>
            <a:endParaRPr lang="tr-TR" sz="2000" dirty="0">
              <a:latin typeface="Arial" pitchFamily="34" charset="0"/>
              <a:cs typeface="Arial" pitchFamily="34" charset="0"/>
            </a:endParaRPr>
          </a:p>
          <a:p>
            <a:pPr marL="0" indent="0" algn="just">
              <a:buNone/>
            </a:pPr>
            <a:r>
              <a:rPr lang="tr-TR" sz="2000" dirty="0">
                <a:latin typeface="Arial" pitchFamily="34" charset="0"/>
                <a:cs typeface="Arial" pitchFamily="34" charset="0"/>
              </a:rPr>
              <a:t>Denetim sürecinde belge inceleme denetim işlemleri içinde en önemli olanıdır. Belge incelemesi, belge ile defter kayıtları arasında uygunluk sağlanması ile belgelerin şekli ve maddi uygunluklarının araştırılmasıdır. </a:t>
            </a:r>
            <a:endParaRPr lang="tr-TR" sz="2000" dirty="0" smtClean="0">
              <a:latin typeface="Arial" pitchFamily="34" charset="0"/>
              <a:cs typeface="Arial" pitchFamily="34" charset="0"/>
            </a:endParaRPr>
          </a:p>
          <a:p>
            <a:pPr marL="0" indent="0" algn="just">
              <a:buNone/>
            </a:pPr>
            <a:r>
              <a:rPr lang="tr-TR" sz="2000" b="1" dirty="0">
                <a:latin typeface="Arial" pitchFamily="34" charset="0"/>
                <a:cs typeface="Arial" pitchFamily="34" charset="0"/>
              </a:rPr>
              <a:t>3- Destekleyici kanıtlar:</a:t>
            </a:r>
            <a:endParaRPr lang="tr-TR" sz="2000" dirty="0">
              <a:latin typeface="Arial" pitchFamily="34" charset="0"/>
              <a:cs typeface="Arial" pitchFamily="34" charset="0"/>
            </a:endParaRPr>
          </a:p>
          <a:p>
            <a:pPr marL="0" indent="0" algn="just">
              <a:buNone/>
            </a:pPr>
            <a:r>
              <a:rPr lang="tr-TR" sz="2000" dirty="0">
                <a:latin typeface="Arial" pitchFamily="34" charset="0"/>
                <a:cs typeface="Arial" pitchFamily="34" charset="0"/>
              </a:rPr>
              <a:t>Bir kuruluşun kayıt ortamında </a:t>
            </a:r>
            <a:r>
              <a:rPr lang="tr-TR" sz="2000" dirty="0" err="1">
                <a:latin typeface="Arial" pitchFamily="34" charset="0"/>
                <a:cs typeface="Arial" pitchFamily="34" charset="0"/>
              </a:rPr>
              <a:t>varolan</a:t>
            </a:r>
            <a:r>
              <a:rPr lang="tr-TR" sz="2000" dirty="0">
                <a:latin typeface="Arial" pitchFamily="34" charset="0"/>
                <a:cs typeface="Arial" pitchFamily="34" charset="0"/>
              </a:rPr>
              <a:t> muhasebe bilgilerinin doğrulanmasına destek olmak üzere toplanan kanıtlara destekleyici kanıtlar denir. </a:t>
            </a:r>
            <a:endParaRPr lang="tr-TR" sz="19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417774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2400" b="1" dirty="0">
                <a:latin typeface="Arial" pitchFamily="34" charset="0"/>
                <a:cs typeface="Arial" pitchFamily="34" charset="0"/>
              </a:rPr>
              <a:t>a) Yeterli sayıda kanıt toplama:</a:t>
            </a:r>
            <a:endParaRPr lang="tr-TR" sz="2400" dirty="0">
              <a:latin typeface="Arial" pitchFamily="34" charset="0"/>
              <a:cs typeface="Arial" pitchFamily="34" charset="0"/>
            </a:endParaRPr>
          </a:p>
          <a:p>
            <a:pPr marL="0" indent="0" algn="just">
              <a:buNone/>
            </a:pPr>
            <a:r>
              <a:rPr lang="tr-TR" sz="2400" dirty="0" smtClean="0">
                <a:latin typeface="Arial" pitchFamily="34" charset="0"/>
                <a:cs typeface="Arial" pitchFamily="34" charset="0"/>
              </a:rPr>
              <a:t>Denetçinin </a:t>
            </a:r>
            <a:r>
              <a:rPr lang="tr-TR" sz="2400" dirty="0">
                <a:latin typeface="Arial" pitchFamily="34" charset="0"/>
                <a:cs typeface="Arial" pitchFamily="34" charset="0"/>
              </a:rPr>
              <a:t>yeterli sayıda kanıt toplama kararına etki yapan başlıca etmenler; önemlilik, risk, nitelik, maliyet, ana kütlenin büyüklüğü ve özelliğidir. </a:t>
            </a:r>
            <a:endParaRPr lang="tr-TR" sz="2400" dirty="0" smtClean="0">
              <a:latin typeface="Arial" pitchFamily="34" charset="0"/>
              <a:cs typeface="Arial" pitchFamily="34" charset="0"/>
            </a:endParaRPr>
          </a:p>
          <a:p>
            <a:pPr marL="0" indent="0" algn="just">
              <a:buNone/>
            </a:pPr>
            <a:r>
              <a:rPr lang="tr-TR" sz="2400" b="1" dirty="0">
                <a:latin typeface="Arial" pitchFamily="34" charset="0"/>
                <a:cs typeface="Arial" pitchFamily="34" charset="0"/>
              </a:rPr>
              <a:t>b)Kanıtların güvenirliği:</a:t>
            </a:r>
            <a:endParaRPr lang="tr-TR" sz="2400" dirty="0">
              <a:latin typeface="Arial" pitchFamily="34" charset="0"/>
              <a:cs typeface="Arial" pitchFamily="34" charset="0"/>
            </a:endParaRPr>
          </a:p>
          <a:p>
            <a:pPr marL="0" indent="0" algn="just">
              <a:buNone/>
            </a:pPr>
            <a:r>
              <a:rPr lang="tr-TR" sz="2400" dirty="0">
                <a:latin typeface="Arial" pitchFamily="34" charset="0"/>
                <a:cs typeface="Arial" pitchFamily="34" charset="0"/>
              </a:rPr>
              <a:t>Çalışma alanı standardının bir bölümü de hem kuruluşun muhasebe kayıt ortamındaki bilgilerin ve hem de destekleyici bilgilerin güvenirlik düzeyinin yüksek olmasını öngörmektedir. </a:t>
            </a:r>
            <a:endParaRPr lang="tr-TR" sz="2400" dirty="0" smtClean="0">
              <a:latin typeface="Arial" pitchFamily="34" charset="0"/>
              <a:cs typeface="Arial" pitchFamily="34" charset="0"/>
            </a:endParaRPr>
          </a:p>
          <a:p>
            <a:pPr marL="0" indent="0" algn="just">
              <a:buNone/>
            </a:pPr>
            <a:r>
              <a:rPr lang="tr-TR" sz="2400" dirty="0">
                <a:latin typeface="Arial" pitchFamily="34" charset="0"/>
                <a:cs typeface="Arial" pitchFamily="34" charset="0"/>
              </a:rPr>
              <a:t>Örneğin kasa sayımın denetçi tarafından yapılması kaynağı nedeniyle kanıtın güvenirliğini en üst düzeye çıkarmaktadır. </a:t>
            </a: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32401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buNone/>
            </a:pPr>
            <a:r>
              <a:rPr lang="tr-TR" sz="2400" b="1" dirty="0">
                <a:latin typeface="Arial" pitchFamily="34" charset="0"/>
                <a:cs typeface="Arial" pitchFamily="34" charset="0"/>
              </a:rPr>
              <a:t>Destekleyici kanıtlar türlerine göre;</a:t>
            </a:r>
          </a:p>
          <a:p>
            <a:pPr marL="0" indent="0">
              <a:buNone/>
            </a:pPr>
            <a:r>
              <a:rPr lang="tr-TR" sz="2400" dirty="0">
                <a:latin typeface="Arial" pitchFamily="34" charset="0"/>
                <a:cs typeface="Arial" pitchFamily="34" charset="0"/>
              </a:rPr>
              <a:t>-  Fiziki kanıtlar,</a:t>
            </a:r>
            <a:br>
              <a:rPr lang="tr-TR" sz="2400" dirty="0">
                <a:latin typeface="Arial" pitchFamily="34" charset="0"/>
                <a:cs typeface="Arial" pitchFamily="34" charset="0"/>
              </a:rPr>
            </a:br>
            <a:r>
              <a:rPr lang="tr-TR" sz="2400" dirty="0">
                <a:latin typeface="Arial" pitchFamily="34" charset="0"/>
                <a:cs typeface="Arial" pitchFamily="34" charset="0"/>
              </a:rPr>
              <a:t>-  Doğrulamalar (teyit yapma),</a:t>
            </a:r>
            <a:br>
              <a:rPr lang="tr-TR" sz="2400" dirty="0">
                <a:latin typeface="Arial" pitchFamily="34" charset="0"/>
                <a:cs typeface="Arial" pitchFamily="34" charset="0"/>
              </a:rPr>
            </a:br>
            <a:r>
              <a:rPr lang="tr-TR" sz="2400" dirty="0">
                <a:latin typeface="Arial" pitchFamily="34" charset="0"/>
                <a:cs typeface="Arial" pitchFamily="34" charset="0"/>
              </a:rPr>
              <a:t>-  Belgelenmiş kanıtlar,</a:t>
            </a:r>
            <a:br>
              <a:rPr lang="tr-TR" sz="2400" dirty="0">
                <a:latin typeface="Arial" pitchFamily="34" charset="0"/>
                <a:cs typeface="Arial" pitchFamily="34" charset="0"/>
              </a:rPr>
            </a:br>
            <a:r>
              <a:rPr lang="tr-TR" sz="2400" dirty="0">
                <a:latin typeface="Arial" pitchFamily="34" charset="0"/>
                <a:cs typeface="Arial" pitchFamily="34" charset="0"/>
              </a:rPr>
              <a:t>-  Görsel kanıtlar,</a:t>
            </a:r>
            <a:br>
              <a:rPr lang="tr-TR" sz="2400" dirty="0">
                <a:latin typeface="Arial" pitchFamily="34" charset="0"/>
                <a:cs typeface="Arial" pitchFamily="34" charset="0"/>
              </a:rPr>
            </a:br>
            <a:r>
              <a:rPr lang="tr-TR" sz="2400" dirty="0">
                <a:latin typeface="Arial" pitchFamily="34" charset="0"/>
                <a:cs typeface="Arial" pitchFamily="34" charset="0"/>
              </a:rPr>
              <a:t>-  Sözlü kanıtlar (sözlü ifade),</a:t>
            </a:r>
            <a:br>
              <a:rPr lang="tr-TR" sz="2400" dirty="0">
                <a:latin typeface="Arial" pitchFamily="34" charset="0"/>
                <a:cs typeface="Arial" pitchFamily="34" charset="0"/>
              </a:rPr>
            </a:br>
            <a:r>
              <a:rPr lang="tr-TR" sz="2400" dirty="0">
                <a:latin typeface="Arial" pitchFamily="34" charset="0"/>
                <a:cs typeface="Arial" pitchFamily="34" charset="0"/>
              </a:rPr>
              <a:t>-  Matematiksel kanıtlar,</a:t>
            </a:r>
            <a:br>
              <a:rPr lang="tr-TR" sz="2400" dirty="0">
                <a:latin typeface="Arial" pitchFamily="34" charset="0"/>
                <a:cs typeface="Arial" pitchFamily="34" charset="0"/>
              </a:rPr>
            </a:br>
            <a:r>
              <a:rPr lang="tr-TR" sz="2400" dirty="0">
                <a:latin typeface="Arial" pitchFamily="34" charset="0"/>
                <a:cs typeface="Arial" pitchFamily="34" charset="0"/>
              </a:rPr>
              <a:t>-  Analitik kanıtlar,</a:t>
            </a:r>
            <a:br>
              <a:rPr lang="tr-TR" sz="2400" dirty="0">
                <a:latin typeface="Arial" pitchFamily="34" charset="0"/>
                <a:cs typeface="Arial" pitchFamily="34" charset="0"/>
              </a:rPr>
            </a:br>
            <a:r>
              <a:rPr lang="tr-TR" sz="2400" dirty="0">
                <a:latin typeface="Arial" pitchFamily="34" charset="0"/>
                <a:cs typeface="Arial" pitchFamily="34" charset="0"/>
              </a:rPr>
              <a:t>-  Yazılı bildirimler (yazılı ifade),</a:t>
            </a:r>
            <a:br>
              <a:rPr lang="tr-TR" sz="2400" dirty="0">
                <a:latin typeface="Arial" pitchFamily="34" charset="0"/>
                <a:cs typeface="Arial" pitchFamily="34" charset="0"/>
              </a:rPr>
            </a:br>
            <a:r>
              <a:rPr lang="tr-TR" sz="2400" dirty="0">
                <a:latin typeface="Arial" pitchFamily="34" charset="0"/>
                <a:cs typeface="Arial" pitchFamily="34" charset="0"/>
              </a:rPr>
              <a:t>-  Kuruluş yönetiminin doğruluk bildirimi,</a:t>
            </a:r>
            <a:br>
              <a:rPr lang="tr-TR" sz="2400" dirty="0">
                <a:latin typeface="Arial" pitchFamily="34" charset="0"/>
                <a:cs typeface="Arial" pitchFamily="34" charset="0"/>
              </a:rPr>
            </a:br>
            <a:r>
              <a:rPr lang="tr-TR" sz="2400" dirty="0">
                <a:latin typeface="Arial" pitchFamily="34" charset="0"/>
                <a:cs typeface="Arial" pitchFamily="34" charset="0"/>
              </a:rPr>
              <a:t>-  Uzman kişilerin bilgisine başvurma,</a:t>
            </a:r>
          </a:p>
          <a:p>
            <a:pPr marL="0" indent="0">
              <a:buNone/>
            </a:pPr>
            <a:r>
              <a:rPr lang="tr-TR" sz="2400" dirty="0">
                <a:latin typeface="Arial" pitchFamily="34" charset="0"/>
                <a:cs typeface="Arial" pitchFamily="34" charset="0"/>
              </a:rPr>
              <a:t>şeklinde sınıflandırılabilir.</a:t>
            </a:r>
          </a:p>
          <a:p>
            <a:endParaRPr lang="tr-TR" sz="19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130145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ctr">
              <a:buNone/>
            </a:pPr>
            <a:endParaRPr lang="tr-TR" b="1" dirty="0" smtClean="0">
              <a:latin typeface="Arial" pitchFamily="34" charset="0"/>
              <a:cs typeface="Arial" pitchFamily="34" charset="0"/>
            </a:endParaRPr>
          </a:p>
          <a:p>
            <a:pPr marL="0" indent="0" algn="ctr">
              <a:buNone/>
            </a:pPr>
            <a:endParaRPr lang="tr-TR" b="1" dirty="0">
              <a:latin typeface="Arial" pitchFamily="34" charset="0"/>
              <a:cs typeface="Arial" pitchFamily="34" charset="0"/>
            </a:endParaRPr>
          </a:p>
          <a:p>
            <a:pPr marL="0" indent="0" algn="ctr">
              <a:buNone/>
            </a:pPr>
            <a:r>
              <a:rPr lang="tr-TR" b="1" dirty="0" smtClean="0">
                <a:latin typeface="Arial" pitchFamily="34" charset="0"/>
                <a:cs typeface="Arial" pitchFamily="34" charset="0"/>
              </a:rPr>
              <a:t>II. BÖLÜM </a:t>
            </a:r>
          </a:p>
          <a:p>
            <a:pPr marL="0" indent="0" algn="ctr">
              <a:buNone/>
            </a:pPr>
            <a:r>
              <a:rPr lang="tr-TR" b="1" dirty="0" smtClean="0">
                <a:latin typeface="Arial" pitchFamily="34" charset="0"/>
                <a:cs typeface="Arial" pitchFamily="34" charset="0"/>
              </a:rPr>
              <a:t>OSB’LERİN TABİ OLDUKLARI MALİ VE YASAL YÜKÜMLÜLÜKLER HAKKINDA KISA BİLGİ</a:t>
            </a:r>
          </a:p>
          <a:p>
            <a:pPr marL="0" indent="0" algn="just">
              <a:buNone/>
            </a:pPr>
            <a:endParaRPr lang="tr-TR" sz="19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875409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692696"/>
            <a:ext cx="8229600" cy="4525963"/>
          </a:xfrm>
        </p:spPr>
        <p:txBody>
          <a:bodyPr>
            <a:normAutofit/>
          </a:bodyPr>
          <a:lstStyle/>
          <a:p>
            <a:pPr marL="0" indent="0" algn="ctr">
              <a:buNone/>
            </a:pPr>
            <a:r>
              <a:rPr lang="tr-TR" b="1" dirty="0">
                <a:latin typeface="Arial" pitchFamily="34" charset="0"/>
                <a:cs typeface="Arial" pitchFamily="34" charset="0"/>
              </a:rPr>
              <a:t>DENETİMİN TANIMI</a:t>
            </a:r>
            <a:endParaRPr lang="tr-TR" dirty="0">
              <a:latin typeface="Arial" pitchFamily="34" charset="0"/>
              <a:cs typeface="Arial" pitchFamily="34" charset="0"/>
            </a:endParaRPr>
          </a:p>
          <a:p>
            <a:pPr marL="0" indent="0" algn="just">
              <a:buNone/>
            </a:pPr>
            <a:r>
              <a:rPr lang="tr-TR" b="1" u="sng" dirty="0">
                <a:latin typeface="Arial" pitchFamily="34" charset="0"/>
                <a:cs typeface="Arial" pitchFamily="34" charset="0"/>
              </a:rPr>
              <a:t>Denetim;</a:t>
            </a:r>
            <a:r>
              <a:rPr lang="tr-TR" b="1" dirty="0">
                <a:latin typeface="Arial" pitchFamily="34" charset="0"/>
                <a:cs typeface="Arial" pitchFamily="34" charset="0"/>
              </a:rPr>
              <a:t> iktisadi faaliyet ve olaylara ilişkin iddiaların, önceden saptanmış ölçütlere uygunluk derecesini araştırmak ve sonuçlarını ilgi duyanlara bildirmek amacıyla tarafsızca kanıt toplayan ve bu kanıtları değerleyen sistematik bir süreçtir.</a:t>
            </a:r>
          </a:p>
          <a:p>
            <a:pPr marL="0" indent="0">
              <a:buNone/>
            </a:pPr>
            <a:endParaRPr lang="tr-TR" dirty="0"/>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83293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1800" b="1" dirty="0" smtClean="0">
                <a:latin typeface="Arial" pitchFamily="34" charset="0"/>
                <a:cs typeface="Arial" pitchFamily="34" charset="0"/>
              </a:rPr>
              <a:t>OSB’LERİN ORGANLARI</a:t>
            </a:r>
          </a:p>
          <a:p>
            <a:pPr marL="0" indent="0" algn="just">
              <a:buNone/>
            </a:pPr>
            <a:r>
              <a:rPr lang="tr-TR" sz="1400" b="1" dirty="0" smtClean="0">
                <a:latin typeface="Arial" pitchFamily="34" charset="0"/>
                <a:cs typeface="Arial" pitchFamily="34" charset="0"/>
              </a:rPr>
              <a:t>Müteşebbis Heyet</a:t>
            </a:r>
          </a:p>
          <a:p>
            <a:pPr marL="0" indent="0" algn="just">
              <a:buNone/>
            </a:pPr>
            <a:r>
              <a:rPr lang="tr-TR" sz="1400" b="1" dirty="0" smtClean="0">
                <a:latin typeface="Arial" pitchFamily="34" charset="0"/>
                <a:cs typeface="Arial" pitchFamily="34" charset="0"/>
              </a:rPr>
              <a:t>Yönetim Kurulu</a:t>
            </a:r>
          </a:p>
          <a:p>
            <a:pPr marL="0" indent="0" algn="just">
              <a:buNone/>
            </a:pPr>
            <a:r>
              <a:rPr lang="tr-TR" sz="1400" b="1" dirty="0" smtClean="0">
                <a:latin typeface="Arial" pitchFamily="34" charset="0"/>
                <a:cs typeface="Arial" pitchFamily="34" charset="0"/>
              </a:rPr>
              <a:t>Denetim Kurulu</a:t>
            </a:r>
          </a:p>
          <a:p>
            <a:pPr marL="0" indent="0" algn="just">
              <a:buNone/>
            </a:pPr>
            <a:r>
              <a:rPr lang="tr-TR" sz="1400" b="1" dirty="0" smtClean="0">
                <a:latin typeface="Arial" pitchFamily="34" charset="0"/>
                <a:cs typeface="Arial" pitchFamily="34" charset="0"/>
              </a:rPr>
              <a:t>Bölge </a:t>
            </a:r>
            <a:r>
              <a:rPr lang="tr-TR" sz="1400" b="1" dirty="0">
                <a:latin typeface="Arial" pitchFamily="34" charset="0"/>
                <a:cs typeface="Arial" pitchFamily="34" charset="0"/>
              </a:rPr>
              <a:t>M</a:t>
            </a:r>
            <a:r>
              <a:rPr lang="tr-TR" sz="1400" b="1" dirty="0" smtClean="0">
                <a:latin typeface="Arial" pitchFamily="34" charset="0"/>
                <a:cs typeface="Arial" pitchFamily="34" charset="0"/>
              </a:rPr>
              <a:t>üdürlüğü</a:t>
            </a:r>
          </a:p>
          <a:p>
            <a:pPr marL="0" indent="0" algn="just">
              <a:buNone/>
            </a:pPr>
            <a:r>
              <a:rPr lang="tr-TR" sz="1800" b="1" dirty="0" smtClean="0">
                <a:latin typeface="Arial" pitchFamily="34" charset="0"/>
                <a:cs typeface="Arial" pitchFamily="34" charset="0"/>
              </a:rPr>
              <a:t>OSB’LERİN YASAL VE MALİ YÜKÜMLÜLÜKLERİ</a:t>
            </a:r>
          </a:p>
          <a:p>
            <a:pPr marL="0" indent="0" algn="just">
              <a:buNone/>
            </a:pPr>
            <a:r>
              <a:rPr lang="tr-TR" sz="1400" b="1" dirty="0" smtClean="0">
                <a:latin typeface="Arial" pitchFamily="34" charset="0"/>
                <a:cs typeface="Arial" pitchFamily="34" charset="0"/>
              </a:rPr>
              <a:t>Gelirleri</a:t>
            </a:r>
          </a:p>
          <a:p>
            <a:pPr marL="0" indent="0" algn="just">
              <a:buNone/>
            </a:pPr>
            <a:r>
              <a:rPr lang="tr-TR" sz="1400" b="1" dirty="0" smtClean="0">
                <a:latin typeface="Arial" pitchFamily="34" charset="0"/>
                <a:cs typeface="Arial" pitchFamily="34" charset="0"/>
              </a:rPr>
              <a:t>Giderleri</a:t>
            </a:r>
          </a:p>
          <a:p>
            <a:pPr marL="0" indent="0" algn="just">
              <a:buNone/>
            </a:pPr>
            <a:r>
              <a:rPr lang="tr-TR" sz="1400" b="1" dirty="0" smtClean="0">
                <a:latin typeface="Arial" pitchFamily="34" charset="0"/>
                <a:cs typeface="Arial" pitchFamily="34" charset="0"/>
              </a:rPr>
              <a:t>İşlemlerin Vergisel Boyutu</a:t>
            </a:r>
          </a:p>
          <a:p>
            <a:pPr marL="0" indent="0" algn="just">
              <a:buNone/>
            </a:pPr>
            <a:r>
              <a:rPr lang="tr-TR" sz="1400" b="1" dirty="0" smtClean="0">
                <a:latin typeface="Arial" pitchFamily="34" charset="0"/>
                <a:cs typeface="Arial" pitchFamily="34" charset="0"/>
              </a:rPr>
              <a:t>İştirakleri</a:t>
            </a:r>
            <a:endParaRPr lang="tr-TR" sz="1400" b="1" dirty="0" smtClean="0">
              <a:latin typeface="Arial" pitchFamily="34" charset="0"/>
              <a:cs typeface="Arial" pitchFamily="34" charset="0"/>
            </a:endParaRPr>
          </a:p>
          <a:p>
            <a:pPr marL="0" indent="0" algn="just">
              <a:buNone/>
            </a:pPr>
            <a:r>
              <a:rPr lang="tr-TR" sz="1800" b="1" dirty="0" smtClean="0">
                <a:latin typeface="Arial" pitchFamily="34" charset="0"/>
                <a:cs typeface="Arial" pitchFamily="34" charset="0"/>
              </a:rPr>
              <a:t>OSB’LERİN MUHASEBESEL YÜKÜMLÜLÜKLERİ</a:t>
            </a:r>
          </a:p>
          <a:p>
            <a:pPr marL="0" indent="0" algn="just">
              <a:buNone/>
            </a:pPr>
            <a:r>
              <a:rPr lang="tr-TR" sz="1400" b="1" dirty="0" smtClean="0">
                <a:latin typeface="Arial" pitchFamily="34" charset="0"/>
                <a:cs typeface="Arial" pitchFamily="34" charset="0"/>
              </a:rPr>
              <a:t>Hesap Dönemi</a:t>
            </a:r>
          </a:p>
          <a:p>
            <a:pPr marL="0" indent="0" algn="just">
              <a:buNone/>
            </a:pPr>
            <a:r>
              <a:rPr lang="tr-TR" sz="1400" b="1" dirty="0" smtClean="0">
                <a:latin typeface="Arial" pitchFamily="34" charset="0"/>
                <a:cs typeface="Arial" pitchFamily="34" charset="0"/>
              </a:rPr>
              <a:t>Muhasebe Hesap Planı</a:t>
            </a:r>
          </a:p>
          <a:p>
            <a:pPr marL="0" indent="0" algn="just">
              <a:buNone/>
            </a:pPr>
            <a:r>
              <a:rPr lang="tr-TR" sz="1400" b="1" dirty="0" smtClean="0">
                <a:latin typeface="Arial" pitchFamily="34" charset="0"/>
                <a:cs typeface="Arial" pitchFamily="34" charset="0"/>
              </a:rPr>
              <a:t>Hazırlayacağı Mali Tablolar</a:t>
            </a:r>
          </a:p>
          <a:p>
            <a:pPr marL="0" indent="0" algn="just">
              <a:buNone/>
            </a:pPr>
            <a:r>
              <a:rPr lang="tr-TR" sz="1400" b="1" dirty="0" smtClean="0">
                <a:latin typeface="Arial" pitchFamily="34" charset="0"/>
                <a:cs typeface="Arial" pitchFamily="34" charset="0"/>
              </a:rPr>
              <a:t>Bütçe Uygulamaları</a:t>
            </a:r>
          </a:p>
          <a:p>
            <a:pPr marL="0" indent="0" algn="just">
              <a:buNone/>
            </a:pPr>
            <a:r>
              <a:rPr lang="tr-TR" sz="1800" b="1" dirty="0" smtClean="0">
                <a:latin typeface="Arial" pitchFamily="34" charset="0"/>
                <a:cs typeface="Arial" pitchFamily="34" charset="0"/>
              </a:rPr>
              <a:t>OSB’LERİN DENETİM YÜKÜMLÜLÜKLERİ</a:t>
            </a:r>
          </a:p>
          <a:p>
            <a:pPr marL="0" indent="0" algn="just">
              <a:buNone/>
            </a:pPr>
            <a:r>
              <a:rPr lang="tr-TR" sz="1400" b="1" dirty="0" smtClean="0">
                <a:latin typeface="Arial" pitchFamily="34" charset="0"/>
                <a:cs typeface="Arial" pitchFamily="34" charset="0"/>
              </a:rPr>
              <a:t>Tabi Oldukları Denetimler</a:t>
            </a:r>
            <a:endParaRPr lang="tr-TR" sz="1400" b="1"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609679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1750" b="1" u="sng" dirty="0" smtClean="0">
                <a:latin typeface="Arial" pitchFamily="34" charset="0"/>
                <a:cs typeface="Arial" pitchFamily="34" charset="0"/>
              </a:rPr>
              <a:t>OSB’lerin Organları ve Görev, Yetki ve Sorumluluk Alanları; OSB’lerin tabi oldukları 4562 sayılı Kanun’un 6,7,8,9,10,11 maddeleri ile belirlenmiştir. </a:t>
            </a:r>
          </a:p>
          <a:p>
            <a:pPr marL="0" indent="0" algn="just">
              <a:buNone/>
            </a:pPr>
            <a:r>
              <a:rPr lang="tr-TR" sz="1750" b="1" u="sng" dirty="0" smtClean="0">
                <a:latin typeface="Arial" pitchFamily="34" charset="0"/>
                <a:cs typeface="Arial" pitchFamily="34" charset="0"/>
              </a:rPr>
              <a:t>Müteşebbis Heyet; </a:t>
            </a:r>
            <a:r>
              <a:rPr lang="tr-TR" sz="1750" dirty="0">
                <a:latin typeface="Arial" pitchFamily="34" charset="0"/>
                <a:cs typeface="Arial" pitchFamily="34" charset="0"/>
              </a:rPr>
              <a:t>OSB`nin kuruluş amacım gerçekleştirmek için gerekli karartan ve tedbirleri almak, yer seçimi raporunda belirtilen hususları yerine getirmek, kanun, yönetmelik, kuruluş protokolü ve benzeri düzenlemelerle verilen görevleri yapmak, yönetim ve denetim kurulu çalışmalarını ve hesaplarını ibra etmek, OSB`ye ait para ve diğer kaynakları kuruluş amacına uygun kullanmakla yükümlü ve görevlidir</a:t>
            </a:r>
            <a:r>
              <a:rPr lang="tr-TR" sz="1750" dirty="0" smtClean="0">
                <a:latin typeface="Arial" pitchFamily="34" charset="0"/>
                <a:cs typeface="Arial" pitchFamily="34" charset="0"/>
              </a:rPr>
              <a:t>.</a:t>
            </a:r>
          </a:p>
          <a:p>
            <a:pPr marL="0" indent="0" algn="just">
              <a:buNone/>
            </a:pPr>
            <a:r>
              <a:rPr lang="tr-TR" sz="1750" b="1" u="sng" dirty="0" smtClean="0">
                <a:latin typeface="Arial" pitchFamily="34" charset="0"/>
                <a:cs typeface="Arial" pitchFamily="34" charset="0"/>
              </a:rPr>
              <a:t>Yönetim Kurulu;</a:t>
            </a:r>
            <a:r>
              <a:rPr lang="tr-TR" sz="1750" u="sng" dirty="0" smtClean="0">
                <a:latin typeface="Arial" pitchFamily="34" charset="0"/>
                <a:cs typeface="Arial" pitchFamily="34" charset="0"/>
              </a:rPr>
              <a:t> </a:t>
            </a:r>
            <a:r>
              <a:rPr lang="tr-TR" sz="1750" dirty="0" smtClean="0">
                <a:latin typeface="Arial" pitchFamily="34" charset="0"/>
                <a:cs typeface="Arial" pitchFamily="34" charset="0"/>
              </a:rPr>
              <a:t>Kanun</a:t>
            </a:r>
            <a:r>
              <a:rPr lang="tr-TR" sz="1750" dirty="0">
                <a:latin typeface="Arial" pitchFamily="34" charset="0"/>
                <a:cs typeface="Arial" pitchFamily="34" charset="0"/>
              </a:rPr>
              <a:t>, yönetmelik, kuruluş protokolü ve benzeri düzenlemeler ile müteşebbis heyetin kararları çerçevesinde OSB`nin sevk ve idaresini  yürütmekle görevlidir</a:t>
            </a:r>
            <a:r>
              <a:rPr lang="tr-TR" sz="1750" dirty="0" smtClean="0">
                <a:latin typeface="Arial" pitchFamily="34" charset="0"/>
                <a:cs typeface="Arial" pitchFamily="34" charset="0"/>
              </a:rPr>
              <a:t>.</a:t>
            </a:r>
          </a:p>
          <a:p>
            <a:pPr marL="0" indent="0" algn="just">
              <a:buNone/>
            </a:pPr>
            <a:r>
              <a:rPr lang="tr-TR" sz="1750" b="1" u="sng" dirty="0" smtClean="0">
                <a:latin typeface="Arial" pitchFamily="34" charset="0"/>
                <a:cs typeface="Arial" pitchFamily="34" charset="0"/>
              </a:rPr>
              <a:t>Denetim Kurulu;</a:t>
            </a:r>
            <a:r>
              <a:rPr lang="tr-TR" sz="1750" b="1" u="sng" dirty="0">
                <a:latin typeface="Arial" pitchFamily="34" charset="0"/>
                <a:cs typeface="Arial" pitchFamily="34" charset="0"/>
              </a:rPr>
              <a:t> </a:t>
            </a:r>
            <a:r>
              <a:rPr lang="tr-TR" sz="1750" dirty="0">
                <a:latin typeface="Arial" pitchFamily="34" charset="0"/>
                <a:cs typeface="Arial" pitchFamily="34" charset="0"/>
              </a:rPr>
              <a:t>Denetim kurulu bütçenin sarf ve uygulamasını denetlemek, yılda bir defa genel denetleme raporu ve en az üç ayda bir de ara rapor düzenleyerek müteşebbis heyete sunmakla görevlidir.</a:t>
            </a:r>
          </a:p>
          <a:p>
            <a:pPr marL="0" indent="0" algn="just">
              <a:buNone/>
            </a:pPr>
            <a:r>
              <a:rPr lang="tr-TR" sz="1750" b="1" u="sng" dirty="0">
                <a:latin typeface="Arial" pitchFamily="34" charset="0"/>
                <a:cs typeface="Arial" pitchFamily="34" charset="0"/>
              </a:rPr>
              <a:t>Bölge </a:t>
            </a:r>
            <a:r>
              <a:rPr lang="tr-TR" sz="1750" b="1" u="sng" dirty="0" smtClean="0">
                <a:latin typeface="Arial" pitchFamily="34" charset="0"/>
                <a:cs typeface="Arial" pitchFamily="34" charset="0"/>
              </a:rPr>
              <a:t>Müdürü</a:t>
            </a:r>
            <a:r>
              <a:rPr lang="tr-TR" sz="1750" b="1" u="sng" dirty="0">
                <a:latin typeface="Arial" pitchFamily="34" charset="0"/>
                <a:cs typeface="Arial" pitchFamily="34" charset="0"/>
              </a:rPr>
              <a:t>;</a:t>
            </a:r>
            <a:r>
              <a:rPr lang="tr-TR" sz="1750" dirty="0" smtClean="0">
                <a:latin typeface="Arial" pitchFamily="34" charset="0"/>
                <a:cs typeface="Arial" pitchFamily="34" charset="0"/>
              </a:rPr>
              <a:t> </a:t>
            </a:r>
            <a:r>
              <a:rPr lang="tr-TR" sz="1750" dirty="0">
                <a:latin typeface="Arial" pitchFamily="34" charset="0"/>
                <a:cs typeface="Arial" pitchFamily="34" charset="0"/>
              </a:rPr>
              <a:t>yönetim kurulunun kararları ve talimatları doğrultusunda OSB`nin sevk ve idaresini yürütmek ve verilen diğer görevleri yapmakla yükümlüdür</a:t>
            </a:r>
            <a:r>
              <a:rPr lang="tr-TR" sz="1750" dirty="0"/>
              <a:t>.</a:t>
            </a:r>
          </a:p>
          <a:p>
            <a:pPr marL="0" indent="0" algn="just">
              <a:buNone/>
            </a:pPr>
            <a:endParaRPr lang="tr-TR" sz="2000" dirty="0"/>
          </a:p>
          <a:p>
            <a:pPr marL="0" indent="0" algn="just">
              <a:buNone/>
            </a:pPr>
            <a:endParaRPr lang="tr-TR" sz="19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371275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2000" b="1" dirty="0" smtClean="0">
                <a:latin typeface="Arial" pitchFamily="34" charset="0"/>
                <a:cs typeface="Arial" pitchFamily="34" charset="0"/>
              </a:rPr>
              <a:t>OSB’lerin Gelirlerinin Nelerden Oluşacağı; OSB’lerin tabi oldukları 4562 sayılı Kanun’un 12. maddesinde aşağıdaki şekilde belirlenmiştir. </a:t>
            </a:r>
          </a:p>
          <a:p>
            <a:pPr marL="0" indent="0" algn="just">
              <a:buNone/>
            </a:pPr>
            <a:endParaRPr lang="tr-TR" sz="2000" b="1" dirty="0" smtClean="0">
              <a:latin typeface="Arial" pitchFamily="34" charset="0"/>
              <a:cs typeface="Arial" pitchFamily="34" charset="0"/>
            </a:endParaRPr>
          </a:p>
          <a:p>
            <a:pPr marL="0" indent="0" algn="just">
              <a:buNone/>
            </a:pPr>
            <a:r>
              <a:rPr lang="tr-TR" sz="2000" b="1" dirty="0">
                <a:latin typeface="Arial" pitchFamily="34" charset="0"/>
                <a:cs typeface="Arial" pitchFamily="34" charset="0"/>
              </a:rPr>
              <a:t>-</a:t>
            </a:r>
            <a:r>
              <a:rPr lang="tr-TR" sz="2000" b="1" dirty="0" smtClean="0">
                <a:latin typeface="Arial" pitchFamily="34" charset="0"/>
                <a:cs typeface="Arial" pitchFamily="34" charset="0"/>
              </a:rPr>
              <a:t>Müteşebbis </a:t>
            </a:r>
            <a:r>
              <a:rPr lang="tr-TR" sz="2000" b="1" dirty="0">
                <a:latin typeface="Arial" pitchFamily="34" charset="0"/>
                <a:cs typeface="Arial" pitchFamily="34" charset="0"/>
              </a:rPr>
              <a:t>heyete katılan kurum ve kuruluşların verdikleri iştirak </a:t>
            </a:r>
            <a:r>
              <a:rPr lang="tr-TR" sz="2000" b="1" dirty="0" smtClean="0">
                <a:latin typeface="Arial" pitchFamily="34" charset="0"/>
                <a:cs typeface="Arial" pitchFamily="34" charset="0"/>
              </a:rPr>
              <a:t>payları </a:t>
            </a:r>
          </a:p>
          <a:p>
            <a:pPr marL="0" indent="0" algn="just">
              <a:buNone/>
            </a:pPr>
            <a:r>
              <a:rPr lang="tr-TR" sz="2000" b="1" dirty="0" smtClean="0">
                <a:latin typeface="Arial" pitchFamily="34" charset="0"/>
                <a:cs typeface="Arial" pitchFamily="34" charset="0"/>
              </a:rPr>
              <a:t>-Arsa </a:t>
            </a:r>
            <a:r>
              <a:rPr lang="tr-TR" sz="2000" b="1" dirty="0">
                <a:latin typeface="Arial" pitchFamily="34" charset="0"/>
                <a:cs typeface="Arial" pitchFamily="34" charset="0"/>
              </a:rPr>
              <a:t>tahsisi yapılan veya satışı yapılan ve OSB`de faaliyet gösterecek olan ve gösteren katılımcıların ödedikleri aidatlar ile arsa ve alt yapı katılım payları ve hizmet </a:t>
            </a:r>
            <a:r>
              <a:rPr lang="tr-TR" sz="2000" b="1" dirty="0" smtClean="0">
                <a:latin typeface="Arial" pitchFamily="34" charset="0"/>
                <a:cs typeface="Arial" pitchFamily="34" charset="0"/>
              </a:rPr>
              <a:t>karşılıkları</a:t>
            </a:r>
            <a:endParaRPr lang="tr-TR" sz="2000" b="1" dirty="0">
              <a:latin typeface="Arial" pitchFamily="34" charset="0"/>
              <a:cs typeface="Arial" pitchFamily="34" charset="0"/>
            </a:endParaRPr>
          </a:p>
          <a:p>
            <a:pPr marL="0" indent="0">
              <a:buNone/>
            </a:pPr>
            <a:r>
              <a:rPr lang="tr-TR" sz="2000" b="1" dirty="0" smtClean="0">
                <a:latin typeface="Arial" pitchFamily="34" charset="0"/>
                <a:cs typeface="Arial" pitchFamily="34" charset="0"/>
              </a:rPr>
              <a:t>-OSB </a:t>
            </a:r>
            <a:r>
              <a:rPr lang="tr-TR" sz="2000" b="1" dirty="0">
                <a:latin typeface="Arial" pitchFamily="34" charset="0"/>
                <a:cs typeface="Arial" pitchFamily="34" charset="0"/>
              </a:rPr>
              <a:t>alt yapı ve sosyal tesislerinin ihalesi için hazırlanan dosyaların satış bedelleri ile bölge içinde kurulacak olan işletmelerin projelerinin tasdik ve vize </a:t>
            </a:r>
            <a:r>
              <a:rPr lang="tr-TR" sz="2000" b="1" dirty="0" smtClean="0">
                <a:latin typeface="Arial" pitchFamily="34" charset="0"/>
                <a:cs typeface="Arial" pitchFamily="34" charset="0"/>
              </a:rPr>
              <a:t>bedelleri</a:t>
            </a:r>
          </a:p>
          <a:p>
            <a:pPr marL="0" indent="0">
              <a:buNone/>
            </a:pPr>
            <a:r>
              <a:rPr lang="tr-TR" sz="2000" b="1" dirty="0" smtClean="0">
                <a:latin typeface="Arial" pitchFamily="34" charset="0"/>
                <a:cs typeface="Arial" pitchFamily="34" charset="0"/>
              </a:rPr>
              <a:t>-Yönetim aidatları</a:t>
            </a:r>
            <a:endParaRPr lang="tr-TR" sz="2000" b="1" dirty="0">
              <a:latin typeface="Arial" pitchFamily="34" charset="0"/>
              <a:cs typeface="Arial" pitchFamily="34" charset="0"/>
            </a:endParaRPr>
          </a:p>
          <a:p>
            <a:pPr marL="0" indent="0">
              <a:buNone/>
            </a:pPr>
            <a:endParaRPr lang="tr-TR" sz="1800" dirty="0"/>
          </a:p>
          <a:p>
            <a:pPr marL="0" indent="0">
              <a:buNone/>
            </a:pPr>
            <a:endParaRPr lang="tr-TR" sz="1900" dirty="0">
              <a:latin typeface="Arial" pitchFamily="34" charset="0"/>
              <a:cs typeface="Arial" pitchFamily="34" charset="0"/>
            </a:endParaRPr>
          </a:p>
        </p:txBody>
      </p:sp>
      <p:sp>
        <p:nvSpPr>
          <p:cNvPr id="4" name="Alt Başlık 2"/>
          <p:cNvSpPr txBox="1">
            <a:spLocks/>
          </p:cNvSpPr>
          <p:nvPr/>
        </p:nvSpPr>
        <p:spPr>
          <a:xfrm>
            <a:off x="1371600" y="5301208"/>
            <a:ext cx="7448872" cy="129614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lgn="ctr">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215320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2000" b="1" dirty="0" smtClean="0">
                <a:latin typeface="Arial" pitchFamily="34" charset="0"/>
                <a:cs typeface="Arial" pitchFamily="34" charset="0"/>
              </a:rPr>
              <a:t>OSB’lerin Gelirlerinin Nelerden Oluşacağı; OSB’lerin tabi oldukları 4562 sayılı Kanun’un 12. maddesinde aşağıdaki şekilde belirlenmiştir. </a:t>
            </a:r>
          </a:p>
          <a:p>
            <a:pPr marL="0" indent="0" algn="just">
              <a:buNone/>
            </a:pPr>
            <a:endParaRPr lang="tr-TR" sz="2000" b="1" dirty="0" smtClean="0">
              <a:latin typeface="Arial" pitchFamily="34" charset="0"/>
              <a:cs typeface="Arial" pitchFamily="34" charset="0"/>
            </a:endParaRPr>
          </a:p>
          <a:p>
            <a:pPr marL="0" indent="0">
              <a:buNone/>
            </a:pPr>
            <a:r>
              <a:rPr lang="tr-TR" sz="2000" b="1" dirty="0" smtClean="0">
                <a:latin typeface="Arial" pitchFamily="34" charset="0"/>
                <a:cs typeface="Arial" pitchFamily="34" charset="0"/>
              </a:rPr>
              <a:t>-Su</a:t>
            </a:r>
            <a:r>
              <a:rPr lang="tr-TR" sz="2000" b="1" dirty="0">
                <a:latin typeface="Arial" pitchFamily="34" charset="0"/>
                <a:cs typeface="Arial" pitchFamily="34" charset="0"/>
              </a:rPr>
              <a:t>, elektrik, doğalgaz, sosyal tesis, arıtma ve benzeri işletme gelirleri ile iştirak </a:t>
            </a:r>
            <a:r>
              <a:rPr lang="tr-TR" sz="2000" b="1" dirty="0" smtClean="0">
                <a:latin typeface="Arial" pitchFamily="34" charset="0"/>
                <a:cs typeface="Arial" pitchFamily="34" charset="0"/>
              </a:rPr>
              <a:t>gelirleri</a:t>
            </a:r>
          </a:p>
          <a:p>
            <a:pPr marL="0" indent="0">
              <a:buNone/>
            </a:pPr>
            <a:r>
              <a:rPr lang="tr-TR" sz="2000" b="1" dirty="0" smtClean="0">
                <a:latin typeface="Arial" pitchFamily="34" charset="0"/>
                <a:cs typeface="Arial" pitchFamily="34" charset="0"/>
              </a:rPr>
              <a:t>-Arsa </a:t>
            </a:r>
            <a:r>
              <a:rPr lang="tr-TR" sz="2000" b="1" dirty="0">
                <a:latin typeface="Arial" pitchFamily="34" charset="0"/>
                <a:cs typeface="Arial" pitchFamily="34" charset="0"/>
              </a:rPr>
              <a:t>satışından sağlanan </a:t>
            </a:r>
            <a:r>
              <a:rPr lang="tr-TR" sz="2000" b="1" dirty="0" smtClean="0">
                <a:latin typeface="Arial" pitchFamily="34" charset="0"/>
                <a:cs typeface="Arial" pitchFamily="34" charset="0"/>
              </a:rPr>
              <a:t>gelirler</a:t>
            </a:r>
            <a:endParaRPr lang="tr-TR" sz="2000" b="1" dirty="0">
              <a:latin typeface="Arial" pitchFamily="34" charset="0"/>
              <a:cs typeface="Arial" pitchFamily="34" charset="0"/>
            </a:endParaRPr>
          </a:p>
          <a:p>
            <a:pPr marL="0" indent="0">
              <a:buNone/>
            </a:pPr>
            <a:r>
              <a:rPr lang="tr-TR" sz="2000" b="1" dirty="0">
                <a:latin typeface="Arial" pitchFamily="34" charset="0"/>
                <a:cs typeface="Arial" pitchFamily="34" charset="0"/>
              </a:rPr>
              <a:t>-</a:t>
            </a:r>
            <a:r>
              <a:rPr lang="tr-TR" sz="2000" b="1" dirty="0" smtClean="0">
                <a:latin typeface="Arial" pitchFamily="34" charset="0"/>
                <a:cs typeface="Arial" pitchFamily="34" charset="0"/>
              </a:rPr>
              <a:t>Bağışlar</a:t>
            </a:r>
          </a:p>
          <a:p>
            <a:pPr marL="0" indent="0">
              <a:buNone/>
            </a:pPr>
            <a:r>
              <a:rPr lang="tr-TR" sz="2000" b="1" dirty="0" smtClean="0">
                <a:latin typeface="Arial" pitchFamily="34" charset="0"/>
                <a:cs typeface="Arial" pitchFamily="34" charset="0"/>
              </a:rPr>
              <a:t>-Bölge </a:t>
            </a:r>
            <a:r>
              <a:rPr lang="tr-TR" sz="2000" b="1" dirty="0">
                <a:latin typeface="Arial" pitchFamily="34" charset="0"/>
                <a:cs typeface="Arial" pitchFamily="34" charset="0"/>
              </a:rPr>
              <a:t>ortak mülklerinin kira ve hizmet </a:t>
            </a:r>
            <a:r>
              <a:rPr lang="tr-TR" sz="2000" b="1" dirty="0" smtClean="0">
                <a:latin typeface="Arial" pitchFamily="34" charset="0"/>
                <a:cs typeface="Arial" pitchFamily="34" charset="0"/>
              </a:rPr>
              <a:t>gelirleri</a:t>
            </a:r>
            <a:endParaRPr lang="tr-TR" sz="2000" b="1" dirty="0">
              <a:latin typeface="Arial" pitchFamily="34" charset="0"/>
              <a:cs typeface="Arial" pitchFamily="34" charset="0"/>
            </a:endParaRPr>
          </a:p>
          <a:p>
            <a:pPr marL="0" indent="0">
              <a:buNone/>
            </a:pPr>
            <a:r>
              <a:rPr lang="tr-TR" sz="2000" b="1" dirty="0" smtClean="0">
                <a:latin typeface="Arial" pitchFamily="34" charset="0"/>
                <a:cs typeface="Arial" pitchFamily="34" charset="0"/>
              </a:rPr>
              <a:t>-Banka faizleri</a:t>
            </a:r>
            <a:endParaRPr lang="tr-TR" sz="2000" b="1" dirty="0">
              <a:latin typeface="Arial" pitchFamily="34" charset="0"/>
              <a:cs typeface="Arial" pitchFamily="34" charset="0"/>
            </a:endParaRPr>
          </a:p>
          <a:p>
            <a:pPr marL="0" indent="0">
              <a:buNone/>
            </a:pPr>
            <a:r>
              <a:rPr lang="tr-TR" sz="2000" b="1" dirty="0" smtClean="0">
                <a:latin typeface="Arial" pitchFamily="34" charset="0"/>
                <a:cs typeface="Arial" pitchFamily="34" charset="0"/>
              </a:rPr>
              <a:t>-Gecikme cezaları</a:t>
            </a:r>
            <a:endParaRPr lang="tr-TR" sz="2000" b="1" dirty="0">
              <a:latin typeface="Arial" pitchFamily="34" charset="0"/>
              <a:cs typeface="Arial" pitchFamily="34" charset="0"/>
            </a:endParaRPr>
          </a:p>
          <a:p>
            <a:pPr marL="0" indent="0">
              <a:buNone/>
            </a:pPr>
            <a:r>
              <a:rPr lang="tr-TR" sz="2000" b="1" dirty="0" smtClean="0">
                <a:latin typeface="Arial" pitchFamily="34" charset="0"/>
                <a:cs typeface="Arial" pitchFamily="34" charset="0"/>
              </a:rPr>
              <a:t>-ilan </a:t>
            </a:r>
            <a:r>
              <a:rPr lang="tr-TR" sz="2000" b="1" dirty="0">
                <a:latin typeface="Arial" pitchFamily="34" charset="0"/>
                <a:cs typeface="Arial" pitchFamily="34" charset="0"/>
              </a:rPr>
              <a:t>ve reklam </a:t>
            </a:r>
            <a:r>
              <a:rPr lang="tr-TR" sz="2000" b="1" dirty="0" smtClean="0">
                <a:latin typeface="Arial" pitchFamily="34" charset="0"/>
                <a:cs typeface="Arial" pitchFamily="34" charset="0"/>
              </a:rPr>
              <a:t>gelirleri</a:t>
            </a:r>
          </a:p>
          <a:p>
            <a:pPr marL="0" indent="0">
              <a:buNone/>
            </a:pPr>
            <a:r>
              <a:rPr lang="tr-TR" sz="2000" b="1" dirty="0" smtClean="0">
                <a:latin typeface="Arial" pitchFamily="34" charset="0"/>
                <a:cs typeface="Arial" pitchFamily="34" charset="0"/>
              </a:rPr>
              <a:t>-Diğer gelirler</a:t>
            </a:r>
            <a:endParaRPr lang="tr-TR" sz="2000" b="1" dirty="0">
              <a:latin typeface="Arial" pitchFamily="34" charset="0"/>
              <a:cs typeface="Arial" pitchFamily="34" charset="0"/>
            </a:endParaRPr>
          </a:p>
          <a:p>
            <a:pPr marL="0" indent="0">
              <a:buNone/>
            </a:pPr>
            <a:endParaRPr lang="tr-TR" sz="1800" dirty="0"/>
          </a:p>
          <a:p>
            <a:pPr marL="0" indent="0">
              <a:buNone/>
            </a:pPr>
            <a:endParaRPr lang="tr-TR" sz="1900" dirty="0">
              <a:latin typeface="Arial" pitchFamily="34" charset="0"/>
              <a:cs typeface="Arial" pitchFamily="34" charset="0"/>
            </a:endParaRPr>
          </a:p>
        </p:txBody>
      </p:sp>
      <p:sp>
        <p:nvSpPr>
          <p:cNvPr id="4" name="Alt Başlık 2"/>
          <p:cNvSpPr txBox="1">
            <a:spLocks/>
          </p:cNvSpPr>
          <p:nvPr/>
        </p:nvSpPr>
        <p:spPr>
          <a:xfrm>
            <a:off x="1371600" y="5301208"/>
            <a:ext cx="6584776" cy="129614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286255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just">
              <a:buNone/>
            </a:pPr>
            <a:r>
              <a:rPr lang="tr-TR" sz="1750" b="1" dirty="0" smtClean="0">
                <a:latin typeface="Arial" pitchFamily="34" charset="0"/>
                <a:cs typeface="Arial" pitchFamily="34" charset="0"/>
              </a:rPr>
              <a:t>OSB’lerin Giderlerinin Nelerden Oluşacağı ile ilgili olarak 4562 sayılı Kanunda herhangi bir düzenleme yapılmamıştır. </a:t>
            </a:r>
          </a:p>
          <a:p>
            <a:pPr marL="0" indent="0" algn="just">
              <a:buNone/>
            </a:pPr>
            <a:endParaRPr lang="tr-TR" sz="1750" b="1" dirty="0">
              <a:latin typeface="Arial" pitchFamily="34" charset="0"/>
              <a:cs typeface="Arial" pitchFamily="34" charset="0"/>
            </a:endParaRPr>
          </a:p>
          <a:p>
            <a:pPr marL="0" indent="0" algn="just">
              <a:buNone/>
            </a:pPr>
            <a:r>
              <a:rPr lang="tr-TR" sz="1750" b="1" dirty="0" smtClean="0">
                <a:latin typeface="Arial" pitchFamily="34" charset="0"/>
                <a:cs typeface="Arial" pitchFamily="34" charset="0"/>
              </a:rPr>
              <a:t>OSB’lerin giderlerinin 4562 Sayılı Kanun’un Amaç başlıklı 1. maddesinde de belirtildiği üzere organize sanayi bölgesinin kuruluş, yapım ve işletilmesi ile ilgili giderlerden oluşması gerekmektedir.</a:t>
            </a:r>
          </a:p>
          <a:p>
            <a:pPr marL="0" indent="0" algn="just">
              <a:buNone/>
            </a:pPr>
            <a:endParaRPr lang="tr-TR" sz="1750" b="1" dirty="0">
              <a:latin typeface="Arial" pitchFamily="34" charset="0"/>
              <a:cs typeface="Arial" pitchFamily="34" charset="0"/>
            </a:endParaRPr>
          </a:p>
          <a:p>
            <a:pPr marL="0" indent="0" algn="just">
              <a:buNone/>
            </a:pPr>
            <a:r>
              <a:rPr lang="tr-TR" sz="1750" b="1" dirty="0" smtClean="0">
                <a:latin typeface="Arial" pitchFamily="34" charset="0"/>
                <a:cs typeface="Arial" pitchFamily="34" charset="0"/>
              </a:rPr>
              <a:t>OSB’lerin faaliyetlerini, 5520 sayılı Kurumlar Vergisi Kanunu’nun da Muafiyetlerin düzenlendiği 4/1-n maddesi çerçevesinde sürdürmeleri gerekmekte olup, giderlerini de bu düzenleme çerçevesinde gerçekleştirmeleri gerekmektedir. </a:t>
            </a:r>
          </a:p>
          <a:p>
            <a:pPr marL="0" indent="0" algn="just">
              <a:buNone/>
            </a:pPr>
            <a:endParaRPr lang="tr-TR" sz="1750" b="1" dirty="0">
              <a:latin typeface="Arial" pitchFamily="34" charset="0"/>
              <a:cs typeface="Arial" pitchFamily="34" charset="0"/>
            </a:endParaRPr>
          </a:p>
          <a:p>
            <a:pPr marL="0" indent="0" algn="just">
              <a:buNone/>
            </a:pPr>
            <a:r>
              <a:rPr lang="tr-TR" sz="1750" b="1" dirty="0" smtClean="0">
                <a:latin typeface="Arial" pitchFamily="34" charset="0"/>
                <a:cs typeface="Arial" pitchFamily="34" charset="0"/>
              </a:rPr>
              <a:t>OSB’ler, faaliyetlerini 5520 sayılı Kurumlar Vergisi Kanunu’nun 4/1-n maddesi çerçevesinde sürdürdükleri sürece ve herhangi bir yasal değişiklik meydana gelmediği sürece Kurumlar Vergisinden muaf tutulmuşlardır.  </a:t>
            </a:r>
            <a:endParaRPr lang="tr-TR" sz="1900" b="1"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19197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78298"/>
            <a:ext cx="8229600" cy="4780334"/>
          </a:xfrm>
        </p:spPr>
        <p:txBody>
          <a:bodyPr>
            <a:noAutofit/>
          </a:bodyPr>
          <a:lstStyle/>
          <a:p>
            <a:pPr marL="0" indent="0" algn="just">
              <a:buNone/>
            </a:pPr>
            <a:r>
              <a:rPr lang="tr-TR" sz="2200" b="1" u="sng" dirty="0" smtClean="0">
                <a:latin typeface="Arial" pitchFamily="34" charset="0"/>
                <a:cs typeface="Arial" pitchFamily="34" charset="0"/>
              </a:rPr>
              <a:t>OSB’lerin Vergisel Yükümlülükleri;</a:t>
            </a:r>
            <a:endParaRPr lang="tr-TR" sz="1700" b="1" u="sng" dirty="0" smtClean="0">
              <a:latin typeface="Arial" pitchFamily="34" charset="0"/>
              <a:cs typeface="Arial" pitchFamily="34" charset="0"/>
            </a:endParaRPr>
          </a:p>
          <a:p>
            <a:pPr marL="0" indent="0" algn="just">
              <a:buNone/>
            </a:pPr>
            <a:r>
              <a:rPr lang="tr-TR" sz="1700" b="1" dirty="0" smtClean="0">
                <a:latin typeface="Arial" pitchFamily="34" charset="0"/>
                <a:cs typeface="Arial" pitchFamily="34" charset="0"/>
              </a:rPr>
              <a:t>-OSB’ler, faaliyetlerini 5520 sayılı Kurumlar Vergisi Kanunu’nun 4/1-n maddesi çerçevesinde sürdürdükleri sürece ve herhangi bir yasal değişiklik meydana gelmediği sürece Kurumlar Vergisinden muaf tutulmuşlardır.</a:t>
            </a:r>
          </a:p>
          <a:p>
            <a:pPr marL="0" indent="0" algn="just">
              <a:buNone/>
            </a:pPr>
            <a:endParaRPr lang="tr-TR" sz="1700" b="1" dirty="0" smtClean="0">
              <a:latin typeface="Arial" pitchFamily="34" charset="0"/>
              <a:cs typeface="Arial" pitchFamily="34" charset="0"/>
            </a:endParaRPr>
          </a:p>
          <a:p>
            <a:pPr marL="0" indent="0" algn="just">
              <a:buNone/>
            </a:pPr>
            <a:r>
              <a:rPr lang="tr-TR" sz="1700" b="1" dirty="0" smtClean="0">
                <a:latin typeface="Arial" pitchFamily="34" charset="0"/>
                <a:cs typeface="Arial" pitchFamily="34" charset="0"/>
              </a:rPr>
              <a:t>-OSB’ler, 3065 sayılı Katma Değer Vergisi Kanunu’nun 17/4-k maddesindeki arsa ve işyeri teslimleri haricindeki işlemleri dolayısıyla Katma Değer Vergisi mükellefidirler. OSB’ler 91 seri no.lu KDV Genel Tebliği ile birlikte tebliğde belirtilen işlemlerden dolayı KDV </a:t>
            </a:r>
            <a:r>
              <a:rPr lang="tr-TR" sz="1700" b="1" dirty="0" err="1" smtClean="0">
                <a:latin typeface="Arial" pitchFamily="34" charset="0"/>
                <a:cs typeface="Arial" pitchFamily="34" charset="0"/>
              </a:rPr>
              <a:t>tevkifatı</a:t>
            </a:r>
            <a:r>
              <a:rPr lang="tr-TR" sz="1700" b="1" dirty="0" smtClean="0">
                <a:latin typeface="Arial" pitchFamily="34" charset="0"/>
                <a:cs typeface="Arial" pitchFamily="34" charset="0"/>
              </a:rPr>
              <a:t> yapacak kurum ve kuruluşlar arasında yer almıştır.</a:t>
            </a:r>
          </a:p>
          <a:p>
            <a:pPr marL="0" indent="0" algn="just">
              <a:buNone/>
            </a:pPr>
            <a:r>
              <a:rPr lang="tr-TR" sz="1700" b="1" dirty="0" smtClean="0">
                <a:latin typeface="Arial" pitchFamily="34" charset="0"/>
                <a:cs typeface="Arial" pitchFamily="34" charset="0"/>
              </a:rPr>
              <a:t>-OSB’ler, Gelir Vergisi Kanununa dayalı işlemlerden dolayı da Muhtasar Beyanname verme açısından mükelleftirler. OSB’ler, kurumlar vergisinden muaf oldukları için BA-BS verme mükellefiyetleri bulunmamaktadır.</a:t>
            </a:r>
          </a:p>
          <a:p>
            <a:pPr marL="0" indent="0" algn="just">
              <a:buNone/>
            </a:pPr>
            <a:endParaRPr lang="tr-TR" sz="1700" b="1" dirty="0" smtClean="0">
              <a:latin typeface="Arial" pitchFamily="34" charset="0"/>
              <a:cs typeface="Arial" pitchFamily="34" charset="0"/>
            </a:endParaRPr>
          </a:p>
          <a:p>
            <a:pPr marL="0" indent="0" algn="just">
              <a:buNone/>
            </a:pPr>
            <a:r>
              <a:rPr lang="tr-TR" sz="1700" b="1" dirty="0" smtClean="0">
                <a:latin typeface="Arial" pitchFamily="34" charset="0"/>
                <a:cs typeface="Arial" pitchFamily="34" charset="0"/>
              </a:rPr>
              <a:t>-OSB’ler, 4562 sayılı Kanun’un 21. maddesi ile birlikte bu kanunun uygulanması </a:t>
            </a:r>
            <a:r>
              <a:rPr lang="tr-TR" sz="1700" b="1" dirty="0">
                <a:latin typeface="Arial" pitchFamily="34" charset="0"/>
                <a:cs typeface="Arial" pitchFamily="34" charset="0"/>
              </a:rPr>
              <a:t>ile ilgili işlemlerde her türlü vergi, resim ve harçtan </a:t>
            </a:r>
            <a:r>
              <a:rPr lang="tr-TR" sz="1700" b="1" dirty="0" smtClean="0">
                <a:latin typeface="Arial" pitchFamily="34" charset="0"/>
                <a:cs typeface="Arial" pitchFamily="34" charset="0"/>
              </a:rPr>
              <a:t>muaf tutulmuşlardır. </a:t>
            </a:r>
            <a:endParaRPr lang="tr-TR" sz="1700" b="1"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28604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78298"/>
            <a:ext cx="8229600" cy="4780334"/>
          </a:xfrm>
        </p:spPr>
        <p:txBody>
          <a:bodyPr>
            <a:noAutofit/>
          </a:bodyPr>
          <a:lstStyle/>
          <a:p>
            <a:pPr marL="0" indent="0" algn="just">
              <a:buNone/>
            </a:pPr>
            <a:r>
              <a:rPr lang="tr-TR" sz="2200" b="1" u="sng" dirty="0" smtClean="0">
                <a:latin typeface="Arial" pitchFamily="34" charset="0"/>
                <a:cs typeface="Arial" pitchFamily="34" charset="0"/>
              </a:rPr>
              <a:t>OSB’lerin Vergisel Yükümlülükleri;</a:t>
            </a:r>
          </a:p>
          <a:p>
            <a:pPr marL="0" indent="0" algn="just">
              <a:buNone/>
            </a:pPr>
            <a:endParaRPr lang="tr-TR" sz="1700" b="1" u="sng" dirty="0" smtClean="0">
              <a:latin typeface="Arial" pitchFamily="34" charset="0"/>
              <a:cs typeface="Arial" pitchFamily="34" charset="0"/>
            </a:endParaRPr>
          </a:p>
          <a:p>
            <a:pPr marL="0" indent="0" algn="just">
              <a:buNone/>
            </a:pPr>
            <a:r>
              <a:rPr lang="tr-TR" sz="1700" b="1" dirty="0" smtClean="0">
                <a:latin typeface="Arial" pitchFamily="34" charset="0"/>
                <a:cs typeface="Arial" pitchFamily="34" charset="0"/>
              </a:rPr>
              <a:t>-1319 sayılı Emlak Vergisi Kanunu’nun 5/f maddesi ile madde de yer alan hükümler çerçevesinde 5 yıl süre ile emlak vergisinden muaf tutulmuşlardır.</a:t>
            </a:r>
          </a:p>
          <a:p>
            <a:pPr marL="0" indent="0" algn="just">
              <a:buNone/>
            </a:pPr>
            <a:endParaRPr lang="tr-TR" sz="1700" b="1" dirty="0" smtClean="0">
              <a:latin typeface="Arial" pitchFamily="34" charset="0"/>
              <a:cs typeface="Arial" pitchFamily="34" charset="0"/>
            </a:endParaRPr>
          </a:p>
          <a:p>
            <a:pPr marL="0" indent="0" algn="just">
              <a:buNone/>
            </a:pPr>
            <a:r>
              <a:rPr lang="tr-TR" sz="1700" b="1" dirty="0" smtClean="0">
                <a:latin typeface="Arial" pitchFamily="34" charset="0"/>
                <a:cs typeface="Arial" pitchFamily="34" charset="0"/>
              </a:rPr>
              <a:t>-1319 sayılı Emlak Vergisi Kanunu’nun 15/d maddesi ile madde de yer alan hükümler çerçevesinde arazilerin  Sanayici lehine tapudaki tescilin yapılacağı tarihe kadar emlak vergisinden muaf tutulmuşlardır.  </a:t>
            </a:r>
          </a:p>
          <a:p>
            <a:pPr marL="0" indent="0" algn="just">
              <a:buNone/>
            </a:pPr>
            <a:endParaRPr lang="tr-TR" sz="1700" b="1" dirty="0" smtClean="0">
              <a:latin typeface="Arial" pitchFamily="34" charset="0"/>
              <a:cs typeface="Arial" pitchFamily="34" charset="0"/>
            </a:endParaRPr>
          </a:p>
          <a:p>
            <a:pPr marL="0" indent="0" algn="just">
              <a:buNone/>
            </a:pPr>
            <a:r>
              <a:rPr lang="tr-TR" sz="1700" b="1" dirty="0" smtClean="0">
                <a:latin typeface="Arial" pitchFamily="34" charset="0"/>
                <a:cs typeface="Arial" pitchFamily="34" charset="0"/>
              </a:rPr>
              <a:t>-OSB’ler </a:t>
            </a:r>
            <a:r>
              <a:rPr lang="tr-TR" sz="1700" b="1" dirty="0" smtClean="0">
                <a:latin typeface="Arial" pitchFamily="34" charset="0"/>
                <a:cs typeface="Arial" pitchFamily="34" charset="0"/>
              </a:rPr>
              <a:t>sermaye </a:t>
            </a:r>
            <a:r>
              <a:rPr lang="tr-TR" sz="1700" b="1" dirty="0" smtClean="0">
                <a:latin typeface="Arial" pitchFamily="34" charset="0"/>
                <a:cs typeface="Arial" pitchFamily="34" charset="0"/>
              </a:rPr>
              <a:t>şirketine iştirak </a:t>
            </a:r>
            <a:r>
              <a:rPr lang="tr-TR" sz="1700" b="1" dirty="0" smtClean="0">
                <a:latin typeface="Arial" pitchFamily="34" charset="0"/>
                <a:cs typeface="Arial" pitchFamily="34" charset="0"/>
              </a:rPr>
              <a:t>edebilirler.  </a:t>
            </a:r>
            <a:endParaRPr lang="tr-TR" sz="1700" b="1" dirty="0" smtClean="0">
              <a:latin typeface="Arial" pitchFamily="34" charset="0"/>
              <a:cs typeface="Arial" pitchFamily="34" charset="0"/>
            </a:endParaRPr>
          </a:p>
          <a:p>
            <a:pPr marL="0" indent="0" algn="just">
              <a:buNone/>
            </a:pPr>
            <a:endParaRPr lang="tr-TR" sz="1700" b="1" dirty="0" smtClean="0">
              <a:latin typeface="Arial" pitchFamily="34" charset="0"/>
              <a:cs typeface="Arial" pitchFamily="34" charset="0"/>
            </a:endParaRPr>
          </a:p>
          <a:p>
            <a:pPr marL="0" indent="0" algn="just">
              <a:buNone/>
            </a:pPr>
            <a:r>
              <a:rPr lang="tr-TR" sz="1700" b="1" dirty="0" smtClean="0">
                <a:latin typeface="Arial" pitchFamily="34" charset="0"/>
                <a:cs typeface="Arial" pitchFamily="34" charset="0"/>
              </a:rPr>
              <a:t>-OSB’ler hesap dönemleri itibariyle kullanacakları yasal defterlerini bir önceki yılın Aralık ayı sonun kadar veya hesap döneminin ilk ayı sonuna kadar tasdik ettirmelidirler. OSB’ler yasal defter ve belgelerini 10 yıl süre ile muhafaza etmek zorundadırlar. </a:t>
            </a:r>
          </a:p>
          <a:p>
            <a:pPr marL="0" indent="0" algn="just">
              <a:buNone/>
            </a:pPr>
            <a:r>
              <a:rPr lang="tr-TR" sz="1600" b="1" dirty="0" smtClean="0">
                <a:latin typeface="Arial" pitchFamily="34" charset="0"/>
                <a:cs typeface="Arial" pitchFamily="34" charset="0"/>
              </a:rPr>
              <a:t>  </a:t>
            </a:r>
            <a:endParaRPr lang="tr-TR" sz="1600" b="1"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27617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125976"/>
          </a:xfrm>
        </p:spPr>
        <p:txBody>
          <a:bodyPr>
            <a:noAutofit/>
          </a:bodyPr>
          <a:lstStyle/>
          <a:p>
            <a:pPr marL="0" indent="0" algn="just">
              <a:buNone/>
            </a:pPr>
            <a:r>
              <a:rPr lang="tr-TR" sz="2200" b="1" u="sng" dirty="0" smtClean="0">
                <a:latin typeface="Arial" pitchFamily="34" charset="0"/>
                <a:cs typeface="Arial" pitchFamily="34" charset="0"/>
              </a:rPr>
              <a:t>OSB’lerin </a:t>
            </a:r>
            <a:r>
              <a:rPr lang="tr-TR" sz="2200" b="1" u="sng" dirty="0" err="1" smtClean="0">
                <a:latin typeface="Arial" pitchFamily="34" charset="0"/>
                <a:cs typeface="Arial" pitchFamily="34" charset="0"/>
              </a:rPr>
              <a:t>Muhasebesel</a:t>
            </a:r>
            <a:r>
              <a:rPr lang="tr-TR" sz="2200" b="1" u="sng" dirty="0" smtClean="0">
                <a:latin typeface="Arial" pitchFamily="34" charset="0"/>
                <a:cs typeface="Arial" pitchFamily="34" charset="0"/>
              </a:rPr>
              <a:t> Yükümlülükleri;</a:t>
            </a:r>
          </a:p>
          <a:p>
            <a:pPr marL="0" indent="0" algn="just">
              <a:buNone/>
            </a:pPr>
            <a:r>
              <a:rPr lang="tr-TR" sz="1800" b="1" dirty="0" smtClean="0">
                <a:latin typeface="Arial" pitchFamily="34" charset="0"/>
                <a:cs typeface="Arial" pitchFamily="34" charset="0"/>
              </a:rPr>
              <a:t>-OSB’lerin hesap dönemi ile ilgili olarak yasal bir düzenleme bulunmamaktadır. Ancak 4562 sayılı Kanun’un Denetim ile ilgili 24. maddesinde, «OSB’lerin her türlü hesap ve işlemleri </a:t>
            </a:r>
            <a:r>
              <a:rPr lang="tr-TR" sz="1800" b="1" dirty="0">
                <a:latin typeface="Arial" pitchFamily="34" charset="0"/>
                <a:cs typeface="Arial" pitchFamily="34" charset="0"/>
              </a:rPr>
              <a:t>OSB yönetimince yıllık olarak, müteakip yılın ocak </a:t>
            </a:r>
            <a:r>
              <a:rPr lang="tr-TR" sz="1800" b="1" dirty="0" smtClean="0">
                <a:latin typeface="Arial" pitchFamily="34" charset="0"/>
                <a:cs typeface="Arial" pitchFamily="34" charset="0"/>
              </a:rPr>
              <a:t>ayında </a:t>
            </a:r>
            <a:r>
              <a:rPr lang="tr-TR" sz="1800" b="1" dirty="0">
                <a:latin typeface="Arial" pitchFamily="34" charset="0"/>
                <a:cs typeface="Arial" pitchFamily="34" charset="0"/>
              </a:rPr>
              <a:t>ve gerekli görülen hallerde her zaman yeminli malî müşavire </a:t>
            </a:r>
            <a:r>
              <a:rPr lang="tr-TR" sz="1800" b="1" dirty="0" smtClean="0">
                <a:latin typeface="Arial" pitchFamily="34" charset="0"/>
                <a:cs typeface="Arial" pitchFamily="34" charset="0"/>
              </a:rPr>
              <a:t>inceletilir.» denilmektedir. Dolayısıyla bu madde hükmünden OSB’lerin hesap döneminin normal hesap dönemi olduğu anlaşılmaktadır. </a:t>
            </a:r>
          </a:p>
          <a:p>
            <a:pPr marL="0" indent="0" algn="just">
              <a:buNone/>
            </a:pPr>
            <a:endParaRPr lang="tr-TR" sz="1800" b="1" dirty="0" smtClean="0">
              <a:latin typeface="Arial" pitchFamily="34" charset="0"/>
              <a:cs typeface="Arial" pitchFamily="34" charset="0"/>
            </a:endParaRPr>
          </a:p>
          <a:p>
            <a:pPr marL="0" indent="0" algn="just">
              <a:buNone/>
            </a:pPr>
            <a:r>
              <a:rPr lang="tr-TR" sz="1800" b="1" dirty="0" smtClean="0">
                <a:latin typeface="Arial" pitchFamily="34" charset="0"/>
                <a:cs typeface="Arial" pitchFamily="34" charset="0"/>
              </a:rPr>
              <a:t>-</a:t>
            </a:r>
            <a:r>
              <a:rPr lang="tr-TR" sz="1800" b="1" u="sng" dirty="0" smtClean="0">
                <a:latin typeface="Arial" pitchFamily="34" charset="0"/>
                <a:cs typeface="Arial" pitchFamily="34" charset="0"/>
              </a:rPr>
              <a:t>OSB’lerin kullanacakları Hesap Planı, OSB Uygulama Yönetmeliği’nin 175. maddesinde Tek Düzen Hesap Planı olarak belirlenmiştir.</a:t>
            </a:r>
          </a:p>
          <a:p>
            <a:pPr marL="0" indent="0" algn="just">
              <a:buNone/>
            </a:pPr>
            <a:endParaRPr lang="tr-TR" sz="1800" b="1" dirty="0" smtClean="0">
              <a:latin typeface="Arial" pitchFamily="34" charset="0"/>
              <a:cs typeface="Arial" pitchFamily="34" charset="0"/>
            </a:endParaRPr>
          </a:p>
          <a:p>
            <a:pPr marL="0" indent="0" algn="just">
              <a:buNone/>
            </a:pPr>
            <a:r>
              <a:rPr lang="tr-TR" sz="1800" b="1" dirty="0" smtClean="0">
                <a:latin typeface="Arial" pitchFamily="34" charset="0"/>
                <a:cs typeface="Arial" pitchFamily="34" charset="0"/>
              </a:rPr>
              <a:t>-OSB’ler, bütçe, kesin hesap, bilanço ve gelir tablosunu hazırlayarak genel kurullarına sunarlar.  </a:t>
            </a:r>
          </a:p>
          <a:p>
            <a:pPr marL="0" indent="0" algn="just">
              <a:buNone/>
            </a:pPr>
            <a:endParaRPr lang="tr-TR" sz="1800" b="1" dirty="0" smtClean="0">
              <a:latin typeface="Arial" pitchFamily="34" charset="0"/>
              <a:cs typeface="Arial" pitchFamily="34" charset="0"/>
            </a:endParaRPr>
          </a:p>
          <a:p>
            <a:pPr marL="0" indent="0" algn="just">
              <a:buNone/>
            </a:pPr>
            <a:r>
              <a:rPr lang="tr-TR" sz="1800" b="1" dirty="0" smtClean="0">
                <a:latin typeface="Arial" pitchFamily="34" charset="0"/>
                <a:cs typeface="Arial" pitchFamily="34" charset="0"/>
              </a:rPr>
              <a:t>-OSB Kanunu’nu ve uygulama yönetmeliği OSB’lere bütçe hazırlanması ve bütçelerin uygulanması görevi vermiştir.</a:t>
            </a:r>
            <a:endParaRPr lang="tr-TR" sz="1800" b="1"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7817352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78298"/>
            <a:ext cx="8229600" cy="4780334"/>
          </a:xfrm>
        </p:spPr>
        <p:txBody>
          <a:bodyPr>
            <a:noAutofit/>
          </a:bodyPr>
          <a:lstStyle/>
          <a:p>
            <a:pPr marL="0" indent="0" algn="just">
              <a:buNone/>
            </a:pPr>
            <a:r>
              <a:rPr lang="tr-TR" sz="2000" b="1" dirty="0" smtClean="0">
                <a:latin typeface="Arial" pitchFamily="34" charset="0"/>
                <a:cs typeface="Arial" pitchFamily="34" charset="0"/>
              </a:rPr>
              <a:t>OSB’lerin Tabi Oldukları Denetimler;</a:t>
            </a:r>
          </a:p>
          <a:p>
            <a:pPr marL="0" indent="0" algn="just">
              <a:buNone/>
            </a:pPr>
            <a:r>
              <a:rPr lang="tr-TR" sz="2000" b="1" dirty="0" smtClean="0">
                <a:latin typeface="Arial" pitchFamily="34" charset="0"/>
                <a:cs typeface="Arial" pitchFamily="34" charset="0"/>
              </a:rPr>
              <a:t>-İç Denetim</a:t>
            </a:r>
          </a:p>
          <a:p>
            <a:pPr marL="0" indent="0" algn="just">
              <a:buNone/>
            </a:pPr>
            <a:r>
              <a:rPr lang="tr-TR" sz="2000" dirty="0" smtClean="0">
                <a:latin typeface="Arial" pitchFamily="34" charset="0"/>
                <a:cs typeface="Arial" pitchFamily="34" charset="0"/>
              </a:rPr>
              <a:t>Denetim Kurulu tarafından gerçekleştirilir.</a:t>
            </a:r>
            <a:endParaRPr lang="tr-TR" sz="2000" dirty="0">
              <a:latin typeface="Arial" pitchFamily="34" charset="0"/>
              <a:cs typeface="Arial" pitchFamily="34" charset="0"/>
            </a:endParaRPr>
          </a:p>
          <a:p>
            <a:pPr marL="0" indent="0" algn="just">
              <a:buNone/>
            </a:pPr>
            <a:r>
              <a:rPr lang="tr-TR" sz="2000" b="1" dirty="0" smtClean="0">
                <a:latin typeface="Arial" pitchFamily="34" charset="0"/>
                <a:cs typeface="Arial" pitchFamily="34" charset="0"/>
              </a:rPr>
              <a:t>-Bağımsız Dış Denetim (Yeminli Mali Müşavir Denetimi)</a:t>
            </a:r>
          </a:p>
          <a:p>
            <a:pPr marL="0" indent="0" algn="just">
              <a:buNone/>
            </a:pPr>
            <a:r>
              <a:rPr lang="tr-TR" sz="2000" dirty="0" smtClean="0">
                <a:latin typeface="Arial" pitchFamily="34" charset="0"/>
                <a:cs typeface="Arial" pitchFamily="34" charset="0"/>
              </a:rPr>
              <a:t>OSB Kanunu’nun 24. maddesi ve OSB Uygulama Yönetmeliği’nin 180. maddesinde düzenlenmiştir. Yeni Türk Ticaret Kanunu’nun yürürlüğe girmesi ile birlikte iç denetim ve bağımsız denetim önemi iyice artacaktır.</a:t>
            </a:r>
          </a:p>
          <a:p>
            <a:pPr marL="0" indent="0" algn="just">
              <a:buNone/>
            </a:pPr>
            <a:r>
              <a:rPr lang="tr-TR" sz="2000" b="1" dirty="0" smtClean="0">
                <a:latin typeface="Arial" pitchFamily="34" charset="0"/>
                <a:cs typeface="Arial" pitchFamily="34" charset="0"/>
              </a:rPr>
              <a:t>-Bakanlık Denetimi</a:t>
            </a:r>
          </a:p>
          <a:p>
            <a:pPr marL="0" indent="0" algn="just">
              <a:buNone/>
            </a:pPr>
            <a:r>
              <a:rPr lang="tr-TR" sz="2000" dirty="0" smtClean="0">
                <a:latin typeface="Arial" pitchFamily="34" charset="0"/>
                <a:cs typeface="Arial" pitchFamily="34" charset="0"/>
              </a:rPr>
              <a:t>OSB Kanunu’nun 23. maddesi ve OSB Uygulama Yönetmeliği’nin 53. maddesinde düzenlenmiştir.</a:t>
            </a:r>
          </a:p>
          <a:p>
            <a:pPr marL="0" indent="0" algn="just">
              <a:buNone/>
            </a:pPr>
            <a:endParaRPr lang="tr-TR" sz="1750" b="1" dirty="0">
              <a:latin typeface="Arial" pitchFamily="34" charset="0"/>
              <a:cs typeface="Arial" pitchFamily="34" charset="0"/>
            </a:endParaRPr>
          </a:p>
          <a:p>
            <a:pPr marL="0" indent="0" algn="just">
              <a:buNone/>
            </a:pPr>
            <a:endParaRPr lang="tr-TR" sz="1750" b="1"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520002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10542"/>
            <a:ext cx="8229600" cy="4780334"/>
          </a:xfrm>
        </p:spPr>
        <p:txBody>
          <a:bodyPr>
            <a:noAutofit/>
          </a:bodyPr>
          <a:lstStyle/>
          <a:p>
            <a:pPr marL="0" indent="0" algn="ctr">
              <a:buNone/>
            </a:pPr>
            <a:endParaRPr lang="tr-TR" b="1" dirty="0" smtClean="0">
              <a:latin typeface="Arial" pitchFamily="34" charset="0"/>
              <a:cs typeface="Arial" pitchFamily="34" charset="0"/>
            </a:endParaRPr>
          </a:p>
          <a:p>
            <a:pPr marL="0" indent="0" algn="ctr">
              <a:buNone/>
            </a:pPr>
            <a:endParaRPr lang="tr-TR" b="1" dirty="0">
              <a:latin typeface="Arial" pitchFamily="34" charset="0"/>
              <a:cs typeface="Arial" pitchFamily="34" charset="0"/>
            </a:endParaRPr>
          </a:p>
          <a:p>
            <a:pPr marL="0" indent="0" algn="ctr">
              <a:buNone/>
            </a:pPr>
            <a:r>
              <a:rPr lang="tr-TR" b="1" dirty="0" smtClean="0">
                <a:latin typeface="Arial" pitchFamily="34" charset="0"/>
                <a:cs typeface="Arial" pitchFamily="34" charset="0"/>
              </a:rPr>
              <a:t>III. BÖLÜM </a:t>
            </a:r>
          </a:p>
          <a:p>
            <a:pPr marL="0" indent="0" algn="ctr">
              <a:buNone/>
            </a:pPr>
            <a:r>
              <a:rPr lang="tr-TR" b="1" dirty="0" smtClean="0">
                <a:latin typeface="Arial" pitchFamily="34" charset="0"/>
                <a:cs typeface="Arial" pitchFamily="34" charset="0"/>
              </a:rPr>
              <a:t>OSB’LERİN DENETİMLERİNDE İZLENEN USUL VE ESASLAR</a:t>
            </a:r>
          </a:p>
          <a:p>
            <a:pPr marL="0" indent="0" algn="just">
              <a:buNone/>
            </a:pPr>
            <a:endParaRPr lang="tr-TR" sz="19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08397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404664"/>
            <a:ext cx="8229600" cy="5068366"/>
          </a:xfrm>
        </p:spPr>
        <p:txBody>
          <a:bodyPr>
            <a:normAutofit fontScale="47500" lnSpcReduction="20000"/>
          </a:bodyPr>
          <a:lstStyle/>
          <a:p>
            <a:pPr marL="0" indent="0" algn="ctr">
              <a:buNone/>
            </a:pPr>
            <a:r>
              <a:rPr lang="tr-TR" sz="4600" b="1" dirty="0">
                <a:latin typeface="Arial" pitchFamily="34" charset="0"/>
                <a:cs typeface="Arial" pitchFamily="34" charset="0"/>
              </a:rPr>
              <a:t>DENETİMİN UNSURLARI</a:t>
            </a:r>
            <a:endParaRPr lang="tr-TR" sz="4600" dirty="0">
              <a:latin typeface="Arial" pitchFamily="34" charset="0"/>
              <a:cs typeface="Arial" pitchFamily="34" charset="0"/>
            </a:endParaRPr>
          </a:p>
          <a:p>
            <a:pPr marL="0" indent="0" algn="just">
              <a:buNone/>
            </a:pPr>
            <a:r>
              <a:rPr lang="tr-TR" sz="4600" b="1" i="1" u="sng" dirty="0" smtClean="0">
                <a:latin typeface="Arial" pitchFamily="34" charset="0"/>
                <a:cs typeface="Arial" pitchFamily="34" charset="0"/>
              </a:rPr>
              <a:t>1</a:t>
            </a:r>
            <a:r>
              <a:rPr lang="tr-TR" sz="4600" b="1" i="1" u="sng" dirty="0">
                <a:latin typeface="Arial" pitchFamily="34" charset="0"/>
                <a:cs typeface="Arial" pitchFamily="34" charset="0"/>
              </a:rPr>
              <a:t>) Denetim bir süreçtir</a:t>
            </a:r>
            <a:r>
              <a:rPr lang="tr-TR" sz="4600" b="1" i="1" dirty="0">
                <a:latin typeface="Arial" pitchFamily="34" charset="0"/>
                <a:cs typeface="Arial" pitchFamily="34" charset="0"/>
              </a:rPr>
              <a:t>:</a:t>
            </a:r>
            <a:r>
              <a:rPr lang="tr-TR" sz="4600" b="1" dirty="0">
                <a:latin typeface="Arial" pitchFamily="34" charset="0"/>
                <a:cs typeface="Arial" pitchFamily="34" charset="0"/>
              </a:rPr>
              <a:t> Başlangıç ve sonuç arasındaki faaliyetler belirli bir plan dahilinde yapılır.</a:t>
            </a:r>
            <a:endParaRPr lang="tr-TR" sz="4600" dirty="0">
              <a:latin typeface="Arial" pitchFamily="34" charset="0"/>
              <a:cs typeface="Arial" pitchFamily="34" charset="0"/>
            </a:endParaRPr>
          </a:p>
          <a:p>
            <a:pPr marL="0" indent="0" algn="just">
              <a:buNone/>
            </a:pPr>
            <a:endParaRPr lang="tr-TR" sz="4600" b="1" i="1" dirty="0" smtClean="0">
              <a:latin typeface="Arial" pitchFamily="34" charset="0"/>
              <a:cs typeface="Arial" pitchFamily="34" charset="0"/>
            </a:endParaRPr>
          </a:p>
          <a:p>
            <a:pPr marL="0" indent="0" algn="just">
              <a:buNone/>
            </a:pPr>
            <a:r>
              <a:rPr lang="tr-TR" sz="4600" b="1" i="1" dirty="0" smtClean="0">
                <a:latin typeface="Arial" pitchFamily="34" charset="0"/>
                <a:cs typeface="Arial" pitchFamily="34" charset="0"/>
              </a:rPr>
              <a:t>2</a:t>
            </a:r>
            <a:r>
              <a:rPr lang="tr-TR" sz="4600" b="1" i="1" dirty="0">
                <a:latin typeface="Arial" pitchFamily="34" charset="0"/>
                <a:cs typeface="Arial" pitchFamily="34" charset="0"/>
              </a:rPr>
              <a:t>) </a:t>
            </a:r>
            <a:r>
              <a:rPr lang="tr-TR" sz="4600" b="1" i="1" u="sng" dirty="0">
                <a:latin typeface="Arial" pitchFamily="34" charset="0"/>
                <a:cs typeface="Arial" pitchFamily="34" charset="0"/>
              </a:rPr>
              <a:t>İktisadi faaliyet ve olaylara ilişkin iddialar</a:t>
            </a:r>
            <a:r>
              <a:rPr lang="tr-TR" sz="4600" b="1" i="1" dirty="0">
                <a:latin typeface="Arial" pitchFamily="34" charset="0"/>
                <a:cs typeface="Arial" pitchFamily="34" charset="0"/>
              </a:rPr>
              <a:t>:</a:t>
            </a:r>
            <a:r>
              <a:rPr lang="tr-TR" sz="4600" b="1" dirty="0">
                <a:latin typeface="Arial" pitchFamily="34" charset="0"/>
                <a:cs typeface="Arial" pitchFamily="34" charset="0"/>
              </a:rPr>
              <a:t> Mali tablolar, işletmenin iktisadi faaliyetleri ile ilgili mali iddialarıdır. Denetçi için denetlediği  firma tarafından kendisine sunulan mali tablolar, raporlar ile tüm belgeler işletme yönetiminin o dönemle ilgili iddialardan ibarettir. Denetçi de bu mali tabloların doğruluğunu araştırır.</a:t>
            </a:r>
            <a:endParaRPr lang="tr-TR" sz="4600" dirty="0">
              <a:latin typeface="Arial" pitchFamily="34" charset="0"/>
              <a:cs typeface="Arial" pitchFamily="34" charset="0"/>
            </a:endParaRPr>
          </a:p>
          <a:p>
            <a:pPr marL="0" indent="0" algn="just">
              <a:buNone/>
            </a:pPr>
            <a:endParaRPr lang="tr-TR" sz="4600" b="1" i="1" dirty="0" smtClean="0">
              <a:latin typeface="Arial" pitchFamily="34" charset="0"/>
              <a:cs typeface="Arial" pitchFamily="34" charset="0"/>
            </a:endParaRPr>
          </a:p>
          <a:p>
            <a:pPr marL="0" indent="0" algn="just">
              <a:buNone/>
            </a:pPr>
            <a:r>
              <a:rPr lang="tr-TR" sz="4600" b="1" i="1" dirty="0" smtClean="0">
                <a:latin typeface="Arial" pitchFamily="34" charset="0"/>
                <a:cs typeface="Arial" pitchFamily="34" charset="0"/>
              </a:rPr>
              <a:t>3</a:t>
            </a:r>
            <a:r>
              <a:rPr lang="tr-TR" sz="4600" b="1" i="1" dirty="0">
                <a:latin typeface="Arial" pitchFamily="34" charset="0"/>
                <a:cs typeface="Arial" pitchFamily="34" charset="0"/>
              </a:rPr>
              <a:t>) </a:t>
            </a:r>
            <a:r>
              <a:rPr lang="tr-TR" sz="4600" b="1" i="1" u="sng" dirty="0">
                <a:latin typeface="Arial" pitchFamily="34" charset="0"/>
                <a:cs typeface="Arial" pitchFamily="34" charset="0"/>
              </a:rPr>
              <a:t>Önceden saptanmış ölçütler</a:t>
            </a:r>
            <a:r>
              <a:rPr lang="tr-TR" sz="4600" b="1" i="1" dirty="0">
                <a:latin typeface="Arial" pitchFamily="34" charset="0"/>
                <a:cs typeface="Arial" pitchFamily="34" charset="0"/>
              </a:rPr>
              <a:t>:</a:t>
            </a:r>
            <a:r>
              <a:rPr lang="tr-TR" sz="4600" b="1" dirty="0">
                <a:latin typeface="Arial" pitchFamily="34" charset="0"/>
                <a:cs typeface="Arial" pitchFamily="34" charset="0"/>
              </a:rPr>
              <a:t> Kanun, tüzük, yönetmelik gibi yasama ve yürütme organı tarafından konulmuş ilke ve kurallar, işletme yöneticileri tarafından konulmuş kurallar ve işletme bütçeleri ve genel kabul görmüş muhasebe ilke ve standartlardır. Denetçi iddialarla bu kriterlerin uygunluğunu araştırır. </a:t>
            </a:r>
            <a:endParaRPr lang="tr-TR" sz="4600" dirty="0">
              <a:latin typeface="Arial" pitchFamily="34" charset="0"/>
              <a:cs typeface="Arial" pitchFamily="34" charset="0"/>
            </a:endParaRPr>
          </a:p>
          <a:p>
            <a:pPr marL="0" indent="0">
              <a:buNone/>
            </a:pPr>
            <a:endParaRPr lang="tr-TR" dirty="0"/>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5536800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78298"/>
            <a:ext cx="8229600" cy="4780334"/>
          </a:xfrm>
        </p:spPr>
        <p:txBody>
          <a:bodyPr>
            <a:noAutofit/>
          </a:bodyPr>
          <a:lstStyle/>
          <a:p>
            <a:pPr marL="0" indent="0" algn="just">
              <a:buNone/>
            </a:pPr>
            <a:r>
              <a:rPr lang="tr-TR" sz="2000" b="1" dirty="0" smtClean="0">
                <a:latin typeface="Arial" pitchFamily="34" charset="0"/>
                <a:cs typeface="Arial" pitchFamily="34" charset="0"/>
              </a:rPr>
              <a:t>-</a:t>
            </a:r>
            <a:r>
              <a:rPr lang="tr-TR" sz="2000" b="1" dirty="0">
                <a:latin typeface="Arial" pitchFamily="34" charset="0"/>
                <a:cs typeface="Arial" pitchFamily="34" charset="0"/>
              </a:rPr>
              <a:t>OSB’lerin tabi olduğu yasal mevzuat hakkında bilgi toplanması, mali ve yasal yükümlülüklerinin tespit edilmesi</a:t>
            </a:r>
            <a:r>
              <a:rPr lang="tr-TR" sz="2000" b="1" dirty="0" smtClean="0">
                <a:latin typeface="Arial" pitchFamily="34" charset="0"/>
                <a:cs typeface="Arial" pitchFamily="34" charset="0"/>
              </a:rPr>
              <a:t>,</a:t>
            </a:r>
          </a:p>
          <a:p>
            <a:pPr marL="0" indent="0" algn="just">
              <a:buNone/>
            </a:pPr>
            <a:endParaRPr lang="tr-TR" sz="2000" b="1" dirty="0">
              <a:latin typeface="Arial" pitchFamily="34" charset="0"/>
              <a:cs typeface="Arial" pitchFamily="34" charset="0"/>
            </a:endParaRPr>
          </a:p>
          <a:p>
            <a:pPr marL="0" indent="0" algn="just">
              <a:buNone/>
            </a:pPr>
            <a:r>
              <a:rPr lang="tr-TR" sz="2000" b="1" dirty="0">
                <a:latin typeface="Arial" pitchFamily="34" charset="0"/>
                <a:cs typeface="Arial" pitchFamily="34" charset="0"/>
              </a:rPr>
              <a:t>-OSB Kanunu ve Uygulama Yönetmeliği kapsamında denetimi yapılacak OSB hakkında bilgi toplanması, (özellikle faaliyetleri ve uygulamaları hakkında)   </a:t>
            </a:r>
            <a:endParaRPr lang="tr-TR" sz="2000" b="1" dirty="0" smtClean="0">
              <a:latin typeface="Arial" pitchFamily="34" charset="0"/>
              <a:cs typeface="Arial" pitchFamily="34" charset="0"/>
            </a:endParaRPr>
          </a:p>
          <a:p>
            <a:pPr marL="0" indent="0" algn="just">
              <a:buNone/>
            </a:pPr>
            <a:endParaRPr lang="tr-TR" sz="2000" b="1" dirty="0">
              <a:latin typeface="Arial" pitchFamily="34" charset="0"/>
              <a:cs typeface="Arial" pitchFamily="34" charset="0"/>
            </a:endParaRPr>
          </a:p>
          <a:p>
            <a:pPr marL="0" indent="0" algn="just">
              <a:buNone/>
            </a:pPr>
            <a:r>
              <a:rPr lang="tr-TR" sz="2000" b="1" dirty="0">
                <a:latin typeface="Arial" pitchFamily="34" charset="0"/>
                <a:cs typeface="Arial" pitchFamily="34" charset="0"/>
              </a:rPr>
              <a:t>-Denetim yapılacak OSB’nin bir önceki döneme ilişkin iç denetim raporları ile bağımsız denetim raporunun (yeminli mali müşavir raporu) incelenmesi</a:t>
            </a:r>
            <a:r>
              <a:rPr lang="tr-TR" sz="2000" b="1" dirty="0" smtClean="0">
                <a:latin typeface="Arial" pitchFamily="34" charset="0"/>
                <a:cs typeface="Arial" pitchFamily="34" charset="0"/>
              </a:rPr>
              <a:t>,</a:t>
            </a:r>
          </a:p>
          <a:p>
            <a:pPr marL="0" indent="0" algn="just">
              <a:buNone/>
            </a:pPr>
            <a:endParaRPr lang="tr-TR" sz="2000" b="1" dirty="0">
              <a:latin typeface="Arial" pitchFamily="34" charset="0"/>
              <a:cs typeface="Arial" pitchFamily="34" charset="0"/>
            </a:endParaRPr>
          </a:p>
          <a:p>
            <a:pPr marL="0" indent="0" algn="just">
              <a:buNone/>
            </a:pPr>
            <a:r>
              <a:rPr lang="tr-TR" sz="2000" b="1" dirty="0">
                <a:latin typeface="Arial" pitchFamily="34" charset="0"/>
                <a:cs typeface="Arial" pitchFamily="34" charset="0"/>
              </a:rPr>
              <a:t>-Denetimde hangi denetim tekniklerinin kullanılacağının, hangi periyotlarda denetim yapılacağının, dönem sonunda hangi maddi doğrulama testlerinin yapılacağının belirlenmesi,</a:t>
            </a: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936232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78298"/>
            <a:ext cx="8229600" cy="4780334"/>
          </a:xfrm>
        </p:spPr>
        <p:txBody>
          <a:bodyPr>
            <a:noAutofit/>
          </a:bodyPr>
          <a:lstStyle/>
          <a:p>
            <a:pPr marL="0" indent="0" algn="just">
              <a:buNone/>
            </a:pPr>
            <a:r>
              <a:rPr lang="tr-TR" sz="1900" b="1" dirty="0" smtClean="0">
                <a:latin typeface="Arial" pitchFamily="34" charset="0"/>
                <a:cs typeface="Arial" pitchFamily="34" charset="0"/>
              </a:rPr>
              <a:t>-</a:t>
            </a:r>
            <a:r>
              <a:rPr lang="tr-TR" sz="1900" b="1" dirty="0">
                <a:latin typeface="Arial" pitchFamily="34" charset="0"/>
                <a:cs typeface="Arial" pitchFamily="34" charset="0"/>
              </a:rPr>
              <a:t>Denetim yapılacak OSB nezdinde denetimin programının yapılması</a:t>
            </a:r>
            <a:r>
              <a:rPr lang="tr-TR" sz="1900" b="1" dirty="0" smtClean="0">
                <a:latin typeface="Arial" pitchFamily="34" charset="0"/>
                <a:cs typeface="Arial" pitchFamily="34" charset="0"/>
              </a:rPr>
              <a:t>,</a:t>
            </a:r>
          </a:p>
          <a:p>
            <a:pPr marL="0" indent="0" algn="just">
              <a:buNone/>
            </a:pPr>
            <a:endParaRPr lang="tr-TR" sz="1900" b="1" dirty="0">
              <a:latin typeface="Arial" pitchFamily="34" charset="0"/>
              <a:cs typeface="Arial" pitchFamily="34" charset="0"/>
            </a:endParaRPr>
          </a:p>
          <a:p>
            <a:pPr marL="0" indent="0" algn="just">
              <a:buNone/>
            </a:pPr>
            <a:r>
              <a:rPr lang="tr-TR" sz="1900" b="1" dirty="0">
                <a:latin typeface="Arial" pitchFamily="34" charset="0"/>
                <a:cs typeface="Arial" pitchFamily="34" charset="0"/>
              </a:rPr>
              <a:t>-Denetim yapılacak OSB’de etkin bir iç kontrol sisteminin olup olmadığının tespit edilmesi, Yıl içinde iç kontrol sisteminin yapısı, amaçlara uygunluğu ve uygulanan muhasebe sistemi ile politikaları belirlenir. Böylelikle iç kontrol sisteminin etkin çalışıp çalışmadığı, dolayısıyla hata ve hileleri ortaya çıkarabilme derecesi araştırılır</a:t>
            </a:r>
            <a:r>
              <a:rPr lang="tr-TR" sz="1900" b="1" dirty="0" smtClean="0">
                <a:latin typeface="Arial" pitchFamily="34" charset="0"/>
                <a:cs typeface="Arial" pitchFamily="34" charset="0"/>
              </a:rPr>
              <a:t>.</a:t>
            </a:r>
          </a:p>
          <a:p>
            <a:pPr marL="0" indent="0" algn="just">
              <a:buNone/>
            </a:pPr>
            <a:endParaRPr lang="tr-TR" sz="1900" b="1" dirty="0">
              <a:latin typeface="Arial" pitchFamily="34" charset="0"/>
              <a:cs typeface="Arial" pitchFamily="34" charset="0"/>
            </a:endParaRPr>
          </a:p>
          <a:p>
            <a:pPr marL="0" indent="0" algn="just">
              <a:buNone/>
            </a:pPr>
            <a:r>
              <a:rPr lang="tr-TR" sz="1900" b="1" dirty="0">
                <a:latin typeface="Arial" pitchFamily="34" charset="0"/>
                <a:cs typeface="Arial" pitchFamily="34" charset="0"/>
              </a:rPr>
              <a:t>- OSB’nin satış faturalarının, mal ve hizmet alışlarının, personel sistemi, ücretlendirme, satın alma prosesi, tedarikçi firmaları ve yöneticilere sağlanan menfaatler, faaliyet analizleri, muhasebe kayıtları ve muhasebe kayıtlarına esas belgeler üzerinden kontrol edilmesi ve en önemlisi mali yapıyı ilgilendiren süreçlerin nasıl çalıştığının belirlenmesi ve iç kontrol sisteminin işleyişinin gözlenmesi</a:t>
            </a: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078231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78298"/>
            <a:ext cx="8229600" cy="4780334"/>
          </a:xfrm>
        </p:spPr>
        <p:txBody>
          <a:bodyPr>
            <a:noAutofit/>
          </a:bodyPr>
          <a:lstStyle/>
          <a:p>
            <a:pPr marL="0" indent="0" algn="just">
              <a:buNone/>
            </a:pPr>
            <a:r>
              <a:rPr lang="tr-TR" sz="2000" b="1" dirty="0">
                <a:latin typeface="Arial" pitchFamily="34" charset="0"/>
                <a:cs typeface="Arial" pitchFamily="34" charset="0"/>
              </a:rPr>
              <a:t>-Cari denetimlerde OSB’nin her türlü hesap ve işlemlerin, defter kayıtlarının Vergi Usul Kanunu’nun kayıt nizamı hükümlerine, Muhasebe Sistemi Uygulama Genel Tebliğleri, Genel Muhasebe kurallarına ve tek düzen hesap planına uygun olup olmadığının incelenmesi, hata veya noksanların giderilmesinin </a:t>
            </a:r>
            <a:r>
              <a:rPr lang="tr-TR" sz="2000" b="1" dirty="0" smtClean="0">
                <a:latin typeface="Arial" pitchFamily="34" charset="0"/>
                <a:cs typeface="Arial" pitchFamily="34" charset="0"/>
              </a:rPr>
              <a:t>sağlanması,</a:t>
            </a:r>
          </a:p>
          <a:p>
            <a:pPr marL="0" indent="0" algn="just">
              <a:buNone/>
            </a:pPr>
            <a:endParaRPr lang="tr-TR" sz="2000" b="1" dirty="0">
              <a:latin typeface="Arial" pitchFamily="34" charset="0"/>
              <a:cs typeface="Arial" pitchFamily="34" charset="0"/>
            </a:endParaRPr>
          </a:p>
          <a:p>
            <a:pPr marL="0" indent="0" algn="just">
              <a:buNone/>
            </a:pPr>
            <a:r>
              <a:rPr lang="tr-TR" sz="2000" b="1" dirty="0" smtClean="0">
                <a:latin typeface="Arial" pitchFamily="34" charset="0"/>
                <a:cs typeface="Arial" pitchFamily="34" charset="0"/>
              </a:rPr>
              <a:t>-Dönem </a:t>
            </a:r>
            <a:r>
              <a:rPr lang="tr-TR" sz="2000" b="1" dirty="0">
                <a:latin typeface="Arial" pitchFamily="34" charset="0"/>
                <a:cs typeface="Arial" pitchFamily="34" charset="0"/>
              </a:rPr>
              <a:t>sonu denetiminde ise hesaplar ile ilgili olarak fiziki kanıtlar, doğrulamalar (teyit yapma), belgelenmiş kanıtlar,  matematiksel kanıtlar, analitik kanıtlar, yazılı bildirimler alınır ve OSB Yönetim Kurulundan doğruluk bildiriminin </a:t>
            </a:r>
            <a:r>
              <a:rPr lang="tr-TR" sz="2000" b="1" dirty="0" smtClean="0">
                <a:latin typeface="Arial" pitchFamily="34" charset="0"/>
                <a:cs typeface="Arial" pitchFamily="34" charset="0"/>
              </a:rPr>
              <a:t>alınması (bilanço ve kesin hesapların yönetim kurulunca hazırlanması nedeniyle)</a:t>
            </a:r>
          </a:p>
          <a:p>
            <a:pPr algn="just">
              <a:buFontTx/>
              <a:buChar char="-"/>
            </a:pPr>
            <a:endParaRPr lang="tr-TR" sz="18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078231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78298"/>
            <a:ext cx="8229600" cy="4780334"/>
          </a:xfrm>
        </p:spPr>
        <p:txBody>
          <a:bodyPr>
            <a:noAutofit/>
          </a:bodyPr>
          <a:lstStyle/>
          <a:p>
            <a:pPr marL="0" indent="0" algn="just">
              <a:buNone/>
            </a:pPr>
            <a:endParaRPr lang="tr-TR" sz="2000" dirty="0" smtClean="0">
              <a:latin typeface="Arial" pitchFamily="34" charset="0"/>
              <a:cs typeface="Arial" pitchFamily="34" charset="0"/>
            </a:endParaRPr>
          </a:p>
          <a:p>
            <a:pPr marL="0" indent="0" algn="just">
              <a:buNone/>
            </a:pPr>
            <a:r>
              <a:rPr lang="tr-TR" sz="2000" b="1" dirty="0" smtClean="0">
                <a:latin typeface="Arial" pitchFamily="34" charset="0"/>
                <a:cs typeface="Arial" pitchFamily="34" charset="0"/>
              </a:rPr>
              <a:t>- </a:t>
            </a:r>
            <a:r>
              <a:rPr lang="tr-TR" sz="2000" b="1" dirty="0">
                <a:latin typeface="Arial" pitchFamily="34" charset="0"/>
                <a:cs typeface="Arial" pitchFamily="34" charset="0"/>
              </a:rPr>
              <a:t>Sonuç olarak ise yapılan denetim işlemleri sonucunda OSB’nin kanuni belge ve defterlerinin yasal mevzuata, yasal düzenlemelere, tebliğlere ve yönetmeliklere uygun olduğu ve gerçek durumu yansıttığı, bu haliyle hesaplara intikal ettirilmeyen gelir veya harcamasının bulunmadığı şeklinde bir görüş ile denetim rapora bağlanır.</a:t>
            </a: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078231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78298"/>
            <a:ext cx="8229600" cy="4780334"/>
          </a:xfrm>
        </p:spPr>
        <p:txBody>
          <a:bodyPr>
            <a:noAutofit/>
          </a:bodyPr>
          <a:lstStyle/>
          <a:p>
            <a:pPr marL="0" indent="0" algn="just">
              <a:buNone/>
            </a:pPr>
            <a:endParaRPr lang="tr-TR" sz="2000" dirty="0" smtClean="0">
              <a:latin typeface="Arial" pitchFamily="34" charset="0"/>
              <a:cs typeface="Arial" pitchFamily="34" charset="0"/>
            </a:endParaRPr>
          </a:p>
          <a:p>
            <a:pPr marL="0" indent="0" algn="ctr">
              <a:buNone/>
            </a:pPr>
            <a:r>
              <a:rPr lang="tr-TR" sz="3200" b="1" dirty="0" smtClean="0">
                <a:latin typeface="Arial" pitchFamily="34" charset="0"/>
                <a:cs typeface="Arial" pitchFamily="34" charset="0"/>
              </a:rPr>
              <a:t>IV. BÖLÜM</a:t>
            </a:r>
          </a:p>
          <a:p>
            <a:pPr marL="0" indent="0" algn="ctr">
              <a:buNone/>
            </a:pPr>
            <a:r>
              <a:rPr lang="tr-TR" sz="3200" b="1" dirty="0" smtClean="0">
                <a:latin typeface="Arial" pitchFamily="34" charset="0"/>
                <a:cs typeface="Arial" pitchFamily="34" charset="0"/>
              </a:rPr>
              <a:t>SONUÇ</a:t>
            </a:r>
            <a:endParaRPr lang="tr-TR" sz="3200" b="1" dirty="0">
              <a:latin typeface="Arial" pitchFamily="34" charset="0"/>
              <a:cs typeface="Arial" pitchFamily="34" charset="0"/>
            </a:endParaRPr>
          </a:p>
          <a:p>
            <a:pPr marL="0" indent="0" algn="just">
              <a:buNone/>
            </a:pPr>
            <a:endParaRPr lang="tr-TR" sz="3200" b="1"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446283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78298"/>
            <a:ext cx="8229600" cy="4780334"/>
          </a:xfrm>
        </p:spPr>
        <p:txBody>
          <a:bodyPr>
            <a:noAutofit/>
          </a:bodyPr>
          <a:lstStyle/>
          <a:p>
            <a:pPr marL="0" indent="0" algn="just">
              <a:buNone/>
            </a:pPr>
            <a:r>
              <a:rPr lang="tr-TR" sz="2000" b="1" dirty="0" smtClean="0">
                <a:latin typeface="Arial" pitchFamily="34" charset="0"/>
                <a:cs typeface="Arial" pitchFamily="34" charset="0"/>
              </a:rPr>
              <a:t>OSB’lerin denetimine ilişkin olarak OSB Kanunu’nda ve OSB Uygulama Yönetmeliğinde OSB’lerin her türlü hesap ve işleminin  Yeminli Mali Müşavirler tarafından yıllık olarak denetleneceği düzenlenmiştir.  Ancak OSB denetimlerinin hangi usul ve esaslar dahilinde yapılacağı düzenlenmemiştir. Örneğin Maliye Bakanlığı vergi incelemelerinde izlenecek usul ve esasları bir yönetmelik ile SPK, Bağımsız denetimin hangi usul ve esaslar çerçevesinde yapılacağı bir tebliğ ile düzenlemiştir. </a:t>
            </a:r>
          </a:p>
          <a:p>
            <a:pPr marL="0" indent="0" algn="just">
              <a:buNone/>
            </a:pPr>
            <a:endParaRPr lang="tr-TR" sz="2000" b="1" dirty="0">
              <a:latin typeface="Arial" pitchFamily="34" charset="0"/>
              <a:cs typeface="Arial" pitchFamily="34" charset="0"/>
            </a:endParaRPr>
          </a:p>
          <a:p>
            <a:pPr marL="0" indent="0" algn="just">
              <a:buNone/>
            </a:pPr>
            <a:r>
              <a:rPr lang="tr-TR" sz="2000" b="1" dirty="0" smtClean="0">
                <a:latin typeface="Arial" pitchFamily="34" charset="0"/>
                <a:cs typeface="Arial" pitchFamily="34" charset="0"/>
              </a:rPr>
              <a:t>Sonuç olarak; Yeminli Mali Müşavirler tarafından OSB’lerin uygunluk denetimi, mali tablo denetimi hem 3568 sayılı kanun düzenlemeleri hem de SPK’nın bağımsız denetim ile ilgili yapmış olduğu düzenlemeler çerçevesinde (bağımsız denetimin ilke, standart, usul ve esasları) gerçekleştirilmektedir.</a:t>
            </a:r>
            <a:endParaRPr lang="tr-TR" sz="2000" b="1"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619263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78298"/>
            <a:ext cx="8229600" cy="4780334"/>
          </a:xfrm>
        </p:spPr>
        <p:txBody>
          <a:bodyPr>
            <a:noAutofit/>
          </a:bodyPr>
          <a:lstStyle/>
          <a:p>
            <a:pPr marL="0" indent="0" algn="just">
              <a:buNone/>
            </a:pPr>
            <a:r>
              <a:rPr lang="tr-TR" sz="2000" b="1" dirty="0" smtClean="0">
                <a:latin typeface="Arial" pitchFamily="34" charset="0"/>
                <a:cs typeface="Arial" pitchFamily="34" charset="0"/>
              </a:rPr>
              <a:t>Şu anki durumda OSB’ler kar etme amacı gütmeyen, katılımcılarına hizmet sunan bir pozisyonda oldukları için performans denetimi yapılmamaktadır. Burada hazırlanan bütçelerin de ne derecede gerçekleştirildiğinin araştırılması gerektiği düşünülmektedir. </a:t>
            </a:r>
            <a:endParaRPr lang="tr-TR" sz="2000" b="1"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74881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476672"/>
            <a:ext cx="8229600" cy="4996358"/>
          </a:xfrm>
        </p:spPr>
        <p:txBody>
          <a:bodyPr>
            <a:normAutofit fontScale="40000" lnSpcReduction="20000"/>
          </a:bodyPr>
          <a:lstStyle/>
          <a:p>
            <a:pPr marL="0" indent="0" algn="just">
              <a:buNone/>
            </a:pPr>
            <a:r>
              <a:rPr lang="tr-TR" sz="5300" b="1" i="1" dirty="0">
                <a:latin typeface="Arial" pitchFamily="34" charset="0"/>
                <a:cs typeface="Arial" pitchFamily="34" charset="0"/>
              </a:rPr>
              <a:t>4) </a:t>
            </a:r>
            <a:r>
              <a:rPr lang="tr-TR" sz="5300" b="1" i="1" u="sng" dirty="0">
                <a:latin typeface="Arial" pitchFamily="34" charset="0"/>
                <a:cs typeface="Arial" pitchFamily="34" charset="0"/>
              </a:rPr>
              <a:t>Uygunluk derecesini tespit etmek:</a:t>
            </a:r>
            <a:r>
              <a:rPr lang="tr-TR" sz="5300" b="1" i="1" dirty="0">
                <a:latin typeface="Arial" pitchFamily="34" charset="0"/>
                <a:cs typeface="Arial" pitchFamily="34" charset="0"/>
              </a:rPr>
              <a:t> </a:t>
            </a:r>
            <a:r>
              <a:rPr lang="tr-TR" sz="5300" b="1" dirty="0">
                <a:latin typeface="Arial" pitchFamily="34" charset="0"/>
                <a:cs typeface="Arial" pitchFamily="34" charset="0"/>
              </a:rPr>
              <a:t>Yönetim tarafından ileri sürülen iddia ve bildirimlerin önceden saptanmış ölçütlere uygunluğunu belirleyen bir ölçüdür.</a:t>
            </a:r>
            <a:endParaRPr lang="tr-TR" sz="5300" dirty="0">
              <a:latin typeface="Arial" pitchFamily="34" charset="0"/>
              <a:cs typeface="Arial" pitchFamily="34" charset="0"/>
            </a:endParaRPr>
          </a:p>
          <a:p>
            <a:pPr marL="0" indent="0" algn="just">
              <a:buNone/>
            </a:pPr>
            <a:endParaRPr lang="tr-TR" sz="5300" b="1" i="1" dirty="0" smtClean="0">
              <a:latin typeface="Arial" pitchFamily="34" charset="0"/>
              <a:cs typeface="Arial" pitchFamily="34" charset="0"/>
            </a:endParaRPr>
          </a:p>
          <a:p>
            <a:pPr marL="0" indent="0" algn="just">
              <a:buNone/>
            </a:pPr>
            <a:r>
              <a:rPr lang="tr-TR" sz="5300" b="1" i="1" dirty="0" smtClean="0">
                <a:latin typeface="Arial" pitchFamily="34" charset="0"/>
                <a:cs typeface="Arial" pitchFamily="34" charset="0"/>
              </a:rPr>
              <a:t>5</a:t>
            </a:r>
            <a:r>
              <a:rPr lang="tr-TR" sz="5300" b="1" i="1" dirty="0">
                <a:latin typeface="Arial" pitchFamily="34" charset="0"/>
                <a:cs typeface="Arial" pitchFamily="34" charset="0"/>
              </a:rPr>
              <a:t>) </a:t>
            </a:r>
            <a:r>
              <a:rPr lang="tr-TR" sz="5300" b="1" i="1" u="sng" dirty="0">
                <a:latin typeface="Arial" pitchFamily="34" charset="0"/>
                <a:cs typeface="Arial" pitchFamily="34" charset="0"/>
              </a:rPr>
              <a:t>Tarafsızca kanıt toplama ve kanıtları değerleme</a:t>
            </a:r>
            <a:r>
              <a:rPr lang="tr-TR" sz="5300" b="1" i="1" dirty="0">
                <a:latin typeface="Arial" pitchFamily="34" charset="0"/>
                <a:cs typeface="Arial" pitchFamily="34" charset="0"/>
              </a:rPr>
              <a:t>:</a:t>
            </a:r>
            <a:r>
              <a:rPr lang="tr-TR" sz="5300" b="1" dirty="0">
                <a:latin typeface="Arial" pitchFamily="34" charset="0"/>
                <a:cs typeface="Arial" pitchFamily="34" charset="0"/>
              </a:rPr>
              <a:t> Denetçinin denetim işlemini yaparken ve denetim sonuçlarını değerlendirip raporunu yazarken hiçbir önyargıya dayanmadan objektif bir şekilde davranabilmesidir. </a:t>
            </a:r>
            <a:endParaRPr lang="tr-TR" sz="5300" dirty="0">
              <a:latin typeface="Arial" pitchFamily="34" charset="0"/>
              <a:cs typeface="Arial" pitchFamily="34" charset="0"/>
            </a:endParaRPr>
          </a:p>
          <a:p>
            <a:pPr marL="0" indent="0" algn="just">
              <a:buNone/>
            </a:pPr>
            <a:endParaRPr lang="tr-TR" sz="5300" b="1" i="1" dirty="0" smtClean="0">
              <a:latin typeface="Arial" pitchFamily="34" charset="0"/>
              <a:cs typeface="Arial" pitchFamily="34" charset="0"/>
            </a:endParaRPr>
          </a:p>
          <a:p>
            <a:pPr marL="0" indent="0" algn="just">
              <a:buNone/>
            </a:pPr>
            <a:r>
              <a:rPr lang="tr-TR" sz="5300" b="1" i="1" dirty="0" smtClean="0">
                <a:latin typeface="Arial" pitchFamily="34" charset="0"/>
                <a:cs typeface="Arial" pitchFamily="34" charset="0"/>
              </a:rPr>
              <a:t>6</a:t>
            </a:r>
            <a:r>
              <a:rPr lang="tr-TR" sz="5300" b="1" i="1" dirty="0">
                <a:latin typeface="Arial" pitchFamily="34" charset="0"/>
                <a:cs typeface="Arial" pitchFamily="34" charset="0"/>
              </a:rPr>
              <a:t>) </a:t>
            </a:r>
            <a:r>
              <a:rPr lang="tr-TR" sz="5300" b="1" i="1" u="sng" dirty="0">
                <a:latin typeface="Arial" pitchFamily="34" charset="0"/>
                <a:cs typeface="Arial" pitchFamily="34" charset="0"/>
              </a:rPr>
              <a:t>İlgi duyanlara (bilgi kullanıcılarına) bildirme:</a:t>
            </a:r>
            <a:r>
              <a:rPr lang="tr-TR" sz="5300" b="1" dirty="0">
                <a:latin typeface="Arial" pitchFamily="34" charset="0"/>
                <a:cs typeface="Arial" pitchFamily="34" charset="0"/>
              </a:rPr>
              <a:t> İşletme yöneticileri, ortaklar, potansiyel ortaklar (yatırımcılar), kreditörler, sendikalar, devlet gibi finansal tablo kullanıcılarına denetim raporu ile sonuçları bildirmektir.</a:t>
            </a:r>
            <a:endParaRPr lang="tr-TR" sz="5300" dirty="0">
              <a:latin typeface="Arial" pitchFamily="34" charset="0"/>
              <a:cs typeface="Arial" pitchFamily="34" charset="0"/>
            </a:endParaRPr>
          </a:p>
          <a:p>
            <a:pPr marL="0" indent="0" algn="just">
              <a:buNone/>
            </a:pPr>
            <a:endParaRPr lang="tr-TR" sz="5300" b="1" i="1" dirty="0" smtClean="0">
              <a:latin typeface="Arial" pitchFamily="34" charset="0"/>
              <a:cs typeface="Arial" pitchFamily="34" charset="0"/>
            </a:endParaRPr>
          </a:p>
          <a:p>
            <a:pPr marL="0" indent="0" algn="just">
              <a:buNone/>
            </a:pPr>
            <a:r>
              <a:rPr lang="tr-TR" sz="5300" b="1" i="1" dirty="0" smtClean="0">
                <a:latin typeface="Arial" pitchFamily="34" charset="0"/>
                <a:cs typeface="Arial" pitchFamily="34" charset="0"/>
              </a:rPr>
              <a:t>7</a:t>
            </a:r>
            <a:r>
              <a:rPr lang="tr-TR" sz="5300" b="1" i="1" dirty="0">
                <a:latin typeface="Arial" pitchFamily="34" charset="0"/>
                <a:cs typeface="Arial" pitchFamily="34" charset="0"/>
              </a:rPr>
              <a:t>) </a:t>
            </a:r>
            <a:r>
              <a:rPr lang="tr-TR" sz="5300" b="1" i="1" u="sng" dirty="0">
                <a:latin typeface="Arial" pitchFamily="34" charset="0"/>
                <a:cs typeface="Arial" pitchFamily="34" charset="0"/>
              </a:rPr>
              <a:t>Denetim sonuçlarının raporlanması ve bildirilmesi: </a:t>
            </a:r>
            <a:r>
              <a:rPr lang="tr-TR" sz="5300" b="1" dirty="0">
                <a:latin typeface="Arial" pitchFamily="34" charset="0"/>
                <a:cs typeface="Arial" pitchFamily="34" charset="0"/>
              </a:rPr>
              <a:t>Yöneticilerin iddiaları olan rapor, mali tablo ve belgeleri onaylama – onaylamama işlemidir. Son safhadır. </a:t>
            </a:r>
            <a:endParaRPr lang="tr-TR" sz="5300" dirty="0">
              <a:latin typeface="Arial" pitchFamily="34" charset="0"/>
              <a:cs typeface="Arial" pitchFamily="34" charset="0"/>
            </a:endParaRPr>
          </a:p>
          <a:p>
            <a:pPr marL="0" indent="0">
              <a:buNone/>
            </a:pPr>
            <a:endParaRPr lang="tr-TR" sz="2800" dirty="0"/>
          </a:p>
          <a:p>
            <a:pPr marL="0" indent="0">
              <a:buNone/>
            </a:pPr>
            <a:endParaRPr lang="tr-TR" dirty="0"/>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71314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692696"/>
            <a:ext cx="8229600" cy="4780334"/>
          </a:xfrm>
        </p:spPr>
        <p:txBody>
          <a:bodyPr>
            <a:normAutofit/>
          </a:bodyPr>
          <a:lstStyle/>
          <a:p>
            <a:pPr marL="0" indent="0">
              <a:buNone/>
            </a:pPr>
            <a:r>
              <a:rPr lang="tr-TR" b="1" u="sng" dirty="0">
                <a:latin typeface="Arial" pitchFamily="34" charset="0"/>
                <a:cs typeface="Arial" pitchFamily="34" charset="0"/>
              </a:rPr>
              <a:t>DENETİM TÜRLERİ</a:t>
            </a:r>
            <a:endParaRPr lang="tr-TR" dirty="0">
              <a:latin typeface="Arial" pitchFamily="34" charset="0"/>
              <a:cs typeface="Arial" pitchFamily="34" charset="0"/>
            </a:endParaRPr>
          </a:p>
          <a:p>
            <a:pPr marL="0" indent="0">
              <a:buNone/>
            </a:pPr>
            <a:r>
              <a:rPr lang="tr-TR" b="1" u="sng" dirty="0">
                <a:latin typeface="Arial" pitchFamily="34" charset="0"/>
                <a:cs typeface="Arial" pitchFamily="34" charset="0"/>
              </a:rPr>
              <a:t>Denetim Konusu ve Amacına Göre</a:t>
            </a: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1) Mali tablolar denetimi (Finansal denetim)</a:t>
            </a:r>
          </a:p>
          <a:p>
            <a:pPr marL="0" indent="0">
              <a:buNone/>
            </a:pPr>
            <a:r>
              <a:rPr lang="tr-TR" dirty="0">
                <a:latin typeface="Arial" pitchFamily="34" charset="0"/>
                <a:cs typeface="Arial" pitchFamily="34" charset="0"/>
              </a:rPr>
              <a:t>2) Uygunluk denetimi (Usul denetimi)</a:t>
            </a:r>
          </a:p>
          <a:p>
            <a:pPr marL="0" indent="0">
              <a:buNone/>
            </a:pPr>
            <a:r>
              <a:rPr lang="tr-TR" dirty="0">
                <a:latin typeface="Arial" pitchFamily="34" charset="0"/>
                <a:cs typeface="Arial" pitchFamily="34" charset="0"/>
              </a:rPr>
              <a:t>3) Faaliyet denetimi (Performans denetimi)</a:t>
            </a:r>
          </a:p>
          <a:p>
            <a:pPr marL="0" indent="0">
              <a:buNone/>
            </a:pPr>
            <a:endParaRPr lang="tr-TR" sz="2800" dirty="0"/>
          </a:p>
          <a:p>
            <a:pPr marL="0" indent="0">
              <a:buNone/>
            </a:pPr>
            <a:endParaRPr lang="tr-TR" dirty="0"/>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657301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692696"/>
            <a:ext cx="8229600" cy="4780334"/>
          </a:xfrm>
        </p:spPr>
        <p:txBody>
          <a:bodyPr>
            <a:normAutofit/>
          </a:bodyPr>
          <a:lstStyle/>
          <a:p>
            <a:pPr marL="0" indent="0">
              <a:buNone/>
            </a:pPr>
            <a:r>
              <a:rPr lang="tr-TR" sz="2400" b="1" u="sng" dirty="0">
                <a:latin typeface="Arial" pitchFamily="34" charset="0"/>
                <a:cs typeface="Arial" pitchFamily="34" charset="0"/>
              </a:rPr>
              <a:t>1) Mali Tablolar Denetimi</a:t>
            </a:r>
            <a:endParaRPr lang="tr-TR" sz="2400" u="sng" dirty="0">
              <a:latin typeface="Arial" pitchFamily="34" charset="0"/>
              <a:cs typeface="Arial" pitchFamily="34" charset="0"/>
            </a:endParaRPr>
          </a:p>
          <a:p>
            <a:pPr marL="0" indent="0" algn="just">
              <a:buNone/>
            </a:pPr>
            <a:endParaRPr lang="tr-TR" sz="2400" b="1" dirty="0" smtClean="0">
              <a:latin typeface="Arial" pitchFamily="34" charset="0"/>
              <a:cs typeface="Arial" pitchFamily="34" charset="0"/>
            </a:endParaRPr>
          </a:p>
          <a:p>
            <a:pPr marL="0" indent="0" algn="just">
              <a:buNone/>
            </a:pPr>
            <a:r>
              <a:rPr lang="tr-TR" sz="2400" b="1" dirty="0" smtClean="0">
                <a:latin typeface="Arial" pitchFamily="34" charset="0"/>
                <a:cs typeface="Arial" pitchFamily="34" charset="0"/>
              </a:rPr>
              <a:t>Bir </a:t>
            </a:r>
            <a:r>
              <a:rPr lang="tr-TR" sz="2400" b="1" dirty="0">
                <a:latin typeface="Arial" pitchFamily="34" charset="0"/>
                <a:cs typeface="Arial" pitchFamily="34" charset="0"/>
              </a:rPr>
              <a:t>işletmenin mali tablolarının önceden belirlenmiş kriterlere uygun olarak düzenlenip düzenlenmediği, bu tablolarda yer alan bilgilerin doğru olup olmadığı, muhasebe ile ilgili bilgileri içeren belgelerin defterlere doğru yansıtılıp yansıtılmadığını, defterdeki bilgilerin mali tablolara doğru intikal ettirilip </a:t>
            </a:r>
            <a:r>
              <a:rPr lang="tr-TR" sz="2400" b="1" dirty="0" smtClean="0">
                <a:latin typeface="Arial" pitchFamily="34" charset="0"/>
                <a:cs typeface="Arial" pitchFamily="34" charset="0"/>
              </a:rPr>
              <a:t>ettirilmediği </a:t>
            </a:r>
            <a:r>
              <a:rPr lang="tr-TR" sz="2400" b="1" dirty="0">
                <a:latin typeface="Arial" pitchFamily="34" charset="0"/>
                <a:cs typeface="Arial" pitchFamily="34" charset="0"/>
              </a:rPr>
              <a:t>gibi hususlardaki denetimdir. </a:t>
            </a:r>
            <a:endParaRPr lang="tr-TR" sz="2400" dirty="0">
              <a:latin typeface="Arial" pitchFamily="34" charset="0"/>
              <a:cs typeface="Arial" pitchFamily="34" charset="0"/>
            </a:endParaRPr>
          </a:p>
          <a:p>
            <a:pPr marL="0" indent="0" algn="just">
              <a:buNone/>
            </a:pPr>
            <a:r>
              <a:rPr lang="tr-TR" sz="2400" b="1" dirty="0">
                <a:latin typeface="Arial" pitchFamily="34" charset="0"/>
                <a:cs typeface="Arial" pitchFamily="34" charset="0"/>
              </a:rPr>
              <a:t>Kısaca, mali tabloların, genel kabul görmüş muhasebe ilkelerine uygunluğunun ve  bir bütün olarak gerçeği yansıtıp yansıtmadığının denetimidir. </a:t>
            </a:r>
            <a:endParaRPr lang="tr-TR" sz="24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362754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692696"/>
            <a:ext cx="8229600" cy="4780334"/>
          </a:xfrm>
        </p:spPr>
        <p:txBody>
          <a:bodyPr>
            <a:noAutofit/>
          </a:bodyPr>
          <a:lstStyle/>
          <a:p>
            <a:pPr marL="0" indent="0">
              <a:buNone/>
            </a:pPr>
            <a:r>
              <a:rPr lang="tr-TR" sz="2400" b="1" u="sng" dirty="0">
                <a:latin typeface="Arial" pitchFamily="34" charset="0"/>
                <a:cs typeface="Arial" pitchFamily="34" charset="0"/>
              </a:rPr>
              <a:t>Mali Tablo Denetiminin Amacı</a:t>
            </a:r>
            <a:endParaRPr lang="tr-TR" sz="2400" dirty="0">
              <a:latin typeface="Arial" pitchFamily="34" charset="0"/>
              <a:cs typeface="Arial" pitchFamily="34" charset="0"/>
            </a:endParaRPr>
          </a:p>
          <a:p>
            <a:pPr marL="0" indent="0">
              <a:buNone/>
            </a:pPr>
            <a:r>
              <a:rPr lang="tr-TR" sz="2400" b="1" u="sng" dirty="0">
                <a:latin typeface="Arial" pitchFamily="34" charset="0"/>
                <a:cs typeface="Arial" pitchFamily="34" charset="0"/>
              </a:rPr>
              <a:t>a) Asıl amacı : </a:t>
            </a:r>
            <a:endParaRPr lang="tr-TR" sz="2400" dirty="0">
              <a:latin typeface="Arial" pitchFamily="34" charset="0"/>
              <a:cs typeface="Arial" pitchFamily="34" charset="0"/>
            </a:endParaRPr>
          </a:p>
          <a:p>
            <a:pPr marL="0" indent="0">
              <a:buNone/>
            </a:pPr>
            <a:r>
              <a:rPr lang="tr-TR" sz="2400" b="1" dirty="0">
                <a:latin typeface="Arial" pitchFamily="34" charset="0"/>
                <a:cs typeface="Arial" pitchFamily="34" charset="0"/>
              </a:rPr>
              <a:t>a) Mali tabloların genel kabul görmüş muhasebe ilkelerine uygunluğunun denetimi.</a:t>
            </a:r>
            <a:endParaRPr lang="tr-TR" sz="2400" dirty="0">
              <a:latin typeface="Arial" pitchFamily="34" charset="0"/>
              <a:cs typeface="Arial" pitchFamily="34" charset="0"/>
            </a:endParaRPr>
          </a:p>
          <a:p>
            <a:pPr marL="0" indent="0">
              <a:buNone/>
            </a:pPr>
            <a:r>
              <a:rPr lang="tr-TR" sz="2400" b="1" dirty="0">
                <a:latin typeface="Arial" pitchFamily="34" charset="0"/>
                <a:cs typeface="Arial" pitchFamily="34" charset="0"/>
              </a:rPr>
              <a:t>b) Önemli hataların olup olmadığını tespit ederek incelenen mali tablolara güvenirlik kazandırmak. </a:t>
            </a:r>
            <a:endParaRPr lang="tr-TR" sz="2400" dirty="0">
              <a:latin typeface="Arial" pitchFamily="34" charset="0"/>
              <a:cs typeface="Arial" pitchFamily="34" charset="0"/>
            </a:endParaRPr>
          </a:p>
          <a:p>
            <a:pPr marL="0" indent="0">
              <a:buNone/>
            </a:pPr>
            <a:r>
              <a:rPr lang="tr-TR" sz="2400" b="1" u="sng" dirty="0">
                <a:latin typeface="Arial" pitchFamily="34" charset="0"/>
                <a:cs typeface="Arial" pitchFamily="34" charset="0"/>
              </a:rPr>
              <a:t>b) Tali amacı :</a:t>
            </a:r>
            <a:endParaRPr lang="tr-TR" sz="2400" dirty="0">
              <a:latin typeface="Arial" pitchFamily="34" charset="0"/>
              <a:cs typeface="Arial" pitchFamily="34" charset="0"/>
            </a:endParaRPr>
          </a:p>
          <a:p>
            <a:pPr marL="0" indent="0">
              <a:buNone/>
            </a:pPr>
            <a:r>
              <a:rPr lang="tr-TR" sz="2400" b="1" dirty="0">
                <a:latin typeface="Arial" pitchFamily="34" charset="0"/>
                <a:cs typeface="Arial" pitchFamily="34" charset="0"/>
              </a:rPr>
              <a:t>a) Hata ve hilelerin ortaya çıkartılması.</a:t>
            </a:r>
            <a:endParaRPr lang="tr-TR" sz="2400" dirty="0">
              <a:latin typeface="Arial" pitchFamily="34" charset="0"/>
              <a:cs typeface="Arial" pitchFamily="34" charset="0"/>
            </a:endParaRPr>
          </a:p>
          <a:p>
            <a:pPr marL="0" indent="0">
              <a:buNone/>
            </a:pPr>
            <a:r>
              <a:rPr lang="tr-TR" sz="2400" b="1" dirty="0">
                <a:latin typeface="Arial" pitchFamily="34" charset="0"/>
                <a:cs typeface="Arial" pitchFamily="34" charset="0"/>
              </a:rPr>
              <a:t>b) Hata ve hilelerin önlenmesi.</a:t>
            </a:r>
            <a:endParaRPr lang="tr-TR" sz="2400" dirty="0">
              <a:latin typeface="Arial" pitchFamily="34" charset="0"/>
              <a:cs typeface="Arial" pitchFamily="34" charset="0"/>
            </a:endParaRPr>
          </a:p>
          <a:p>
            <a:pPr marL="0" indent="0">
              <a:buNone/>
            </a:pPr>
            <a:r>
              <a:rPr lang="tr-TR" sz="2400" b="1" dirty="0">
                <a:latin typeface="Arial" pitchFamily="34" charset="0"/>
                <a:cs typeface="Arial" pitchFamily="34" charset="0"/>
              </a:rPr>
              <a:t>c) Yönetime önerilerde bulunmak.</a:t>
            </a:r>
            <a:endParaRPr lang="tr-TR" sz="2400" dirty="0">
              <a:latin typeface="Arial" pitchFamily="34" charset="0"/>
              <a:cs typeface="Arial" pitchFamily="34" charset="0"/>
            </a:endParaRPr>
          </a:p>
          <a:p>
            <a:pPr marL="0" indent="0">
              <a:buNone/>
            </a:pPr>
            <a:r>
              <a:rPr lang="tr-TR" sz="2400" b="1" dirty="0">
                <a:latin typeface="Arial" pitchFamily="34" charset="0"/>
                <a:cs typeface="Arial" pitchFamily="34" charset="0"/>
              </a:rPr>
              <a:t>d</a:t>
            </a:r>
            <a:r>
              <a:rPr lang="tr-TR" sz="2400" b="1" dirty="0" smtClean="0">
                <a:latin typeface="Arial" pitchFamily="34" charset="0"/>
                <a:cs typeface="Arial" pitchFamily="34" charset="0"/>
              </a:rPr>
              <a:t>) </a:t>
            </a:r>
            <a:r>
              <a:rPr lang="tr-TR" sz="2400" b="1" dirty="0">
                <a:latin typeface="Arial" pitchFamily="34" charset="0"/>
                <a:cs typeface="Arial" pitchFamily="34" charset="0"/>
              </a:rPr>
              <a:t>Sürekliliği ve mali durumu teminat altına almak. </a:t>
            </a:r>
            <a:endParaRPr lang="tr-TR" sz="24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37388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692696"/>
            <a:ext cx="8229600" cy="4780334"/>
          </a:xfrm>
        </p:spPr>
        <p:txBody>
          <a:bodyPr>
            <a:noAutofit/>
          </a:bodyPr>
          <a:lstStyle/>
          <a:p>
            <a:pPr marL="0" indent="0" algn="just">
              <a:buNone/>
            </a:pPr>
            <a:r>
              <a:rPr lang="tr-TR" b="1" u="sng" dirty="0">
                <a:latin typeface="Arial" pitchFamily="34" charset="0"/>
                <a:cs typeface="Arial" pitchFamily="34" charset="0"/>
              </a:rPr>
              <a:t>2) Uygunluk Denetimi</a:t>
            </a:r>
            <a:endParaRPr lang="tr-TR" u="sng" dirty="0">
              <a:latin typeface="Arial" pitchFamily="34" charset="0"/>
              <a:cs typeface="Arial" pitchFamily="34" charset="0"/>
            </a:endParaRPr>
          </a:p>
          <a:p>
            <a:pPr marL="0" indent="0" algn="just">
              <a:buNone/>
            </a:pPr>
            <a:r>
              <a:rPr lang="tr-TR" sz="2200" b="1" dirty="0">
                <a:latin typeface="Arial" pitchFamily="34" charset="0"/>
                <a:cs typeface="Arial" pitchFamily="34" charset="0"/>
              </a:rPr>
              <a:t>Bir işletmenin mali işlemlerinin ve faaliyetlerinin, işletme yönetimi, yasama organı ya da diğer yetkili kişi ve kuruluşlarca belirlenmiş yöntemlere, kurallar ve mevzuata uygun olup olmadığını belirlemek amacıyla incelenmesidir. </a:t>
            </a:r>
            <a:endParaRPr lang="tr-TR" sz="2200" dirty="0">
              <a:latin typeface="Arial" pitchFamily="34" charset="0"/>
              <a:cs typeface="Arial" pitchFamily="34" charset="0"/>
            </a:endParaRPr>
          </a:p>
          <a:p>
            <a:pPr marL="0" indent="0" algn="just">
              <a:buNone/>
            </a:pPr>
            <a:r>
              <a:rPr lang="tr-TR" sz="2200" b="1" dirty="0">
                <a:latin typeface="Arial" pitchFamily="34" charset="0"/>
                <a:cs typeface="Arial" pitchFamily="34" charset="0"/>
              </a:rPr>
              <a:t>Özellikle vergi revizyonunda işletmelerin uymak zorunda olduğu belge düzenine ya da diğer usule ilişkin düzenlemelerin yer aldığı VUK hükümleri ile vergi matrahının tespitine yönelik bağlayıcı düzenlemelere uyulup uyulmadığına ilişkin denetimdir. </a:t>
            </a:r>
            <a:endParaRPr lang="tr-TR" sz="2200" dirty="0">
              <a:latin typeface="Arial" pitchFamily="34" charset="0"/>
              <a:cs typeface="Arial" pitchFamily="34" charset="0"/>
            </a:endParaRPr>
          </a:p>
          <a:p>
            <a:pPr marL="0" indent="0" algn="just">
              <a:buNone/>
            </a:pPr>
            <a:r>
              <a:rPr lang="tr-TR" sz="2200" b="1" dirty="0">
                <a:latin typeface="Arial" pitchFamily="34" charset="0"/>
                <a:cs typeface="Arial" pitchFamily="34" charset="0"/>
              </a:rPr>
              <a:t>Bunun yanında, iç işlem olarak, işletme yönetimi </a:t>
            </a:r>
            <a:r>
              <a:rPr lang="tr-TR" sz="2200" b="1" dirty="0" smtClean="0">
                <a:latin typeface="Arial" pitchFamily="34" charset="0"/>
                <a:cs typeface="Arial" pitchFamily="34" charset="0"/>
              </a:rPr>
              <a:t>tarafından </a:t>
            </a:r>
            <a:r>
              <a:rPr lang="tr-TR" sz="2200" b="1" dirty="0">
                <a:latin typeface="Arial" pitchFamily="34" charset="0"/>
                <a:cs typeface="Arial" pitchFamily="34" charset="0"/>
              </a:rPr>
              <a:t>uyulması zorunlu kılınan usul kurallarına uyulup uyulmadığına ilişkin denetim şekli de budur. </a:t>
            </a:r>
            <a:endParaRPr lang="tr-TR" sz="2200" dirty="0">
              <a:latin typeface="Arial" pitchFamily="34" charset="0"/>
              <a:cs typeface="Arial" pitchFamily="34" charset="0"/>
            </a:endParaRPr>
          </a:p>
        </p:txBody>
      </p:sp>
      <p:sp>
        <p:nvSpPr>
          <p:cNvPr id="4" name="Alt Başlık 2"/>
          <p:cNvSpPr txBox="1">
            <a:spLocks/>
          </p:cNvSpPr>
          <p:nvPr/>
        </p:nvSpPr>
        <p:spPr>
          <a:xfrm>
            <a:off x="1371600" y="5301208"/>
            <a:ext cx="6400800" cy="129614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tr-TR" dirty="0" smtClean="0"/>
              <a:t>              </a:t>
            </a:r>
          </a:p>
          <a:p>
            <a:pPr marL="0" indent="0">
              <a:buNone/>
            </a:pPr>
            <a:r>
              <a:rPr lang="tr-TR" dirty="0">
                <a:solidFill>
                  <a:schemeClr val="tx2">
                    <a:lumMod val="75000"/>
                  </a:schemeClr>
                </a:solidFill>
              </a:rPr>
              <a:t> </a:t>
            </a:r>
            <a:r>
              <a:rPr lang="tr-TR" dirty="0" smtClean="0">
                <a:solidFill>
                  <a:schemeClr val="tx2">
                    <a:lumMod val="75000"/>
                  </a:schemeClr>
                </a:solidFill>
              </a:rPr>
              <a:t>            C&amp;Ç Yeminli Mali Müşavirlik</a:t>
            </a:r>
            <a:endParaRPr lang="tr-TR" dirty="0">
              <a:solidFill>
                <a:schemeClr val="tx2">
                  <a:lumMod val="75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0" y="5473030"/>
            <a:ext cx="10382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8709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494</TotalTime>
  <Words>3033</Words>
  <Application>Microsoft Office PowerPoint</Application>
  <PresentationFormat>Ekran Gösterisi (4:3)</PresentationFormat>
  <Paragraphs>349</Paragraphs>
  <Slides>46</Slides>
  <Notes>0</Notes>
  <HiddenSlides>0</HiddenSlides>
  <MMClips>0</MMClips>
  <ScaleCrop>false</ScaleCrop>
  <HeadingPairs>
    <vt:vector size="4" baseType="variant">
      <vt:variant>
        <vt:lpstr>Tema</vt:lpstr>
      </vt:variant>
      <vt:variant>
        <vt:i4>1</vt:i4>
      </vt:variant>
      <vt:variant>
        <vt:lpstr>Slayt Başlıkları</vt:lpstr>
      </vt:variant>
      <vt:variant>
        <vt:i4>46</vt:i4>
      </vt:variant>
    </vt:vector>
  </HeadingPairs>
  <TitlesOfParts>
    <vt:vector size="47" baseType="lpstr">
      <vt:lpstr>Akış</vt:lpstr>
      <vt:lpstr> DENETİM USUL VE ESASLARI VE OSB’LER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DENETİM USUL VE ESASLARI VE OSB’LER</dc:title>
  <dc:creator>Administrator</dc:creator>
  <cp:lastModifiedBy>Administrator</cp:lastModifiedBy>
  <cp:revision>87</cp:revision>
  <dcterms:created xsi:type="dcterms:W3CDTF">2011-03-17T14:26:48Z</dcterms:created>
  <dcterms:modified xsi:type="dcterms:W3CDTF">2011-03-19T06:44:34Z</dcterms:modified>
</cp:coreProperties>
</file>