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19" r:id="rId2"/>
    <p:sldId id="258" r:id="rId3"/>
    <p:sldId id="259" r:id="rId4"/>
    <p:sldId id="291" r:id="rId5"/>
    <p:sldId id="295" r:id="rId6"/>
    <p:sldId id="296" r:id="rId7"/>
    <p:sldId id="297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278" r:id="rId27"/>
    <p:sldId id="293" r:id="rId28"/>
    <p:sldId id="284" r:id="rId29"/>
    <p:sldId id="325" r:id="rId30"/>
    <p:sldId id="326" r:id="rId31"/>
    <p:sldId id="290" r:id="rId32"/>
    <p:sldId id="288" r:id="rId33"/>
    <p:sldId id="264" r:id="rId34"/>
    <p:sldId id="265" r:id="rId35"/>
    <p:sldId id="289" r:id="rId36"/>
    <p:sldId id="320" r:id="rId37"/>
    <p:sldId id="324" r:id="rId38"/>
    <p:sldId id="321" r:id="rId39"/>
    <p:sldId id="322" r:id="rId40"/>
    <p:sldId id="323" r:id="rId4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2824" autoAdjust="0"/>
  </p:normalViewPr>
  <p:slideViewPr>
    <p:cSldViewPr>
      <p:cViewPr varScale="1">
        <p:scale>
          <a:sx n="53" d="100"/>
          <a:sy n="53" d="100"/>
        </p:scale>
        <p:origin x="-1565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FE4619-B3EF-4178-A75F-4541FB471473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249D393-E7CD-4ECD-B13A-799DA56E62B5}">
      <dgm:prSet phldrT="[Metin]"/>
      <dgm:spPr/>
      <dgm:t>
        <a:bodyPr/>
        <a:lstStyle/>
        <a:p>
          <a:r>
            <a:rPr lang="tr-TR" dirty="0" smtClean="0"/>
            <a:t>ÇALIŞMA GRUPLARI</a:t>
          </a:r>
          <a:endParaRPr lang="tr-TR" dirty="0"/>
        </a:p>
      </dgm:t>
    </dgm:pt>
    <dgm:pt modelId="{A2B5DD17-380C-4391-8A8D-0FF665E1C92B}" type="parTrans" cxnId="{2E1EB647-FF6F-49A2-8289-B3DB34C6FF06}">
      <dgm:prSet/>
      <dgm:spPr/>
      <dgm:t>
        <a:bodyPr/>
        <a:lstStyle/>
        <a:p>
          <a:endParaRPr lang="tr-TR"/>
        </a:p>
      </dgm:t>
    </dgm:pt>
    <dgm:pt modelId="{FE7E8B4D-DADD-4BD6-BC01-CC31D8BD0816}" type="sibTrans" cxnId="{2E1EB647-FF6F-49A2-8289-B3DB34C6FF06}">
      <dgm:prSet/>
      <dgm:spPr/>
      <dgm:t>
        <a:bodyPr/>
        <a:lstStyle/>
        <a:p>
          <a:endParaRPr lang="tr-TR"/>
        </a:p>
      </dgm:t>
    </dgm:pt>
    <dgm:pt modelId="{A962BE89-81E2-48B8-9C1F-710BEA2CFF4C}">
      <dgm:prSet phldrT="[Metin]"/>
      <dgm:spPr/>
      <dgm:t>
        <a:bodyPr/>
        <a:lstStyle/>
        <a:p>
          <a:r>
            <a:rPr lang="tr-TR" dirty="0" smtClean="0"/>
            <a:t>HES - TERMİK</a:t>
          </a:r>
          <a:endParaRPr lang="tr-TR" dirty="0"/>
        </a:p>
      </dgm:t>
    </dgm:pt>
    <dgm:pt modelId="{521FD2E9-4C1C-46F6-9D7A-2ACD7F7B00BF}" type="parTrans" cxnId="{D8D446EC-A6AA-445E-817C-A95482BD6349}">
      <dgm:prSet/>
      <dgm:spPr/>
      <dgm:t>
        <a:bodyPr/>
        <a:lstStyle/>
        <a:p>
          <a:endParaRPr lang="tr-TR"/>
        </a:p>
      </dgm:t>
    </dgm:pt>
    <dgm:pt modelId="{5C811064-1682-44D8-810F-C429F3D2A08F}" type="sibTrans" cxnId="{D8D446EC-A6AA-445E-817C-A95482BD6349}">
      <dgm:prSet/>
      <dgm:spPr/>
      <dgm:t>
        <a:bodyPr/>
        <a:lstStyle/>
        <a:p>
          <a:endParaRPr lang="tr-TR"/>
        </a:p>
      </dgm:t>
    </dgm:pt>
    <dgm:pt modelId="{339CB313-B62F-4122-ABF2-A159206CEFEB}">
      <dgm:prSet phldrT="[Metin]"/>
      <dgm:spPr/>
      <dgm:t>
        <a:bodyPr/>
        <a:lstStyle/>
        <a:p>
          <a:r>
            <a:rPr lang="tr-TR" dirty="0" smtClean="0"/>
            <a:t>RÜZGAR</a:t>
          </a:r>
          <a:endParaRPr lang="tr-TR" dirty="0"/>
        </a:p>
      </dgm:t>
    </dgm:pt>
    <dgm:pt modelId="{BBD92399-D681-419D-B0CB-87C8E8E88E50}" type="parTrans" cxnId="{3D35494E-8964-431B-9B70-D3B2293C4F18}">
      <dgm:prSet/>
      <dgm:spPr/>
      <dgm:t>
        <a:bodyPr/>
        <a:lstStyle/>
        <a:p>
          <a:endParaRPr lang="tr-TR"/>
        </a:p>
      </dgm:t>
    </dgm:pt>
    <dgm:pt modelId="{FF39FFC9-71F6-46AD-8CA1-97D04DC85EB6}" type="sibTrans" cxnId="{3D35494E-8964-431B-9B70-D3B2293C4F18}">
      <dgm:prSet/>
      <dgm:spPr/>
      <dgm:t>
        <a:bodyPr/>
        <a:lstStyle/>
        <a:p>
          <a:endParaRPr lang="tr-TR"/>
        </a:p>
      </dgm:t>
    </dgm:pt>
    <dgm:pt modelId="{598915FC-C2B8-4939-8DFC-8DA9357ED2F8}">
      <dgm:prSet phldrT="[Metin]"/>
      <dgm:spPr/>
      <dgm:t>
        <a:bodyPr/>
        <a:lstStyle/>
        <a:p>
          <a:r>
            <a:rPr lang="tr-TR" dirty="0" smtClean="0"/>
            <a:t>GÜNEŞ</a:t>
          </a:r>
          <a:endParaRPr lang="tr-TR" dirty="0"/>
        </a:p>
      </dgm:t>
    </dgm:pt>
    <dgm:pt modelId="{DDEF14BE-250B-4365-838D-455FE83CC6FB}" type="parTrans" cxnId="{FCDFA7D2-2D6C-4B67-AEB3-92F3964B8FA0}">
      <dgm:prSet/>
      <dgm:spPr/>
      <dgm:t>
        <a:bodyPr/>
        <a:lstStyle/>
        <a:p>
          <a:endParaRPr lang="tr-TR"/>
        </a:p>
      </dgm:t>
    </dgm:pt>
    <dgm:pt modelId="{DFEBBC29-1AF0-4079-9CB3-FF7308C7C225}" type="sibTrans" cxnId="{FCDFA7D2-2D6C-4B67-AEB3-92F3964B8FA0}">
      <dgm:prSet/>
      <dgm:spPr/>
      <dgm:t>
        <a:bodyPr/>
        <a:lstStyle/>
        <a:p>
          <a:endParaRPr lang="tr-TR"/>
        </a:p>
      </dgm:t>
    </dgm:pt>
    <dgm:pt modelId="{59E9711C-BFF9-4F5F-8757-FBA1F6E23BD2}">
      <dgm:prSet phldrT="[Metin]"/>
      <dgm:spPr/>
      <dgm:t>
        <a:bodyPr/>
        <a:lstStyle/>
        <a:p>
          <a:r>
            <a:rPr lang="tr-TR" dirty="0" smtClean="0"/>
            <a:t>BİYOENERJİ</a:t>
          </a:r>
          <a:endParaRPr lang="tr-TR" dirty="0"/>
        </a:p>
      </dgm:t>
    </dgm:pt>
    <dgm:pt modelId="{246795BF-1CC2-4AB9-9D94-4CFBD2D5658C}" type="parTrans" cxnId="{B1D08865-EBC8-46E3-B332-93886C023133}">
      <dgm:prSet/>
      <dgm:spPr/>
      <dgm:t>
        <a:bodyPr/>
        <a:lstStyle/>
        <a:p>
          <a:endParaRPr lang="tr-TR"/>
        </a:p>
      </dgm:t>
    </dgm:pt>
    <dgm:pt modelId="{59A66ED9-3966-45C6-98CB-9FBAAFE24ED4}" type="sibTrans" cxnId="{B1D08865-EBC8-46E3-B332-93886C023133}">
      <dgm:prSet/>
      <dgm:spPr/>
      <dgm:t>
        <a:bodyPr/>
        <a:lstStyle/>
        <a:p>
          <a:endParaRPr lang="tr-TR"/>
        </a:p>
      </dgm:t>
    </dgm:pt>
    <dgm:pt modelId="{23AE266A-D3C9-4360-9CE2-173619389453}">
      <dgm:prSet phldrT="[Metin]"/>
      <dgm:spPr/>
      <dgm:t>
        <a:bodyPr/>
        <a:lstStyle/>
        <a:p>
          <a:r>
            <a:rPr lang="tr-TR" dirty="0" smtClean="0"/>
            <a:t>ENVER</a:t>
          </a:r>
        </a:p>
      </dgm:t>
    </dgm:pt>
    <dgm:pt modelId="{65CE333C-8079-4828-8F78-9074D2A04F9B}" type="parTrans" cxnId="{BE24E3AA-DD57-4AFC-B8A4-9CCCAD66FEF6}">
      <dgm:prSet/>
      <dgm:spPr/>
      <dgm:t>
        <a:bodyPr/>
        <a:lstStyle/>
        <a:p>
          <a:endParaRPr lang="tr-TR"/>
        </a:p>
      </dgm:t>
    </dgm:pt>
    <dgm:pt modelId="{D89EEE72-E546-45C7-AE85-C2F4101D23E8}" type="sibTrans" cxnId="{BE24E3AA-DD57-4AFC-B8A4-9CCCAD66FEF6}">
      <dgm:prSet/>
      <dgm:spPr/>
      <dgm:t>
        <a:bodyPr/>
        <a:lstStyle/>
        <a:p>
          <a:endParaRPr lang="tr-TR"/>
        </a:p>
      </dgm:t>
    </dgm:pt>
    <dgm:pt modelId="{FE56477D-F62A-4B7B-83C3-0E45568D62E9}" type="pres">
      <dgm:prSet presAssocID="{06FE4619-B3EF-4178-A75F-4541FB47147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7EC443CF-3D08-4CE5-88EC-63301B6DA327}" type="pres">
      <dgm:prSet presAssocID="{8249D393-E7CD-4ECD-B13A-799DA56E62B5}" presName="vertOne" presStyleCnt="0"/>
      <dgm:spPr/>
    </dgm:pt>
    <dgm:pt modelId="{7C2D7D82-89E8-4BE7-A277-10630B6D6CB9}" type="pres">
      <dgm:prSet presAssocID="{8249D393-E7CD-4ECD-B13A-799DA56E62B5}" presName="txOne" presStyleLbl="node0" presStyleIdx="0" presStyleCnt="1" custLinFactY="2027" custLinFactNeighborX="-40" custLinFactNeighborY="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2730E2A-9150-4192-9626-90E47E6D1301}" type="pres">
      <dgm:prSet presAssocID="{8249D393-E7CD-4ECD-B13A-799DA56E62B5}" presName="parTransOne" presStyleCnt="0"/>
      <dgm:spPr/>
    </dgm:pt>
    <dgm:pt modelId="{434E2B27-667E-4DFB-8C14-F2DB2705374B}" type="pres">
      <dgm:prSet presAssocID="{8249D393-E7CD-4ECD-B13A-799DA56E62B5}" presName="horzOne" presStyleCnt="0"/>
      <dgm:spPr/>
    </dgm:pt>
    <dgm:pt modelId="{1F6E4A04-D8A8-4A8E-893A-200844C8A3D1}" type="pres">
      <dgm:prSet presAssocID="{A962BE89-81E2-48B8-9C1F-710BEA2CFF4C}" presName="vertTwo" presStyleCnt="0"/>
      <dgm:spPr/>
    </dgm:pt>
    <dgm:pt modelId="{53462ACB-FFC9-47FD-81D0-C29ED585020E}" type="pres">
      <dgm:prSet presAssocID="{A962BE89-81E2-48B8-9C1F-710BEA2CFF4C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AF42C25-A1D9-457E-892B-81A2991DDB03}" type="pres">
      <dgm:prSet presAssocID="{A962BE89-81E2-48B8-9C1F-710BEA2CFF4C}" presName="horzTwo" presStyleCnt="0"/>
      <dgm:spPr/>
    </dgm:pt>
    <dgm:pt modelId="{7073B4DC-3489-4893-A1C0-68D2388FD8DD}" type="pres">
      <dgm:prSet presAssocID="{5C811064-1682-44D8-810F-C429F3D2A08F}" presName="sibSpaceTwo" presStyleCnt="0"/>
      <dgm:spPr/>
    </dgm:pt>
    <dgm:pt modelId="{5A9165DB-2A41-4B5B-85B6-CB27B3726A9E}" type="pres">
      <dgm:prSet presAssocID="{339CB313-B62F-4122-ABF2-A159206CEFEB}" presName="vertTwo" presStyleCnt="0"/>
      <dgm:spPr/>
    </dgm:pt>
    <dgm:pt modelId="{8D4ABDCC-885F-4092-B111-71E89880D8E1}" type="pres">
      <dgm:prSet presAssocID="{339CB313-B62F-4122-ABF2-A159206CEFE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8211EEF-DA7A-4CEF-8633-65FC5DB2473D}" type="pres">
      <dgm:prSet presAssocID="{339CB313-B62F-4122-ABF2-A159206CEFEB}" presName="horzTwo" presStyleCnt="0"/>
      <dgm:spPr/>
    </dgm:pt>
    <dgm:pt modelId="{EEA2331E-30D5-4E2C-B01E-2AF1F5C355B3}" type="pres">
      <dgm:prSet presAssocID="{FF39FFC9-71F6-46AD-8CA1-97D04DC85EB6}" presName="sibSpaceTwo" presStyleCnt="0"/>
      <dgm:spPr/>
    </dgm:pt>
    <dgm:pt modelId="{DCF1A587-2DA0-44E3-821E-3414C93A09E7}" type="pres">
      <dgm:prSet presAssocID="{598915FC-C2B8-4939-8DFC-8DA9357ED2F8}" presName="vertTwo" presStyleCnt="0"/>
      <dgm:spPr/>
    </dgm:pt>
    <dgm:pt modelId="{6CB7CA75-212E-45B3-9FDF-117A8673473B}" type="pres">
      <dgm:prSet presAssocID="{598915FC-C2B8-4939-8DFC-8DA9357ED2F8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3FCDE2A-50BF-4E65-871D-8100F5EAAC87}" type="pres">
      <dgm:prSet presAssocID="{598915FC-C2B8-4939-8DFC-8DA9357ED2F8}" presName="horzTwo" presStyleCnt="0"/>
      <dgm:spPr/>
    </dgm:pt>
    <dgm:pt modelId="{D2752445-61D8-47FD-A293-EF3EDE73BF70}" type="pres">
      <dgm:prSet presAssocID="{DFEBBC29-1AF0-4079-9CB3-FF7308C7C225}" presName="sibSpaceTwo" presStyleCnt="0"/>
      <dgm:spPr/>
    </dgm:pt>
    <dgm:pt modelId="{907AAC09-F155-4541-8769-B96C0A4261C5}" type="pres">
      <dgm:prSet presAssocID="{59E9711C-BFF9-4F5F-8757-FBA1F6E23BD2}" presName="vertTwo" presStyleCnt="0"/>
      <dgm:spPr/>
    </dgm:pt>
    <dgm:pt modelId="{039EF30D-8C77-4642-A7B1-66E3526CE1C1}" type="pres">
      <dgm:prSet presAssocID="{59E9711C-BFF9-4F5F-8757-FBA1F6E23BD2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3F6D80D-62F0-4C8F-8701-C0EDB7F3761A}" type="pres">
      <dgm:prSet presAssocID="{59E9711C-BFF9-4F5F-8757-FBA1F6E23BD2}" presName="horzTwo" presStyleCnt="0"/>
      <dgm:spPr/>
    </dgm:pt>
    <dgm:pt modelId="{1F8D3AE7-6DA7-43D1-89D0-DB72396B7743}" type="pres">
      <dgm:prSet presAssocID="{59A66ED9-3966-45C6-98CB-9FBAAFE24ED4}" presName="sibSpaceTwo" presStyleCnt="0"/>
      <dgm:spPr/>
    </dgm:pt>
    <dgm:pt modelId="{F2EECF88-263A-4704-8B61-88F18735C430}" type="pres">
      <dgm:prSet presAssocID="{23AE266A-D3C9-4360-9CE2-173619389453}" presName="vertTwo" presStyleCnt="0"/>
      <dgm:spPr/>
    </dgm:pt>
    <dgm:pt modelId="{B8479D75-B399-4229-B09C-1B94FC45ACF2}" type="pres">
      <dgm:prSet presAssocID="{23AE266A-D3C9-4360-9CE2-173619389453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81B2335-CB6D-4516-9875-940CA4255085}" type="pres">
      <dgm:prSet presAssocID="{23AE266A-D3C9-4360-9CE2-173619389453}" presName="horzTwo" presStyleCnt="0"/>
      <dgm:spPr/>
    </dgm:pt>
  </dgm:ptLst>
  <dgm:cxnLst>
    <dgm:cxn modelId="{B1D08865-EBC8-46E3-B332-93886C023133}" srcId="{8249D393-E7CD-4ECD-B13A-799DA56E62B5}" destId="{59E9711C-BFF9-4F5F-8757-FBA1F6E23BD2}" srcOrd="3" destOrd="0" parTransId="{246795BF-1CC2-4AB9-9D94-4CFBD2D5658C}" sibTransId="{59A66ED9-3966-45C6-98CB-9FBAAFE24ED4}"/>
    <dgm:cxn modelId="{FCDFA7D2-2D6C-4B67-AEB3-92F3964B8FA0}" srcId="{8249D393-E7CD-4ECD-B13A-799DA56E62B5}" destId="{598915FC-C2B8-4939-8DFC-8DA9357ED2F8}" srcOrd="2" destOrd="0" parTransId="{DDEF14BE-250B-4365-838D-455FE83CC6FB}" sibTransId="{DFEBBC29-1AF0-4079-9CB3-FF7308C7C225}"/>
    <dgm:cxn modelId="{686CA806-56D4-4AA7-AACE-39FFAA4242B8}" type="presOf" srcId="{23AE266A-D3C9-4360-9CE2-173619389453}" destId="{B8479D75-B399-4229-B09C-1B94FC45ACF2}" srcOrd="0" destOrd="0" presId="urn:microsoft.com/office/officeart/2005/8/layout/hierarchy4"/>
    <dgm:cxn modelId="{D8D446EC-A6AA-445E-817C-A95482BD6349}" srcId="{8249D393-E7CD-4ECD-B13A-799DA56E62B5}" destId="{A962BE89-81E2-48B8-9C1F-710BEA2CFF4C}" srcOrd="0" destOrd="0" parTransId="{521FD2E9-4C1C-46F6-9D7A-2ACD7F7B00BF}" sibTransId="{5C811064-1682-44D8-810F-C429F3D2A08F}"/>
    <dgm:cxn modelId="{2E1EB647-FF6F-49A2-8289-B3DB34C6FF06}" srcId="{06FE4619-B3EF-4178-A75F-4541FB471473}" destId="{8249D393-E7CD-4ECD-B13A-799DA56E62B5}" srcOrd="0" destOrd="0" parTransId="{A2B5DD17-380C-4391-8A8D-0FF665E1C92B}" sibTransId="{FE7E8B4D-DADD-4BD6-BC01-CC31D8BD0816}"/>
    <dgm:cxn modelId="{53EEED92-22C9-4E71-8FE3-E1388F7C0B1B}" type="presOf" srcId="{598915FC-C2B8-4939-8DFC-8DA9357ED2F8}" destId="{6CB7CA75-212E-45B3-9FDF-117A8673473B}" srcOrd="0" destOrd="0" presId="urn:microsoft.com/office/officeart/2005/8/layout/hierarchy4"/>
    <dgm:cxn modelId="{BE24E3AA-DD57-4AFC-B8A4-9CCCAD66FEF6}" srcId="{8249D393-E7CD-4ECD-B13A-799DA56E62B5}" destId="{23AE266A-D3C9-4360-9CE2-173619389453}" srcOrd="4" destOrd="0" parTransId="{65CE333C-8079-4828-8F78-9074D2A04F9B}" sibTransId="{D89EEE72-E546-45C7-AE85-C2F4101D23E8}"/>
    <dgm:cxn modelId="{5B59E3BB-570B-43E2-9A75-E587F08C50FF}" type="presOf" srcId="{8249D393-E7CD-4ECD-B13A-799DA56E62B5}" destId="{7C2D7D82-89E8-4BE7-A277-10630B6D6CB9}" srcOrd="0" destOrd="0" presId="urn:microsoft.com/office/officeart/2005/8/layout/hierarchy4"/>
    <dgm:cxn modelId="{4DD8C89E-CC9E-4437-A369-5DF6CC6DE03C}" type="presOf" srcId="{59E9711C-BFF9-4F5F-8757-FBA1F6E23BD2}" destId="{039EF30D-8C77-4642-A7B1-66E3526CE1C1}" srcOrd="0" destOrd="0" presId="urn:microsoft.com/office/officeart/2005/8/layout/hierarchy4"/>
    <dgm:cxn modelId="{8063D34C-3D31-43F1-8BA9-967959EE59C6}" type="presOf" srcId="{339CB313-B62F-4122-ABF2-A159206CEFEB}" destId="{8D4ABDCC-885F-4092-B111-71E89880D8E1}" srcOrd="0" destOrd="0" presId="urn:microsoft.com/office/officeart/2005/8/layout/hierarchy4"/>
    <dgm:cxn modelId="{3D35494E-8964-431B-9B70-D3B2293C4F18}" srcId="{8249D393-E7CD-4ECD-B13A-799DA56E62B5}" destId="{339CB313-B62F-4122-ABF2-A159206CEFEB}" srcOrd="1" destOrd="0" parTransId="{BBD92399-D681-419D-B0CB-87C8E8E88E50}" sibTransId="{FF39FFC9-71F6-46AD-8CA1-97D04DC85EB6}"/>
    <dgm:cxn modelId="{86239BB5-5D59-4460-AC48-C82597BD1905}" type="presOf" srcId="{A962BE89-81E2-48B8-9C1F-710BEA2CFF4C}" destId="{53462ACB-FFC9-47FD-81D0-C29ED585020E}" srcOrd="0" destOrd="0" presId="urn:microsoft.com/office/officeart/2005/8/layout/hierarchy4"/>
    <dgm:cxn modelId="{54996EAB-A343-47B7-9A30-2C1DD00B34C2}" type="presOf" srcId="{06FE4619-B3EF-4178-A75F-4541FB471473}" destId="{FE56477D-F62A-4B7B-83C3-0E45568D62E9}" srcOrd="0" destOrd="0" presId="urn:microsoft.com/office/officeart/2005/8/layout/hierarchy4"/>
    <dgm:cxn modelId="{359D7A18-B8B4-4DCE-BEE1-7EEBD89933B1}" type="presParOf" srcId="{FE56477D-F62A-4B7B-83C3-0E45568D62E9}" destId="{7EC443CF-3D08-4CE5-88EC-63301B6DA327}" srcOrd="0" destOrd="0" presId="urn:microsoft.com/office/officeart/2005/8/layout/hierarchy4"/>
    <dgm:cxn modelId="{27B41555-6C89-4745-AAE6-32A623D8B7D2}" type="presParOf" srcId="{7EC443CF-3D08-4CE5-88EC-63301B6DA327}" destId="{7C2D7D82-89E8-4BE7-A277-10630B6D6CB9}" srcOrd="0" destOrd="0" presId="urn:microsoft.com/office/officeart/2005/8/layout/hierarchy4"/>
    <dgm:cxn modelId="{CC832AFF-AD36-44AC-8A50-0DC01987F2AA}" type="presParOf" srcId="{7EC443CF-3D08-4CE5-88EC-63301B6DA327}" destId="{52730E2A-9150-4192-9626-90E47E6D1301}" srcOrd="1" destOrd="0" presId="urn:microsoft.com/office/officeart/2005/8/layout/hierarchy4"/>
    <dgm:cxn modelId="{5E860334-2259-4080-A588-28D939E955E4}" type="presParOf" srcId="{7EC443CF-3D08-4CE5-88EC-63301B6DA327}" destId="{434E2B27-667E-4DFB-8C14-F2DB2705374B}" srcOrd="2" destOrd="0" presId="urn:microsoft.com/office/officeart/2005/8/layout/hierarchy4"/>
    <dgm:cxn modelId="{399DFAFC-F7D8-4D47-8FCB-2A43A3D6F20D}" type="presParOf" srcId="{434E2B27-667E-4DFB-8C14-F2DB2705374B}" destId="{1F6E4A04-D8A8-4A8E-893A-200844C8A3D1}" srcOrd="0" destOrd="0" presId="urn:microsoft.com/office/officeart/2005/8/layout/hierarchy4"/>
    <dgm:cxn modelId="{FE330E63-6AD0-4340-9F06-D136F84E8C68}" type="presParOf" srcId="{1F6E4A04-D8A8-4A8E-893A-200844C8A3D1}" destId="{53462ACB-FFC9-47FD-81D0-C29ED585020E}" srcOrd="0" destOrd="0" presId="urn:microsoft.com/office/officeart/2005/8/layout/hierarchy4"/>
    <dgm:cxn modelId="{C4F6739C-A915-4856-B87E-AD0D4749D050}" type="presParOf" srcId="{1F6E4A04-D8A8-4A8E-893A-200844C8A3D1}" destId="{5AF42C25-A1D9-457E-892B-81A2991DDB03}" srcOrd="1" destOrd="0" presId="urn:microsoft.com/office/officeart/2005/8/layout/hierarchy4"/>
    <dgm:cxn modelId="{AFEB2557-B370-4B0F-B641-67D4E9AB2DD2}" type="presParOf" srcId="{434E2B27-667E-4DFB-8C14-F2DB2705374B}" destId="{7073B4DC-3489-4893-A1C0-68D2388FD8DD}" srcOrd="1" destOrd="0" presId="urn:microsoft.com/office/officeart/2005/8/layout/hierarchy4"/>
    <dgm:cxn modelId="{0D7DEB5B-437A-422D-85FE-878A1FF2BDBD}" type="presParOf" srcId="{434E2B27-667E-4DFB-8C14-F2DB2705374B}" destId="{5A9165DB-2A41-4B5B-85B6-CB27B3726A9E}" srcOrd="2" destOrd="0" presId="urn:microsoft.com/office/officeart/2005/8/layout/hierarchy4"/>
    <dgm:cxn modelId="{D1CB2AF4-DF67-4C87-86A5-D5DC525E441A}" type="presParOf" srcId="{5A9165DB-2A41-4B5B-85B6-CB27B3726A9E}" destId="{8D4ABDCC-885F-4092-B111-71E89880D8E1}" srcOrd="0" destOrd="0" presId="urn:microsoft.com/office/officeart/2005/8/layout/hierarchy4"/>
    <dgm:cxn modelId="{749F79BA-55C5-4EE0-8509-67A420BF906B}" type="presParOf" srcId="{5A9165DB-2A41-4B5B-85B6-CB27B3726A9E}" destId="{A8211EEF-DA7A-4CEF-8633-65FC5DB2473D}" srcOrd="1" destOrd="0" presId="urn:microsoft.com/office/officeart/2005/8/layout/hierarchy4"/>
    <dgm:cxn modelId="{D15DB561-D64E-4D40-A40D-CB31763C8C38}" type="presParOf" srcId="{434E2B27-667E-4DFB-8C14-F2DB2705374B}" destId="{EEA2331E-30D5-4E2C-B01E-2AF1F5C355B3}" srcOrd="3" destOrd="0" presId="urn:microsoft.com/office/officeart/2005/8/layout/hierarchy4"/>
    <dgm:cxn modelId="{320C35AC-48B8-4D8F-A064-37E8BCF720A7}" type="presParOf" srcId="{434E2B27-667E-4DFB-8C14-F2DB2705374B}" destId="{DCF1A587-2DA0-44E3-821E-3414C93A09E7}" srcOrd="4" destOrd="0" presId="urn:microsoft.com/office/officeart/2005/8/layout/hierarchy4"/>
    <dgm:cxn modelId="{B860CE8E-64BD-4F3A-87E1-A95E35441CD6}" type="presParOf" srcId="{DCF1A587-2DA0-44E3-821E-3414C93A09E7}" destId="{6CB7CA75-212E-45B3-9FDF-117A8673473B}" srcOrd="0" destOrd="0" presId="urn:microsoft.com/office/officeart/2005/8/layout/hierarchy4"/>
    <dgm:cxn modelId="{B59926FE-01C8-4233-A66D-04112ACA0886}" type="presParOf" srcId="{DCF1A587-2DA0-44E3-821E-3414C93A09E7}" destId="{A3FCDE2A-50BF-4E65-871D-8100F5EAAC87}" srcOrd="1" destOrd="0" presId="urn:microsoft.com/office/officeart/2005/8/layout/hierarchy4"/>
    <dgm:cxn modelId="{7DB58FF7-04E4-403C-81CD-5AA10C3E2A3F}" type="presParOf" srcId="{434E2B27-667E-4DFB-8C14-F2DB2705374B}" destId="{D2752445-61D8-47FD-A293-EF3EDE73BF70}" srcOrd="5" destOrd="0" presId="urn:microsoft.com/office/officeart/2005/8/layout/hierarchy4"/>
    <dgm:cxn modelId="{0C853D34-79D7-444C-B81B-4E08749BAB88}" type="presParOf" srcId="{434E2B27-667E-4DFB-8C14-F2DB2705374B}" destId="{907AAC09-F155-4541-8769-B96C0A4261C5}" srcOrd="6" destOrd="0" presId="urn:microsoft.com/office/officeart/2005/8/layout/hierarchy4"/>
    <dgm:cxn modelId="{A4C1E1E6-25C3-42B6-97BB-FBB1206A4B91}" type="presParOf" srcId="{907AAC09-F155-4541-8769-B96C0A4261C5}" destId="{039EF30D-8C77-4642-A7B1-66E3526CE1C1}" srcOrd="0" destOrd="0" presId="urn:microsoft.com/office/officeart/2005/8/layout/hierarchy4"/>
    <dgm:cxn modelId="{007449FE-C8E5-4BDA-95CD-A02E560031DA}" type="presParOf" srcId="{907AAC09-F155-4541-8769-B96C0A4261C5}" destId="{53F6D80D-62F0-4C8F-8701-C0EDB7F3761A}" srcOrd="1" destOrd="0" presId="urn:microsoft.com/office/officeart/2005/8/layout/hierarchy4"/>
    <dgm:cxn modelId="{C8318EC5-BB34-43AE-9751-8BF6520E1E33}" type="presParOf" srcId="{434E2B27-667E-4DFB-8C14-F2DB2705374B}" destId="{1F8D3AE7-6DA7-43D1-89D0-DB72396B7743}" srcOrd="7" destOrd="0" presId="urn:microsoft.com/office/officeart/2005/8/layout/hierarchy4"/>
    <dgm:cxn modelId="{DEFC8704-8A11-4B7E-81A6-DCE5A711E13B}" type="presParOf" srcId="{434E2B27-667E-4DFB-8C14-F2DB2705374B}" destId="{F2EECF88-263A-4704-8B61-88F18735C430}" srcOrd="8" destOrd="0" presId="urn:microsoft.com/office/officeart/2005/8/layout/hierarchy4"/>
    <dgm:cxn modelId="{29888471-DE82-437F-AD9F-1BF06F5CE3CD}" type="presParOf" srcId="{F2EECF88-263A-4704-8B61-88F18735C430}" destId="{B8479D75-B399-4229-B09C-1B94FC45ACF2}" srcOrd="0" destOrd="0" presId="urn:microsoft.com/office/officeart/2005/8/layout/hierarchy4"/>
    <dgm:cxn modelId="{FFA97530-225E-4DF4-BA81-FAA928A5D9CA}" type="presParOf" srcId="{F2EECF88-263A-4704-8B61-88F18735C430}" destId="{A81B2335-CB6D-4516-9875-940CA425508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C2D7D82-89E8-4BE7-A277-10630B6D6CB9}">
      <dsp:nvSpPr>
        <dsp:cNvPr id="0" name=""/>
        <dsp:cNvSpPr/>
      </dsp:nvSpPr>
      <dsp:spPr>
        <a:xfrm>
          <a:off x="15" y="222190"/>
          <a:ext cx="9136659" cy="504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ÇALIŞMA GRUPLARI</a:t>
          </a:r>
          <a:endParaRPr lang="tr-TR" sz="2200" kern="1200" dirty="0"/>
        </a:p>
      </dsp:txBody>
      <dsp:txXfrm>
        <a:off x="15" y="222190"/>
        <a:ext cx="9136659" cy="504731"/>
      </dsp:txXfrm>
    </dsp:sp>
    <dsp:sp modelId="{53462ACB-FFC9-47FD-81D0-C29ED585020E}">
      <dsp:nvSpPr>
        <dsp:cNvPr id="0" name=""/>
        <dsp:cNvSpPr/>
      </dsp:nvSpPr>
      <dsp:spPr>
        <a:xfrm>
          <a:off x="3670" y="716691"/>
          <a:ext cx="1712267" cy="504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smtClean="0"/>
            <a:t>HES - TERMİK</a:t>
          </a:r>
          <a:endParaRPr lang="tr-TR" sz="2100" kern="1200" dirty="0"/>
        </a:p>
      </dsp:txBody>
      <dsp:txXfrm>
        <a:off x="3670" y="716691"/>
        <a:ext cx="1712267" cy="504731"/>
      </dsp:txXfrm>
    </dsp:sp>
    <dsp:sp modelId="{8D4ABDCC-885F-4092-B111-71E89880D8E1}">
      <dsp:nvSpPr>
        <dsp:cNvPr id="0" name=""/>
        <dsp:cNvSpPr/>
      </dsp:nvSpPr>
      <dsp:spPr>
        <a:xfrm>
          <a:off x="1859768" y="716691"/>
          <a:ext cx="1712267" cy="504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smtClean="0"/>
            <a:t>RÜZGAR</a:t>
          </a:r>
          <a:endParaRPr lang="tr-TR" sz="2100" kern="1200" dirty="0"/>
        </a:p>
      </dsp:txBody>
      <dsp:txXfrm>
        <a:off x="1859768" y="716691"/>
        <a:ext cx="1712267" cy="504731"/>
      </dsp:txXfrm>
    </dsp:sp>
    <dsp:sp modelId="{6CB7CA75-212E-45B3-9FDF-117A8673473B}">
      <dsp:nvSpPr>
        <dsp:cNvPr id="0" name=""/>
        <dsp:cNvSpPr/>
      </dsp:nvSpPr>
      <dsp:spPr>
        <a:xfrm>
          <a:off x="3715866" y="716691"/>
          <a:ext cx="1712267" cy="504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smtClean="0"/>
            <a:t>GÜNEŞ</a:t>
          </a:r>
          <a:endParaRPr lang="tr-TR" sz="2100" kern="1200" dirty="0"/>
        </a:p>
      </dsp:txBody>
      <dsp:txXfrm>
        <a:off x="3715866" y="716691"/>
        <a:ext cx="1712267" cy="504731"/>
      </dsp:txXfrm>
    </dsp:sp>
    <dsp:sp modelId="{039EF30D-8C77-4642-A7B1-66E3526CE1C1}">
      <dsp:nvSpPr>
        <dsp:cNvPr id="0" name=""/>
        <dsp:cNvSpPr/>
      </dsp:nvSpPr>
      <dsp:spPr>
        <a:xfrm>
          <a:off x="5571964" y="716691"/>
          <a:ext cx="1712267" cy="504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smtClean="0"/>
            <a:t>BİYOENERJİ</a:t>
          </a:r>
          <a:endParaRPr lang="tr-TR" sz="2100" kern="1200" dirty="0"/>
        </a:p>
      </dsp:txBody>
      <dsp:txXfrm>
        <a:off x="5571964" y="716691"/>
        <a:ext cx="1712267" cy="504731"/>
      </dsp:txXfrm>
    </dsp:sp>
    <dsp:sp modelId="{B8479D75-B399-4229-B09C-1B94FC45ACF2}">
      <dsp:nvSpPr>
        <dsp:cNvPr id="0" name=""/>
        <dsp:cNvSpPr/>
      </dsp:nvSpPr>
      <dsp:spPr>
        <a:xfrm>
          <a:off x="7428062" y="716691"/>
          <a:ext cx="1712267" cy="504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smtClean="0"/>
            <a:t>ENVER</a:t>
          </a:r>
        </a:p>
      </dsp:txBody>
      <dsp:txXfrm>
        <a:off x="7428062" y="716691"/>
        <a:ext cx="1712267" cy="5047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9A645-B43E-41AE-8E1B-34221B1AB585}" type="datetimeFigureOut">
              <a:rPr lang="tr-TR" smtClean="0"/>
              <a:pPr/>
              <a:t>17.03.2011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F3C23-AC03-4F70-B4E5-C4A1ACB4B49B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4</a:t>
            </a:fld>
            <a:endParaRPr 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13</a:t>
            </a:fld>
            <a:endParaRPr 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14</a:t>
            </a:fld>
            <a:endParaRPr 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15</a:t>
            </a:fld>
            <a:endParaRPr 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16</a:t>
            </a:fld>
            <a:endParaRPr lang="tr-T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17</a:t>
            </a:fld>
            <a:endParaRPr lang="tr-T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18</a:t>
            </a:fld>
            <a:endParaRPr 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19</a:t>
            </a:fld>
            <a:endParaRPr lang="tr-T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20</a:t>
            </a:fld>
            <a:endParaRPr lang="tr-T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21</a:t>
            </a:fld>
            <a:endParaRPr lang="tr-T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22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5</a:t>
            </a:fld>
            <a:endParaRPr lang="tr-T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23</a:t>
            </a:fld>
            <a:endParaRPr lang="tr-T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24</a:t>
            </a:fld>
            <a:endParaRPr lang="tr-T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25</a:t>
            </a:fld>
            <a:endParaRPr lang="tr-T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>
                <a:solidFill>
                  <a:schemeClr val="tx1"/>
                </a:solidFill>
              </a:rPr>
              <a:t>Birlikte güçlüyüz. Her bir küme birçok proje takip ediyor. Ancak hep birlikte ülkemiz için hayati bir konunun misyonerliğini üstlendik. </a:t>
            </a:r>
          </a:p>
          <a:p>
            <a:r>
              <a:rPr lang="tr-T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Offset</a:t>
            </a:r>
            <a:r>
              <a:rPr lang="tr-T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kamu kurum ve kuruluşları, kamu ortaklıkları ve kamu iştirakleri tarafından açılan uluslararası ihaleler neticesinde, </a:t>
            </a:r>
            <a:r>
              <a:rPr lang="tr-T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ihalelerin açıldığı </a:t>
            </a:r>
            <a:r>
              <a:rPr lang="tr-T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ülkeden çıkacak dövizi telafi etmek ve bu ülkelerin ihracat potansiyelini arttırmak amacıyla, ihaleyi kazanan yabancı </a:t>
            </a:r>
            <a:r>
              <a:rPr lang="tr-T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firma tarafından </a:t>
            </a:r>
            <a:r>
              <a:rPr lang="tr-T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 ihale anlaşmasına ek olarak verilen taahhütlerdir. Bu taahhütler, ihaleyi açan ülkeden yapılacak ihracat, ihaleyi açan</a:t>
            </a:r>
          </a:p>
          <a:p>
            <a:r>
              <a:rPr lang="tr-T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ülkeye yönelik yabancı sermaye yatırımları, ortak yatırımlar, teknoloji transferi, lisans ve </a:t>
            </a:r>
            <a:r>
              <a:rPr lang="tr-T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</a:t>
            </a:r>
            <a:r>
              <a:rPr lang="tr-T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tr-T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</a:t>
            </a:r>
            <a:r>
              <a:rPr lang="tr-T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transferleri, kalifiye işgücü</a:t>
            </a:r>
          </a:p>
          <a:p>
            <a:r>
              <a:rPr lang="tr-T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yaratmak amacıyla, masrafı ihaleyi kazanan yabancı firmaya ait olmak üzere sağlanan yurtiçi ve yurt dışı eğitim imkanları, AR-GE</a:t>
            </a:r>
          </a:p>
          <a:p>
            <a:r>
              <a:rPr lang="tr-T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çalışmaları ve yatırımları ile diğer döviz kazandırıcı hizmet ve işlemleri içerebilir.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31</a:t>
            </a:fld>
            <a:endParaRPr lang="tr-T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Düzeltmeler yapacağız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32</a:t>
            </a:fld>
            <a:endParaRPr lang="tr-T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Burada</a:t>
            </a:r>
            <a:r>
              <a:rPr lang="tr-TR" baseline="0" dirty="0" smtClean="0"/>
              <a:t> </a:t>
            </a:r>
            <a:r>
              <a:rPr lang="tr-TR" baseline="0" dirty="0" err="1" smtClean="0"/>
              <a:t>ostim</a:t>
            </a:r>
            <a:r>
              <a:rPr lang="tr-TR" baseline="0" dirty="0" smtClean="0"/>
              <a:t> kuracağımız tüm ülkelerden Türkiye’ye karşılıklı ok koyalım.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33</a:t>
            </a:fld>
            <a:endParaRPr lang="tr-T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34</a:t>
            </a:fld>
            <a:endParaRPr lang="tr-T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dirty="0" smtClean="0">
                <a:solidFill>
                  <a:srgbClr val="000099"/>
                </a:solidFill>
              </a:rPr>
              <a:t>Anlamı; Bir ülkede üretilen değerlerin tamamının tüketilmeyip tasarruf edilerek yatırımlara dönüştürülmesi sürecidir.  -T</a:t>
            </a:r>
            <a:r>
              <a:rPr lang="tr-TR" sz="1200" b="0" dirty="0" smtClean="0">
                <a:solidFill>
                  <a:schemeClr val="tx1"/>
                </a:solidFill>
              </a:rPr>
              <a:t>asarruf, -Yatırım, Sermaye Stoku, Üretim Kapasitesi… </a:t>
            </a:r>
            <a:r>
              <a:rPr lang="tr-TR" b="0" dirty="0" smtClean="0">
                <a:solidFill>
                  <a:srgbClr val="800000"/>
                </a:solidFill>
              </a:rPr>
              <a:t>Tanım ; Üretim araçlarına doğrudan ya da dolaylı olarak yapılan her türlü katkı sermaye birikimi içinde değerlendirilebilir.</a:t>
            </a:r>
            <a:endParaRPr lang="tr-TR" b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36</a:t>
            </a:fld>
            <a:endParaRPr lang="tr-T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dirty="0" smtClean="0">
                <a:solidFill>
                  <a:srgbClr val="000099"/>
                </a:solidFill>
              </a:rPr>
              <a:t>Anlamı; Bir ülkede üretilen değerlerin tamamının tüketilmeyip tasarruf edilerek yatırımlara dönüştürülmesi sürecidir.  -T</a:t>
            </a:r>
            <a:r>
              <a:rPr lang="tr-TR" sz="1200" b="0" dirty="0" smtClean="0">
                <a:solidFill>
                  <a:schemeClr val="tx1"/>
                </a:solidFill>
              </a:rPr>
              <a:t>asarruf, -Yatırım, Sermaye Stoku, Üretim Kapasitesi… </a:t>
            </a:r>
            <a:r>
              <a:rPr lang="tr-TR" b="0" dirty="0" smtClean="0">
                <a:solidFill>
                  <a:srgbClr val="800000"/>
                </a:solidFill>
              </a:rPr>
              <a:t>Tanım ; Üretim araçlarına doğrudan ya da dolaylı olarak yapılan her türlü katkı sermaye birikimi içinde değerlendirilebilir.</a:t>
            </a:r>
            <a:endParaRPr lang="tr-TR" b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37</a:t>
            </a:fld>
            <a:endParaRPr lang="tr-T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40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6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7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8</a:t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9</a:t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10</a:t>
            </a:fld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11</a:t>
            </a:fld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F3C23-AC03-4F70-B4E5-C4A1ACB4B49B}" type="slidenum">
              <a:rPr lang="tr-TR" smtClean="0"/>
              <a:pPr/>
              <a:t>12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ECF7-269D-4CE2-9FAF-45C3B46C7F62}" type="datetimeFigureOut">
              <a:rPr lang="tr-TR" smtClean="0"/>
              <a:pPr/>
              <a:t>17.03.2011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D1C5-B743-4702-BF57-0F5F6D4125A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ECF7-269D-4CE2-9FAF-45C3B46C7F62}" type="datetimeFigureOut">
              <a:rPr lang="tr-TR" smtClean="0"/>
              <a:pPr/>
              <a:t>17.03.2011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D1C5-B743-4702-BF57-0F5F6D4125A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ECF7-269D-4CE2-9FAF-45C3B46C7F62}" type="datetimeFigureOut">
              <a:rPr lang="tr-TR" smtClean="0"/>
              <a:pPr/>
              <a:t>17.03.2011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D1C5-B743-4702-BF57-0F5F6D4125A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mit Guclu\Desktop\universite sanayi sunum zemin3.jpg"/>
          <p:cNvPicPr>
            <a:picLocks noChangeAspect="1" noChangeArrowheads="1"/>
          </p:cNvPicPr>
          <p:nvPr userDrawn="1"/>
        </p:nvPicPr>
        <p:blipFill>
          <a:blip r:embed="rId2" cstate="print"/>
          <a:srcRect l="2340" b="23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Umit Guclu\Desktop\OSTIM-sun\sunum_imaj\logolar_sunum\ostim.png">
            <a:hlinkClick r:id="rId3" action="ppaction://hlinksldjump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 l="7054" t="25223" r="8537" b="21611"/>
          <a:stretch>
            <a:fillRect/>
          </a:stretch>
        </p:blipFill>
        <p:spPr bwMode="auto">
          <a:xfrm>
            <a:off x="63495" y="109539"/>
            <a:ext cx="1111298" cy="544473"/>
          </a:xfrm>
          <a:prstGeom prst="rect">
            <a:avLst/>
          </a:prstGeom>
          <a:noFill/>
        </p:spPr>
      </p:pic>
      <p:cxnSp>
        <p:nvCxnSpPr>
          <p:cNvPr id="7" name="6 Düz Bağlayıcı"/>
          <p:cNvCxnSpPr/>
          <p:nvPr userDrawn="1"/>
        </p:nvCxnSpPr>
        <p:spPr>
          <a:xfrm>
            <a:off x="493302" y="521369"/>
            <a:ext cx="8607155" cy="1145"/>
          </a:xfrm>
          <a:prstGeom prst="line">
            <a:avLst/>
          </a:prstGeom>
          <a:ln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mit Guclu\Desktop\universite sanayi sunum zemin3.jpg"/>
          <p:cNvPicPr>
            <a:picLocks noChangeAspect="1" noChangeArrowheads="1"/>
          </p:cNvPicPr>
          <p:nvPr userDrawn="1"/>
        </p:nvPicPr>
        <p:blipFill>
          <a:blip r:embed="rId2" cstate="print"/>
          <a:srcRect l="2340" b="23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Umit Guclu\Desktop\OSTIM-sun\sunum_imaj\logolar_sunum\ostim.png">
            <a:hlinkClick r:id="rId3" action="ppaction://hlinksldjump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 l="7054" t="25223" r="8537" b="21611"/>
          <a:stretch>
            <a:fillRect/>
          </a:stretch>
        </p:blipFill>
        <p:spPr bwMode="auto">
          <a:xfrm>
            <a:off x="63495" y="109539"/>
            <a:ext cx="1111298" cy="544473"/>
          </a:xfrm>
          <a:prstGeom prst="rect">
            <a:avLst/>
          </a:prstGeom>
          <a:noFill/>
        </p:spPr>
      </p:pic>
      <p:cxnSp>
        <p:nvCxnSpPr>
          <p:cNvPr id="7" name="6 Düz Bağlayıcı"/>
          <p:cNvCxnSpPr/>
          <p:nvPr userDrawn="1"/>
        </p:nvCxnSpPr>
        <p:spPr>
          <a:xfrm>
            <a:off x="493302" y="521369"/>
            <a:ext cx="8607155" cy="1145"/>
          </a:xfrm>
          <a:prstGeom prst="line">
            <a:avLst/>
          </a:prstGeom>
          <a:ln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ECF7-269D-4CE2-9FAF-45C3B46C7F62}" type="datetimeFigureOut">
              <a:rPr lang="tr-TR" smtClean="0"/>
              <a:pPr/>
              <a:t>17.03.2011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D1C5-B743-4702-BF57-0F5F6D4125A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ECF7-269D-4CE2-9FAF-45C3B46C7F62}" type="datetimeFigureOut">
              <a:rPr lang="tr-TR" smtClean="0"/>
              <a:pPr/>
              <a:t>17.03.2011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D1C5-B743-4702-BF57-0F5F6D4125A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ECF7-269D-4CE2-9FAF-45C3B46C7F62}" type="datetimeFigureOut">
              <a:rPr lang="tr-TR" smtClean="0"/>
              <a:pPr/>
              <a:t>17.03.2011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D1C5-B743-4702-BF57-0F5F6D4125A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ECF7-269D-4CE2-9FAF-45C3B46C7F62}" type="datetimeFigureOut">
              <a:rPr lang="tr-TR" smtClean="0"/>
              <a:pPr/>
              <a:t>17.03.2011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D1C5-B743-4702-BF57-0F5F6D4125A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ECF7-269D-4CE2-9FAF-45C3B46C7F62}" type="datetimeFigureOut">
              <a:rPr lang="tr-TR" smtClean="0"/>
              <a:pPr/>
              <a:t>17.03.2011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D1C5-B743-4702-BF57-0F5F6D4125A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ECF7-269D-4CE2-9FAF-45C3B46C7F62}" type="datetimeFigureOut">
              <a:rPr lang="tr-TR" smtClean="0"/>
              <a:pPr/>
              <a:t>17.03.2011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D1C5-B743-4702-BF57-0F5F6D4125A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ECF7-269D-4CE2-9FAF-45C3B46C7F62}" type="datetimeFigureOut">
              <a:rPr lang="tr-TR" smtClean="0"/>
              <a:pPr/>
              <a:t>17.03.2011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D1C5-B743-4702-BF57-0F5F6D4125A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ECF7-269D-4CE2-9FAF-45C3B46C7F62}" type="datetimeFigureOut">
              <a:rPr lang="tr-TR" smtClean="0"/>
              <a:pPr/>
              <a:t>17.03.2011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D1C5-B743-4702-BF57-0F5F6D4125A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FECF7-269D-4CE2-9FAF-45C3B46C7F62}" type="datetimeFigureOut">
              <a:rPr lang="tr-TR" smtClean="0"/>
              <a:pPr/>
              <a:t>17.03.2011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3D1C5-B743-4702-BF57-0F5F6D4125AF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microsoft.com/office/2007/relationships/diagramDrawing" Target="../diagrams/drawing1.xml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diagramColors" Target="../diagrams/colors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30.png"/><Relationship Id="rId15" Type="http://schemas.openxmlformats.org/officeDocument/2006/relationships/image" Target="../media/image34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29.jpeg"/><Relationship Id="rId9" Type="http://schemas.openxmlformats.org/officeDocument/2006/relationships/diagramData" Target="../diagrams/data1.xml"/><Relationship Id="rId14" Type="http://schemas.openxmlformats.org/officeDocument/2006/relationships/hyperlink" Target="http://www.google.com.tr/imgres?imgurl=http://www.ostim.org.tr/Videolar/Haberler/VH201041256.jpg&amp;imgrefurl=http://www.ostim.org.tr/&amp;usg=__55-b2uSy5YEcKB1u_CMYQHranV4=&amp;h=218&amp;w=292&amp;sz=17&amp;hl=tr&amp;start=3&amp;um=1&amp;itbs=1&amp;tbnid=YUTsRikG92tSbM:&amp;tbnh=86&amp;tbnw=115&amp;prev=/images?q=OST%C4%B0M+OSB+YE%C5%9E%C4%B0L+B%C4%B0NA&amp;um=1&amp;hl=tr&amp;sa=N&amp;rlz=1R2ADFA_trTR336&amp;tbs=isch:1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://www.google.com.tr/imgres?imgurl=http://www.izmir.bel.tr/UploadedPics/News2009_2/SUA_3549.jpg&amp;imgrefurl=http://www.izmir.bel.tr/Details.asp?textID=6896&amp;usg=__pJzsmZNGbCs32C3cAlhoaGJ4GsM=&amp;h=263&amp;w=350&amp;sz=46&amp;hl=tr&amp;start=1&amp;itbs=1&amp;tbnid=w2rVORJWHpgbnM:&amp;tbnh=90&amp;tbnw=120&amp;prev=/images?q=TSK+YERL%C4%B0LE%C5%9ET%C4%B0RME+SERG%C4%B0S%C4%B0&amp;hl=tr&amp;gbv=2&amp;tbs=isch:1" TargetMode="External"/><Relationship Id="rId7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2.ssm.gov.tr/library/docs/tr/teskilat/sanayi/offset/faaliy1.gif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86040" cy="1143000"/>
          </a:xfrm>
        </p:spPr>
        <p:txBody>
          <a:bodyPr>
            <a:normAutofit/>
          </a:bodyPr>
          <a:lstStyle/>
          <a:p>
            <a:r>
              <a:rPr lang="tr-TR" dirty="0" smtClean="0"/>
              <a:t>FIRSATLAR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tr-TR" dirty="0" smtClean="0"/>
              <a:t>Makro Ekonomik </a:t>
            </a:r>
            <a:r>
              <a:rPr lang="tr-TR" dirty="0" smtClean="0"/>
              <a:t>İstikrar</a:t>
            </a:r>
          </a:p>
          <a:p>
            <a:r>
              <a:rPr lang="tr-TR" dirty="0" smtClean="0"/>
              <a:t>AB </a:t>
            </a:r>
            <a:r>
              <a:rPr lang="tr-TR" dirty="0" smtClean="0"/>
              <a:t>Tam Üyelik </a:t>
            </a:r>
            <a:r>
              <a:rPr lang="tr-TR" dirty="0" smtClean="0"/>
              <a:t>Süreci</a:t>
            </a:r>
          </a:p>
          <a:p>
            <a:r>
              <a:rPr lang="tr-TR" dirty="0" smtClean="0"/>
              <a:t>Komşu Ülkelerde Artan Takdir</a:t>
            </a:r>
            <a:endParaRPr lang="tr-TR" dirty="0"/>
          </a:p>
        </p:txBody>
      </p:sp>
      <p:sp>
        <p:nvSpPr>
          <p:cNvPr id="4" name="1 Başlık"/>
          <p:cNvSpPr txBox="1">
            <a:spLocks/>
          </p:cNvSpPr>
          <p:nvPr/>
        </p:nvSpPr>
        <p:spPr>
          <a:xfrm>
            <a:off x="4929190" y="285728"/>
            <a:ext cx="26860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TEHDİTLER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2 İçerik Yer Tutucusu"/>
          <p:cNvSpPr txBox="1">
            <a:spLocks/>
          </p:cNvSpPr>
          <p:nvPr/>
        </p:nvSpPr>
        <p:spPr>
          <a:xfrm>
            <a:off x="4643438" y="1500174"/>
            <a:ext cx="435771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r-TR" sz="3200" dirty="0" smtClean="0"/>
              <a:t>Yüksek Maliyetler</a:t>
            </a:r>
            <a:endParaRPr kumimoji="0" lang="tr-T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Finansman (Özellikle</a:t>
            </a:r>
            <a:r>
              <a:rPr kumimoji="0" lang="tr-T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İhracatın Finansmanı)</a:t>
            </a:r>
            <a:endParaRPr kumimoji="0" lang="tr-T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Uluslar arası Rekabet</a:t>
            </a:r>
            <a:r>
              <a:rPr kumimoji="0" lang="tr-T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 Çin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-8000"/>
          </a:blip>
          <a:srcRect/>
          <a:stretch>
            <a:fillRect/>
          </a:stretch>
        </p:blipFill>
        <p:spPr bwMode="auto">
          <a:xfrm>
            <a:off x="428596" y="3500438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30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 bright="30000"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 bright="30000"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 bright="30000"/>
          </a:blip>
          <a:srcRect/>
          <a:stretch>
            <a:fillRect/>
          </a:stretch>
        </p:blipFill>
        <p:spPr bwMode="auto">
          <a:xfrm>
            <a:off x="6786578" y="5572140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 bright="30000"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 bright="30000"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 bright="30000"/>
          </a:blip>
          <a:stretch>
            <a:fillRect/>
          </a:stretch>
        </p:blipFill>
        <p:spPr>
          <a:xfrm>
            <a:off x="6072198" y="4572008"/>
            <a:ext cx="1500326" cy="323600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 bright="30000"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8" name="27 Metin kutusu"/>
          <p:cNvSpPr txBox="1"/>
          <p:nvPr/>
        </p:nvSpPr>
        <p:spPr>
          <a:xfrm>
            <a:off x="214282" y="1142984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MEDYA KURULUŞUMUZ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395536" y="3501009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 bright="40000"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30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 bright="40000"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 bright="40000"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-8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 bright="30000"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 bright="30000"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 bright="30000"/>
          </a:blip>
          <a:srcRect/>
          <a:stretch>
            <a:fillRect/>
          </a:stretch>
        </p:blipFill>
        <p:spPr bwMode="auto">
          <a:xfrm>
            <a:off x="6786578" y="5572140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 bright="40000"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 bright="30000"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 bright="30000"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 bright="30000"/>
          </a:blip>
          <a:stretch>
            <a:fillRect/>
          </a:stretch>
        </p:blipFill>
        <p:spPr>
          <a:xfrm>
            <a:off x="6072198" y="4572008"/>
            <a:ext cx="1500326" cy="323600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 bright="30000"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8" name="27 Metin kutusu"/>
          <p:cNvSpPr txBox="1"/>
          <p:nvPr/>
        </p:nvSpPr>
        <p:spPr>
          <a:xfrm>
            <a:off x="1500166" y="114298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ENERJİ KAYNAĞIMIZ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395536" y="3501009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 bright="40000"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30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 bright="40000"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 bright="30000"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 bright="30000"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 bright="30000"/>
          </a:blip>
          <a:srcRect/>
          <a:stretch>
            <a:fillRect/>
          </a:stretch>
        </p:blipFill>
        <p:spPr bwMode="auto">
          <a:xfrm>
            <a:off x="6786578" y="5572140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 bright="40000"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 bright="30000"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 bright="30000"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 bright="30000"/>
          </a:blip>
          <a:stretch>
            <a:fillRect/>
          </a:stretch>
        </p:blipFill>
        <p:spPr>
          <a:xfrm>
            <a:off x="6072198" y="4572008"/>
            <a:ext cx="1500326" cy="323600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 bright="30000"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8" name="27 Metin kutusu"/>
          <p:cNvSpPr txBox="1"/>
          <p:nvPr/>
        </p:nvSpPr>
        <p:spPr>
          <a:xfrm>
            <a:off x="2786050" y="1214422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DANIŞMANLIK VE EĞİTİM KURULUŞUMUZ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395536" y="3501009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30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 bright="40000"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 bright="40000"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 bright="30000"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 bright="30000"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 bright="30000"/>
          </a:blip>
          <a:srcRect/>
          <a:stretch>
            <a:fillRect/>
          </a:stretch>
        </p:blipFill>
        <p:spPr bwMode="auto">
          <a:xfrm>
            <a:off x="6786578" y="5572140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 bright="40000"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 bright="30000"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 bright="30000"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 bright="30000"/>
          </a:blip>
          <a:stretch>
            <a:fillRect/>
          </a:stretch>
        </p:blipFill>
        <p:spPr>
          <a:xfrm>
            <a:off x="6072198" y="4572008"/>
            <a:ext cx="1500326" cy="323600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 bright="30000"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8" name="27 Metin kutusu"/>
          <p:cNvSpPr txBox="1"/>
          <p:nvPr/>
        </p:nvSpPr>
        <p:spPr>
          <a:xfrm>
            <a:off x="4286248" y="1142984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TELEVİZYONUMUZ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395536" y="3501009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 bright="40000"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30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 bright="40000"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 bright="40000"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 bright="30000"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 bright="30000"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 bright="30000"/>
          </a:blip>
          <a:srcRect/>
          <a:stretch>
            <a:fillRect/>
          </a:stretch>
        </p:blipFill>
        <p:spPr bwMode="auto">
          <a:xfrm>
            <a:off x="6786578" y="5572140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 bright="-8000"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 bright="30000"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 bright="30000"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 bright="30000"/>
          </a:blip>
          <a:stretch>
            <a:fillRect/>
          </a:stretch>
        </p:blipFill>
        <p:spPr>
          <a:xfrm>
            <a:off x="6072198" y="4572008"/>
            <a:ext cx="1500326" cy="323600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 bright="30000"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8" name="27 Metin kutusu"/>
          <p:cNvSpPr txBox="1"/>
          <p:nvPr/>
        </p:nvSpPr>
        <p:spPr>
          <a:xfrm>
            <a:off x="5500694" y="1142984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WEB SAYFAMIZ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395536" y="3501009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 bright="40000"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30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 bright="40000"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 bright="30000"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 bright="30000"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 bright="30000"/>
          </a:blip>
          <a:srcRect/>
          <a:stretch>
            <a:fillRect/>
          </a:stretch>
        </p:blipFill>
        <p:spPr bwMode="auto">
          <a:xfrm>
            <a:off x="6786578" y="5572140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 bright="40000"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 bright="30000"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 bright="30000"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 bright="30000"/>
          </a:blip>
          <a:stretch>
            <a:fillRect/>
          </a:stretch>
        </p:blipFill>
        <p:spPr>
          <a:xfrm>
            <a:off x="6072198" y="4572008"/>
            <a:ext cx="1500326" cy="323600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 bright="30000"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8" name="27 Metin kutusu"/>
          <p:cNvSpPr txBox="1"/>
          <p:nvPr/>
        </p:nvSpPr>
        <p:spPr>
          <a:xfrm>
            <a:off x="6786578" y="107154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TEKNOPARKIMIZ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395536" y="3501009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 bright="40000"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-7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 bright="40000"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 bright="40000"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 bright="30000"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 bright="30000"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 bright="30000"/>
          </a:blip>
          <a:srcRect/>
          <a:stretch>
            <a:fillRect/>
          </a:stretch>
        </p:blipFill>
        <p:spPr bwMode="auto">
          <a:xfrm>
            <a:off x="6786578" y="5572140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 bright="40000"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 bright="30000"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 bright="30000"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 bright="30000"/>
          </a:blip>
          <a:stretch>
            <a:fillRect/>
          </a:stretch>
        </p:blipFill>
        <p:spPr>
          <a:xfrm>
            <a:off x="6072198" y="4572008"/>
            <a:ext cx="1500326" cy="323600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 bright="30000"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8" name="27 Metin kutusu"/>
          <p:cNvSpPr txBox="1"/>
          <p:nvPr/>
        </p:nvSpPr>
        <p:spPr>
          <a:xfrm>
            <a:off x="214282" y="1357298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ÜNİVERSİTE SANAYİ İŞBİRLİĞİ SAĞLAYAN KURULUŞUMUZ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395536" y="3501009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 bright="40000"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30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 bright="40000"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 bright="40000"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 bright="30000"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 bright="30000"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 bright="30000"/>
          </a:blip>
          <a:srcRect/>
          <a:stretch>
            <a:fillRect/>
          </a:stretch>
        </p:blipFill>
        <p:spPr bwMode="auto">
          <a:xfrm>
            <a:off x="6786578" y="5572140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 bright="40000"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 bright="30000"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 bright="30000"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 bright="30000"/>
          </a:blip>
          <a:stretch>
            <a:fillRect/>
          </a:stretch>
        </p:blipFill>
        <p:spPr>
          <a:xfrm>
            <a:off x="6072198" y="4572008"/>
            <a:ext cx="1500326" cy="323600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 bright="30000"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8" name="27 Metin kutusu"/>
          <p:cNvSpPr txBox="1"/>
          <p:nvPr/>
        </p:nvSpPr>
        <p:spPr>
          <a:xfrm>
            <a:off x="928662" y="1142984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GAZETEMİZ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395536" y="3501009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 bright="40000"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30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 bright="40000"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 bright="40000"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 bright="30000"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 bright="30000"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 bright="30000"/>
          </a:blip>
          <a:srcRect/>
          <a:stretch>
            <a:fillRect/>
          </a:stretch>
        </p:blipFill>
        <p:spPr bwMode="auto">
          <a:xfrm>
            <a:off x="6786578" y="5572140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 bright="40000"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 bright="30000"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 bright="30000"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 bright="30000"/>
          </a:blip>
          <a:stretch>
            <a:fillRect/>
          </a:stretch>
        </p:blipFill>
        <p:spPr>
          <a:xfrm>
            <a:off x="6072198" y="4572008"/>
            <a:ext cx="1500326" cy="323600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 bright="30000"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8" name="27 Metin kutusu"/>
          <p:cNvSpPr txBox="1"/>
          <p:nvPr/>
        </p:nvSpPr>
        <p:spPr>
          <a:xfrm>
            <a:off x="1714480" y="1142984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RADYOMUZ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395536" y="3501009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 bright="40000"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30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 bright="40000"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 bright="40000"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 bright="30000"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 bright="30000"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 bright="30000"/>
          </a:blip>
          <a:srcRect/>
          <a:stretch>
            <a:fillRect/>
          </a:stretch>
        </p:blipFill>
        <p:spPr bwMode="auto">
          <a:xfrm>
            <a:off x="6786578" y="5572140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 bright="40000"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 bright="30000"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 bright="30000"/>
          </a:blip>
          <a:stretch>
            <a:fillRect/>
          </a:stretch>
        </p:blipFill>
        <p:spPr>
          <a:xfrm>
            <a:off x="6072198" y="4572008"/>
            <a:ext cx="1500326" cy="323600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 bright="30000"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8" name="27 Metin kutusu"/>
          <p:cNvSpPr txBox="1"/>
          <p:nvPr/>
        </p:nvSpPr>
        <p:spPr>
          <a:xfrm>
            <a:off x="3714744" y="1142984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İNSAN KAYNAĞI OFİSİMİZ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Sağ Ok"/>
          <p:cNvSpPr/>
          <p:nvPr/>
        </p:nvSpPr>
        <p:spPr>
          <a:xfrm rot="1760336">
            <a:off x="1000100" y="755481"/>
            <a:ext cx="2571768" cy="1214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Yüksek Maliyetler</a:t>
            </a:r>
            <a:endParaRPr lang="tr-TR" dirty="0"/>
          </a:p>
        </p:txBody>
      </p:sp>
      <p:sp>
        <p:nvSpPr>
          <p:cNvPr id="19" name="2 Alt Başlık"/>
          <p:cNvSpPr txBox="1">
            <a:spLocks/>
          </p:cNvSpPr>
          <p:nvPr/>
        </p:nvSpPr>
        <p:spPr>
          <a:xfrm>
            <a:off x="0" y="0"/>
            <a:ext cx="9144000" cy="6572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19 Sağ Ok"/>
          <p:cNvSpPr/>
          <p:nvPr/>
        </p:nvSpPr>
        <p:spPr>
          <a:xfrm rot="1760336">
            <a:off x="1000100" y="755481"/>
            <a:ext cx="2571768" cy="1214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Yüksek Maliyetler</a:t>
            </a:r>
            <a:endParaRPr lang="tr-TR" b="1" dirty="0"/>
          </a:p>
        </p:txBody>
      </p:sp>
      <p:sp>
        <p:nvSpPr>
          <p:cNvPr id="21" name="20 Sağ Ok"/>
          <p:cNvSpPr/>
          <p:nvPr/>
        </p:nvSpPr>
        <p:spPr>
          <a:xfrm rot="228895">
            <a:off x="537586" y="2339888"/>
            <a:ext cx="2571768" cy="1214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Verimsizlik</a:t>
            </a:r>
            <a:endParaRPr lang="tr-TR" b="1" dirty="0"/>
          </a:p>
        </p:txBody>
      </p:sp>
      <p:sp>
        <p:nvSpPr>
          <p:cNvPr id="22" name="21 Sağ Ok"/>
          <p:cNvSpPr/>
          <p:nvPr/>
        </p:nvSpPr>
        <p:spPr>
          <a:xfrm rot="19996335">
            <a:off x="850056" y="4055011"/>
            <a:ext cx="2571768" cy="1214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Markalaşma</a:t>
            </a:r>
            <a:endParaRPr lang="tr-TR" b="1" dirty="0"/>
          </a:p>
        </p:txBody>
      </p:sp>
      <p:sp>
        <p:nvSpPr>
          <p:cNvPr id="26" name="25 Sol Ok"/>
          <p:cNvSpPr/>
          <p:nvPr/>
        </p:nvSpPr>
        <p:spPr>
          <a:xfrm rot="19767734">
            <a:off x="5623368" y="588235"/>
            <a:ext cx="2643206" cy="12008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Mali Yetersizlik</a:t>
            </a:r>
            <a:endParaRPr lang="tr-TR" b="1" dirty="0"/>
          </a:p>
        </p:txBody>
      </p:sp>
      <p:sp>
        <p:nvSpPr>
          <p:cNvPr id="28" name="27 Sol Ok"/>
          <p:cNvSpPr/>
          <p:nvPr/>
        </p:nvSpPr>
        <p:spPr>
          <a:xfrm>
            <a:off x="6215074" y="2412188"/>
            <a:ext cx="2643206" cy="12008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Ölçek Eksi Ekonomileri</a:t>
            </a:r>
            <a:endParaRPr lang="tr-TR" b="1" dirty="0"/>
          </a:p>
        </p:txBody>
      </p:sp>
      <p:sp>
        <p:nvSpPr>
          <p:cNvPr id="31" name="30 Sol Ok"/>
          <p:cNvSpPr/>
          <p:nvPr/>
        </p:nvSpPr>
        <p:spPr>
          <a:xfrm rot="887936">
            <a:off x="6038842" y="4002096"/>
            <a:ext cx="2643206" cy="12008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Teknoloji ve Yeniliğe Karşı Direnç</a:t>
            </a:r>
            <a:endParaRPr lang="tr-TR" b="1" dirty="0"/>
          </a:p>
        </p:txBody>
      </p:sp>
      <p:sp>
        <p:nvSpPr>
          <p:cNvPr id="32" name="31 Yukarı Ok Belirtme Çizgisi"/>
          <p:cNvSpPr/>
          <p:nvPr/>
        </p:nvSpPr>
        <p:spPr>
          <a:xfrm>
            <a:off x="2643174" y="5041761"/>
            <a:ext cx="4143404" cy="114300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Ulusal ve Uluslararası Rekabette Geride Kalmak</a:t>
            </a:r>
            <a:endParaRPr lang="tr-TR" b="1" dirty="0"/>
          </a:p>
        </p:txBody>
      </p:sp>
      <p:sp>
        <p:nvSpPr>
          <p:cNvPr id="23" name="22 Oval"/>
          <p:cNvSpPr/>
          <p:nvPr/>
        </p:nvSpPr>
        <p:spPr>
          <a:xfrm>
            <a:off x="3186102" y="1757352"/>
            <a:ext cx="2928958" cy="250033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500" b="1" dirty="0" smtClean="0"/>
              <a:t>KOBİ’ler</a:t>
            </a:r>
            <a:endParaRPr lang="tr-TR" sz="3500" b="1" dirty="0"/>
          </a:p>
        </p:txBody>
      </p:sp>
      <p:sp>
        <p:nvSpPr>
          <p:cNvPr id="12" name="11 Metin kutusu"/>
          <p:cNvSpPr txBox="1"/>
          <p:nvPr/>
        </p:nvSpPr>
        <p:spPr>
          <a:xfrm>
            <a:off x="3214678" y="142852"/>
            <a:ext cx="2143140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bg1"/>
                </a:solidFill>
              </a:rPr>
              <a:t>MEVCUT DURUM</a:t>
            </a:r>
            <a:endParaRPr lang="tr-T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395536" y="3501009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 bright="40000"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30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 bright="40000"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 bright="40000"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 bright="30000"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 bright="30000"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 bright="30000"/>
          </a:blip>
          <a:srcRect/>
          <a:stretch>
            <a:fillRect/>
          </a:stretch>
        </p:blipFill>
        <p:spPr bwMode="auto">
          <a:xfrm>
            <a:off x="6786578" y="5572140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 bright="40000"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 bright="30000"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 bright="30000"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/>
          </a:blip>
          <a:stretch>
            <a:fillRect/>
          </a:stretch>
        </p:blipFill>
        <p:spPr>
          <a:xfrm>
            <a:off x="6072198" y="4429132"/>
            <a:ext cx="1500326" cy="466476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 bright="30000"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8" name="27 Metin kutusu"/>
          <p:cNvSpPr txBox="1"/>
          <p:nvPr/>
        </p:nvSpPr>
        <p:spPr>
          <a:xfrm>
            <a:off x="5214942" y="1142984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EŞLEŞTİRME VE İŞ GELİŞTİRME MERKEZİMİZ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395536" y="3501009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 bright="40000"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30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 bright="40000"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 bright="40000"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 bright="30000"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 bright="30000"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 bright="30000"/>
          </a:blip>
          <a:srcRect/>
          <a:stretch>
            <a:fillRect/>
          </a:stretch>
        </p:blipFill>
        <p:spPr bwMode="auto">
          <a:xfrm>
            <a:off x="6786578" y="5572140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 bright="40000"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 bright="30000"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 bright="30000"/>
          </a:blip>
          <a:stretch>
            <a:fillRect/>
          </a:stretch>
        </p:blipFill>
        <p:spPr>
          <a:xfrm>
            <a:off x="6072198" y="4572008"/>
            <a:ext cx="1500326" cy="323600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 bright="30000"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8" name="27 Metin kutusu"/>
          <p:cNvSpPr txBox="1"/>
          <p:nvPr/>
        </p:nvSpPr>
        <p:spPr>
          <a:xfrm>
            <a:off x="6858016" y="1142984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ORTAK MARKAMIZ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395536" y="3501009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 bright="40000"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30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 bright="40000"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 bright="40000"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 bright="30000"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 bright="30000"/>
          </a:blip>
          <a:srcRect/>
          <a:stretch>
            <a:fillRect/>
          </a:stretch>
        </p:blipFill>
        <p:spPr bwMode="auto">
          <a:xfrm>
            <a:off x="6786578" y="5572140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 bright="40000"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 bright="30000"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 bright="30000"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 bright="30000"/>
          </a:blip>
          <a:stretch>
            <a:fillRect/>
          </a:stretch>
        </p:blipFill>
        <p:spPr>
          <a:xfrm>
            <a:off x="6072198" y="4572008"/>
            <a:ext cx="1500326" cy="323600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 bright="30000"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8" name="27 Metin kutusu"/>
          <p:cNvSpPr txBox="1"/>
          <p:nvPr/>
        </p:nvSpPr>
        <p:spPr>
          <a:xfrm>
            <a:off x="571472" y="1202280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İŞ VE İNŞAAT MAKİNASI KÜMEMİZ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395536" y="3501009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 bright="40000"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30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 bright="40000"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 bright="40000"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 bright="30000"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 bright="30000"/>
          </a:blip>
          <a:srcRect/>
          <a:stretch>
            <a:fillRect/>
          </a:stretch>
        </p:blipFill>
        <p:spPr bwMode="auto">
          <a:xfrm>
            <a:off x="6786578" y="5572140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 bright="40000"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 bright="30000"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 bright="30000"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 bright="30000"/>
          </a:blip>
          <a:stretch>
            <a:fillRect/>
          </a:stretch>
        </p:blipFill>
        <p:spPr>
          <a:xfrm>
            <a:off x="6072198" y="4572008"/>
            <a:ext cx="1500326" cy="323600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 bright="30000"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8" name="27 Metin kutusu"/>
          <p:cNvSpPr txBox="1"/>
          <p:nvPr/>
        </p:nvSpPr>
        <p:spPr>
          <a:xfrm>
            <a:off x="1928794" y="1142984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YENİLENEBİLİR ENERJİ KÜMEMİZ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395536" y="3501009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 bright="40000"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30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 bright="40000"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 bright="40000"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 bright="30000"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 bright="30000"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 bright="30000"/>
          </a:blip>
          <a:srcRect/>
          <a:stretch>
            <a:fillRect/>
          </a:stretch>
        </p:blipFill>
        <p:spPr bwMode="auto">
          <a:xfrm>
            <a:off x="6786578" y="5572140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 bright="40000"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 bright="30000"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 bright="30000"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 bright="30000"/>
          </a:blip>
          <a:stretch>
            <a:fillRect/>
          </a:stretch>
        </p:blipFill>
        <p:spPr>
          <a:xfrm>
            <a:off x="6072198" y="4572008"/>
            <a:ext cx="1500326" cy="323600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8" name="27 Metin kutusu"/>
          <p:cNvSpPr txBox="1"/>
          <p:nvPr/>
        </p:nvSpPr>
        <p:spPr>
          <a:xfrm>
            <a:off x="3786182" y="1142984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SAVUNMA VE HAVACILIK KÜMEMİZ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395536" y="3501009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 bright="40000"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30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 bright="40000"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 bright="40000"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 bright="30000"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 bright="30000"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/>
          </a:blip>
          <a:srcRect/>
          <a:stretch>
            <a:fillRect/>
          </a:stretch>
        </p:blipFill>
        <p:spPr bwMode="auto">
          <a:xfrm>
            <a:off x="6786578" y="5638448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 bright="40000"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 bright="30000"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 bright="30000"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 bright="30000"/>
          </a:blip>
          <a:stretch>
            <a:fillRect/>
          </a:stretch>
        </p:blipFill>
        <p:spPr>
          <a:xfrm>
            <a:off x="6072198" y="4572008"/>
            <a:ext cx="1500326" cy="323600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 bright="30000"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8" name="27 Metin kutusu"/>
          <p:cNvSpPr txBox="1"/>
          <p:nvPr/>
        </p:nvSpPr>
        <p:spPr>
          <a:xfrm>
            <a:off x="5929322" y="1214422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MEDİKAL KÜMEMİZ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Resim" descr="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6" y="0"/>
            <a:ext cx="8929688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ener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0792"/>
            <a:ext cx="1475656" cy="93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Dikdörtgen"/>
          <p:cNvSpPr/>
          <p:nvPr/>
        </p:nvSpPr>
        <p:spPr>
          <a:xfrm>
            <a:off x="467544" y="1412776"/>
            <a:ext cx="8172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Franklin Gothic Book" pitchFamily="34" charset="0"/>
              </a:rPr>
              <a:t>YERLİ ENERJİ TEKNOLOJİLERİ ARAŞTIRMA-GELİŞTİRME PLATFORMU </a:t>
            </a:r>
            <a:endParaRPr lang="tr-TR" sz="2000" b="1" dirty="0"/>
          </a:p>
        </p:txBody>
      </p:sp>
      <p:pic>
        <p:nvPicPr>
          <p:cNvPr id="4" name="Resim 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1" y="524080"/>
            <a:ext cx="936104" cy="83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esim 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3" y="380262"/>
            <a:ext cx="1296144" cy="89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9" y="535761"/>
            <a:ext cx="2520280" cy="72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1797" y="476672"/>
            <a:ext cx="2536707" cy="7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INOPARK\ENERJİ\RESİMLER\Renewable%20Energy%2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3573016"/>
            <a:ext cx="2670274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Documents and Settings\mete\Desktop\ek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3573016"/>
            <a:ext cx="2843809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3 Metin kutusu"/>
          <p:cNvSpPr txBox="1">
            <a:spLocks noChangeArrowheads="1"/>
          </p:cNvSpPr>
          <p:nvPr/>
        </p:nvSpPr>
        <p:spPr bwMode="auto">
          <a:xfrm>
            <a:off x="0" y="3645024"/>
            <a:ext cx="25558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800" b="1" dirty="0">
                <a:solidFill>
                  <a:schemeClr val="bg1"/>
                </a:solidFill>
              </a:rPr>
              <a:t>MİLRES PROJESİ</a:t>
            </a:r>
          </a:p>
        </p:txBody>
      </p:sp>
      <p:graphicFrame>
        <p:nvGraphicFramePr>
          <p:cNvPr id="11" name="10 Diyagram"/>
          <p:cNvGraphicFramePr/>
          <p:nvPr/>
        </p:nvGraphicFramePr>
        <p:xfrm>
          <a:off x="0" y="1844824"/>
          <a:ext cx="9144000" cy="1221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77826" name="Picture 2" descr="http://t0.gstatic.com/images?q=tbn:YUTsRikG92tSbM:http://www.ostim.org.tr/Videolar/Haberler/VH201041256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15816" y="3717032"/>
            <a:ext cx="3096344" cy="26143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s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683568" y="785794"/>
            <a:ext cx="8460432" cy="381072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tr-TR" dirty="0" smtClean="0">
                <a:solidFill>
                  <a:schemeClr val="tx1"/>
                </a:solidFill>
              </a:rPr>
              <a:t>Küçük olmak gerektiğinde küçük kalabilen;</a:t>
            </a:r>
          </a:p>
          <a:p>
            <a:pPr algn="l"/>
            <a:r>
              <a:rPr lang="tr-TR" dirty="0" smtClean="0">
                <a:solidFill>
                  <a:schemeClr val="tx1"/>
                </a:solidFill>
              </a:rPr>
              <a:t>Büyük olmak gerektiğinde,</a:t>
            </a:r>
          </a:p>
          <a:p>
            <a:pPr lvl="1" algn="l">
              <a:buFont typeface="Arial" pitchFamily="34" charset="0"/>
              <a:buChar char="•"/>
            </a:pPr>
            <a:r>
              <a:rPr lang="tr-TR" sz="3200" b="1" dirty="0" smtClean="0">
                <a:solidFill>
                  <a:schemeClr val="tx1"/>
                </a:solidFill>
              </a:rPr>
              <a:t>Birlikte çalışan </a:t>
            </a:r>
            <a:r>
              <a:rPr lang="tr-TR" dirty="0" smtClean="0">
                <a:solidFill>
                  <a:schemeClr val="tx1"/>
                </a:solidFill>
              </a:rPr>
              <a:t>(Collaboration)</a:t>
            </a:r>
          </a:p>
          <a:p>
            <a:pPr lvl="1" algn="l">
              <a:buFont typeface="Arial" pitchFamily="34" charset="0"/>
              <a:buChar char="•"/>
            </a:pPr>
            <a:r>
              <a:rPr lang="tr-TR" sz="3200" b="1" dirty="0" smtClean="0">
                <a:solidFill>
                  <a:schemeClr val="tx1"/>
                </a:solidFill>
              </a:rPr>
              <a:t>Dayanışma içinde olan </a:t>
            </a:r>
            <a:r>
              <a:rPr lang="tr-TR" dirty="0" smtClean="0">
                <a:solidFill>
                  <a:schemeClr val="tx1"/>
                </a:solidFill>
              </a:rPr>
              <a:t>(Cooperation)</a:t>
            </a:r>
          </a:p>
          <a:p>
            <a:pPr lvl="1" algn="l">
              <a:buFont typeface="Arial" pitchFamily="34" charset="0"/>
              <a:buChar char="•"/>
            </a:pPr>
            <a:r>
              <a:rPr lang="tr-TR" sz="3200" b="1" dirty="0" smtClean="0">
                <a:solidFill>
                  <a:schemeClr val="tx1"/>
                </a:solidFill>
              </a:rPr>
              <a:t>Bütünleşik </a:t>
            </a:r>
            <a:r>
              <a:rPr lang="tr-TR" dirty="0" smtClean="0">
                <a:solidFill>
                  <a:schemeClr val="tx1"/>
                </a:solidFill>
              </a:rPr>
              <a:t>(Integration)</a:t>
            </a:r>
          </a:p>
          <a:p>
            <a:pPr algn="l"/>
            <a:r>
              <a:rPr lang="tr-TR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 </a:t>
            </a:r>
            <a:r>
              <a:rPr lang="tr-TR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birlikte üretebilen </a:t>
            </a:r>
            <a:r>
              <a:rPr lang="tr-T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</a:t>
            </a:r>
            <a:r>
              <a:rPr lang="tr-TR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Satabilen </a:t>
            </a:r>
            <a:r>
              <a:rPr lang="tr-TR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KOBİ’ler</a:t>
            </a:r>
            <a:r>
              <a:rPr lang="tr-TR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tr-TR" sz="3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2 Alt Başlık"/>
          <p:cNvSpPr txBox="1">
            <a:spLocks/>
          </p:cNvSpPr>
          <p:nvPr/>
        </p:nvSpPr>
        <p:spPr>
          <a:xfrm>
            <a:off x="0" y="4437112"/>
            <a:ext cx="9144000" cy="2095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>
              <a:spcBef>
                <a:spcPct val="20000"/>
              </a:spcBef>
            </a:pP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tr-TR" sz="3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Ayrı ayr</a:t>
            </a:r>
            <a:r>
              <a:rPr lang="tr-T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ı k</a:t>
            </a:r>
            <a:r>
              <a:rPr kumimoji="0" lang="tr-TR" sz="36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üçük</a:t>
            </a:r>
            <a:r>
              <a:rPr kumimoji="0" lang="tr-TR" sz="3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olmanın ayrıcalığını</a:t>
            </a:r>
          </a:p>
          <a:p>
            <a:pPr marL="450850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3200" b="1" dirty="0" smtClean="0">
                <a:solidFill>
                  <a:schemeClr val="tx2"/>
                </a:solidFill>
              </a:rPr>
              <a:t>		</a:t>
            </a:r>
            <a:r>
              <a:rPr lang="tr-T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Birlikte büyük </a:t>
            </a:r>
            <a:r>
              <a:rPr lang="tr-TR" sz="3200" b="1" dirty="0" smtClean="0">
                <a:solidFill>
                  <a:schemeClr val="tx2"/>
                </a:solidFill>
              </a:rPr>
              <a:t>olmanın avantajını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</a:t>
            </a: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yaşayan KOBİ’ler…</a:t>
            </a:r>
            <a:endParaRPr kumimoji="0" lang="tr-TR" sz="32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1785918" y="142852"/>
            <a:ext cx="4500594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PROBLEMLERİ ÇÖZECEK  FELSEFE</a:t>
            </a:r>
            <a:endParaRPr lang="tr-T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8" name="Picture 10" descr="http://medya.zaman.com.tr/2009/07/11/osti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3096344" cy="1789785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827584" y="3645024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/>
              <a:t>MAYIN TEMİZLEME</a:t>
            </a:r>
            <a:endParaRPr lang="tr-TR" sz="2000" b="1" dirty="0"/>
          </a:p>
        </p:txBody>
      </p:sp>
      <p:pic>
        <p:nvPicPr>
          <p:cNvPr id="78852" name="Picture 4" descr="http://t1.gstatic.com/images?q=tbn:w2rVORJWHpgbnM:http://www.izmir.bel.tr/UploadedPics/News2009_2/SUA_3549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700808"/>
            <a:ext cx="3040334" cy="1800200"/>
          </a:xfrm>
          <a:prstGeom prst="rect">
            <a:avLst/>
          </a:prstGeom>
          <a:noFill/>
        </p:spPr>
      </p:pic>
      <p:pic>
        <p:nvPicPr>
          <p:cNvPr id="78854" name="Picture 6" descr="http://www.ssm.gov.tr/anasayfa/hizli/duyurular/etkinlikler/torenler/PublishingImages/2009kobiDanismanlig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149080"/>
            <a:ext cx="3263909" cy="1951964"/>
          </a:xfrm>
          <a:prstGeom prst="rect">
            <a:avLst/>
          </a:prstGeom>
          <a:noFill/>
        </p:spPr>
      </p:pic>
      <p:pic>
        <p:nvPicPr>
          <p:cNvPr id="78856" name="Picture 8" descr="Tam boyutlu görseli göster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4149080"/>
            <a:ext cx="3811491" cy="2016224"/>
          </a:xfrm>
          <a:prstGeom prst="rect">
            <a:avLst/>
          </a:prstGeom>
          <a:noFill/>
        </p:spPr>
      </p:pic>
      <p:sp>
        <p:nvSpPr>
          <p:cNvPr id="9" name="8 Metin kutusu"/>
          <p:cNvSpPr txBox="1"/>
          <p:nvPr/>
        </p:nvSpPr>
        <p:spPr>
          <a:xfrm>
            <a:off x="4788024" y="6165304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/>
              <a:t>ANA SANAYİ VE OFF SET ÇALIŞMALARI</a:t>
            </a:r>
            <a:endParaRPr lang="tr-TR" sz="1600" b="1" dirty="0"/>
          </a:p>
        </p:txBody>
      </p:sp>
      <p:sp>
        <p:nvSpPr>
          <p:cNvPr id="10" name="9 Metin kutusu"/>
          <p:cNvSpPr txBox="1"/>
          <p:nvPr/>
        </p:nvSpPr>
        <p:spPr>
          <a:xfrm>
            <a:off x="251520" y="6309320"/>
            <a:ext cx="3551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/>
              <a:t>KOBİ DANIŞMANLIĞI MERKEZİ</a:t>
            </a:r>
            <a:endParaRPr lang="tr-TR" sz="2000" b="1" dirty="0"/>
          </a:p>
        </p:txBody>
      </p:sp>
      <p:pic>
        <p:nvPicPr>
          <p:cNvPr id="11" name="10 Resim" descr="savunmayenilogos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43808" y="260648"/>
            <a:ext cx="3096344" cy="1248859"/>
          </a:xfrm>
          <a:prstGeom prst="rect">
            <a:avLst/>
          </a:prstGeom>
        </p:spPr>
      </p:pic>
      <p:sp>
        <p:nvSpPr>
          <p:cNvPr id="12" name="11 Metin kutusu"/>
          <p:cNvSpPr txBox="1"/>
          <p:nvPr/>
        </p:nvSpPr>
        <p:spPr>
          <a:xfrm>
            <a:off x="4932040" y="3645024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/>
              <a:t>TSK YERLİLEŞTİRME SERGİSİ</a:t>
            </a:r>
            <a:endParaRPr lang="tr-T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2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B9E8403-D7B8-4133-8E60-4470ADBA580B}" type="slidenum">
              <a:rPr lang="tr-TR" sz="1400"/>
              <a:pPr algn="r"/>
              <a:t>31</a:t>
            </a:fld>
            <a:endParaRPr lang="tr-TR" sz="1400"/>
          </a:p>
        </p:txBody>
      </p:sp>
      <p:sp>
        <p:nvSpPr>
          <p:cNvPr id="93187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28670"/>
            <a:ext cx="9144000" cy="850900"/>
          </a:xfrm>
        </p:spPr>
        <p:txBody>
          <a:bodyPr lIns="91431" tIns="45715" rIns="91431" bIns="45715">
            <a:normAutofit fontScale="90000"/>
          </a:bodyPr>
          <a:lstStyle/>
          <a:p>
            <a:pPr eaLnBrk="1" hangingPunct="1"/>
            <a:r>
              <a:rPr lang="tr-TR" sz="2800" dirty="0" smtClean="0">
                <a:solidFill>
                  <a:schemeClr val="accent2"/>
                </a:solidFill>
                <a:cs typeface="Arial" pitchFamily="34" charset="0"/>
              </a:rPr>
              <a:t>TÜRKİYE’DE YÜKSEK TEKNOLOJİLİ ALANLARDA KAMU HARCAMALARI </a:t>
            </a:r>
          </a:p>
        </p:txBody>
      </p:sp>
      <p:sp>
        <p:nvSpPr>
          <p:cNvPr id="93188" name="Rectangle 12"/>
          <p:cNvSpPr>
            <a:spLocks noChangeArrowheads="1"/>
          </p:cNvSpPr>
          <p:nvPr/>
        </p:nvSpPr>
        <p:spPr bwMode="auto">
          <a:xfrm>
            <a:off x="250825" y="1557338"/>
            <a:ext cx="8642350" cy="503237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algn="ctr" defTabSz="769938" eaLnBrk="0" hangingPunct="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None/>
            </a:pPr>
            <a:r>
              <a:rPr lang="tr-TR" sz="2800" b="1">
                <a:solidFill>
                  <a:schemeClr val="bg1"/>
                </a:solidFill>
                <a:cs typeface="Arial" pitchFamily="34" charset="0"/>
              </a:rPr>
              <a:t>2011 – 2021 Yılları Arası Tahmini Harcamalar</a:t>
            </a:r>
          </a:p>
        </p:txBody>
      </p:sp>
      <p:sp>
        <p:nvSpPr>
          <p:cNvPr id="93189" name="Rectangle 3"/>
          <p:cNvSpPr txBox="1">
            <a:spLocks noChangeArrowheads="1"/>
          </p:cNvSpPr>
          <p:nvPr/>
        </p:nvSpPr>
        <p:spPr bwMode="auto">
          <a:xfrm>
            <a:off x="1116013" y="2060575"/>
            <a:ext cx="74168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 indent="-266700">
              <a:spcBef>
                <a:spcPct val="5000"/>
              </a:spcBef>
              <a:spcAft>
                <a:spcPts val="100"/>
              </a:spcAft>
              <a:buClr>
                <a:srgbClr val="CC9900"/>
              </a:buClr>
              <a:buFont typeface="Wingdings" pitchFamily="2" charset="2"/>
              <a:buChar char="§"/>
            </a:pPr>
            <a:r>
              <a:rPr lang="tr-TR" sz="2400" dirty="0">
                <a:cs typeface="Arial" pitchFamily="34" charset="0"/>
              </a:rPr>
              <a:t>Haberleşme 		</a:t>
            </a:r>
            <a:r>
              <a:rPr lang="tr-TR" sz="2400" dirty="0" smtClean="0">
                <a:cs typeface="Arial" pitchFamily="34" charset="0"/>
              </a:rPr>
              <a:t>	: </a:t>
            </a:r>
            <a:r>
              <a:rPr lang="tr-TR" sz="2400" dirty="0">
                <a:cs typeface="Arial" pitchFamily="34" charset="0"/>
              </a:rPr>
              <a:t>210 Milyar Dolar</a:t>
            </a:r>
          </a:p>
          <a:p>
            <a:pPr marL="266700" indent="-266700">
              <a:spcBef>
                <a:spcPct val="5000"/>
              </a:spcBef>
              <a:spcAft>
                <a:spcPts val="100"/>
              </a:spcAft>
              <a:buClr>
                <a:srgbClr val="CC9900"/>
              </a:buClr>
              <a:buFont typeface="Wingdings" pitchFamily="2" charset="2"/>
              <a:buChar char="§"/>
            </a:pPr>
            <a:r>
              <a:rPr lang="tr-TR" sz="2400" dirty="0">
                <a:cs typeface="Arial" pitchFamily="34" charset="0"/>
              </a:rPr>
              <a:t>Bilgi Teknolojileri		:   70 Milyar Dolar</a:t>
            </a:r>
          </a:p>
          <a:p>
            <a:pPr marL="266700" indent="-266700">
              <a:spcBef>
                <a:spcPct val="5000"/>
              </a:spcBef>
              <a:spcAft>
                <a:spcPts val="100"/>
              </a:spcAft>
              <a:buClr>
                <a:srgbClr val="CC9900"/>
              </a:buClr>
              <a:buFont typeface="Wingdings" pitchFamily="2" charset="2"/>
              <a:buChar char="§"/>
            </a:pPr>
            <a:r>
              <a:rPr lang="tr-TR" sz="2400" dirty="0">
                <a:cs typeface="Arial" pitchFamily="34" charset="0"/>
              </a:rPr>
              <a:t>Ulaştırma 			:   90 Milyar Dolar</a:t>
            </a:r>
          </a:p>
          <a:p>
            <a:pPr marL="266700" indent="-266700">
              <a:spcBef>
                <a:spcPct val="5000"/>
              </a:spcBef>
              <a:spcAft>
                <a:spcPts val="100"/>
              </a:spcAft>
              <a:buClr>
                <a:srgbClr val="CC9900"/>
              </a:buClr>
              <a:buFont typeface="Wingdings" pitchFamily="2" charset="2"/>
              <a:buChar char="§"/>
            </a:pPr>
            <a:r>
              <a:rPr lang="tr-TR" sz="2400" dirty="0">
                <a:cs typeface="Arial" pitchFamily="34" charset="0"/>
              </a:rPr>
              <a:t>Enerji 			:   95 Milyar Dolar</a:t>
            </a:r>
          </a:p>
          <a:p>
            <a:pPr marL="266700" indent="-266700">
              <a:spcBef>
                <a:spcPct val="5000"/>
              </a:spcBef>
              <a:spcAft>
                <a:spcPts val="100"/>
              </a:spcAft>
              <a:buClr>
                <a:srgbClr val="CC9900"/>
              </a:buClr>
              <a:buFont typeface="Wingdings" pitchFamily="2" charset="2"/>
              <a:buChar char="§"/>
            </a:pPr>
            <a:r>
              <a:rPr lang="tr-TR" sz="2400" dirty="0">
                <a:cs typeface="Arial" pitchFamily="34" charset="0"/>
              </a:rPr>
              <a:t>Sağlık 			: 135 Milyar Dolar</a:t>
            </a:r>
          </a:p>
          <a:p>
            <a:pPr marL="266700" indent="-266700">
              <a:spcBef>
                <a:spcPct val="5000"/>
              </a:spcBef>
              <a:spcAft>
                <a:spcPts val="100"/>
              </a:spcAft>
              <a:buClr>
                <a:srgbClr val="CC9900"/>
              </a:buClr>
              <a:buFont typeface="Wingdings" pitchFamily="2" charset="2"/>
              <a:buNone/>
            </a:pPr>
            <a:r>
              <a:rPr lang="tr-TR" sz="2400" b="1" i="1" dirty="0">
                <a:cs typeface="Arial" pitchFamily="34" charset="0"/>
              </a:rPr>
              <a:t>	</a:t>
            </a:r>
            <a:r>
              <a:rPr lang="tr-TR" sz="2400" b="1" dirty="0">
                <a:cs typeface="Arial" pitchFamily="34" charset="0"/>
              </a:rPr>
              <a:t>TOPLAM			: 600 Milyar Dolar</a:t>
            </a:r>
          </a:p>
        </p:txBody>
      </p:sp>
      <p:pic>
        <p:nvPicPr>
          <p:cNvPr id="93190" name="Picture 7" descr="http://emergingyouth.files.wordpress.com/2009/09/obama-high-speed-rail-pla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4581525"/>
            <a:ext cx="31432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1" name="Picture 12" descr="enerji_000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581525"/>
            <a:ext cx="284321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2" name="Picture 2" descr="http://www.ssm.gov.tr/TR/Projeler/mebs/PublishingImages/XBand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4581525"/>
            <a:ext cx="24384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5" name="Text Box 9"/>
          <p:cNvSpPr txBox="1">
            <a:spLocks noChangeArrowheads="1"/>
          </p:cNvSpPr>
          <p:nvPr/>
        </p:nvSpPr>
        <p:spPr bwMode="auto">
          <a:xfrm>
            <a:off x="468313" y="6308725"/>
            <a:ext cx="7775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r-TR" i="1" u="sng">
                <a:cs typeface="Arial" pitchFamily="34" charset="0"/>
              </a:rPr>
              <a:t>Kaynak:</a:t>
            </a:r>
            <a:r>
              <a:rPr lang="tr-TR" i="1">
                <a:cs typeface="Arial" pitchFamily="34" charset="0"/>
              </a:rPr>
              <a:t> İlgili Bakanlıkların Stratejik Planları</a:t>
            </a:r>
          </a:p>
        </p:txBody>
      </p:sp>
      <p:sp>
        <p:nvSpPr>
          <p:cNvPr id="10" name="AutoShape 2"/>
          <p:cNvSpPr txBox="1">
            <a:spLocks noChangeArrowheads="1"/>
          </p:cNvSpPr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tx1"/>
          </a:solidFill>
        </p:spPr>
        <p:txBody>
          <a:bodyPr vert="horz" lIns="91431" tIns="45715" rIns="91431" bIns="45715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 smtClean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ULUSLAR ARASI REKABETİN ALANI TÜRKİYE OLDUĞUNDA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(OFF</a:t>
            </a:r>
            <a:r>
              <a:rPr lang="tr-TR" sz="2800" b="1" dirty="0" smtClean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SET)</a:t>
            </a:r>
            <a:endParaRPr kumimoji="0" lang="tr-TR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bdullah Çörtü\AppData\Local\Microsoft\Windows\Temporary Internet Files\Content.Outlook\F4D236Q6\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8" y="0"/>
            <a:ext cx="9139943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bdullah Çörtü\AppData\Local\Microsoft\Windows\Temporary Internet Files\Content.Outlook\F4D236Q6\h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1 Başlık"/>
          <p:cNvSpPr>
            <a:spLocks noGrp="1"/>
          </p:cNvSpPr>
          <p:nvPr>
            <p:ph type="ctrTitle"/>
          </p:nvPr>
        </p:nvSpPr>
        <p:spPr>
          <a:xfrm>
            <a:off x="0" y="0"/>
            <a:ext cx="1928794" cy="928693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tr-TR" sz="3600" b="1" dirty="0" smtClean="0">
                <a:solidFill>
                  <a:schemeClr val="bg1"/>
                </a:solidFill>
              </a:rPr>
              <a:t>İdealimiz</a:t>
            </a:r>
            <a:endParaRPr lang="tr-TR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Resim" descr="yildizl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043608" y="0"/>
            <a:ext cx="6948264" cy="4007368"/>
          </a:xfrm>
        </p:spPr>
        <p:txBody>
          <a:bodyPr>
            <a:normAutofit fontScale="85000" lnSpcReduction="20000"/>
          </a:bodyPr>
          <a:lstStyle/>
          <a:p>
            <a:endParaRPr lang="tr-TR" dirty="0" smtClean="0">
              <a:solidFill>
                <a:schemeClr val="bg1"/>
              </a:solidFill>
            </a:endParaRPr>
          </a:p>
          <a:p>
            <a:endParaRPr lang="tr-TR" dirty="0">
              <a:solidFill>
                <a:schemeClr val="bg1"/>
              </a:solidFill>
            </a:endParaRPr>
          </a:p>
          <a:p>
            <a:endParaRPr lang="tr-TR" dirty="0" smtClean="0">
              <a:solidFill>
                <a:schemeClr val="bg1"/>
              </a:solidFill>
            </a:endParaRPr>
          </a:p>
          <a:p>
            <a:endParaRPr lang="tr-TR" dirty="0">
              <a:solidFill>
                <a:schemeClr val="bg1"/>
              </a:solidFill>
            </a:endParaRPr>
          </a:p>
          <a:p>
            <a:endParaRPr lang="tr-TR" dirty="0" smtClean="0">
              <a:solidFill>
                <a:schemeClr val="bg1"/>
              </a:solidFill>
            </a:endParaRPr>
          </a:p>
          <a:p>
            <a:endParaRPr lang="tr-TR" dirty="0">
              <a:solidFill>
                <a:schemeClr val="bg1"/>
              </a:solidFill>
            </a:endParaRPr>
          </a:p>
          <a:p>
            <a:r>
              <a:rPr lang="tr-TR" b="1" dirty="0">
                <a:solidFill>
                  <a:schemeClr val="bg1"/>
                </a:solidFill>
              </a:rPr>
              <a:t>İdealler yıldızlara benzer. Onlara ulaşamazsınız, ama size yol gösterirler</a:t>
            </a:r>
            <a:r>
              <a:rPr lang="tr-TR" b="1" dirty="0" smtClean="0">
                <a:solidFill>
                  <a:schemeClr val="bg1"/>
                </a:solidFill>
              </a:rPr>
              <a:t>.					</a:t>
            </a:r>
          </a:p>
          <a:p>
            <a:r>
              <a:rPr lang="tr-TR" b="1" dirty="0" err="1" smtClean="0">
                <a:solidFill>
                  <a:schemeClr val="bg1"/>
                </a:solidFill>
              </a:rPr>
              <a:t>Waldo</a:t>
            </a:r>
            <a:r>
              <a:rPr lang="tr-TR" b="1" dirty="0" smtClean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Emerson</a:t>
            </a:r>
            <a:endParaRPr lang="tr-TR" b="1" dirty="0">
              <a:solidFill>
                <a:schemeClr val="bg1"/>
              </a:solidFill>
            </a:endParaRPr>
          </a:p>
          <a:p>
            <a:endParaRPr lang="tr-TR" dirty="0" smtClean="0">
              <a:solidFill>
                <a:schemeClr val="bg1"/>
              </a:solidFill>
            </a:endParaRPr>
          </a:p>
          <a:p>
            <a:endParaRPr lang="tr-TR" dirty="0" smtClean="0">
              <a:solidFill>
                <a:schemeClr val="bg1"/>
              </a:solidFill>
            </a:endParaRPr>
          </a:p>
          <a:p>
            <a:endParaRPr lang="tr-TR" dirty="0">
              <a:solidFill>
                <a:schemeClr val="bg1"/>
              </a:solidFill>
            </a:endParaRPr>
          </a:p>
          <a:p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9" name="8 Resim" descr="ostim full kurums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404664"/>
            <a:ext cx="3066035" cy="12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Dikdörtgen"/>
          <p:cNvSpPr/>
          <p:nvPr/>
        </p:nvSpPr>
        <p:spPr>
          <a:xfrm>
            <a:off x="1187624" y="1844824"/>
            <a:ext cx="6372200" cy="16428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tr-TR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Teşekkür Ederiz</a:t>
            </a:r>
            <a:endParaRPr lang="tr-TR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1571604" y="5072074"/>
            <a:ext cx="58143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www.ostim.org.tr</a:t>
            </a:r>
            <a:endParaRPr lang="tr-T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357158" y="142853"/>
            <a:ext cx="7772400" cy="928693"/>
          </a:xfrm>
        </p:spPr>
        <p:txBody>
          <a:bodyPr>
            <a:normAutofit/>
          </a:bodyPr>
          <a:lstStyle/>
          <a:p>
            <a:r>
              <a:rPr lang="tr-TR" sz="3500" b="1" dirty="0" smtClean="0">
                <a:solidFill>
                  <a:schemeClr val="tx2"/>
                </a:solidFill>
              </a:rPr>
              <a:t>Müzmin Problemlerimiz</a:t>
            </a:r>
            <a:endParaRPr lang="tr-TR" sz="3500" b="1" dirty="0">
              <a:solidFill>
                <a:schemeClr val="tx2"/>
              </a:solidFill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0" y="1142984"/>
            <a:ext cx="9144000" cy="2143140"/>
          </a:xfrm>
        </p:spPr>
        <p:txBody>
          <a:bodyPr>
            <a:normAutofit/>
          </a:bodyPr>
          <a:lstStyle/>
          <a:p>
            <a:pPr marL="363538" indent="-363538" algn="l" defTabSz="263525">
              <a:buFont typeface="Arial" pitchFamily="34" charset="0"/>
              <a:buChar char="•"/>
            </a:pPr>
            <a:r>
              <a:rPr lang="tr-TR" sz="3000" dirty="0" smtClean="0">
                <a:solidFill>
                  <a:schemeClr val="tx1"/>
                </a:solidFill>
              </a:rPr>
              <a:t>Tasarrufumuz dolayısıyla Sermaye Birikimimiz Yetersiz</a:t>
            </a:r>
          </a:p>
          <a:p>
            <a:pPr marL="363538" indent="-363538" algn="l">
              <a:buFont typeface="Arial" pitchFamily="34" charset="0"/>
              <a:buChar char="•"/>
            </a:pPr>
            <a:r>
              <a:rPr lang="tr-TR" sz="3000" dirty="0" smtClean="0">
                <a:solidFill>
                  <a:schemeClr val="tx1"/>
                </a:solidFill>
              </a:rPr>
              <a:t>Cari Açığımız gittikçe artıyor</a:t>
            </a:r>
          </a:p>
          <a:p>
            <a:pPr marL="363538" indent="-363538" algn="l">
              <a:buFont typeface="Arial" pitchFamily="34" charset="0"/>
              <a:buChar char="•"/>
            </a:pPr>
            <a:r>
              <a:rPr lang="tr-TR" sz="3000" dirty="0" smtClean="0">
                <a:solidFill>
                  <a:schemeClr val="tx1"/>
                </a:solidFill>
              </a:rPr>
              <a:t>Yatırımların (özellikle büyük yatırımların) geri ödeme süreleri uzun</a:t>
            </a:r>
          </a:p>
        </p:txBody>
      </p:sp>
      <p:sp>
        <p:nvSpPr>
          <p:cNvPr id="4" name="1 Başlık"/>
          <p:cNvSpPr txBox="1">
            <a:spLocks/>
          </p:cNvSpPr>
          <p:nvPr/>
        </p:nvSpPr>
        <p:spPr>
          <a:xfrm>
            <a:off x="428596" y="3357563"/>
            <a:ext cx="7772400" cy="857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5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2 Alt Başlık"/>
          <p:cNvSpPr txBox="1">
            <a:spLocks/>
          </p:cNvSpPr>
          <p:nvPr/>
        </p:nvSpPr>
        <p:spPr>
          <a:xfrm>
            <a:off x="0" y="4000504"/>
            <a:ext cx="9144000" cy="21431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63538" marR="0" lvl="0" indent="-363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Ana Sanayi – Yan Sanayi entegrasyonu güçlendirilmeli</a:t>
            </a:r>
          </a:p>
          <a:p>
            <a:pPr marL="363538" marR="0" lvl="0" indent="-363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r-TR" sz="3000" dirty="0" err="1" smtClean="0"/>
              <a:t>Arge</a:t>
            </a:r>
            <a:r>
              <a:rPr lang="tr-TR" sz="3000" dirty="0" smtClean="0"/>
              <a:t> destekli üretimimiz, katma değeri yüksek ürünlerimiz olmalı</a:t>
            </a: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3538" marR="0" lvl="0" indent="-363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Bürokrasiye ve hantallığa yol açmadan büyümeli sayımız artmalı, orta sınıfımız güçlenmeli</a:t>
            </a:r>
          </a:p>
          <a:p>
            <a:pPr marL="363538" marR="0" lvl="0" indent="-363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tr-T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1 Başlık"/>
          <p:cNvSpPr txBox="1">
            <a:spLocks/>
          </p:cNvSpPr>
          <p:nvPr/>
        </p:nvSpPr>
        <p:spPr>
          <a:xfrm>
            <a:off x="357158" y="3218106"/>
            <a:ext cx="77724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5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Daha Mükemmel Olmalı</a:t>
            </a:r>
            <a:endParaRPr kumimoji="0" lang="tr-TR" sz="35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2 Alt Başlık"/>
          <p:cNvSpPr txBox="1">
            <a:spLocks/>
          </p:cNvSpPr>
          <p:nvPr/>
        </p:nvSpPr>
        <p:spPr>
          <a:xfrm>
            <a:off x="0" y="6072206"/>
            <a:ext cx="9144000" cy="78579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363538" marR="0" lvl="0" indent="-36353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3200" b="1" dirty="0" smtClean="0">
                <a:solidFill>
                  <a:schemeClr val="bg1"/>
                </a:solidFill>
              </a:rPr>
              <a:t>ÇÖZÜM KOBİLER</a:t>
            </a:r>
            <a:endParaRPr kumimoji="0" lang="tr-T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357158" y="142853"/>
            <a:ext cx="7772400" cy="928693"/>
          </a:xfrm>
        </p:spPr>
        <p:txBody>
          <a:bodyPr>
            <a:normAutofit/>
          </a:bodyPr>
          <a:lstStyle/>
          <a:p>
            <a:r>
              <a:rPr lang="tr-TR" sz="3600" b="1" dirty="0" smtClean="0">
                <a:solidFill>
                  <a:schemeClr val="tx2"/>
                </a:solidFill>
              </a:rPr>
              <a:t>Müzmin Problemlerimiz</a:t>
            </a:r>
            <a:endParaRPr lang="tr-TR" sz="3600" b="1" dirty="0">
              <a:solidFill>
                <a:schemeClr val="tx2"/>
              </a:solidFill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0" y="1142984"/>
            <a:ext cx="9144000" cy="2143140"/>
          </a:xfrm>
        </p:spPr>
        <p:txBody>
          <a:bodyPr>
            <a:normAutofit/>
          </a:bodyPr>
          <a:lstStyle/>
          <a:p>
            <a:pPr marL="363538" indent="-363538" algn="l" defTabSz="263525">
              <a:buFont typeface="Arial" pitchFamily="34" charset="0"/>
              <a:buChar char="•"/>
            </a:pPr>
            <a:r>
              <a:rPr lang="tr-TR" sz="3000" dirty="0" smtClean="0">
                <a:solidFill>
                  <a:schemeClr val="tx1"/>
                </a:solidFill>
              </a:rPr>
              <a:t>Tasarrufumuz dolayısıyla Sermaye Birikimimiz Yetersiz</a:t>
            </a:r>
          </a:p>
          <a:p>
            <a:pPr marL="363538" indent="-363538" algn="l">
              <a:buFont typeface="Arial" pitchFamily="34" charset="0"/>
              <a:buChar char="•"/>
            </a:pPr>
            <a:r>
              <a:rPr lang="tr-TR" sz="3000" dirty="0" smtClean="0">
                <a:solidFill>
                  <a:schemeClr val="tx1"/>
                </a:solidFill>
              </a:rPr>
              <a:t>Cari Açığımız gittikçe artıyor</a:t>
            </a:r>
          </a:p>
          <a:p>
            <a:pPr marL="363538" indent="-363538" algn="l">
              <a:buFont typeface="Arial" pitchFamily="34" charset="0"/>
              <a:buChar char="•"/>
            </a:pPr>
            <a:r>
              <a:rPr lang="tr-TR" sz="3000" dirty="0" smtClean="0">
                <a:solidFill>
                  <a:schemeClr val="tx1"/>
                </a:solidFill>
              </a:rPr>
              <a:t>Yatırımların (özellikle büyük yatırımların) geri ödeme süreleri uzun</a:t>
            </a:r>
          </a:p>
        </p:txBody>
      </p:sp>
      <p:sp>
        <p:nvSpPr>
          <p:cNvPr id="4" name="1 Başlık"/>
          <p:cNvSpPr txBox="1">
            <a:spLocks/>
          </p:cNvSpPr>
          <p:nvPr/>
        </p:nvSpPr>
        <p:spPr>
          <a:xfrm>
            <a:off x="428596" y="3357563"/>
            <a:ext cx="7772400" cy="857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5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2 Alt Başlık"/>
          <p:cNvSpPr txBox="1">
            <a:spLocks/>
          </p:cNvSpPr>
          <p:nvPr/>
        </p:nvSpPr>
        <p:spPr>
          <a:xfrm>
            <a:off x="0" y="4000504"/>
            <a:ext cx="9144000" cy="1785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3538" marR="0" lvl="0" indent="-363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Ana Sanayi – Yan Sanayi entegrasyonu güçlendirilmeli</a:t>
            </a:r>
          </a:p>
          <a:p>
            <a:pPr marL="363538" marR="0" lvl="0" indent="-363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Bürokrasiye ve hantallığa yol açmadan büyümeli</a:t>
            </a:r>
          </a:p>
          <a:p>
            <a:pPr marL="363538" marR="0" lvl="0" indent="-363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Müteşebbis sayımız artmalı, orta sınıf güçlendirilmeli</a:t>
            </a:r>
          </a:p>
          <a:p>
            <a:pPr marL="363538" marR="0" lvl="0" indent="-363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tr-T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1 Başlık"/>
          <p:cNvSpPr txBox="1">
            <a:spLocks/>
          </p:cNvSpPr>
          <p:nvPr/>
        </p:nvSpPr>
        <p:spPr>
          <a:xfrm>
            <a:off x="357158" y="3214686"/>
            <a:ext cx="77724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Daha Mükemmel Olmalı</a:t>
            </a:r>
            <a:endParaRPr kumimoji="0" lang="tr-TR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2 Alt Başlık"/>
          <p:cNvSpPr txBox="1">
            <a:spLocks/>
          </p:cNvSpPr>
          <p:nvPr/>
        </p:nvSpPr>
        <p:spPr>
          <a:xfrm>
            <a:off x="0" y="6072206"/>
            <a:ext cx="9144000" cy="78579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363538" marR="0" lvl="0" indent="-36353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3200" b="1" dirty="0" smtClean="0">
                <a:solidFill>
                  <a:schemeClr val="bg1"/>
                </a:solidFill>
              </a:rPr>
              <a:t>ÇÖZÜM OSTİM</a:t>
            </a:r>
            <a:endParaRPr kumimoji="0" lang="tr-T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0" y="3209923"/>
            <a:ext cx="9144000" cy="36480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b="6383"/>
          <a:stretch>
            <a:fillRect/>
          </a:stretch>
        </p:blipFill>
        <p:spPr bwMode="auto">
          <a:xfrm>
            <a:off x="0" y="0"/>
            <a:ext cx="9143184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2 Alt Başlık"/>
          <p:cNvSpPr>
            <a:spLocks noGrp="1"/>
          </p:cNvSpPr>
          <p:nvPr>
            <p:ph type="subTitle" idx="1"/>
          </p:nvPr>
        </p:nvSpPr>
        <p:spPr>
          <a:xfrm>
            <a:off x="0" y="1903393"/>
            <a:ext cx="7054884" cy="685808"/>
          </a:xfrm>
        </p:spPr>
        <p:txBody>
          <a:bodyPr>
            <a:noAutofit/>
          </a:bodyPr>
          <a:lstStyle/>
          <a:p>
            <a:r>
              <a:rPr lang="tr-TR" sz="3600" b="1" dirty="0" smtClean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KOBİ’lerden oluşan</a:t>
            </a:r>
          </a:p>
          <a:p>
            <a:r>
              <a:rPr lang="tr-TR" sz="3600" b="1" dirty="0" smtClean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Bölgesel Kalkınma Modeli</a:t>
            </a:r>
          </a:p>
          <a:p>
            <a:endParaRPr lang="tr-TR" sz="3600" b="1" dirty="0" smtClean="0">
              <a:ln w="11430"/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Umit Guclu\Documents\Günlükler\Genel\png_logo_ostim\ostim.png"/>
          <p:cNvPicPr>
            <a:picLocks noChangeAspect="1" noChangeArrowheads="1"/>
          </p:cNvPicPr>
          <p:nvPr/>
        </p:nvPicPr>
        <p:blipFill>
          <a:blip r:embed="rId3" cstate="print"/>
          <a:srcRect t="24651" b="24287"/>
          <a:stretch>
            <a:fillRect/>
          </a:stretch>
        </p:blipFill>
        <p:spPr bwMode="auto">
          <a:xfrm>
            <a:off x="1723986" y="3209922"/>
            <a:ext cx="5453025" cy="2227293"/>
          </a:xfrm>
          <a:prstGeom prst="rect">
            <a:avLst/>
          </a:prstGeom>
          <a:noFill/>
        </p:spPr>
      </p:pic>
      <p:sp>
        <p:nvSpPr>
          <p:cNvPr id="9" name="8 Dikdörtgen"/>
          <p:cNvSpPr/>
          <p:nvPr/>
        </p:nvSpPr>
        <p:spPr>
          <a:xfrm>
            <a:off x="0" y="3143248"/>
            <a:ext cx="9144000" cy="714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0" name="2 Alt Başlık"/>
          <p:cNvSpPr txBox="1">
            <a:spLocks/>
          </p:cNvSpPr>
          <p:nvPr/>
        </p:nvSpPr>
        <p:spPr>
          <a:xfrm>
            <a:off x="263467" y="5330897"/>
            <a:ext cx="8544042" cy="142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5.000 İşletme, 50.000</a:t>
            </a:r>
            <a:r>
              <a:rPr kumimoji="0" lang="tr-TR" sz="2800" b="1" i="0" u="none" strike="noStrike" kern="1200" cap="none" spc="0" normalizeH="0" noProof="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Çalışan</a:t>
            </a:r>
            <a:endParaRPr lang="tr-TR" b="1" dirty="0" smtClean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r-TR" sz="2400" b="1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 farklı alt sektör</a:t>
            </a:r>
            <a:endParaRPr kumimoji="0" lang="tr-TR" sz="2400" b="1" i="0" u="none" strike="noStrike" kern="1200" cap="none" spc="0" normalizeH="0" noProof="0" dirty="0" smtClean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r-TR" sz="3200" b="1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Türkiye ve Dünya İçin Üretiyoruz…</a:t>
            </a:r>
            <a:endParaRPr kumimoji="0" lang="tr-TR" sz="2400" b="1" i="0" u="none" strike="noStrike" kern="1200" cap="none" spc="0" normalizeH="0" baseline="0" noProof="0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build="p"/>
      <p:bldP spid="9" grpId="0" animBg="1"/>
      <p:bldP spid="10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Projeler\OSTIM-sun\sunum_imaj\haritalarim\ostim harita 2009 yeniiii.jpg"/>
          <p:cNvPicPr>
            <a:picLocks noChangeAspect="1" noChangeArrowheads="1"/>
          </p:cNvPicPr>
          <p:nvPr/>
        </p:nvPicPr>
        <p:blipFill>
          <a:blip r:embed="rId2" cstate="print"/>
          <a:srcRect t="13341" b="32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Umit Guclu\Desktop\OSTIM-sun\sunum_imaj\logolar_sunum\ostim.png"/>
          <p:cNvPicPr>
            <a:picLocks noChangeAspect="1" noChangeArrowheads="1"/>
          </p:cNvPicPr>
          <p:nvPr/>
        </p:nvPicPr>
        <p:blipFill>
          <a:blip r:embed="rId3" cstate="print"/>
          <a:srcRect l="7054" t="25223" r="8537" b="21611"/>
          <a:stretch>
            <a:fillRect/>
          </a:stretch>
        </p:blipFill>
        <p:spPr bwMode="auto">
          <a:xfrm>
            <a:off x="63494" y="109539"/>
            <a:ext cx="1334873" cy="654012"/>
          </a:xfrm>
          <a:prstGeom prst="rect">
            <a:avLst/>
          </a:prstGeom>
          <a:noFill/>
        </p:spPr>
      </p:pic>
      <p:sp>
        <p:nvSpPr>
          <p:cNvPr id="6" name="5 Dikdörtgen"/>
          <p:cNvSpPr/>
          <p:nvPr/>
        </p:nvSpPr>
        <p:spPr>
          <a:xfrm>
            <a:off x="2227613" y="5937892"/>
            <a:ext cx="4917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Kuruluş Yılı 1967</a:t>
            </a:r>
            <a:endParaRPr lang="tr-T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395536" y="3501009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30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 bright="30000"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 bright="30000"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 bright="30000"/>
          </a:blip>
          <a:srcRect/>
          <a:stretch>
            <a:fillRect/>
          </a:stretch>
        </p:blipFill>
        <p:spPr bwMode="auto">
          <a:xfrm>
            <a:off x="6786578" y="5572140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 bright="30000"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 bright="30000"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 bright="30000"/>
          </a:blip>
          <a:stretch>
            <a:fillRect/>
          </a:stretch>
        </p:blipFill>
        <p:spPr>
          <a:xfrm>
            <a:off x="6072198" y="4572008"/>
            <a:ext cx="1500326" cy="323600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 bright="30000"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8" name="27 Metin kutusu"/>
          <p:cNvSpPr txBox="1"/>
          <p:nvPr/>
        </p:nvSpPr>
        <p:spPr>
          <a:xfrm>
            <a:off x="214282" y="1142984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KURUCU İRADEMİZ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ikdörtgen"/>
          <p:cNvSpPr/>
          <p:nvPr/>
        </p:nvSpPr>
        <p:spPr>
          <a:xfrm>
            <a:off x="0" y="4341824"/>
            <a:ext cx="91439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tr-TR" sz="27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Verdana" pitchFamily="34" charset="0"/>
                <a:cs typeface="Arial" pitchFamily="34" charset="0"/>
              </a:rPr>
              <a:t>5 milyon m</a:t>
            </a:r>
            <a:r>
              <a:rPr lang="tr-TR" sz="2700" b="1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Verdana" pitchFamily="34" charset="0"/>
                <a:cs typeface="Arial" pitchFamily="34" charset="0"/>
              </a:rPr>
              <a:t>2</a:t>
            </a:r>
            <a:r>
              <a:rPr lang="tr-TR" sz="27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Verdana" pitchFamily="34" charset="0"/>
                <a:cs typeface="Arial" pitchFamily="34" charset="0"/>
              </a:rPr>
              <a:t>’lik alanda </a:t>
            </a:r>
          </a:p>
          <a:p>
            <a:pPr algn="ctr"/>
            <a:r>
              <a:rPr lang="tr-TR" sz="27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Verdana" pitchFamily="34" charset="0"/>
                <a:cs typeface="Arial" pitchFamily="34" charset="0"/>
              </a:rPr>
              <a:t>Zengin üretim ve mühendislik gücü,</a:t>
            </a:r>
          </a:p>
          <a:p>
            <a:pPr algn="ctr"/>
            <a:r>
              <a:rPr lang="tr-TR" sz="27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Verdana" pitchFamily="34" charset="0"/>
                <a:cs typeface="Arial" pitchFamily="34" charset="0"/>
              </a:rPr>
              <a:t>Entegre ve esnek üretim yapısı</a:t>
            </a:r>
          </a:p>
          <a:p>
            <a:pPr algn="ctr"/>
            <a:r>
              <a:rPr lang="tr-TR" sz="27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Verdana" pitchFamily="34" charset="0"/>
                <a:cs typeface="Arial" pitchFamily="34" charset="0"/>
              </a:rPr>
              <a:t>Kitle üretiminden daha çok talep ve proje bazlı üretimiyle</a:t>
            </a:r>
          </a:p>
          <a:p>
            <a:pPr algn="ctr"/>
            <a:r>
              <a:rPr lang="tr-TR" sz="27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Verdana" pitchFamily="34" charset="0"/>
                <a:cs typeface="Arial" pitchFamily="34" charset="0"/>
              </a:rPr>
              <a:t>Genç müteşebbisler için kuluçka merkezi</a:t>
            </a:r>
          </a:p>
        </p:txBody>
      </p:sp>
      <p:pic>
        <p:nvPicPr>
          <p:cNvPr id="2" name="Picture 2" descr="C:\Users\Umit Guclu\Desktop\ostm  resi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21541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395536" y="3501009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30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 bright="30000"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 bright="30000"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 bright="30000"/>
          </a:blip>
          <a:srcRect/>
          <a:stretch>
            <a:fillRect/>
          </a:stretch>
        </p:blipFill>
        <p:spPr bwMode="auto">
          <a:xfrm>
            <a:off x="6786578" y="5572140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 bright="30000"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 bright="30000"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 bright="30000"/>
          </a:blip>
          <a:stretch>
            <a:fillRect/>
          </a:stretch>
        </p:blipFill>
        <p:spPr>
          <a:xfrm>
            <a:off x="6072198" y="4572008"/>
            <a:ext cx="1500326" cy="323600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 bright="30000"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8" name="27 Metin kutusu"/>
          <p:cNvSpPr txBox="1"/>
          <p:nvPr/>
        </p:nvSpPr>
        <p:spPr>
          <a:xfrm>
            <a:off x="1714480" y="1142984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İDARİ MERKEZİMİZ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395536" y="3501009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30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 bright="30000"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 bright="30000"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 bright="30000"/>
          </a:blip>
          <a:srcRect/>
          <a:stretch>
            <a:fillRect/>
          </a:stretch>
        </p:blipFill>
        <p:spPr bwMode="auto">
          <a:xfrm>
            <a:off x="6786578" y="5572140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 bright="30000"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 bright="30000"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 bright="30000"/>
          </a:blip>
          <a:stretch>
            <a:fillRect/>
          </a:stretch>
        </p:blipFill>
        <p:spPr>
          <a:xfrm>
            <a:off x="6072198" y="4572008"/>
            <a:ext cx="1500326" cy="323600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 bright="30000"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8" name="27 Metin kutusu"/>
          <p:cNvSpPr txBox="1"/>
          <p:nvPr/>
        </p:nvSpPr>
        <p:spPr>
          <a:xfrm>
            <a:off x="2571736" y="1214422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YÜKSEK OKUL VE GEREKLİ KURUMLARIMIZIN KURUCUSU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395536" y="3501009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30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 bright="30000"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 bright="30000"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 bright="30000"/>
          </a:blip>
          <a:srcRect/>
          <a:stretch>
            <a:fillRect/>
          </a:stretch>
        </p:blipFill>
        <p:spPr bwMode="auto">
          <a:xfrm>
            <a:off x="6786578" y="5572140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 bright="30000"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 bright="30000"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 bright="30000"/>
          </a:blip>
          <a:stretch>
            <a:fillRect/>
          </a:stretch>
        </p:blipFill>
        <p:spPr>
          <a:xfrm>
            <a:off x="6072198" y="4572008"/>
            <a:ext cx="1500326" cy="323600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 bright="30000"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8" name="27 Metin kutusu"/>
          <p:cNvSpPr txBox="1"/>
          <p:nvPr/>
        </p:nvSpPr>
        <p:spPr>
          <a:xfrm>
            <a:off x="4071934" y="1142984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YATIRIMCIMIZ  VE SİSTEM ENTEGRATÖRÜMÜZ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395536" y="3501009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30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 bright="30000"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 bright="30000"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 bright="30000"/>
          </a:blip>
          <a:srcRect/>
          <a:stretch>
            <a:fillRect/>
          </a:stretch>
        </p:blipFill>
        <p:spPr bwMode="auto">
          <a:xfrm>
            <a:off x="6786578" y="5572140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 bright="30000"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 bright="30000"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 bright="30000"/>
          </a:blip>
          <a:stretch>
            <a:fillRect/>
          </a:stretch>
        </p:blipFill>
        <p:spPr>
          <a:xfrm>
            <a:off x="6072198" y="4572008"/>
            <a:ext cx="1500326" cy="323600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 bright="30000"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6" name="25 Metin kutusu"/>
          <p:cNvSpPr txBox="1"/>
          <p:nvPr/>
        </p:nvSpPr>
        <p:spPr>
          <a:xfrm>
            <a:off x="5429256" y="1142984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ORTAK İHRACATÇIMIZ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2071670" y="2214554"/>
            <a:ext cx="1186465" cy="5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/>
          <a:stretch>
            <a:fillRect/>
          </a:stretch>
        </p:blipFill>
        <p:spPr bwMode="auto">
          <a:xfrm>
            <a:off x="285721" y="2214554"/>
            <a:ext cx="1500198" cy="5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572000" y="2092933"/>
            <a:ext cx="1285314" cy="7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3428992" y="2214555"/>
            <a:ext cx="936674" cy="7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6012160" y="2214554"/>
            <a:ext cx="1131608" cy="5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/>
          <a:stretch>
            <a:fillRect/>
          </a:stretch>
        </p:blipFill>
        <p:spPr bwMode="auto">
          <a:xfrm>
            <a:off x="7429520" y="2285992"/>
            <a:ext cx="908174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395536" y="3501009"/>
            <a:ext cx="1285884" cy="2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lum/>
          </a:blip>
          <a:srcRect/>
          <a:stretch>
            <a:fillRect/>
          </a:stretch>
        </p:blipFill>
        <p:spPr bwMode="auto">
          <a:xfrm>
            <a:off x="5072066" y="3286124"/>
            <a:ext cx="500066" cy="6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2786050" y="4286256"/>
            <a:ext cx="663562" cy="54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00166" y="4357694"/>
            <a:ext cx="871531" cy="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lum bright="30000"/>
          </a:blip>
          <a:srcRect/>
          <a:stretch>
            <a:fillRect/>
          </a:stretch>
        </p:blipFill>
        <p:spPr bwMode="auto">
          <a:xfrm>
            <a:off x="571472" y="4429132"/>
            <a:ext cx="649286" cy="4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lum/>
          </a:blip>
          <a:srcRect/>
          <a:stretch>
            <a:fillRect/>
          </a:stretch>
        </p:blipFill>
        <p:spPr bwMode="auto">
          <a:xfrm>
            <a:off x="7380312" y="3501009"/>
            <a:ext cx="1143008" cy="3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>
            <a:lum/>
          </a:blip>
          <a:srcRect/>
          <a:stretch>
            <a:fillRect/>
          </a:stretch>
        </p:blipFill>
        <p:spPr bwMode="auto">
          <a:xfrm>
            <a:off x="3286116" y="3357562"/>
            <a:ext cx="1150919" cy="3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/>
          <a:stretch>
            <a:fillRect/>
          </a:stretch>
        </p:blipFill>
        <p:spPr bwMode="auto">
          <a:xfrm>
            <a:off x="1979712" y="3284985"/>
            <a:ext cx="6702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lum bright="30000"/>
          </a:blip>
          <a:srcRect/>
          <a:stretch>
            <a:fillRect/>
          </a:stretch>
        </p:blipFill>
        <p:spPr bwMode="auto">
          <a:xfrm>
            <a:off x="1428728" y="5643578"/>
            <a:ext cx="987897" cy="5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lum bright="30000"/>
          </a:blip>
          <a:srcRect/>
          <a:stretch>
            <a:fillRect/>
          </a:stretch>
        </p:blipFill>
        <p:spPr bwMode="auto">
          <a:xfrm>
            <a:off x="3000364" y="5693252"/>
            <a:ext cx="825116" cy="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 cstate="print">
            <a:lum bright="30000"/>
          </a:blip>
          <a:srcRect/>
          <a:stretch>
            <a:fillRect/>
          </a:stretch>
        </p:blipFill>
        <p:spPr bwMode="auto">
          <a:xfrm>
            <a:off x="6786578" y="5572140"/>
            <a:ext cx="8087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>
            <a:lum/>
          </a:blip>
          <a:srcRect/>
          <a:stretch>
            <a:fillRect/>
          </a:stretch>
        </p:blipFill>
        <p:spPr bwMode="auto">
          <a:xfrm>
            <a:off x="6228184" y="3429001"/>
            <a:ext cx="928694" cy="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26 Resim" descr="Untitled-2.png"/>
          <p:cNvPicPr>
            <a:picLocks noChangeAspect="1"/>
          </p:cNvPicPr>
          <p:nvPr/>
        </p:nvPicPr>
        <p:blipFill>
          <a:blip r:embed="rId21" cstate="print">
            <a:lum bright="30000"/>
          </a:blip>
          <a:stretch>
            <a:fillRect/>
          </a:stretch>
        </p:blipFill>
        <p:spPr>
          <a:xfrm>
            <a:off x="4214810" y="4214818"/>
            <a:ext cx="1512168" cy="496923"/>
          </a:xfrm>
          <a:prstGeom prst="rect">
            <a:avLst/>
          </a:prstGeom>
        </p:spPr>
      </p:pic>
      <p:pic>
        <p:nvPicPr>
          <p:cNvPr id="31" name="30 Resim" descr="Untitled-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-23"/>
            <a:ext cx="9144000" cy="1000132"/>
          </a:xfrm>
          <a:prstGeom prst="rect">
            <a:avLst/>
          </a:prstGeom>
        </p:spPr>
      </p:pic>
      <p:pic>
        <p:nvPicPr>
          <p:cNvPr id="32" name="31 Resim" descr="ostimlogolarıl.png"/>
          <p:cNvPicPr>
            <a:picLocks noChangeAspect="1"/>
          </p:cNvPicPr>
          <p:nvPr/>
        </p:nvPicPr>
        <p:blipFill>
          <a:blip r:embed="rId23" cstate="print">
            <a:lum bright="30000"/>
          </a:blip>
          <a:stretch>
            <a:fillRect/>
          </a:stretch>
        </p:blipFill>
        <p:spPr>
          <a:xfrm>
            <a:off x="7786710" y="4429132"/>
            <a:ext cx="989265" cy="563787"/>
          </a:xfrm>
          <a:prstGeom prst="rect">
            <a:avLst/>
          </a:prstGeom>
        </p:spPr>
      </p:pic>
      <p:pic>
        <p:nvPicPr>
          <p:cNvPr id="33" name="32 Resim" descr="Untitled-2.png"/>
          <p:cNvPicPr>
            <a:picLocks noChangeAspect="1"/>
          </p:cNvPicPr>
          <p:nvPr/>
        </p:nvPicPr>
        <p:blipFill>
          <a:blip r:embed="rId24" cstate="print">
            <a:lum bright="30000"/>
          </a:blip>
          <a:stretch>
            <a:fillRect/>
          </a:stretch>
        </p:blipFill>
        <p:spPr>
          <a:xfrm>
            <a:off x="6072198" y="4572008"/>
            <a:ext cx="1500326" cy="323600"/>
          </a:xfrm>
          <a:prstGeom prst="rect">
            <a:avLst/>
          </a:prstGeom>
        </p:spPr>
      </p:pic>
      <p:pic>
        <p:nvPicPr>
          <p:cNvPr id="25" name="24 Resim" descr="savunmayenilogosn.png"/>
          <p:cNvPicPr>
            <a:picLocks noChangeAspect="1"/>
          </p:cNvPicPr>
          <p:nvPr/>
        </p:nvPicPr>
        <p:blipFill>
          <a:blip r:embed="rId25" cstate="print">
            <a:lum bright="30000"/>
          </a:blip>
          <a:stretch>
            <a:fillRect/>
          </a:stretch>
        </p:blipFill>
        <p:spPr>
          <a:xfrm>
            <a:off x="4786314" y="5643578"/>
            <a:ext cx="1080120" cy="435648"/>
          </a:xfrm>
          <a:prstGeom prst="rect">
            <a:avLst/>
          </a:prstGeom>
        </p:spPr>
      </p:pic>
      <p:sp>
        <p:nvSpPr>
          <p:cNvPr id="28" name="27 Metin kutusu"/>
          <p:cNvSpPr txBox="1"/>
          <p:nvPr/>
        </p:nvSpPr>
        <p:spPr>
          <a:xfrm>
            <a:off x="6786576" y="1142984"/>
            <a:ext cx="2285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FUAR VE SEYAHAT ORGANİZATÖRÜMÜZ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637</Words>
  <Application>Microsoft Office PowerPoint</Application>
  <PresentationFormat>Ekran Gösterisi (4:3)</PresentationFormat>
  <Paragraphs>156</Paragraphs>
  <Slides>40</Slides>
  <Notes>29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40</vt:i4>
      </vt:variant>
    </vt:vector>
  </HeadingPairs>
  <TitlesOfParts>
    <vt:vector size="41" baseType="lpstr">
      <vt:lpstr>Ofis Teması</vt:lpstr>
      <vt:lpstr>FIRSATLAR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TÜRKİYE’DE YÜKSEK TEKNOLOJİLİ ALANLARDA KAMU HARCAMALARI </vt:lpstr>
      <vt:lpstr>Slayt 32</vt:lpstr>
      <vt:lpstr>İdealimiz</vt:lpstr>
      <vt:lpstr>Slayt 34</vt:lpstr>
      <vt:lpstr>Slayt 35</vt:lpstr>
      <vt:lpstr>Müzmin Problemlerimiz</vt:lpstr>
      <vt:lpstr>Müzmin Problemlerimiz</vt:lpstr>
      <vt:lpstr>Slayt 38</vt:lpstr>
      <vt:lpstr>Slayt 39</vt:lpstr>
      <vt:lpstr>Slayt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Abdullah Çörtü</dc:creator>
  <cp:lastModifiedBy>Abdullah Çörtü</cp:lastModifiedBy>
  <cp:revision>30</cp:revision>
  <dcterms:created xsi:type="dcterms:W3CDTF">2011-03-15T19:19:14Z</dcterms:created>
  <dcterms:modified xsi:type="dcterms:W3CDTF">2011-03-17T07:07:07Z</dcterms:modified>
</cp:coreProperties>
</file>