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rawings/drawing2.xml" ContentType="application/vnd.openxmlformats-officedocument.drawingml.chartshapes+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diagrams/layout1.xml" ContentType="application/vnd.openxmlformats-officedocument.drawingml.diagramLayout+xml"/>
  <Override PartName="/ppt/notesSlides/notesSlide6.xml" ContentType="application/vnd.openxmlformats-officedocument.presentationml.notesSlide+xml"/>
  <Default Extension="xlsx" ContentType="application/vnd.openxmlformats-officedocument.spreadsheetml.sheet"/>
  <Override PartName="/ppt/legacyDocTextInfo.bin" ContentType="application/vnd.ms-office.legacyDocTextInfo"/>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ms-office.legacyDiagramTex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393" r:id="rId2"/>
    <p:sldId id="466" r:id="rId3"/>
    <p:sldId id="383" r:id="rId4"/>
    <p:sldId id="468" r:id="rId5"/>
    <p:sldId id="485" r:id="rId6"/>
    <p:sldId id="488" r:id="rId7"/>
    <p:sldId id="442" r:id="rId8"/>
    <p:sldId id="447" r:id="rId9"/>
    <p:sldId id="470" r:id="rId10"/>
    <p:sldId id="472" r:id="rId11"/>
    <p:sldId id="486" r:id="rId12"/>
    <p:sldId id="489" r:id="rId13"/>
    <p:sldId id="491" r:id="rId14"/>
    <p:sldId id="492" r:id="rId15"/>
    <p:sldId id="448" r:id="rId16"/>
    <p:sldId id="493" r:id="rId17"/>
    <p:sldId id="450" r:id="rId18"/>
    <p:sldId id="465" r:id="rId19"/>
    <p:sldId id="388" r:id="rId20"/>
    <p:sldId id="473" r:id="rId21"/>
    <p:sldId id="474" r:id="rId22"/>
    <p:sldId id="475" r:id="rId23"/>
    <p:sldId id="479" r:id="rId24"/>
    <p:sldId id="476" r:id="rId25"/>
    <p:sldId id="477" r:id="rId26"/>
    <p:sldId id="387" r:id="rId27"/>
    <p:sldId id="431" r:id="rId28"/>
    <p:sldId id="480" r:id="rId29"/>
    <p:sldId id="481" r:id="rId30"/>
    <p:sldId id="494" r:id="rId31"/>
    <p:sldId id="467" r:id="rId32"/>
    <p:sldId id="482" r:id="rId33"/>
    <p:sldId id="483" r:id="rId34"/>
    <p:sldId id="487" r:id="rId35"/>
    <p:sldId id="495" r:id="rId36"/>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7539" autoAdjust="0"/>
    <p:restoredTop sz="94670" autoAdjust="0"/>
  </p:normalViewPr>
  <p:slideViewPr>
    <p:cSldViewPr>
      <p:cViewPr>
        <p:scale>
          <a:sx n="73" d="100"/>
          <a:sy n="73" d="100"/>
        </p:scale>
        <p:origin x="-420" y="-300"/>
      </p:cViewPr>
      <p:guideLst>
        <p:guide orient="horz" pos="2160"/>
        <p:guide pos="2880"/>
      </p:guideLst>
    </p:cSldViewPr>
  </p:slideViewPr>
  <p:notesTextViewPr>
    <p:cViewPr>
      <p:scale>
        <a:sx n="100" d="100"/>
        <a:sy n="100" d="100"/>
      </p:scale>
      <p:origin x="0" y="0"/>
    </p:cViewPr>
  </p:notesTextViewPr>
  <p:sorterViewPr>
    <p:cViewPr>
      <p:scale>
        <a:sx n="90" d="100"/>
        <a:sy n="90" d="100"/>
      </p:scale>
      <p:origin x="0" y="7356"/>
    </p:cViewPr>
  </p:sorterViewPr>
  <p:notesViewPr>
    <p:cSldViewPr>
      <p:cViewPr varScale="1">
        <p:scale>
          <a:sx n="66" d="100"/>
          <a:sy n="66" d="100"/>
        </p:scale>
        <p:origin x="-2040" y="-10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06/relationships/legacyDocTextInfo" Target="legacyDocTextInfo.bin"/><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Office_Excel__al__ma_Sayfas_1.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Office_Excel__al__ma_Sayfas_2.xlsx"/></Relationships>
</file>

<file path=ppt/charts/chart1.xml><?xml version="1.0" encoding="utf-8"?>
<c:chartSpace xmlns:c="http://schemas.openxmlformats.org/drawingml/2006/chart" xmlns:a="http://schemas.openxmlformats.org/drawingml/2006/main" xmlns:r="http://schemas.openxmlformats.org/officeDocument/2006/relationships">
  <c:lang val="tr-TR"/>
  <c:chart>
    <c:autoTitleDeleted val="1"/>
    <c:plotArea>
      <c:layout>
        <c:manualLayout>
          <c:layoutTarget val="inner"/>
          <c:xMode val="edge"/>
          <c:yMode val="edge"/>
          <c:x val="9.4948600174978123E-2"/>
          <c:y val="3.465450336204693E-2"/>
          <c:w val="0.88036004180032723"/>
          <c:h val="0.82451999718071045"/>
        </c:manualLayout>
      </c:layout>
      <c:barChart>
        <c:barDir val="col"/>
        <c:grouping val="clustered"/>
        <c:ser>
          <c:idx val="0"/>
          <c:order val="0"/>
          <c:tx>
            <c:strRef>
              <c:f>Sayfa1!$B$1</c:f>
              <c:strCache>
                <c:ptCount val="1"/>
                <c:pt idx="0">
                  <c:v>Sütun1</c:v>
                </c:pt>
              </c:strCache>
            </c:strRef>
          </c:tx>
          <c:spPr>
            <a:solidFill>
              <a:srgbClr val="0070C0"/>
            </a:solidFill>
          </c:spPr>
          <c:cat>
            <c:strRef>
              <c:f>Sayfa1!$A$2:$A$6</c:f>
              <c:strCache>
                <c:ptCount val="5"/>
                <c:pt idx="0">
                  <c:v>Kayıt yapan</c:v>
                </c:pt>
                <c:pt idx="1">
                  <c:v>Bildirim yapan</c:v>
                </c:pt>
                <c:pt idx="2">
                  <c:v>Alt Seviyeli</c:v>
                </c:pt>
                <c:pt idx="3">
                  <c:v>Üst Seviyeli</c:v>
                </c:pt>
                <c:pt idx="4">
                  <c:v>Kapsam Dışı</c:v>
                </c:pt>
              </c:strCache>
            </c:strRef>
          </c:cat>
          <c:val>
            <c:numRef>
              <c:f>Sayfa1!$B$2:$B$6</c:f>
              <c:numCache>
                <c:formatCode>General</c:formatCode>
                <c:ptCount val="5"/>
                <c:pt idx="0">
                  <c:v>2334</c:v>
                </c:pt>
                <c:pt idx="1">
                  <c:v>963</c:v>
                </c:pt>
                <c:pt idx="2">
                  <c:v>194</c:v>
                </c:pt>
                <c:pt idx="3">
                  <c:v>249</c:v>
                </c:pt>
                <c:pt idx="4">
                  <c:v>520</c:v>
                </c:pt>
              </c:numCache>
            </c:numRef>
          </c:val>
        </c:ser>
        <c:axId val="116644480"/>
        <c:axId val="116646272"/>
      </c:barChart>
      <c:catAx>
        <c:axId val="116644480"/>
        <c:scaling>
          <c:orientation val="minMax"/>
        </c:scaling>
        <c:axPos val="b"/>
        <c:tickLblPos val="nextTo"/>
        <c:crossAx val="116646272"/>
        <c:crosses val="autoZero"/>
        <c:auto val="1"/>
        <c:lblAlgn val="ctr"/>
        <c:lblOffset val="100"/>
      </c:catAx>
      <c:valAx>
        <c:axId val="116646272"/>
        <c:scaling>
          <c:orientation val="minMax"/>
        </c:scaling>
        <c:axPos val="l"/>
        <c:majorGridlines/>
        <c:numFmt formatCode="General" sourceLinked="1"/>
        <c:tickLblPos val="nextTo"/>
        <c:crossAx val="116644480"/>
        <c:crosses val="autoZero"/>
        <c:crossBetween val="between"/>
      </c:valAx>
    </c:plotArea>
    <c:plotVisOnly val="1"/>
  </c:chart>
  <c:txPr>
    <a:bodyPr/>
    <a:lstStyle/>
    <a:p>
      <a:pPr>
        <a:defRPr sz="1800"/>
      </a:pPr>
      <a:endParaRPr lang="tr-TR"/>
    </a:p>
  </c:txPr>
  <c:externalData r:id="rId1"/>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tr-TR"/>
  <c:chart>
    <c:title>
      <c:tx>
        <c:rich>
          <a:bodyPr/>
          <a:lstStyle/>
          <a:p>
            <a:pPr>
              <a:defRPr/>
            </a:pPr>
            <a:r>
              <a:rPr lang="tr-TR" dirty="0" smtClean="0"/>
              <a:t>Toplam</a:t>
            </a:r>
            <a:r>
              <a:rPr lang="tr-TR" baseline="0" dirty="0" smtClean="0"/>
              <a:t> Firma Sayısı*: 14.133  </a:t>
            </a:r>
            <a:endParaRPr lang="tr-TR" dirty="0"/>
          </a:p>
        </c:rich>
      </c:tx>
      <c:layout>
        <c:manualLayout>
          <c:xMode val="edge"/>
          <c:yMode val="edge"/>
          <c:x val="0.35156253037814855"/>
          <c:y val="1.9642228626261526E-2"/>
        </c:manualLayout>
      </c:layout>
    </c:title>
    <c:view3D>
      <c:rAngAx val="1"/>
    </c:view3D>
    <c:plotArea>
      <c:layout/>
      <c:bar3DChart>
        <c:barDir val="col"/>
        <c:grouping val="stacked"/>
        <c:ser>
          <c:idx val="0"/>
          <c:order val="0"/>
          <c:tx>
            <c:strRef>
              <c:f>Sayfa1!$B$1</c:f>
              <c:strCache>
                <c:ptCount val="1"/>
                <c:pt idx="0">
                  <c:v>Seri 1</c:v>
                </c:pt>
              </c:strCache>
            </c:strRef>
          </c:tx>
          <c:dLbls>
            <c:dLbl>
              <c:idx val="0"/>
              <c:layout>
                <c:manualLayout>
                  <c:x val="9.2592592592593576E-3"/>
                  <c:y val="-0.26828005026045632"/>
                </c:manualLayout>
              </c:layout>
              <c:showVal val="1"/>
            </c:dLbl>
            <c:dLbl>
              <c:idx val="1"/>
              <c:delete val="1"/>
            </c:dLbl>
            <c:dLbl>
              <c:idx val="2"/>
              <c:delete val="1"/>
            </c:dLbl>
            <c:dLbl>
              <c:idx val="3"/>
              <c:delete val="1"/>
            </c:dLbl>
            <c:dLbl>
              <c:idx val="4"/>
              <c:delete val="1"/>
            </c:dLbl>
            <c:dLbl>
              <c:idx val="5"/>
              <c:delete val="1"/>
            </c:dLbl>
            <c:dLbl>
              <c:idx val="6"/>
              <c:layout>
                <c:manualLayout>
                  <c:x val="1.5432098765432275E-2"/>
                  <c:y val="-6.955408710456272E-2"/>
                </c:manualLayout>
              </c:layout>
              <c:showVal val="1"/>
            </c:dLbl>
            <c:txPr>
              <a:bodyPr/>
              <a:lstStyle/>
              <a:p>
                <a:pPr>
                  <a:defRPr b="1"/>
                </a:pPr>
                <a:endParaRPr lang="tr-TR"/>
              </a:p>
            </c:txPr>
            <c:showVal val="1"/>
          </c:dLbls>
          <c:cat>
            <c:strRef>
              <c:f>Sayfa1!$A$2:$A$8</c:f>
              <c:strCache>
                <c:ptCount val="7"/>
                <c:pt idx="0">
                  <c:v>Marmara Bölgesi</c:v>
                </c:pt>
                <c:pt idx="1">
                  <c:v>Ege Bölgesi</c:v>
                </c:pt>
                <c:pt idx="2">
                  <c:v>İç Anadolu Bölgesi</c:v>
                </c:pt>
                <c:pt idx="3">
                  <c:v>Akdeniz Bölgesi</c:v>
                </c:pt>
                <c:pt idx="4">
                  <c:v>Güneydoğu Anadolu Bölgesi</c:v>
                </c:pt>
                <c:pt idx="5">
                  <c:v>Karadeniz Bölgesi</c:v>
                </c:pt>
                <c:pt idx="6">
                  <c:v>Doğu Anadolu Bölgesi</c:v>
                </c:pt>
              </c:strCache>
            </c:strRef>
          </c:cat>
          <c:val>
            <c:numRef>
              <c:f>Sayfa1!$B$2:$B$8</c:f>
              <c:numCache>
                <c:formatCode>General</c:formatCode>
                <c:ptCount val="7"/>
                <c:pt idx="0">
                  <c:v>8936</c:v>
                </c:pt>
                <c:pt idx="1">
                  <c:v>1815</c:v>
                </c:pt>
                <c:pt idx="2">
                  <c:v>1684</c:v>
                </c:pt>
                <c:pt idx="3">
                  <c:v>730</c:v>
                </c:pt>
                <c:pt idx="4">
                  <c:v>401</c:v>
                </c:pt>
                <c:pt idx="5">
                  <c:v>396</c:v>
                </c:pt>
                <c:pt idx="6">
                  <c:v>171</c:v>
                </c:pt>
              </c:numCache>
            </c:numRef>
          </c:val>
        </c:ser>
        <c:shape val="cylinder"/>
        <c:axId val="117757824"/>
        <c:axId val="117864320"/>
        <c:axId val="0"/>
      </c:bar3DChart>
      <c:catAx>
        <c:axId val="117757824"/>
        <c:scaling>
          <c:orientation val="minMax"/>
        </c:scaling>
        <c:axPos val="b"/>
        <c:tickLblPos val="nextTo"/>
        <c:crossAx val="117864320"/>
        <c:crosses val="autoZero"/>
        <c:auto val="1"/>
        <c:lblAlgn val="ctr"/>
        <c:lblOffset val="100"/>
      </c:catAx>
      <c:valAx>
        <c:axId val="117864320"/>
        <c:scaling>
          <c:orientation val="minMax"/>
          <c:max val="9000"/>
        </c:scaling>
        <c:axPos val="l"/>
        <c:majorGridlines/>
        <c:numFmt formatCode="General" sourceLinked="1"/>
        <c:tickLblPos val="nextTo"/>
        <c:crossAx val="117757824"/>
        <c:crosses val="autoZero"/>
        <c:crossBetween val="between"/>
        <c:majorUnit val="1000"/>
      </c:valAx>
    </c:plotArea>
    <c:plotVisOnly val="1"/>
  </c:chart>
  <c:txPr>
    <a:bodyPr/>
    <a:lstStyle/>
    <a:p>
      <a:pPr>
        <a:defRPr sz="1800"/>
      </a:pPr>
      <a:endParaRPr lang="tr-TR"/>
    </a:p>
  </c:txPr>
  <c:externalData r:id="rId1"/>
  <c:userShapes r:id="rId2"/>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C347FA2-5CA8-49F7-9B64-31CF21A44067}"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tr-TR"/>
        </a:p>
      </dgm:t>
    </dgm:pt>
    <dgm:pt modelId="{37BF2A25-581E-4AD7-A8DF-F62B808D9B45}">
      <dgm:prSet phldrT="[Metin]" custT="1"/>
      <dgm:spPr/>
      <dgm:t>
        <a:bodyPr/>
        <a:lstStyle/>
        <a:p>
          <a:r>
            <a:rPr lang="tr-TR" sz="1600" b="1" i="1" dirty="0" smtClean="0">
              <a:solidFill>
                <a:srgbClr val="0033CC"/>
              </a:solidFill>
            </a:rPr>
            <a:t>Çevre ve Orman Bakanlığı</a:t>
          </a:r>
          <a:endParaRPr lang="tr-TR" sz="1600" b="1" dirty="0">
            <a:solidFill>
              <a:srgbClr val="0033CC"/>
            </a:solidFill>
          </a:endParaRPr>
        </a:p>
      </dgm:t>
    </dgm:pt>
    <dgm:pt modelId="{95002106-DDA7-43BD-AF2C-0A5BF7C35105}" type="parTrans" cxnId="{0008B440-3CBE-4D24-8A8B-D5640D9FFE21}">
      <dgm:prSet/>
      <dgm:spPr/>
      <dgm:t>
        <a:bodyPr/>
        <a:lstStyle/>
        <a:p>
          <a:endParaRPr lang="tr-TR"/>
        </a:p>
      </dgm:t>
    </dgm:pt>
    <dgm:pt modelId="{C3ABBB1C-E5A1-4602-AEEB-664C048FB237}" type="sibTrans" cxnId="{0008B440-3CBE-4D24-8A8B-D5640D9FFE21}">
      <dgm:prSet/>
      <dgm:spPr/>
      <dgm:t>
        <a:bodyPr/>
        <a:lstStyle/>
        <a:p>
          <a:endParaRPr lang="tr-TR"/>
        </a:p>
      </dgm:t>
    </dgm:pt>
    <dgm:pt modelId="{B6213E60-BC68-4CA4-867D-7B8A3CBF8CF0}">
      <dgm:prSet phldrT="[Metin]" custT="1"/>
      <dgm:spPr/>
      <dgm:t>
        <a:bodyPr/>
        <a:lstStyle/>
        <a:p>
          <a:r>
            <a:rPr lang="tr-TR" sz="1800" b="0" dirty="0" smtClean="0">
              <a:latin typeface="+mj-lt"/>
            </a:rPr>
            <a:t>Bildirim sistemi kurmak</a:t>
          </a:r>
          <a:r>
            <a:rPr lang="tr-TR" sz="1800" b="0" i="1" dirty="0" smtClean="0">
              <a:latin typeface="+mj-lt"/>
            </a:rPr>
            <a:t> </a:t>
          </a:r>
          <a:r>
            <a:rPr lang="tr-TR" sz="1800" b="0" dirty="0" smtClean="0">
              <a:latin typeface="+mj-lt"/>
            </a:rPr>
            <a:t>ve resmi kayıt sistemi oluşturmak</a:t>
          </a:r>
          <a:endParaRPr lang="tr-TR" sz="1800" b="0" dirty="0">
            <a:latin typeface="+mj-lt"/>
          </a:endParaRPr>
        </a:p>
      </dgm:t>
    </dgm:pt>
    <dgm:pt modelId="{FAAF4981-E5D8-4C26-8F80-506585974C15}" type="parTrans" cxnId="{9C1AE591-0379-4545-85B2-1FDD2F9308C2}">
      <dgm:prSet/>
      <dgm:spPr/>
      <dgm:t>
        <a:bodyPr/>
        <a:lstStyle/>
        <a:p>
          <a:endParaRPr lang="tr-TR"/>
        </a:p>
      </dgm:t>
    </dgm:pt>
    <dgm:pt modelId="{9CC09307-44A8-48FF-AD12-CC84CEBBBFE6}" type="sibTrans" cxnId="{9C1AE591-0379-4545-85B2-1FDD2F9308C2}">
      <dgm:prSet/>
      <dgm:spPr/>
      <dgm:t>
        <a:bodyPr/>
        <a:lstStyle/>
        <a:p>
          <a:endParaRPr lang="tr-TR"/>
        </a:p>
      </dgm:t>
    </dgm:pt>
    <dgm:pt modelId="{886AE031-B646-4AD8-B8EA-ECD315957121}">
      <dgm:prSet phldrT="[Metin]" custT="1"/>
      <dgm:spPr/>
      <dgm:t>
        <a:bodyPr/>
        <a:lstStyle/>
        <a:p>
          <a:r>
            <a:rPr lang="tr-TR" sz="1600" b="1" i="1" dirty="0" smtClean="0">
              <a:solidFill>
                <a:srgbClr val="0033CC"/>
              </a:solidFill>
              <a:latin typeface="+mj-lt"/>
            </a:rPr>
            <a:t>Çalışma ve Sosyal Güvenlik Bakanlığı </a:t>
          </a:r>
          <a:endParaRPr lang="tr-TR" sz="1600" b="1" dirty="0">
            <a:solidFill>
              <a:srgbClr val="0033CC"/>
            </a:solidFill>
            <a:latin typeface="+mj-lt"/>
          </a:endParaRPr>
        </a:p>
      </dgm:t>
    </dgm:pt>
    <dgm:pt modelId="{CF082B2C-CB8D-4AA4-82DD-319E543476D7}" type="parTrans" cxnId="{1550B1E7-CD6F-4F42-A3DF-258E1AFDBD13}">
      <dgm:prSet/>
      <dgm:spPr/>
      <dgm:t>
        <a:bodyPr/>
        <a:lstStyle/>
        <a:p>
          <a:endParaRPr lang="tr-TR"/>
        </a:p>
      </dgm:t>
    </dgm:pt>
    <dgm:pt modelId="{7B725333-FFBC-4417-AB30-1D4A54BBA5F0}" type="sibTrans" cxnId="{1550B1E7-CD6F-4F42-A3DF-258E1AFDBD13}">
      <dgm:prSet/>
      <dgm:spPr/>
      <dgm:t>
        <a:bodyPr/>
        <a:lstStyle/>
        <a:p>
          <a:endParaRPr lang="tr-TR"/>
        </a:p>
      </dgm:t>
    </dgm:pt>
    <dgm:pt modelId="{72C6D39E-BDFF-49EA-BE90-AAC3D1CD3F52}">
      <dgm:prSet phldrT="[Metin]" custT="1"/>
      <dgm:spPr>
        <a:solidFill>
          <a:schemeClr val="lt1">
            <a:hueOff val="0"/>
            <a:satOff val="0"/>
            <a:lumOff val="0"/>
          </a:schemeClr>
        </a:solidFill>
      </dgm:spPr>
      <dgm:t>
        <a:bodyPr/>
        <a:lstStyle/>
        <a:p>
          <a:r>
            <a:rPr lang="tr-TR" sz="1800" b="0" dirty="0" smtClean="0">
              <a:latin typeface="+mj-lt"/>
            </a:rPr>
            <a:t>Güvenlik raporlarının değerlendirilmesi</a:t>
          </a:r>
          <a:endParaRPr lang="tr-TR" sz="1800" b="0" dirty="0">
            <a:latin typeface="+mj-lt"/>
          </a:endParaRPr>
        </a:p>
      </dgm:t>
    </dgm:pt>
    <dgm:pt modelId="{C99C8CC8-5F1F-43DC-949E-7A6B4BC2CC92}" type="parTrans" cxnId="{E3A81DCA-82FC-4567-980B-7DA5BDDA92F5}">
      <dgm:prSet/>
      <dgm:spPr/>
      <dgm:t>
        <a:bodyPr/>
        <a:lstStyle/>
        <a:p>
          <a:endParaRPr lang="tr-TR"/>
        </a:p>
      </dgm:t>
    </dgm:pt>
    <dgm:pt modelId="{FFC67A17-ECC5-43FB-80FE-B5C556F89758}" type="sibTrans" cxnId="{E3A81DCA-82FC-4567-980B-7DA5BDDA92F5}">
      <dgm:prSet/>
      <dgm:spPr/>
      <dgm:t>
        <a:bodyPr/>
        <a:lstStyle/>
        <a:p>
          <a:endParaRPr lang="tr-TR"/>
        </a:p>
      </dgm:t>
    </dgm:pt>
    <dgm:pt modelId="{9E350342-5617-413B-A6D6-78D674CB92EE}">
      <dgm:prSet phldrT="[Metin]" custT="1"/>
      <dgm:spPr/>
      <dgm:t>
        <a:bodyPr/>
        <a:lstStyle/>
        <a:p>
          <a:pPr algn="ctr"/>
          <a:endParaRPr lang="tr-TR" sz="1800" b="0" i="1" dirty="0" smtClean="0">
            <a:solidFill>
              <a:srgbClr val="0033CC"/>
            </a:solidFill>
            <a:latin typeface="+mj-lt"/>
          </a:endParaRPr>
        </a:p>
        <a:p>
          <a:pPr algn="ctr"/>
          <a:r>
            <a:rPr lang="tr-TR" sz="1600" b="1" i="1" dirty="0" smtClean="0">
              <a:solidFill>
                <a:srgbClr val="0033CC"/>
              </a:solidFill>
              <a:latin typeface="+mj-lt"/>
            </a:rPr>
            <a:t>İl Özel İdareleri/</a:t>
          </a:r>
        </a:p>
        <a:p>
          <a:pPr algn="ctr"/>
          <a:r>
            <a:rPr lang="tr-TR" sz="1600" b="1" i="1" dirty="0" smtClean="0">
              <a:solidFill>
                <a:srgbClr val="0033CC"/>
              </a:solidFill>
              <a:latin typeface="+mj-lt"/>
            </a:rPr>
            <a:t>Belediyeler</a:t>
          </a:r>
          <a:endParaRPr lang="tr-TR" sz="1600" b="1" dirty="0">
            <a:solidFill>
              <a:srgbClr val="0033CC"/>
            </a:solidFill>
            <a:latin typeface="+mj-lt"/>
          </a:endParaRPr>
        </a:p>
      </dgm:t>
    </dgm:pt>
    <dgm:pt modelId="{AABE7A83-A315-45C8-A855-35286C418DE4}" type="parTrans" cxnId="{96ACA6C3-9C72-4E72-A9CC-276130D1A7CC}">
      <dgm:prSet/>
      <dgm:spPr/>
      <dgm:t>
        <a:bodyPr/>
        <a:lstStyle/>
        <a:p>
          <a:endParaRPr lang="tr-TR"/>
        </a:p>
      </dgm:t>
    </dgm:pt>
    <dgm:pt modelId="{102D1CD9-1FC7-4149-B73F-0C66CF97F8F2}" type="sibTrans" cxnId="{96ACA6C3-9C72-4E72-A9CC-276130D1A7CC}">
      <dgm:prSet/>
      <dgm:spPr/>
      <dgm:t>
        <a:bodyPr/>
        <a:lstStyle/>
        <a:p>
          <a:endParaRPr lang="tr-TR"/>
        </a:p>
      </dgm:t>
    </dgm:pt>
    <dgm:pt modelId="{7472FABC-FA8F-412F-BCD5-10E2F701788F}">
      <dgm:prSet custT="1"/>
      <dgm:spPr/>
      <dgm:t>
        <a:bodyPr/>
        <a:lstStyle/>
        <a:p>
          <a:r>
            <a:rPr lang="tr-TR" sz="1800" b="0" dirty="0" smtClean="0">
              <a:latin typeface="+mj-lt"/>
            </a:rPr>
            <a:t>Denetim yapmak</a:t>
          </a:r>
        </a:p>
      </dgm:t>
    </dgm:pt>
    <dgm:pt modelId="{6B63A2A6-9390-4A51-9EB8-8ED41BBA11E5}" type="parTrans" cxnId="{903C7E84-EEAA-4C16-B6C6-8D0EA0A40DC0}">
      <dgm:prSet/>
      <dgm:spPr/>
      <dgm:t>
        <a:bodyPr/>
        <a:lstStyle/>
        <a:p>
          <a:endParaRPr lang="tr-TR"/>
        </a:p>
      </dgm:t>
    </dgm:pt>
    <dgm:pt modelId="{D309E3BB-FE35-41B1-AC0F-0ED540C1989D}" type="sibTrans" cxnId="{903C7E84-EEAA-4C16-B6C6-8D0EA0A40DC0}">
      <dgm:prSet/>
      <dgm:spPr/>
      <dgm:t>
        <a:bodyPr/>
        <a:lstStyle/>
        <a:p>
          <a:endParaRPr lang="tr-TR"/>
        </a:p>
      </dgm:t>
    </dgm:pt>
    <dgm:pt modelId="{EE3B3152-F58D-4289-B66B-31CEAE75C866}">
      <dgm:prSet custT="1"/>
      <dgm:spPr/>
      <dgm:t>
        <a:bodyPr/>
        <a:lstStyle/>
        <a:p>
          <a:r>
            <a:rPr lang="tr-TR" sz="1800" b="0" dirty="0" smtClean="0">
              <a:latin typeface="+mj-lt"/>
            </a:rPr>
            <a:t>Kazaları incelemek</a:t>
          </a:r>
        </a:p>
      </dgm:t>
    </dgm:pt>
    <dgm:pt modelId="{8E1D9F0E-6A36-4041-B355-5810F329C4CD}" type="parTrans" cxnId="{08F7A1DB-9C81-467F-8681-94D843BD0A14}">
      <dgm:prSet/>
      <dgm:spPr/>
      <dgm:t>
        <a:bodyPr/>
        <a:lstStyle/>
        <a:p>
          <a:endParaRPr lang="tr-TR"/>
        </a:p>
      </dgm:t>
    </dgm:pt>
    <dgm:pt modelId="{75CC0268-2034-4C27-BAE6-C47B662E7619}" type="sibTrans" cxnId="{08F7A1DB-9C81-467F-8681-94D843BD0A14}">
      <dgm:prSet/>
      <dgm:spPr/>
      <dgm:t>
        <a:bodyPr/>
        <a:lstStyle/>
        <a:p>
          <a:endParaRPr lang="tr-TR"/>
        </a:p>
      </dgm:t>
    </dgm:pt>
    <dgm:pt modelId="{149485D8-EC1F-4C39-9515-81AAB8E57C00}">
      <dgm:prSet custT="1"/>
      <dgm:spPr>
        <a:solidFill>
          <a:schemeClr val="lt1">
            <a:hueOff val="0"/>
            <a:satOff val="0"/>
            <a:lumOff val="0"/>
          </a:schemeClr>
        </a:solidFill>
      </dgm:spPr>
      <dgm:t>
        <a:bodyPr/>
        <a:lstStyle/>
        <a:p>
          <a:r>
            <a:rPr lang="tr-TR" sz="1800" b="0" dirty="0" smtClean="0">
              <a:latin typeface="+mj-lt"/>
            </a:rPr>
            <a:t>Denetim yapmak</a:t>
          </a:r>
          <a:endParaRPr lang="en-US" sz="1800" b="0" dirty="0" smtClean="0">
            <a:latin typeface="+mj-lt"/>
          </a:endParaRPr>
        </a:p>
      </dgm:t>
    </dgm:pt>
    <dgm:pt modelId="{A103A4F5-9E34-432F-9E2E-E82F018B2A24}" type="parTrans" cxnId="{8CCBFA47-48B0-45A6-88DA-7690903A1654}">
      <dgm:prSet/>
      <dgm:spPr/>
      <dgm:t>
        <a:bodyPr/>
        <a:lstStyle/>
        <a:p>
          <a:endParaRPr lang="tr-TR"/>
        </a:p>
      </dgm:t>
    </dgm:pt>
    <dgm:pt modelId="{1423D366-E1EA-4755-A8DD-0849C30564FA}" type="sibTrans" cxnId="{8CCBFA47-48B0-45A6-88DA-7690903A1654}">
      <dgm:prSet/>
      <dgm:spPr/>
      <dgm:t>
        <a:bodyPr/>
        <a:lstStyle/>
        <a:p>
          <a:endParaRPr lang="tr-TR"/>
        </a:p>
      </dgm:t>
    </dgm:pt>
    <dgm:pt modelId="{3F299F3F-A95C-4EF0-BB39-EA58EB927F4B}">
      <dgm:prSet custT="1"/>
      <dgm:spPr>
        <a:solidFill>
          <a:schemeClr val="lt1">
            <a:hueOff val="0"/>
            <a:satOff val="0"/>
            <a:lumOff val="0"/>
          </a:schemeClr>
        </a:solidFill>
      </dgm:spPr>
      <dgm:t>
        <a:bodyPr/>
        <a:lstStyle/>
        <a:p>
          <a:r>
            <a:rPr lang="tr-TR" sz="1800" b="0" dirty="0" smtClean="0">
              <a:latin typeface="+mj-lt"/>
            </a:rPr>
            <a:t>Kazaları incelemek</a:t>
          </a:r>
          <a:endParaRPr lang="en-US" sz="1800" b="0" dirty="0" smtClean="0">
            <a:latin typeface="+mj-lt"/>
          </a:endParaRPr>
        </a:p>
      </dgm:t>
    </dgm:pt>
    <dgm:pt modelId="{6E3FE2A6-3353-4C47-8E7A-9FE36B799787}" type="parTrans" cxnId="{253631D4-CD39-422E-B2BA-A6221EA04572}">
      <dgm:prSet/>
      <dgm:spPr/>
      <dgm:t>
        <a:bodyPr/>
        <a:lstStyle/>
        <a:p>
          <a:endParaRPr lang="tr-TR"/>
        </a:p>
      </dgm:t>
    </dgm:pt>
    <dgm:pt modelId="{A5923E9B-E907-4211-9D4F-78FC78FC301F}" type="sibTrans" cxnId="{253631D4-CD39-422E-B2BA-A6221EA04572}">
      <dgm:prSet/>
      <dgm:spPr/>
      <dgm:t>
        <a:bodyPr/>
        <a:lstStyle/>
        <a:p>
          <a:endParaRPr lang="tr-TR"/>
        </a:p>
      </dgm:t>
    </dgm:pt>
    <dgm:pt modelId="{272E94A7-E81F-4C7A-8856-51A709419D16}">
      <dgm:prSet custT="1"/>
      <dgm:spPr/>
      <dgm:t>
        <a:bodyPr/>
        <a:lstStyle/>
        <a:p>
          <a:r>
            <a:rPr lang="tr-TR" sz="1800" b="0" dirty="0" smtClean="0">
              <a:latin typeface="+mj-lt"/>
            </a:rPr>
            <a:t>Harici acil durum planlarını hazırlamak/hazırlatmak</a:t>
          </a:r>
          <a:endParaRPr lang="tr-TR" sz="1800" b="0" dirty="0">
            <a:latin typeface="+mj-lt"/>
          </a:endParaRPr>
        </a:p>
      </dgm:t>
    </dgm:pt>
    <dgm:pt modelId="{9E9CDE48-755F-4897-B214-3B70B6EFBFF3}" type="parTrans" cxnId="{40E972B1-17C3-4992-9F0F-14F15D099BC5}">
      <dgm:prSet/>
      <dgm:spPr/>
      <dgm:t>
        <a:bodyPr/>
        <a:lstStyle/>
        <a:p>
          <a:endParaRPr lang="tr-TR"/>
        </a:p>
      </dgm:t>
    </dgm:pt>
    <dgm:pt modelId="{09367F99-A3CE-4577-9B60-CF09CFB7E4E3}" type="sibTrans" cxnId="{40E972B1-17C3-4992-9F0F-14F15D099BC5}">
      <dgm:prSet/>
      <dgm:spPr/>
      <dgm:t>
        <a:bodyPr/>
        <a:lstStyle/>
        <a:p>
          <a:endParaRPr lang="tr-TR"/>
        </a:p>
      </dgm:t>
    </dgm:pt>
    <dgm:pt modelId="{93DDAE30-8881-4E7D-84D7-42FF944977CD}">
      <dgm:prSet custT="1"/>
      <dgm:spPr/>
      <dgm:t>
        <a:bodyPr/>
        <a:lstStyle/>
        <a:p>
          <a:r>
            <a:rPr lang="tr-TR" sz="1800" b="0" dirty="0" smtClean="0">
              <a:latin typeface="+mj-lt"/>
            </a:rPr>
            <a:t>Domino etkisini arz eden kuruluşlar ya da kuruluş gruplarını belirlemek</a:t>
          </a:r>
        </a:p>
        <a:p>
          <a:endParaRPr lang="tr-TR" sz="900" dirty="0"/>
        </a:p>
      </dgm:t>
    </dgm:pt>
    <dgm:pt modelId="{B27ADA55-B01D-491B-A47B-72A48F6CF23A}" type="parTrans" cxnId="{E658B8D7-D689-424E-AC77-5A8D167F8189}">
      <dgm:prSet/>
      <dgm:spPr/>
      <dgm:t>
        <a:bodyPr/>
        <a:lstStyle/>
        <a:p>
          <a:endParaRPr lang="tr-TR"/>
        </a:p>
      </dgm:t>
    </dgm:pt>
    <dgm:pt modelId="{E8BC50A6-8321-4563-8B5D-ED42704DF67E}" type="sibTrans" cxnId="{E658B8D7-D689-424E-AC77-5A8D167F8189}">
      <dgm:prSet/>
      <dgm:spPr/>
      <dgm:t>
        <a:bodyPr/>
        <a:lstStyle/>
        <a:p>
          <a:endParaRPr lang="tr-TR"/>
        </a:p>
      </dgm:t>
    </dgm:pt>
    <dgm:pt modelId="{8D95E176-D2FA-4D4E-97F8-E1500A8F6E3D}" type="pres">
      <dgm:prSet presAssocID="{CC347FA2-5CA8-49F7-9B64-31CF21A44067}" presName="linearFlow" presStyleCnt="0">
        <dgm:presLayoutVars>
          <dgm:dir/>
          <dgm:animLvl val="lvl"/>
          <dgm:resizeHandles val="exact"/>
        </dgm:presLayoutVars>
      </dgm:prSet>
      <dgm:spPr/>
      <dgm:t>
        <a:bodyPr/>
        <a:lstStyle/>
        <a:p>
          <a:endParaRPr lang="tr-TR"/>
        </a:p>
      </dgm:t>
    </dgm:pt>
    <dgm:pt modelId="{8D6E9B35-A6FD-47C2-8B0E-9385483E1776}" type="pres">
      <dgm:prSet presAssocID="{37BF2A25-581E-4AD7-A8DF-F62B808D9B45}" presName="composite" presStyleCnt="0"/>
      <dgm:spPr/>
    </dgm:pt>
    <dgm:pt modelId="{B32DA51D-C90B-4098-B638-8094AF7BC937}" type="pres">
      <dgm:prSet presAssocID="{37BF2A25-581E-4AD7-A8DF-F62B808D9B45}" presName="parentText" presStyleLbl="alignNode1" presStyleIdx="0" presStyleCnt="3">
        <dgm:presLayoutVars>
          <dgm:chMax val="1"/>
          <dgm:bulletEnabled val="1"/>
        </dgm:presLayoutVars>
      </dgm:prSet>
      <dgm:spPr/>
      <dgm:t>
        <a:bodyPr/>
        <a:lstStyle/>
        <a:p>
          <a:endParaRPr lang="tr-TR"/>
        </a:p>
      </dgm:t>
    </dgm:pt>
    <dgm:pt modelId="{848F3E68-CB66-4503-A7FA-16ADBF07AE8A}" type="pres">
      <dgm:prSet presAssocID="{37BF2A25-581E-4AD7-A8DF-F62B808D9B45}" presName="descendantText" presStyleLbl="alignAcc1" presStyleIdx="0" presStyleCnt="3" custLinFactNeighborX="877" custLinFactNeighborY="-6173">
        <dgm:presLayoutVars>
          <dgm:bulletEnabled val="1"/>
        </dgm:presLayoutVars>
      </dgm:prSet>
      <dgm:spPr/>
      <dgm:t>
        <a:bodyPr/>
        <a:lstStyle/>
        <a:p>
          <a:endParaRPr lang="tr-TR"/>
        </a:p>
      </dgm:t>
    </dgm:pt>
    <dgm:pt modelId="{814EFC94-25C8-4E97-9512-01A4D52C99E6}" type="pres">
      <dgm:prSet presAssocID="{C3ABBB1C-E5A1-4602-AEEB-664C048FB237}" presName="sp" presStyleCnt="0"/>
      <dgm:spPr/>
    </dgm:pt>
    <dgm:pt modelId="{0D0F706D-FA8D-44CA-ADD4-3E75F14784AA}" type="pres">
      <dgm:prSet presAssocID="{886AE031-B646-4AD8-B8EA-ECD315957121}" presName="composite" presStyleCnt="0"/>
      <dgm:spPr/>
    </dgm:pt>
    <dgm:pt modelId="{A18A536C-0712-4BFA-9324-20B12206D938}" type="pres">
      <dgm:prSet presAssocID="{886AE031-B646-4AD8-B8EA-ECD315957121}" presName="parentText" presStyleLbl="alignNode1" presStyleIdx="1" presStyleCnt="3">
        <dgm:presLayoutVars>
          <dgm:chMax val="1"/>
          <dgm:bulletEnabled val="1"/>
        </dgm:presLayoutVars>
      </dgm:prSet>
      <dgm:spPr/>
      <dgm:t>
        <a:bodyPr/>
        <a:lstStyle/>
        <a:p>
          <a:endParaRPr lang="tr-TR"/>
        </a:p>
      </dgm:t>
    </dgm:pt>
    <dgm:pt modelId="{3F4415FA-26B6-4D13-806B-1B7ACA38FD1A}" type="pres">
      <dgm:prSet presAssocID="{886AE031-B646-4AD8-B8EA-ECD315957121}" presName="descendantText" presStyleLbl="alignAcc1" presStyleIdx="1" presStyleCnt="3" custLinFactNeighborX="327" custLinFactNeighborY="-7594">
        <dgm:presLayoutVars>
          <dgm:bulletEnabled val="1"/>
        </dgm:presLayoutVars>
      </dgm:prSet>
      <dgm:spPr/>
      <dgm:t>
        <a:bodyPr/>
        <a:lstStyle/>
        <a:p>
          <a:endParaRPr lang="tr-TR"/>
        </a:p>
      </dgm:t>
    </dgm:pt>
    <dgm:pt modelId="{D6D13CFF-9861-4CB3-B7BD-4CF3F8BF9050}" type="pres">
      <dgm:prSet presAssocID="{7B725333-FFBC-4417-AB30-1D4A54BBA5F0}" presName="sp" presStyleCnt="0"/>
      <dgm:spPr/>
    </dgm:pt>
    <dgm:pt modelId="{034F86A8-C35F-414B-964D-EEDEDD397119}" type="pres">
      <dgm:prSet presAssocID="{9E350342-5617-413B-A6D6-78D674CB92EE}" presName="composite" presStyleCnt="0"/>
      <dgm:spPr/>
    </dgm:pt>
    <dgm:pt modelId="{550028FA-EA8B-4C65-839A-1E04B8608D9B}" type="pres">
      <dgm:prSet presAssocID="{9E350342-5617-413B-A6D6-78D674CB92EE}" presName="parentText" presStyleLbl="alignNode1" presStyleIdx="2" presStyleCnt="3">
        <dgm:presLayoutVars>
          <dgm:chMax val="1"/>
          <dgm:bulletEnabled val="1"/>
        </dgm:presLayoutVars>
      </dgm:prSet>
      <dgm:spPr/>
      <dgm:t>
        <a:bodyPr/>
        <a:lstStyle/>
        <a:p>
          <a:endParaRPr lang="tr-TR"/>
        </a:p>
      </dgm:t>
    </dgm:pt>
    <dgm:pt modelId="{D59739F8-795E-43D7-B2D5-92689F2C4ED2}" type="pres">
      <dgm:prSet presAssocID="{9E350342-5617-413B-A6D6-78D674CB92EE}" presName="descendantText" presStyleLbl="alignAcc1" presStyleIdx="2" presStyleCnt="3">
        <dgm:presLayoutVars>
          <dgm:bulletEnabled val="1"/>
        </dgm:presLayoutVars>
      </dgm:prSet>
      <dgm:spPr/>
      <dgm:t>
        <a:bodyPr/>
        <a:lstStyle/>
        <a:p>
          <a:endParaRPr lang="tr-TR"/>
        </a:p>
      </dgm:t>
    </dgm:pt>
  </dgm:ptLst>
  <dgm:cxnLst>
    <dgm:cxn modelId="{DB4DEC86-988B-4683-B6FC-DB15C9374382}" type="presOf" srcId="{3F299F3F-A95C-4EF0-BB39-EA58EB927F4B}" destId="{3F4415FA-26B6-4D13-806B-1B7ACA38FD1A}" srcOrd="0" destOrd="2" presId="urn:microsoft.com/office/officeart/2005/8/layout/chevron2"/>
    <dgm:cxn modelId="{1550B1E7-CD6F-4F42-A3DF-258E1AFDBD13}" srcId="{CC347FA2-5CA8-49F7-9B64-31CF21A44067}" destId="{886AE031-B646-4AD8-B8EA-ECD315957121}" srcOrd="1" destOrd="0" parTransId="{CF082B2C-CB8D-4AA4-82DD-319E543476D7}" sibTransId="{7B725333-FFBC-4417-AB30-1D4A54BBA5F0}"/>
    <dgm:cxn modelId="{EEB81C44-8199-45AA-9075-235649267BA2}" type="presOf" srcId="{272E94A7-E81F-4C7A-8856-51A709419D16}" destId="{D59739F8-795E-43D7-B2D5-92689F2C4ED2}" srcOrd="0" destOrd="0" presId="urn:microsoft.com/office/officeart/2005/8/layout/chevron2"/>
    <dgm:cxn modelId="{08F7A1DB-9C81-467F-8681-94D843BD0A14}" srcId="{37BF2A25-581E-4AD7-A8DF-F62B808D9B45}" destId="{EE3B3152-F58D-4289-B66B-31CEAE75C866}" srcOrd="2" destOrd="0" parTransId="{8E1D9F0E-6A36-4041-B355-5810F329C4CD}" sibTransId="{75CC0268-2034-4C27-BAE6-C47B662E7619}"/>
    <dgm:cxn modelId="{0B7D6658-4F28-414D-9CC9-7D1597F978CE}" type="presOf" srcId="{7472FABC-FA8F-412F-BCD5-10E2F701788F}" destId="{848F3E68-CB66-4503-A7FA-16ADBF07AE8A}" srcOrd="0" destOrd="1" presId="urn:microsoft.com/office/officeart/2005/8/layout/chevron2"/>
    <dgm:cxn modelId="{253631D4-CD39-422E-B2BA-A6221EA04572}" srcId="{886AE031-B646-4AD8-B8EA-ECD315957121}" destId="{3F299F3F-A95C-4EF0-BB39-EA58EB927F4B}" srcOrd="2" destOrd="0" parTransId="{6E3FE2A6-3353-4C47-8E7A-9FE36B799787}" sibTransId="{A5923E9B-E907-4211-9D4F-78FC78FC301F}"/>
    <dgm:cxn modelId="{47A4D5E7-B1CE-450C-B813-BE11B439CAE4}" type="presOf" srcId="{72C6D39E-BDFF-49EA-BE90-AAC3D1CD3F52}" destId="{3F4415FA-26B6-4D13-806B-1B7ACA38FD1A}" srcOrd="0" destOrd="0" presId="urn:microsoft.com/office/officeart/2005/8/layout/chevron2"/>
    <dgm:cxn modelId="{96ACA6C3-9C72-4E72-A9CC-276130D1A7CC}" srcId="{CC347FA2-5CA8-49F7-9B64-31CF21A44067}" destId="{9E350342-5617-413B-A6D6-78D674CB92EE}" srcOrd="2" destOrd="0" parTransId="{AABE7A83-A315-45C8-A855-35286C418DE4}" sibTransId="{102D1CD9-1FC7-4149-B73F-0C66CF97F8F2}"/>
    <dgm:cxn modelId="{B1C7D7E0-08C7-4901-B3B3-44DC4E0A9641}" type="presOf" srcId="{9E350342-5617-413B-A6D6-78D674CB92EE}" destId="{550028FA-EA8B-4C65-839A-1E04B8608D9B}" srcOrd="0" destOrd="0" presId="urn:microsoft.com/office/officeart/2005/8/layout/chevron2"/>
    <dgm:cxn modelId="{E3A81DCA-82FC-4567-980B-7DA5BDDA92F5}" srcId="{886AE031-B646-4AD8-B8EA-ECD315957121}" destId="{72C6D39E-BDFF-49EA-BE90-AAC3D1CD3F52}" srcOrd="0" destOrd="0" parTransId="{C99C8CC8-5F1F-43DC-949E-7A6B4BC2CC92}" sibTransId="{FFC67A17-ECC5-43FB-80FE-B5C556F89758}"/>
    <dgm:cxn modelId="{40E972B1-17C3-4992-9F0F-14F15D099BC5}" srcId="{9E350342-5617-413B-A6D6-78D674CB92EE}" destId="{272E94A7-E81F-4C7A-8856-51A709419D16}" srcOrd="0" destOrd="0" parTransId="{9E9CDE48-755F-4897-B214-3B70B6EFBFF3}" sibTransId="{09367F99-A3CE-4577-9B60-CF09CFB7E4E3}"/>
    <dgm:cxn modelId="{8CCBFA47-48B0-45A6-88DA-7690903A1654}" srcId="{886AE031-B646-4AD8-B8EA-ECD315957121}" destId="{149485D8-EC1F-4C39-9515-81AAB8E57C00}" srcOrd="1" destOrd="0" parTransId="{A103A4F5-9E34-432F-9E2E-E82F018B2A24}" sibTransId="{1423D366-E1EA-4755-A8DD-0849C30564FA}"/>
    <dgm:cxn modelId="{903C7E84-EEAA-4C16-B6C6-8D0EA0A40DC0}" srcId="{37BF2A25-581E-4AD7-A8DF-F62B808D9B45}" destId="{7472FABC-FA8F-412F-BCD5-10E2F701788F}" srcOrd="1" destOrd="0" parTransId="{6B63A2A6-9390-4A51-9EB8-8ED41BBA11E5}" sibTransId="{D309E3BB-FE35-41B1-AC0F-0ED540C1989D}"/>
    <dgm:cxn modelId="{E658B8D7-D689-424E-AC77-5A8D167F8189}" srcId="{9E350342-5617-413B-A6D6-78D674CB92EE}" destId="{93DDAE30-8881-4E7D-84D7-42FF944977CD}" srcOrd="1" destOrd="0" parTransId="{B27ADA55-B01D-491B-A47B-72A48F6CF23A}" sibTransId="{E8BC50A6-8321-4563-8B5D-ED42704DF67E}"/>
    <dgm:cxn modelId="{A49EBCDB-DFA3-429D-B8E2-D1DBF66913FD}" type="presOf" srcId="{149485D8-EC1F-4C39-9515-81AAB8E57C00}" destId="{3F4415FA-26B6-4D13-806B-1B7ACA38FD1A}" srcOrd="0" destOrd="1" presId="urn:microsoft.com/office/officeart/2005/8/layout/chevron2"/>
    <dgm:cxn modelId="{D5FE9475-33E1-4945-926E-06ECA43744B6}" type="presOf" srcId="{37BF2A25-581E-4AD7-A8DF-F62B808D9B45}" destId="{B32DA51D-C90B-4098-B638-8094AF7BC937}" srcOrd="0" destOrd="0" presId="urn:microsoft.com/office/officeart/2005/8/layout/chevron2"/>
    <dgm:cxn modelId="{F53AEE14-C60F-4432-A56D-7DEE5924D256}" type="presOf" srcId="{CC347FA2-5CA8-49F7-9B64-31CF21A44067}" destId="{8D95E176-D2FA-4D4E-97F8-E1500A8F6E3D}" srcOrd="0" destOrd="0" presId="urn:microsoft.com/office/officeart/2005/8/layout/chevron2"/>
    <dgm:cxn modelId="{47E86110-6B3E-441E-ACE8-1B69C40B4CB1}" type="presOf" srcId="{93DDAE30-8881-4E7D-84D7-42FF944977CD}" destId="{D59739F8-795E-43D7-B2D5-92689F2C4ED2}" srcOrd="0" destOrd="1" presId="urn:microsoft.com/office/officeart/2005/8/layout/chevron2"/>
    <dgm:cxn modelId="{7A237F46-BECC-48CF-AEEE-500485C3E23C}" type="presOf" srcId="{886AE031-B646-4AD8-B8EA-ECD315957121}" destId="{A18A536C-0712-4BFA-9324-20B12206D938}" srcOrd="0" destOrd="0" presId="urn:microsoft.com/office/officeart/2005/8/layout/chevron2"/>
    <dgm:cxn modelId="{9C1AE591-0379-4545-85B2-1FDD2F9308C2}" srcId="{37BF2A25-581E-4AD7-A8DF-F62B808D9B45}" destId="{B6213E60-BC68-4CA4-867D-7B8A3CBF8CF0}" srcOrd="0" destOrd="0" parTransId="{FAAF4981-E5D8-4C26-8F80-506585974C15}" sibTransId="{9CC09307-44A8-48FF-AD12-CC84CEBBBFE6}"/>
    <dgm:cxn modelId="{3091A76C-0F8B-4B27-924D-66BCA71E8390}" type="presOf" srcId="{B6213E60-BC68-4CA4-867D-7B8A3CBF8CF0}" destId="{848F3E68-CB66-4503-A7FA-16ADBF07AE8A}" srcOrd="0" destOrd="0" presId="urn:microsoft.com/office/officeart/2005/8/layout/chevron2"/>
    <dgm:cxn modelId="{144F127B-1CC3-4FB4-AC79-59AAE0491C3C}" type="presOf" srcId="{EE3B3152-F58D-4289-B66B-31CEAE75C866}" destId="{848F3E68-CB66-4503-A7FA-16ADBF07AE8A}" srcOrd="0" destOrd="2" presId="urn:microsoft.com/office/officeart/2005/8/layout/chevron2"/>
    <dgm:cxn modelId="{0008B440-3CBE-4D24-8A8B-D5640D9FFE21}" srcId="{CC347FA2-5CA8-49F7-9B64-31CF21A44067}" destId="{37BF2A25-581E-4AD7-A8DF-F62B808D9B45}" srcOrd="0" destOrd="0" parTransId="{95002106-DDA7-43BD-AF2C-0A5BF7C35105}" sibTransId="{C3ABBB1C-E5A1-4602-AEEB-664C048FB237}"/>
    <dgm:cxn modelId="{ADDEBC22-1164-4C12-99CD-6A87176C6CF9}" type="presParOf" srcId="{8D95E176-D2FA-4D4E-97F8-E1500A8F6E3D}" destId="{8D6E9B35-A6FD-47C2-8B0E-9385483E1776}" srcOrd="0" destOrd="0" presId="urn:microsoft.com/office/officeart/2005/8/layout/chevron2"/>
    <dgm:cxn modelId="{00E84043-2B22-4D86-A635-E538205C37BD}" type="presParOf" srcId="{8D6E9B35-A6FD-47C2-8B0E-9385483E1776}" destId="{B32DA51D-C90B-4098-B638-8094AF7BC937}" srcOrd="0" destOrd="0" presId="urn:microsoft.com/office/officeart/2005/8/layout/chevron2"/>
    <dgm:cxn modelId="{6F553F9F-7E5B-4B39-B1E2-DCF18B57341D}" type="presParOf" srcId="{8D6E9B35-A6FD-47C2-8B0E-9385483E1776}" destId="{848F3E68-CB66-4503-A7FA-16ADBF07AE8A}" srcOrd="1" destOrd="0" presId="urn:microsoft.com/office/officeart/2005/8/layout/chevron2"/>
    <dgm:cxn modelId="{E46A8897-4E6B-46D2-B49F-CD74F4D52E7D}" type="presParOf" srcId="{8D95E176-D2FA-4D4E-97F8-E1500A8F6E3D}" destId="{814EFC94-25C8-4E97-9512-01A4D52C99E6}" srcOrd="1" destOrd="0" presId="urn:microsoft.com/office/officeart/2005/8/layout/chevron2"/>
    <dgm:cxn modelId="{2210500C-EF1F-4B0B-ACFA-C74F1D8401B7}" type="presParOf" srcId="{8D95E176-D2FA-4D4E-97F8-E1500A8F6E3D}" destId="{0D0F706D-FA8D-44CA-ADD4-3E75F14784AA}" srcOrd="2" destOrd="0" presId="urn:microsoft.com/office/officeart/2005/8/layout/chevron2"/>
    <dgm:cxn modelId="{9FA10CF9-CEA7-40EC-B7D1-A3B96C5772DE}" type="presParOf" srcId="{0D0F706D-FA8D-44CA-ADD4-3E75F14784AA}" destId="{A18A536C-0712-4BFA-9324-20B12206D938}" srcOrd="0" destOrd="0" presId="urn:microsoft.com/office/officeart/2005/8/layout/chevron2"/>
    <dgm:cxn modelId="{C3A66CCD-0C73-4978-BD73-D96DB2370001}" type="presParOf" srcId="{0D0F706D-FA8D-44CA-ADD4-3E75F14784AA}" destId="{3F4415FA-26B6-4D13-806B-1B7ACA38FD1A}" srcOrd="1" destOrd="0" presId="urn:microsoft.com/office/officeart/2005/8/layout/chevron2"/>
    <dgm:cxn modelId="{379EAEC0-B71D-4CE3-8909-3A57C296CE7D}" type="presParOf" srcId="{8D95E176-D2FA-4D4E-97F8-E1500A8F6E3D}" destId="{D6D13CFF-9861-4CB3-B7BD-4CF3F8BF9050}" srcOrd="3" destOrd="0" presId="urn:microsoft.com/office/officeart/2005/8/layout/chevron2"/>
    <dgm:cxn modelId="{4441BCE1-7E71-4F77-B5A3-E317C62EFE2C}" type="presParOf" srcId="{8D95E176-D2FA-4D4E-97F8-E1500A8F6E3D}" destId="{034F86A8-C35F-414B-964D-EEDEDD397119}" srcOrd="4" destOrd="0" presId="urn:microsoft.com/office/officeart/2005/8/layout/chevron2"/>
    <dgm:cxn modelId="{8E5730C3-3AE3-4998-A2C6-01C32F2B6B5B}" type="presParOf" srcId="{034F86A8-C35F-414B-964D-EEDEDD397119}" destId="{550028FA-EA8B-4C65-839A-1E04B8608D9B}" srcOrd="0" destOrd="0" presId="urn:microsoft.com/office/officeart/2005/8/layout/chevron2"/>
    <dgm:cxn modelId="{69D16698-4A6E-42F5-9780-855991E02BE0}" type="presParOf" srcId="{034F86A8-C35F-414B-964D-EEDEDD397119}" destId="{D59739F8-795E-43D7-B2D5-92689F2C4ED2}" srcOrd="1" destOrd="0" presId="urn:microsoft.com/office/officeart/2005/8/layout/chevron2"/>
  </dgm:cxnLst>
  <dgm:bg>
    <a:solidFill>
      <a:srgbClr val="3BCCFF"/>
    </a:solidFill>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32DA51D-C90B-4098-B638-8094AF7BC937}">
      <dsp:nvSpPr>
        <dsp:cNvPr id="0" name=""/>
        <dsp:cNvSpPr/>
      </dsp:nvSpPr>
      <dsp:spPr>
        <a:xfrm rot="5400000">
          <a:off x="-253833" y="258655"/>
          <a:ext cx="1692222" cy="1184555"/>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b="1" i="1" kern="1200" dirty="0" smtClean="0">
              <a:solidFill>
                <a:srgbClr val="0033CC"/>
              </a:solidFill>
            </a:rPr>
            <a:t>Çevre ve Orman Bakanlığı</a:t>
          </a:r>
          <a:endParaRPr lang="tr-TR" sz="1600" b="1" kern="1200" dirty="0">
            <a:solidFill>
              <a:srgbClr val="0033CC"/>
            </a:solidFill>
          </a:endParaRPr>
        </a:p>
      </dsp:txBody>
      <dsp:txXfrm rot="5400000">
        <a:off x="-253833" y="258655"/>
        <a:ext cx="1692222" cy="1184555"/>
      </dsp:txXfrm>
    </dsp:sp>
    <dsp:sp modelId="{848F3E68-CB66-4503-A7FA-16ADBF07AE8A}">
      <dsp:nvSpPr>
        <dsp:cNvPr id="0" name=""/>
        <dsp:cNvSpPr/>
      </dsp:nvSpPr>
      <dsp:spPr>
        <a:xfrm rot="5400000">
          <a:off x="4042544" y="-2857988"/>
          <a:ext cx="1100522" cy="6816500"/>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tr-TR" sz="1800" b="0" kern="1200" dirty="0" smtClean="0">
              <a:latin typeface="+mj-lt"/>
            </a:rPr>
            <a:t>Bildirim sistemi kurmak</a:t>
          </a:r>
          <a:r>
            <a:rPr lang="tr-TR" sz="1800" b="0" i="1" kern="1200" dirty="0" smtClean="0">
              <a:latin typeface="+mj-lt"/>
            </a:rPr>
            <a:t> </a:t>
          </a:r>
          <a:r>
            <a:rPr lang="tr-TR" sz="1800" b="0" kern="1200" dirty="0" smtClean="0">
              <a:latin typeface="+mj-lt"/>
            </a:rPr>
            <a:t>ve resmi kayıt sistemi oluşturmak</a:t>
          </a:r>
          <a:endParaRPr lang="tr-TR" sz="1800" b="0" kern="1200" dirty="0">
            <a:latin typeface="+mj-lt"/>
          </a:endParaRPr>
        </a:p>
        <a:p>
          <a:pPr marL="171450" lvl="1" indent="-171450" algn="l" defTabSz="800100">
            <a:lnSpc>
              <a:spcPct val="90000"/>
            </a:lnSpc>
            <a:spcBef>
              <a:spcPct val="0"/>
            </a:spcBef>
            <a:spcAft>
              <a:spcPct val="15000"/>
            </a:spcAft>
            <a:buChar char="••"/>
          </a:pPr>
          <a:r>
            <a:rPr lang="tr-TR" sz="1800" b="0" kern="1200" dirty="0" smtClean="0">
              <a:latin typeface="+mj-lt"/>
            </a:rPr>
            <a:t>Denetim yapmak</a:t>
          </a:r>
        </a:p>
        <a:p>
          <a:pPr marL="171450" lvl="1" indent="-171450" algn="l" defTabSz="800100">
            <a:lnSpc>
              <a:spcPct val="90000"/>
            </a:lnSpc>
            <a:spcBef>
              <a:spcPct val="0"/>
            </a:spcBef>
            <a:spcAft>
              <a:spcPct val="15000"/>
            </a:spcAft>
            <a:buChar char="••"/>
          </a:pPr>
          <a:r>
            <a:rPr lang="tr-TR" sz="1800" b="0" kern="1200" dirty="0" smtClean="0">
              <a:latin typeface="+mj-lt"/>
            </a:rPr>
            <a:t>Kazaları incelemek</a:t>
          </a:r>
        </a:p>
      </dsp:txBody>
      <dsp:txXfrm rot="5400000">
        <a:off x="4042544" y="-2857988"/>
        <a:ext cx="1100522" cy="6816500"/>
      </dsp:txXfrm>
    </dsp:sp>
    <dsp:sp modelId="{A18A536C-0712-4BFA-9324-20B12206D938}">
      <dsp:nvSpPr>
        <dsp:cNvPr id="0" name=""/>
        <dsp:cNvSpPr/>
      </dsp:nvSpPr>
      <dsp:spPr>
        <a:xfrm rot="5400000">
          <a:off x="-253833" y="1758033"/>
          <a:ext cx="1692222" cy="1184555"/>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b="1" i="1" kern="1200" dirty="0" smtClean="0">
              <a:solidFill>
                <a:srgbClr val="0033CC"/>
              </a:solidFill>
              <a:latin typeface="+mj-lt"/>
            </a:rPr>
            <a:t>Çalışma ve Sosyal Güvenlik Bakanlığı </a:t>
          </a:r>
          <a:endParaRPr lang="tr-TR" sz="1600" b="1" kern="1200" dirty="0">
            <a:solidFill>
              <a:srgbClr val="0033CC"/>
            </a:solidFill>
            <a:latin typeface="+mj-lt"/>
          </a:endParaRPr>
        </a:p>
      </dsp:txBody>
      <dsp:txXfrm rot="5400000">
        <a:off x="-253833" y="1758033"/>
        <a:ext cx="1692222" cy="1184555"/>
      </dsp:txXfrm>
    </dsp:sp>
    <dsp:sp modelId="{3F4415FA-26B6-4D13-806B-1B7ACA38FD1A}">
      <dsp:nvSpPr>
        <dsp:cNvPr id="0" name=""/>
        <dsp:cNvSpPr/>
      </dsp:nvSpPr>
      <dsp:spPr>
        <a:xfrm rot="5400000">
          <a:off x="4042833" y="-1437607"/>
          <a:ext cx="1099944" cy="6816500"/>
        </a:xfrm>
        <a:prstGeom prst="round2SameRect">
          <a:avLst/>
        </a:prstGeom>
        <a:solidFill>
          <a:schemeClr val="lt1">
            <a:hueOff val="0"/>
            <a:satOff val="0"/>
            <a:lum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tr-TR" sz="1800" b="0" kern="1200" dirty="0" smtClean="0">
              <a:latin typeface="+mj-lt"/>
            </a:rPr>
            <a:t>Güvenlik raporlarının değerlendirilmesi</a:t>
          </a:r>
          <a:endParaRPr lang="tr-TR" sz="1800" b="0" kern="1200" dirty="0">
            <a:latin typeface="+mj-lt"/>
          </a:endParaRPr>
        </a:p>
        <a:p>
          <a:pPr marL="171450" lvl="1" indent="-171450" algn="l" defTabSz="800100">
            <a:lnSpc>
              <a:spcPct val="90000"/>
            </a:lnSpc>
            <a:spcBef>
              <a:spcPct val="0"/>
            </a:spcBef>
            <a:spcAft>
              <a:spcPct val="15000"/>
            </a:spcAft>
            <a:buChar char="••"/>
          </a:pPr>
          <a:r>
            <a:rPr lang="tr-TR" sz="1800" b="0" kern="1200" dirty="0" smtClean="0">
              <a:latin typeface="+mj-lt"/>
            </a:rPr>
            <a:t>Denetim yapmak</a:t>
          </a:r>
          <a:endParaRPr lang="en-US" sz="1800" b="0" kern="1200" dirty="0" smtClean="0">
            <a:latin typeface="+mj-lt"/>
          </a:endParaRPr>
        </a:p>
        <a:p>
          <a:pPr marL="171450" lvl="1" indent="-171450" algn="l" defTabSz="800100">
            <a:lnSpc>
              <a:spcPct val="90000"/>
            </a:lnSpc>
            <a:spcBef>
              <a:spcPct val="0"/>
            </a:spcBef>
            <a:spcAft>
              <a:spcPct val="15000"/>
            </a:spcAft>
            <a:buChar char="••"/>
          </a:pPr>
          <a:r>
            <a:rPr lang="tr-TR" sz="1800" b="0" kern="1200" dirty="0" smtClean="0">
              <a:latin typeface="+mj-lt"/>
            </a:rPr>
            <a:t>Kazaları incelemek</a:t>
          </a:r>
          <a:endParaRPr lang="en-US" sz="1800" b="0" kern="1200" dirty="0" smtClean="0">
            <a:latin typeface="+mj-lt"/>
          </a:endParaRPr>
        </a:p>
      </dsp:txBody>
      <dsp:txXfrm rot="5400000">
        <a:off x="4042833" y="-1437607"/>
        <a:ext cx="1099944" cy="6816500"/>
      </dsp:txXfrm>
    </dsp:sp>
    <dsp:sp modelId="{550028FA-EA8B-4C65-839A-1E04B8608D9B}">
      <dsp:nvSpPr>
        <dsp:cNvPr id="0" name=""/>
        <dsp:cNvSpPr/>
      </dsp:nvSpPr>
      <dsp:spPr>
        <a:xfrm rot="5400000">
          <a:off x="-253833" y="3257410"/>
          <a:ext cx="1692222" cy="1184555"/>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tr-TR" sz="1800" b="0" i="1" kern="1200" dirty="0" smtClean="0">
            <a:solidFill>
              <a:srgbClr val="0033CC"/>
            </a:solidFill>
            <a:latin typeface="+mj-lt"/>
          </a:endParaRPr>
        </a:p>
        <a:p>
          <a:pPr lvl="0" algn="ctr" defTabSz="800100">
            <a:lnSpc>
              <a:spcPct val="90000"/>
            </a:lnSpc>
            <a:spcBef>
              <a:spcPct val="0"/>
            </a:spcBef>
            <a:spcAft>
              <a:spcPct val="35000"/>
            </a:spcAft>
          </a:pPr>
          <a:r>
            <a:rPr lang="tr-TR" sz="1600" b="1" i="1" kern="1200" dirty="0" smtClean="0">
              <a:solidFill>
                <a:srgbClr val="0033CC"/>
              </a:solidFill>
              <a:latin typeface="+mj-lt"/>
            </a:rPr>
            <a:t>İl Özel İdareleri/</a:t>
          </a:r>
        </a:p>
        <a:p>
          <a:pPr lvl="0" algn="ctr" defTabSz="800100">
            <a:lnSpc>
              <a:spcPct val="90000"/>
            </a:lnSpc>
            <a:spcBef>
              <a:spcPct val="0"/>
            </a:spcBef>
            <a:spcAft>
              <a:spcPct val="35000"/>
            </a:spcAft>
          </a:pPr>
          <a:r>
            <a:rPr lang="tr-TR" sz="1600" b="1" i="1" kern="1200" dirty="0" smtClean="0">
              <a:solidFill>
                <a:srgbClr val="0033CC"/>
              </a:solidFill>
              <a:latin typeface="+mj-lt"/>
            </a:rPr>
            <a:t>Belediyeler</a:t>
          </a:r>
          <a:endParaRPr lang="tr-TR" sz="1600" b="1" kern="1200" dirty="0">
            <a:solidFill>
              <a:srgbClr val="0033CC"/>
            </a:solidFill>
            <a:latin typeface="+mj-lt"/>
          </a:endParaRPr>
        </a:p>
      </dsp:txBody>
      <dsp:txXfrm rot="5400000">
        <a:off x="-253833" y="3257410"/>
        <a:ext cx="1692222" cy="1184555"/>
      </dsp:txXfrm>
    </dsp:sp>
    <dsp:sp modelId="{D59739F8-795E-43D7-B2D5-92689F2C4ED2}">
      <dsp:nvSpPr>
        <dsp:cNvPr id="0" name=""/>
        <dsp:cNvSpPr/>
      </dsp:nvSpPr>
      <dsp:spPr>
        <a:xfrm rot="5400000">
          <a:off x="4042833" y="145299"/>
          <a:ext cx="1099944" cy="6816500"/>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tr-TR" sz="1800" b="0" kern="1200" dirty="0" smtClean="0">
              <a:latin typeface="+mj-lt"/>
            </a:rPr>
            <a:t>Harici acil durum planlarını hazırlamak/hazırlatmak</a:t>
          </a:r>
          <a:endParaRPr lang="tr-TR" sz="1800" b="0" kern="1200" dirty="0">
            <a:latin typeface="+mj-lt"/>
          </a:endParaRPr>
        </a:p>
        <a:p>
          <a:pPr marL="171450" lvl="1" indent="-171450" algn="l" defTabSz="800100">
            <a:lnSpc>
              <a:spcPct val="90000"/>
            </a:lnSpc>
            <a:spcBef>
              <a:spcPct val="0"/>
            </a:spcBef>
            <a:spcAft>
              <a:spcPct val="15000"/>
            </a:spcAft>
            <a:buChar char="••"/>
          </a:pPr>
          <a:r>
            <a:rPr lang="tr-TR" sz="1800" b="0" kern="1200" dirty="0" smtClean="0">
              <a:latin typeface="+mj-lt"/>
            </a:rPr>
            <a:t>Domino etkisini arz eden kuruluşlar ya da kuruluş gruplarını belirlemek</a:t>
          </a:r>
        </a:p>
        <a:p>
          <a:pPr marL="171450" lvl="1" indent="-171450" algn="l" defTabSz="800100">
            <a:lnSpc>
              <a:spcPct val="90000"/>
            </a:lnSpc>
            <a:spcBef>
              <a:spcPct val="0"/>
            </a:spcBef>
            <a:spcAft>
              <a:spcPct val="15000"/>
            </a:spcAft>
            <a:buChar char="••"/>
          </a:pPr>
          <a:endParaRPr lang="tr-TR" sz="900" kern="1200" dirty="0"/>
        </a:p>
      </dsp:txBody>
      <dsp:txXfrm rot="5400000">
        <a:off x="4042833" y="145299"/>
        <a:ext cx="1099944" cy="6816500"/>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3" Type="http://schemas.microsoft.com/office/2006/relationships/legacyDiagramText" Target="legacyDiagramText3.bin"/><Relationship Id="rId2" Type="http://schemas.microsoft.com/office/2006/relationships/legacyDiagramText" Target="legacyDiagramText2.bin"/><Relationship Id="rId1" Type="http://schemas.microsoft.com/office/2006/relationships/legacyDiagramText" Target="legacyDiagramText1.bin"/><Relationship Id="rId4" Type="http://schemas.microsoft.com/office/2006/relationships/legacyDiagramText" Target="legacyDiagramText4.bin"/></Relationships>
</file>

<file path=ppt/drawings/drawing1.xml><?xml version="1.0" encoding="utf-8"?>
<c:userShapes xmlns:c="http://schemas.openxmlformats.org/drawingml/2006/chart">
  <cdr:relSizeAnchor xmlns:cdr="http://schemas.openxmlformats.org/drawingml/2006/chartDrawing">
    <cdr:from>
      <cdr:x>0.31481</cdr:x>
      <cdr:y>0.43774</cdr:y>
    </cdr:from>
    <cdr:to>
      <cdr:x>0.42593</cdr:x>
      <cdr:y>0.63978</cdr:y>
    </cdr:to>
    <cdr:sp macro="" textlink="">
      <cdr:nvSpPr>
        <cdr:cNvPr id="2" name="1 Metin kutusu"/>
        <cdr:cNvSpPr txBox="1"/>
      </cdr:nvSpPr>
      <cdr:spPr>
        <a:xfrm xmlns:a="http://schemas.openxmlformats.org/drawingml/2006/main">
          <a:off x="2590800" y="1981200"/>
          <a:ext cx="914474" cy="914426"/>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tr-TR" sz="1800" dirty="0" smtClean="0"/>
            <a:t>963</a:t>
          </a:r>
          <a:endParaRPr lang="tr-TR" sz="1800" dirty="0"/>
        </a:p>
      </cdr:txBody>
    </cdr:sp>
  </cdr:relSizeAnchor>
  <cdr:relSizeAnchor xmlns:cdr="http://schemas.openxmlformats.org/drawingml/2006/chartDrawing">
    <cdr:from>
      <cdr:x>0.67593</cdr:x>
      <cdr:y>0.69028</cdr:y>
    </cdr:from>
    <cdr:to>
      <cdr:x>0.78704</cdr:x>
      <cdr:y>0.89231</cdr:y>
    </cdr:to>
    <cdr:sp macro="" textlink="">
      <cdr:nvSpPr>
        <cdr:cNvPr id="3" name="2 Metin kutusu"/>
        <cdr:cNvSpPr txBox="1"/>
      </cdr:nvSpPr>
      <cdr:spPr>
        <a:xfrm xmlns:a="http://schemas.openxmlformats.org/drawingml/2006/main">
          <a:off x="5562600" y="3124200"/>
          <a:ext cx="914391" cy="914381"/>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tr-TR" sz="1800" dirty="0" smtClean="0"/>
            <a:t>249</a:t>
          </a:r>
          <a:endParaRPr lang="tr-TR" sz="1800" dirty="0"/>
        </a:p>
      </cdr:txBody>
    </cdr:sp>
  </cdr:relSizeAnchor>
  <cdr:relSizeAnchor xmlns:cdr="http://schemas.openxmlformats.org/drawingml/2006/chartDrawing">
    <cdr:from>
      <cdr:x>0.5</cdr:x>
      <cdr:y>0.72396</cdr:y>
    </cdr:from>
    <cdr:to>
      <cdr:x>0.61111</cdr:x>
      <cdr:y>0.92599</cdr:y>
    </cdr:to>
    <cdr:sp macro="" textlink="">
      <cdr:nvSpPr>
        <cdr:cNvPr id="4" name="3 Metin kutusu"/>
        <cdr:cNvSpPr txBox="1"/>
      </cdr:nvSpPr>
      <cdr:spPr>
        <a:xfrm xmlns:a="http://schemas.openxmlformats.org/drawingml/2006/main">
          <a:off x="4114800" y="3276600"/>
          <a:ext cx="914391" cy="91438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tr-TR" sz="1800" dirty="0" smtClean="0"/>
            <a:t>194</a:t>
          </a:r>
          <a:endParaRPr lang="tr-TR" sz="1800" dirty="0"/>
        </a:p>
      </cdr:txBody>
    </cdr:sp>
  </cdr:relSizeAnchor>
  <cdr:relSizeAnchor xmlns:cdr="http://schemas.openxmlformats.org/drawingml/2006/chartDrawing">
    <cdr:from>
      <cdr:x>0.84259</cdr:x>
      <cdr:y>0.6061</cdr:y>
    </cdr:from>
    <cdr:to>
      <cdr:x>0.9537</cdr:x>
      <cdr:y>0.80813</cdr:y>
    </cdr:to>
    <cdr:sp macro="" textlink="">
      <cdr:nvSpPr>
        <cdr:cNvPr id="5" name="4 Metin kutusu"/>
        <cdr:cNvSpPr txBox="1"/>
      </cdr:nvSpPr>
      <cdr:spPr>
        <a:xfrm xmlns:a="http://schemas.openxmlformats.org/drawingml/2006/main">
          <a:off x="6934200" y="2743200"/>
          <a:ext cx="914391" cy="914381"/>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tr-TR" sz="1800" dirty="0" smtClean="0"/>
            <a:t>520</a:t>
          </a:r>
          <a:endParaRPr lang="tr-TR" sz="1800" dirty="0"/>
        </a:p>
      </cdr:txBody>
    </cdr:sp>
  </cdr:relSizeAnchor>
  <cdr:relSizeAnchor xmlns:cdr="http://schemas.openxmlformats.org/drawingml/2006/chartDrawing">
    <cdr:from>
      <cdr:x>0.14125</cdr:x>
      <cdr:y>0.05405</cdr:y>
    </cdr:from>
    <cdr:to>
      <cdr:x>0.25237</cdr:x>
      <cdr:y>0.25608</cdr:y>
    </cdr:to>
    <cdr:sp macro="" textlink="">
      <cdr:nvSpPr>
        <cdr:cNvPr id="6" name="5 Metin kutusu"/>
        <cdr:cNvSpPr txBox="1"/>
      </cdr:nvSpPr>
      <cdr:spPr>
        <a:xfrm xmlns:a="http://schemas.openxmlformats.org/drawingml/2006/main">
          <a:off x="1162472" y="244624"/>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tr-TR" sz="1100" dirty="0"/>
        </a:p>
      </cdr:txBody>
    </cdr:sp>
  </cdr:relSizeAnchor>
  <cdr:relSizeAnchor xmlns:cdr="http://schemas.openxmlformats.org/drawingml/2006/chartDrawing">
    <cdr:from>
      <cdr:x>0.13889</cdr:x>
      <cdr:y>0.01684</cdr:y>
    </cdr:from>
    <cdr:to>
      <cdr:x>0.25001</cdr:x>
      <cdr:y>0.21887</cdr:y>
    </cdr:to>
    <cdr:sp macro="" textlink="">
      <cdr:nvSpPr>
        <cdr:cNvPr id="7" name="6 Metin kutusu"/>
        <cdr:cNvSpPr txBox="1"/>
      </cdr:nvSpPr>
      <cdr:spPr>
        <a:xfrm xmlns:a="http://schemas.openxmlformats.org/drawingml/2006/main">
          <a:off x="1143000" y="76200"/>
          <a:ext cx="914473" cy="914381"/>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tr-TR" sz="1800" dirty="0" smtClean="0"/>
            <a:t>2334</a:t>
          </a:r>
          <a:endParaRPr lang="tr-TR" sz="1800" dirty="0"/>
        </a:p>
      </cdr:txBody>
    </cdr:sp>
  </cdr:relSizeAnchor>
</c:userShapes>
</file>

<file path=ppt/drawings/drawing2.xml><?xml version="1.0" encoding="utf-8"?>
<c:userShapes xmlns:c="http://schemas.openxmlformats.org/drawingml/2006/chart">
  <cdr:relSizeAnchor xmlns:cdr="http://schemas.openxmlformats.org/drawingml/2006/chartDrawing">
    <cdr:from>
      <cdr:x>0.91772</cdr:x>
      <cdr:y>0</cdr:y>
    </cdr:from>
    <cdr:to>
      <cdr:x>1</cdr:x>
      <cdr:y>1</cdr:y>
    </cdr:to>
    <cdr:sp macro="" textlink="">
      <cdr:nvSpPr>
        <cdr:cNvPr id="2" name="8 Metin kutusu"/>
        <cdr:cNvSpPr txBox="1"/>
      </cdr:nvSpPr>
      <cdr:spPr>
        <a:xfrm xmlns:a="http://schemas.openxmlformats.org/drawingml/2006/main">
          <a:off x="7552492" y="0"/>
          <a:ext cx="677108" cy="4467944"/>
        </a:xfrm>
        <a:prstGeom xmlns:a="http://schemas.openxmlformats.org/drawingml/2006/main" prst="rect">
          <a:avLst/>
        </a:prstGeom>
        <a:noFill xmlns:a="http://schemas.openxmlformats.org/drawingml/2006/main"/>
      </cdr:spPr>
      <cdr:txBody>
        <a:bodyPr xmlns:a="http://schemas.openxmlformats.org/drawingml/2006/main" vert="vert270" wrap="square" rtlCol="0">
          <a:spAutoFit/>
        </a:bodyPr>
        <a:lstStyle xmlns:a="http://schemas.openxmlformats.org/drawingml/2006/main">
          <a:defPPr>
            <a:defRPr lang="tr-TR"/>
          </a:defPPr>
          <a:lvl1pPr marL="0" algn="l" defTabSz="914400" rtl="0" eaLnBrk="1" latinLnBrk="0" hangingPunct="1">
            <a:defRPr sz="1800" kern="1200">
              <a:solidFill>
                <a:sysClr val="windowText" lastClr="000000"/>
              </a:solidFill>
              <a:latin typeface="Calibri"/>
            </a:defRPr>
          </a:lvl1pPr>
          <a:lvl2pPr marL="457200" algn="l" defTabSz="914400" rtl="0" eaLnBrk="1" latinLnBrk="0" hangingPunct="1">
            <a:defRPr sz="1800" kern="1200">
              <a:solidFill>
                <a:sysClr val="windowText" lastClr="000000"/>
              </a:solidFill>
              <a:latin typeface="Calibri"/>
            </a:defRPr>
          </a:lvl2pPr>
          <a:lvl3pPr marL="914400" algn="l" defTabSz="914400" rtl="0" eaLnBrk="1" latinLnBrk="0" hangingPunct="1">
            <a:defRPr sz="1800" kern="1200">
              <a:solidFill>
                <a:sysClr val="windowText" lastClr="000000"/>
              </a:solidFill>
              <a:latin typeface="Calibri"/>
            </a:defRPr>
          </a:lvl3pPr>
          <a:lvl4pPr marL="1371600" algn="l" defTabSz="914400" rtl="0" eaLnBrk="1" latinLnBrk="0" hangingPunct="1">
            <a:defRPr sz="1800" kern="1200">
              <a:solidFill>
                <a:sysClr val="windowText" lastClr="000000"/>
              </a:solidFill>
              <a:latin typeface="Calibri"/>
            </a:defRPr>
          </a:lvl4pPr>
          <a:lvl5pPr marL="1828800" algn="l" defTabSz="914400" rtl="0" eaLnBrk="1" latinLnBrk="0" hangingPunct="1">
            <a:defRPr sz="1800" kern="1200">
              <a:solidFill>
                <a:sysClr val="windowText" lastClr="000000"/>
              </a:solidFill>
              <a:latin typeface="Calibri"/>
            </a:defRPr>
          </a:lvl5pPr>
          <a:lvl6pPr marL="2286000" algn="l" defTabSz="914400" rtl="0" eaLnBrk="1" latinLnBrk="0" hangingPunct="1">
            <a:defRPr sz="1800" kern="1200">
              <a:solidFill>
                <a:sysClr val="windowText" lastClr="000000"/>
              </a:solidFill>
              <a:latin typeface="Calibri"/>
            </a:defRPr>
          </a:lvl6pPr>
          <a:lvl7pPr marL="2743200" algn="l" defTabSz="914400" rtl="0" eaLnBrk="1" latinLnBrk="0" hangingPunct="1">
            <a:defRPr sz="1800" kern="1200">
              <a:solidFill>
                <a:sysClr val="windowText" lastClr="000000"/>
              </a:solidFill>
              <a:latin typeface="Calibri"/>
            </a:defRPr>
          </a:lvl7pPr>
          <a:lvl8pPr marL="3200400" algn="l" defTabSz="914400" rtl="0" eaLnBrk="1" latinLnBrk="0" hangingPunct="1">
            <a:defRPr sz="1800" kern="1200">
              <a:solidFill>
                <a:sysClr val="windowText" lastClr="000000"/>
              </a:solidFill>
              <a:latin typeface="Calibri"/>
            </a:defRPr>
          </a:lvl8pPr>
          <a:lvl9pPr marL="3657600" algn="l" defTabSz="914400" rtl="0" eaLnBrk="1" latinLnBrk="0" hangingPunct="1">
            <a:defRPr sz="1800" kern="1200">
              <a:solidFill>
                <a:sysClr val="windowText" lastClr="000000"/>
              </a:solidFill>
              <a:latin typeface="Calibri"/>
            </a:defRPr>
          </a:lvl9pPr>
        </a:lstStyle>
        <a:p xmlns:a="http://schemas.openxmlformats.org/drawingml/2006/main">
          <a:pPr algn="ctr"/>
          <a:r>
            <a:rPr lang="tr-TR" sz="1400" b="1" dirty="0" smtClean="0"/>
            <a:t>*: Ham veridir. Kesin rakam Mart 2011’den sonra belirlenecektir</a:t>
          </a:r>
          <a:r>
            <a:rPr lang="tr-TR" b="1" dirty="0" smtClean="0"/>
            <a:t>.</a:t>
          </a:r>
          <a:endParaRPr lang="tr-TR" b="1"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pPr>
              <a:defRPr/>
            </a:pPr>
            <a:endParaRPr lang="tr-TR"/>
          </a:p>
        </p:txBody>
      </p:sp>
      <p:sp>
        <p:nvSpPr>
          <p:cNvPr id="1126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endParaRPr lang="tr-TR"/>
          </a:p>
        </p:txBody>
      </p:sp>
      <p:sp>
        <p:nvSpPr>
          <p:cNvPr id="645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p>
        </p:txBody>
      </p:sp>
      <p:sp>
        <p:nvSpPr>
          <p:cNvPr id="1127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endParaRPr lang="tr-TR"/>
          </a:p>
        </p:txBody>
      </p:sp>
      <p:sp>
        <p:nvSpPr>
          <p:cNvPr id="1127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60287E21-F0AE-4DCB-8AAA-651C4F05374D}" type="slidenum">
              <a:rPr lang="tr-TR"/>
              <a:pPr>
                <a:defRPr/>
              </a:pPr>
              <a:t>‹#›</a:t>
            </a:fld>
            <a:endParaRPr lang="tr-T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p:txBody>
          <a:bodyPr/>
          <a:lstStyle/>
          <a:p>
            <a:pPr>
              <a:defRPr/>
            </a:pPr>
            <a:fld id="{234CA1D0-A461-49E4-BE3F-7439651080E7}" type="slidenum">
              <a:rPr lang="tr-TR" smtClean="0"/>
              <a:pPr>
                <a:defRPr/>
              </a:pPr>
              <a:t>7</a:t>
            </a:fld>
            <a:endParaRPr lang="tr-TR"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lnSpc>
                <a:spcPct val="80000"/>
              </a:lnSpc>
            </a:pPr>
            <a:r>
              <a:rPr lang="tr-TR" b="1" smtClean="0">
                <a:latin typeface="Arial" pitchFamily="34" charset="0"/>
              </a:rPr>
              <a:t>Yönetmeliğin amacı tehlikeli maddeleri içeren tesislerde büyük kazaları önlemek, acil durumlara karşı hazırlıklı olmak. Gerekli tedbirleri almak, kazalara  zamanında  ve uygun müdahale etmek ve kazaların insan ve çevre sağlığı üzerine tekilerini sınırlandırmak olarak sayılabilir.</a:t>
            </a:r>
            <a:endParaRPr lang="en-US" b="1"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1 Slayt Görüntüsü Yer Tutucusu"/>
          <p:cNvSpPr>
            <a:spLocks noGrp="1" noRot="1" noChangeAspect="1" noTextEdit="1"/>
          </p:cNvSpPr>
          <p:nvPr>
            <p:ph type="sldImg"/>
          </p:nvPr>
        </p:nvSpPr>
        <p:spPr>
          <a:ln/>
        </p:spPr>
      </p:sp>
      <p:sp>
        <p:nvSpPr>
          <p:cNvPr id="60419" name="2 Not Yer Tutucusu"/>
          <p:cNvSpPr>
            <a:spLocks noGrp="1"/>
          </p:cNvSpPr>
          <p:nvPr>
            <p:ph type="body" idx="1"/>
          </p:nvPr>
        </p:nvSpPr>
        <p:spPr>
          <a:noFill/>
          <a:ln/>
        </p:spPr>
        <p:txBody>
          <a:bodyPr/>
          <a:lstStyle/>
          <a:p>
            <a:endParaRPr lang="tr-TR" smtClean="0">
              <a:latin typeface="Arial" pitchFamily="34" charset="0"/>
            </a:endParaRPr>
          </a:p>
        </p:txBody>
      </p:sp>
      <p:sp>
        <p:nvSpPr>
          <p:cNvPr id="4" name="3 Slayt Numarası Yer Tutucusu"/>
          <p:cNvSpPr>
            <a:spLocks noGrp="1"/>
          </p:cNvSpPr>
          <p:nvPr>
            <p:ph type="sldNum" sz="quarter" idx="5"/>
          </p:nvPr>
        </p:nvSpPr>
        <p:spPr/>
        <p:txBody>
          <a:bodyPr/>
          <a:lstStyle/>
          <a:p>
            <a:pPr>
              <a:defRPr/>
            </a:pPr>
            <a:fld id="{FB79EAF4-DBD6-441E-B556-F9DADB2FAA99}" type="slidenum">
              <a:rPr lang="tr-TR" smtClean="0"/>
              <a:pPr>
                <a:defRPr/>
              </a:pPr>
              <a:t>8</a:t>
            </a:fld>
            <a:endParaRPr 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p:txBody>
          <a:bodyPr/>
          <a:lstStyle/>
          <a:p>
            <a:pPr>
              <a:defRPr/>
            </a:pPr>
            <a:fld id="{234CA1D0-A461-49E4-BE3F-7439651080E7}" type="slidenum">
              <a:rPr lang="tr-TR" smtClean="0"/>
              <a:pPr>
                <a:defRPr/>
              </a:pPr>
              <a:t>9</a:t>
            </a:fld>
            <a:endParaRPr lang="tr-TR"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lnSpc>
                <a:spcPct val="80000"/>
              </a:lnSpc>
            </a:pPr>
            <a:r>
              <a:rPr lang="tr-TR" b="1" smtClean="0">
                <a:latin typeface="Arial" pitchFamily="34" charset="0"/>
              </a:rPr>
              <a:t>Yönetmeliğin amacı tehlikeli maddeleri içeren tesislerde büyük kazaları önlemek, acil durumlara karşı hazırlıklı olmak. Gerekli tedbirleri almak, kazalara  zamanında  ve uygun müdahale etmek ve kazaların insan ve çevre sağlığı üzerine tekilerini sınırlandırmak olarak sayılabilir.</a:t>
            </a:r>
            <a:endParaRPr lang="en-US" b="1" smtClean="0">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p:txBody>
          <a:bodyPr/>
          <a:lstStyle/>
          <a:p>
            <a:pPr>
              <a:defRPr/>
            </a:pPr>
            <a:fld id="{597EF813-7D0A-45F8-908D-EE01FE1783E4}" type="slidenum">
              <a:rPr lang="tr-TR" smtClean="0"/>
              <a:pPr>
                <a:defRPr/>
              </a:pPr>
              <a:t>15</a:t>
            </a:fld>
            <a:endParaRPr lang="tr-TR" smtClean="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r>
              <a:rPr lang="tr-TR" dirty="0" smtClean="0">
                <a:latin typeface="Arial" pitchFamily="34" charset="0"/>
              </a:rPr>
              <a:t>Yüksek miktarda tehlikeli kimyasal bulunduran ve üst seviyeli olarak sınıflandırılan tesisler Dahili acil durum planı ve güvenlik raporu hazırlayacaklardır. Ayrıca bu tesisler için belediye veya valilik harici acil durum planı hazırlar veya hazırlatır.</a:t>
            </a:r>
          </a:p>
          <a:p>
            <a:pPr eaLnBrk="1" hangingPunct="1"/>
            <a:r>
              <a:rPr lang="tr-TR" dirty="0" smtClean="0">
                <a:latin typeface="Arial" pitchFamily="34" charset="0"/>
              </a:rPr>
              <a:t> şimdi bu kavramlara daha detaylı bakalım</a:t>
            </a:r>
          </a:p>
          <a:p>
            <a:pPr eaLnBrk="1" hangingPunct="1"/>
            <a:endParaRPr lang="tr-TR" dirty="0" smtClean="0">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p:txBody>
          <a:bodyPr/>
          <a:lstStyle/>
          <a:p>
            <a:pPr>
              <a:defRPr/>
            </a:pPr>
            <a:fld id="{597EF813-7D0A-45F8-908D-EE01FE1783E4}" type="slidenum">
              <a:rPr lang="tr-TR" smtClean="0"/>
              <a:pPr>
                <a:defRPr/>
              </a:pPr>
              <a:t>16</a:t>
            </a:fld>
            <a:endParaRPr lang="tr-TR" smtClean="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r>
              <a:rPr lang="tr-TR" dirty="0" smtClean="0">
                <a:latin typeface="Arial" pitchFamily="34" charset="0"/>
              </a:rPr>
              <a:t>Yüksek miktarda tehlikeli kimyasal bulunduran ve üst seviyeli olarak sınıflandırılan tesisler Dahili acil durum planı ve güvenlik raporu hazırlayacaklardır. Ayrıca bu tesisler için belediye veya valilik harici acil durum planı hazırlar veya hazırlatır.</a:t>
            </a:r>
          </a:p>
          <a:p>
            <a:pPr eaLnBrk="1" hangingPunct="1"/>
            <a:r>
              <a:rPr lang="tr-TR" dirty="0" smtClean="0">
                <a:latin typeface="Arial" pitchFamily="34" charset="0"/>
              </a:rPr>
              <a:t> şimdi bu kavramlara daha detaylı bakalım</a:t>
            </a:r>
          </a:p>
          <a:p>
            <a:pPr eaLnBrk="1" hangingPunct="1"/>
            <a:endParaRPr lang="tr-TR" dirty="0" smtClean="0">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p:txBody>
          <a:bodyPr/>
          <a:lstStyle/>
          <a:p>
            <a:pPr>
              <a:defRPr/>
            </a:pPr>
            <a:fld id="{C6DC5BA2-4C44-4719-980B-46A95EB95A71}" type="slidenum">
              <a:rPr lang="tr-TR" smtClean="0"/>
              <a:pPr>
                <a:defRPr/>
              </a:pPr>
              <a:t>18</a:t>
            </a:fld>
            <a:endParaRPr lang="tr-TR" smtClean="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pPr eaLnBrk="1" hangingPunct="1"/>
            <a:r>
              <a:rPr lang="tr-TR" smtClean="0">
                <a:latin typeface="Arial" pitchFamily="34" charset="0"/>
              </a:rPr>
              <a:t>  yönetmekiğimizin 24 maddeden oluşmaktadır. Bunlardan özellikle bakanlığımıza çalışma ve sosyal güvenlik bakanlığına yerel yönetimlere ve sanayiciye getirdiği  yükümlülükler açısından temel madde diyebileceğimiz bazı maddeleri yansıda görüyoruz. Bunlardan ilki bildirim. Tesisinde tehlikeli madde bulunduran tüm tesisler yönetmilğin yayımlanmasını takip eden ilk 6 ay içinde , bakanlığın  kurmuş olduğu e- bildirim sistemini kıullanak bildirimde bulunması gerekmektedir. Bu yansıda bahhsettiğim süreler mevcut tesisler için geçerlidir. . Bildirim sonucu alt seviyeli tesis olarak sınıflandırılmış tesisler 2 yıl içinde büyük kaza önleme politikası belgesini hazırlamaları bgerekmektedir. Üst seviyeli tesisler ise yine aynı süre içinde  güvenlik rapporu ve dah,l, acil durum planlarını hazırlayacaklardır. Üst seviyeli tesisler  yerel yönetimlerce belirlenecek olan etki alanı içinde kalan halkı bilgilendireceklerdir. Ayrıca denetimlerd e18 agıstos 2012 yılından itibaren çob ve çsgb ile koordineli bir biçimde yapılmaya başlanacaktır. Harici acil durum planlarının hazırlanması iççin ise belediye ve il özel idarelerine </a:t>
            </a:r>
          </a:p>
          <a:p>
            <a:pPr eaLnBrk="1" hangingPunct="1"/>
            <a:endParaRPr lang="tr-TR"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smtClean="0"/>
              <a:t>Asıl alt başlık stilini düzenlemek için tıklatın</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CE758537-F80E-4800-82FE-7FD881F60921}"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02B85639-3FD4-415C-9120-E6A2ED0C7920}"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811BC522-4665-4983-BC4A-F70EB434E1A8}" type="slidenum">
              <a:rPr lang="tr-TR"/>
              <a:pPr>
                <a:defRPr/>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bl" preserve="1">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457200" y="1600200"/>
            <a:ext cx="8229600" cy="4525963"/>
          </a:xfrm>
        </p:spPr>
        <p:txBody>
          <a:bodyPr/>
          <a:lstStyle/>
          <a:p>
            <a:pPr lvl="0"/>
            <a:endParaRPr lang="tr-TR"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9DD94C87-DEF7-4FC6-B829-9F72194DA87C}" type="slidenum">
              <a:rPr lang="tr-TR"/>
              <a:pPr>
                <a:defRPr/>
              </a:pPr>
              <a:t>‹#›</a:t>
            </a:fld>
            <a:endParaRPr lang="tr-T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Only" preserve="1">
  <p:cSld name="İçerik">
    <p:spTree>
      <p:nvGrpSpPr>
        <p:cNvPr id="1" name=""/>
        <p:cNvGrpSpPr/>
        <p:nvPr/>
      </p:nvGrpSpPr>
      <p:grpSpPr>
        <a:xfrm>
          <a:off x="0" y="0"/>
          <a:ext cx="0" cy="0"/>
          <a:chOff x="0" y="0"/>
          <a:chExt cx="0" cy="0"/>
        </a:xfrm>
      </p:grpSpPr>
      <p:sp>
        <p:nvSpPr>
          <p:cNvPr id="2" name="1 İçerik Yer Tutucusu"/>
          <p:cNvSpPr>
            <a:spLocks noGrp="1"/>
          </p:cNvSpPr>
          <p:nvPr>
            <p:ph/>
          </p:nvPr>
        </p:nvSpPr>
        <p:spPr>
          <a:xfrm>
            <a:off x="457200" y="274638"/>
            <a:ext cx="8229600" cy="58515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tr-TR"/>
          </a:p>
        </p:txBody>
      </p:sp>
      <p:sp>
        <p:nvSpPr>
          <p:cNvPr id="4" name="Rectangle 5"/>
          <p:cNvSpPr>
            <a:spLocks noGrp="1" noChangeArrowheads="1"/>
          </p:cNvSpPr>
          <p:nvPr>
            <p:ph type="ftr" sz="quarter" idx="11"/>
          </p:nvPr>
        </p:nvSpPr>
        <p:spPr>
          <a:ln/>
        </p:spPr>
        <p:txBody>
          <a:bodyPr/>
          <a:lstStyle>
            <a:lvl1pPr>
              <a:defRPr/>
            </a:lvl1pPr>
          </a:lstStyle>
          <a:p>
            <a:pPr>
              <a:defRPr/>
            </a:pPr>
            <a:endParaRPr lang="tr-TR"/>
          </a:p>
        </p:txBody>
      </p:sp>
      <p:sp>
        <p:nvSpPr>
          <p:cNvPr id="5" name="Rectangle 6"/>
          <p:cNvSpPr>
            <a:spLocks noGrp="1" noChangeArrowheads="1"/>
          </p:cNvSpPr>
          <p:nvPr>
            <p:ph type="sldNum" sz="quarter" idx="12"/>
          </p:nvPr>
        </p:nvSpPr>
        <p:spPr>
          <a:ln/>
        </p:spPr>
        <p:txBody>
          <a:bodyPr/>
          <a:lstStyle>
            <a:lvl1pPr>
              <a:defRPr/>
            </a:lvl1pPr>
          </a:lstStyle>
          <a:p>
            <a:pPr>
              <a:defRPr/>
            </a:pPr>
            <a:fld id="{314526A4-4DC6-4C8C-A33A-919E270F4E09}"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A9FD1E38-9825-456E-A855-DDF96C707549}"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13FAE9D7-3E7E-440A-A7C0-514D3B52BA7D}"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4194356D-E0A8-4877-B03A-14296066D446}"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a:defRPr/>
            </a:pPr>
            <a:endParaRPr lang="tr-TR"/>
          </a:p>
        </p:txBody>
      </p:sp>
      <p:sp>
        <p:nvSpPr>
          <p:cNvPr id="8" name="Rectangle 5"/>
          <p:cNvSpPr>
            <a:spLocks noGrp="1" noChangeArrowheads="1"/>
          </p:cNvSpPr>
          <p:nvPr>
            <p:ph type="ftr" sz="quarter" idx="11"/>
          </p:nvPr>
        </p:nvSpPr>
        <p:spPr>
          <a:ln/>
        </p:spPr>
        <p:txBody>
          <a:bodyPr/>
          <a:lstStyle>
            <a:lvl1pPr>
              <a:defRPr/>
            </a:lvl1pPr>
          </a:lstStyle>
          <a:p>
            <a:pPr>
              <a:defRPr/>
            </a:pPr>
            <a:endParaRPr lang="tr-TR"/>
          </a:p>
        </p:txBody>
      </p:sp>
      <p:sp>
        <p:nvSpPr>
          <p:cNvPr id="9" name="Rectangle 6"/>
          <p:cNvSpPr>
            <a:spLocks noGrp="1" noChangeArrowheads="1"/>
          </p:cNvSpPr>
          <p:nvPr>
            <p:ph type="sldNum" sz="quarter" idx="12"/>
          </p:nvPr>
        </p:nvSpPr>
        <p:spPr>
          <a:ln/>
        </p:spPr>
        <p:txBody>
          <a:bodyPr/>
          <a:lstStyle>
            <a:lvl1pPr>
              <a:defRPr/>
            </a:lvl1pPr>
          </a:lstStyle>
          <a:p>
            <a:pPr>
              <a:defRPr/>
            </a:pPr>
            <a:fld id="{126BC92A-595E-43D7-9DA6-62ED21F5142E}"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tr-TR"/>
          </a:p>
        </p:txBody>
      </p:sp>
      <p:sp>
        <p:nvSpPr>
          <p:cNvPr id="4" name="Rectangle 5"/>
          <p:cNvSpPr>
            <a:spLocks noGrp="1" noChangeArrowheads="1"/>
          </p:cNvSpPr>
          <p:nvPr>
            <p:ph type="ftr" sz="quarter" idx="11"/>
          </p:nvPr>
        </p:nvSpPr>
        <p:spPr>
          <a:ln/>
        </p:spPr>
        <p:txBody>
          <a:bodyPr/>
          <a:lstStyle>
            <a:lvl1pPr>
              <a:defRPr/>
            </a:lvl1pPr>
          </a:lstStyle>
          <a:p>
            <a:pPr>
              <a:defRPr/>
            </a:pPr>
            <a:endParaRPr lang="tr-TR"/>
          </a:p>
        </p:txBody>
      </p:sp>
      <p:sp>
        <p:nvSpPr>
          <p:cNvPr id="5" name="Rectangle 6"/>
          <p:cNvSpPr>
            <a:spLocks noGrp="1" noChangeArrowheads="1"/>
          </p:cNvSpPr>
          <p:nvPr>
            <p:ph type="sldNum" sz="quarter" idx="12"/>
          </p:nvPr>
        </p:nvSpPr>
        <p:spPr>
          <a:ln/>
        </p:spPr>
        <p:txBody>
          <a:bodyPr/>
          <a:lstStyle>
            <a:lvl1pPr>
              <a:defRPr/>
            </a:lvl1pPr>
          </a:lstStyle>
          <a:p>
            <a:pPr>
              <a:defRPr/>
            </a:pPr>
            <a:fld id="{E6915544-9870-4566-B168-1D712B43C58E}"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tr-TR"/>
          </a:p>
        </p:txBody>
      </p:sp>
      <p:sp>
        <p:nvSpPr>
          <p:cNvPr id="3" name="Rectangle 5"/>
          <p:cNvSpPr>
            <a:spLocks noGrp="1" noChangeArrowheads="1"/>
          </p:cNvSpPr>
          <p:nvPr>
            <p:ph type="ftr" sz="quarter" idx="11"/>
          </p:nvPr>
        </p:nvSpPr>
        <p:spPr>
          <a:ln/>
        </p:spPr>
        <p:txBody>
          <a:bodyPr/>
          <a:lstStyle>
            <a:lvl1pPr>
              <a:defRPr/>
            </a:lvl1pPr>
          </a:lstStyle>
          <a:p>
            <a:pPr>
              <a:defRPr/>
            </a:pPr>
            <a:endParaRPr lang="tr-TR"/>
          </a:p>
        </p:txBody>
      </p:sp>
      <p:sp>
        <p:nvSpPr>
          <p:cNvPr id="4" name="Rectangle 6"/>
          <p:cNvSpPr>
            <a:spLocks noGrp="1" noChangeArrowheads="1"/>
          </p:cNvSpPr>
          <p:nvPr>
            <p:ph type="sldNum" sz="quarter" idx="12"/>
          </p:nvPr>
        </p:nvSpPr>
        <p:spPr>
          <a:ln/>
        </p:spPr>
        <p:txBody>
          <a:bodyPr/>
          <a:lstStyle>
            <a:lvl1pPr>
              <a:defRPr/>
            </a:lvl1pPr>
          </a:lstStyle>
          <a:p>
            <a:pPr>
              <a:defRPr/>
            </a:pPr>
            <a:fld id="{681321BA-AC9F-4713-905E-6AF7A1081794}"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1A7266E2-0B13-41CA-B7BE-08ED1D96FB52}"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B250C7B4-5A9B-4706-A25D-8F201AEB8090}"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cstate="print">
            <a:alphaModFix amt="80000"/>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pitchFamily="34" charset="0"/>
              </a:defRPr>
            </a:lvl1pPr>
          </a:lstStyle>
          <a:p>
            <a:pPr>
              <a:defRPr/>
            </a:pPr>
            <a:endParaRPr lang="tr-T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pitchFamily="34" charset="0"/>
              </a:defRPr>
            </a:lvl1pPr>
          </a:lstStyle>
          <a:p>
            <a:pPr>
              <a:defRPr/>
            </a:pPr>
            <a:endParaRPr lang="tr-T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pitchFamily="34" charset="0"/>
              </a:defRPr>
            </a:lvl1pPr>
          </a:lstStyle>
          <a:p>
            <a:pPr>
              <a:defRPr/>
            </a:pPr>
            <a:fld id="{0D392AB9-5A17-4847-BBD8-9C41B9BB7BB8}"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cevre.cob.gov.tr/"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rega.basbakanlik.gov.tr/main.aspx?home=http://rega.basbakanlik.gov.tr/eskiler/2008/12/20081226m1.htm&amp;main=http://rega.basbakanlik.gov.tr/eskiler/2008/12/20081226m1.htm"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5" descr="Resim1"/>
          <p:cNvPicPr>
            <a:picLocks noChangeAspect="1" noChangeArrowheads="1"/>
          </p:cNvPicPr>
          <p:nvPr/>
        </p:nvPicPr>
        <p:blipFill>
          <a:blip r:embed="rId2" cstate="print">
            <a:lum bright="20000"/>
          </a:blip>
          <a:srcRect/>
          <a:stretch>
            <a:fillRect/>
          </a:stretch>
        </p:blipFill>
        <p:spPr bwMode="auto">
          <a:xfrm>
            <a:off x="0" y="-228600"/>
            <a:ext cx="9677401" cy="7313613"/>
          </a:xfrm>
          <a:prstGeom prst="rect">
            <a:avLst/>
          </a:prstGeom>
          <a:noFill/>
          <a:ln w="9525">
            <a:noFill/>
            <a:miter lim="800000"/>
            <a:headEnd/>
            <a:tailEnd/>
          </a:ln>
        </p:spPr>
      </p:pic>
      <p:sp>
        <p:nvSpPr>
          <p:cNvPr id="2" name="Rectangle 3"/>
          <p:cNvSpPr txBox="1">
            <a:spLocks noChangeArrowheads="1"/>
          </p:cNvSpPr>
          <p:nvPr/>
        </p:nvSpPr>
        <p:spPr>
          <a:xfrm>
            <a:off x="685800" y="762000"/>
            <a:ext cx="7848600" cy="4724400"/>
          </a:xfrm>
          <a:prstGeom prst="rect">
            <a:avLst/>
          </a:prstGeom>
        </p:spPr>
        <p:txBody>
          <a:bodyPr/>
          <a:lstStyle/>
          <a:p>
            <a:pPr marL="342900" marR="0" lvl="0" indent="-342900" algn="ctr" defTabSz="914400" rtl="0" eaLnBrk="1" fontAlgn="auto" latinLnBrk="0" hangingPunct="1">
              <a:lnSpc>
                <a:spcPct val="80000"/>
              </a:lnSpc>
              <a:spcBef>
                <a:spcPct val="20000"/>
              </a:spcBef>
              <a:spcAft>
                <a:spcPts val="0"/>
              </a:spcAft>
              <a:buClrTx/>
              <a:buSzTx/>
              <a:buFontTx/>
              <a:buNone/>
              <a:tabLst/>
              <a:defRPr/>
            </a:pPr>
            <a:r>
              <a:rPr kumimoji="0" lang="tr-TR" sz="1600" b="1"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        </a:t>
            </a:r>
            <a:endParaRPr kumimoji="0" lang="tr-TR" sz="1600" b="1" i="0"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742950" lvl="1" indent="-285750" algn="just" fontAlgn="auto">
              <a:lnSpc>
                <a:spcPct val="80000"/>
              </a:lnSpc>
              <a:spcBef>
                <a:spcPct val="20000"/>
              </a:spcBef>
              <a:spcAft>
                <a:spcPts val="0"/>
              </a:spcAft>
              <a:defRPr/>
            </a:pPr>
            <a:endParaRPr lang="tr-TR" dirty="0" smtClean="0"/>
          </a:p>
          <a:p>
            <a:pPr marL="742950" lvl="1" indent="-285750" algn="just" fontAlgn="auto">
              <a:lnSpc>
                <a:spcPct val="80000"/>
              </a:lnSpc>
              <a:spcBef>
                <a:spcPct val="20000"/>
              </a:spcBef>
              <a:spcAft>
                <a:spcPts val="0"/>
              </a:spcAft>
              <a:defRPr/>
            </a:pPr>
            <a:endParaRPr lang="tr-TR" dirty="0" smtClean="0"/>
          </a:p>
          <a:p>
            <a:pPr marL="742950" lvl="1" indent="-285750" algn="just" fontAlgn="auto">
              <a:lnSpc>
                <a:spcPct val="80000"/>
              </a:lnSpc>
              <a:spcBef>
                <a:spcPct val="20000"/>
              </a:spcBef>
              <a:spcAft>
                <a:spcPts val="0"/>
              </a:spcAft>
              <a:defRPr/>
            </a:pPr>
            <a:endParaRPr lang="tr-TR" sz="2400" b="1" dirty="0" smtClean="0">
              <a:solidFill>
                <a:srgbClr val="0070C0"/>
              </a:solidFill>
            </a:endParaRPr>
          </a:p>
          <a:p>
            <a:pPr marL="742950" lvl="1" indent="-285750" algn="just" fontAlgn="auto">
              <a:lnSpc>
                <a:spcPct val="80000"/>
              </a:lnSpc>
              <a:spcBef>
                <a:spcPct val="20000"/>
              </a:spcBef>
              <a:spcAft>
                <a:spcPts val="0"/>
              </a:spcAft>
              <a:defRPr/>
            </a:pPr>
            <a:endParaRPr lang="tr-TR" sz="2400" b="1" dirty="0" smtClean="0">
              <a:solidFill>
                <a:srgbClr val="0070C0"/>
              </a:solidFill>
            </a:endParaRPr>
          </a:p>
          <a:p>
            <a:pPr marL="742950" lvl="1" indent="-285750" algn="just" fontAlgn="auto">
              <a:lnSpc>
                <a:spcPct val="80000"/>
              </a:lnSpc>
              <a:spcBef>
                <a:spcPct val="20000"/>
              </a:spcBef>
              <a:spcAft>
                <a:spcPts val="0"/>
              </a:spcAft>
              <a:defRPr/>
            </a:pPr>
            <a:endParaRPr lang="tr-TR" sz="2400" b="1" dirty="0" smtClean="0">
              <a:solidFill>
                <a:srgbClr val="0070C0"/>
              </a:solidFill>
            </a:endParaRPr>
          </a:p>
          <a:p>
            <a:pPr marL="742950" lvl="1" indent="-285750" algn="just" fontAlgn="auto">
              <a:lnSpc>
                <a:spcPct val="80000"/>
              </a:lnSpc>
              <a:spcBef>
                <a:spcPct val="20000"/>
              </a:spcBef>
              <a:spcAft>
                <a:spcPts val="0"/>
              </a:spcAft>
              <a:defRPr/>
            </a:pPr>
            <a:r>
              <a:rPr lang="tr-TR" sz="2400" b="1" dirty="0" smtClean="0">
                <a:solidFill>
                  <a:srgbClr val="0070C0"/>
                </a:solidFill>
              </a:rPr>
              <a:t> KİMYASALLARIN YÖNETİMİ VE UYGULAMALAR</a:t>
            </a:r>
          </a:p>
        </p:txBody>
      </p:sp>
      <p:sp>
        <p:nvSpPr>
          <p:cNvPr id="4" name="3 Metin kutusu"/>
          <p:cNvSpPr txBox="1"/>
          <p:nvPr/>
        </p:nvSpPr>
        <p:spPr>
          <a:xfrm>
            <a:off x="2146940" y="4114800"/>
            <a:ext cx="4750210" cy="1015663"/>
          </a:xfrm>
          <a:prstGeom prst="rect">
            <a:avLst/>
          </a:prstGeom>
          <a:noFill/>
        </p:spPr>
        <p:txBody>
          <a:bodyPr wrap="none" rtlCol="0">
            <a:spAutoFit/>
          </a:bodyPr>
          <a:lstStyle/>
          <a:p>
            <a:pPr algn="ctr"/>
            <a:r>
              <a:rPr lang="tr-TR" sz="2000" b="1" dirty="0" smtClean="0">
                <a:solidFill>
                  <a:srgbClr val="0070C0"/>
                </a:solidFill>
              </a:rPr>
              <a:t>KEMAL DAĞ</a:t>
            </a:r>
          </a:p>
          <a:p>
            <a:pPr algn="ctr"/>
            <a:r>
              <a:rPr lang="tr-TR" sz="2000" b="1" dirty="0" smtClean="0">
                <a:solidFill>
                  <a:srgbClr val="0070C0"/>
                </a:solidFill>
              </a:rPr>
              <a:t>Çevre Yönetimi Genel Müdürlüğü</a:t>
            </a:r>
          </a:p>
          <a:p>
            <a:pPr algn="ctr"/>
            <a:r>
              <a:rPr lang="tr-TR" sz="2000" b="1" dirty="0" smtClean="0">
                <a:solidFill>
                  <a:srgbClr val="0070C0"/>
                </a:solidFill>
              </a:rPr>
              <a:t>Kimyasallar Yönetimi Dairesi Başkanı</a:t>
            </a:r>
            <a:endParaRPr lang="tr-TR" sz="2000" b="1" dirty="0">
              <a:solidFill>
                <a:srgbClr val="0070C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04800" y="914400"/>
            <a:ext cx="8610600" cy="1371600"/>
          </a:xfrm>
        </p:spPr>
        <p:txBody>
          <a:bodyPr/>
          <a:lstStyle/>
          <a:p>
            <a:r>
              <a:rPr lang="tr-TR" sz="2600" b="1" dirty="0" smtClean="0">
                <a:solidFill>
                  <a:srgbClr val="0070C0"/>
                </a:solidFill>
              </a:rPr>
              <a:t>Tehlikeli Maddelerin ve Müstahzarların Sınıflandırılması, Ambalajlanması ve Etiketlenmesi Hakkında Yönetmelik</a:t>
            </a:r>
            <a:endParaRPr lang="tr-TR" sz="2600" dirty="0">
              <a:solidFill>
                <a:srgbClr val="0070C0"/>
              </a:solidFill>
            </a:endParaRPr>
          </a:p>
        </p:txBody>
      </p:sp>
      <p:sp>
        <p:nvSpPr>
          <p:cNvPr id="4" name="3 Slayt Numarası Yer Tutucusu"/>
          <p:cNvSpPr>
            <a:spLocks noGrp="1"/>
          </p:cNvSpPr>
          <p:nvPr>
            <p:ph type="sldNum" sz="quarter" idx="12"/>
          </p:nvPr>
        </p:nvSpPr>
        <p:spPr/>
        <p:txBody>
          <a:bodyPr/>
          <a:lstStyle/>
          <a:p>
            <a:pPr>
              <a:defRPr/>
            </a:pPr>
            <a:fld id="{A9FD1E38-9825-456E-A855-DDF96C707549}" type="slidenum">
              <a:rPr lang="tr-TR" smtClean="0"/>
              <a:pPr>
                <a:defRPr/>
              </a:pPr>
              <a:t>10</a:t>
            </a:fld>
            <a:endParaRPr lang="tr-TR"/>
          </a:p>
        </p:txBody>
      </p:sp>
      <p:sp>
        <p:nvSpPr>
          <p:cNvPr id="5" name="Rectangle 3"/>
          <p:cNvSpPr txBox="1">
            <a:spLocks noRot="1" noChangeArrowheads="1"/>
          </p:cNvSpPr>
          <p:nvPr/>
        </p:nvSpPr>
        <p:spPr bwMode="auto">
          <a:xfrm>
            <a:off x="609600" y="2209800"/>
            <a:ext cx="7924800" cy="2438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70000"/>
              </a:lnSpc>
              <a:spcBef>
                <a:spcPct val="20000"/>
              </a:spcBef>
              <a:spcAft>
                <a:spcPct val="0"/>
              </a:spcAft>
              <a:buClrTx/>
              <a:buSzTx/>
              <a:buFontTx/>
              <a:buNone/>
              <a:tabLst/>
              <a:defRPr/>
            </a:pPr>
            <a:r>
              <a:rPr kumimoji="0" lang="tr-TR" sz="2000" b="1" i="1" u="none" strike="noStrike" kern="0" cap="none" spc="0" normalizeH="0" baseline="0" noProof="0" dirty="0" smtClean="0">
                <a:ln>
                  <a:noFill/>
                </a:ln>
                <a:solidFill>
                  <a:srgbClr val="0070C0"/>
                </a:solidFill>
                <a:effectLst/>
                <a:uLnTx/>
                <a:uFillTx/>
                <a:latin typeface="+mn-lt"/>
                <a:ea typeface="+mn-ea"/>
                <a:cs typeface="+mn-cs"/>
              </a:rPr>
              <a:t>AMAÇ;</a:t>
            </a:r>
          </a:p>
          <a:p>
            <a:pPr marL="342900" marR="0" lvl="0" indent="-342900" algn="l" defTabSz="914400" rtl="0" eaLnBrk="1" fontAlgn="base" latinLnBrk="0" hangingPunct="1">
              <a:lnSpc>
                <a:spcPct val="100000"/>
              </a:lnSpc>
              <a:spcBef>
                <a:spcPts val="0"/>
              </a:spcBef>
              <a:spcAft>
                <a:spcPct val="0"/>
              </a:spcAft>
              <a:buClrTx/>
              <a:buSzTx/>
              <a:buFontTx/>
              <a:buNone/>
              <a:tabLst/>
              <a:defRPr/>
            </a:pPr>
            <a:endParaRPr kumimoji="0" lang="tr-TR" sz="2000" b="1" i="1" u="none" strike="noStrike" kern="0" cap="none" spc="0" normalizeH="0" baseline="0" noProof="0" dirty="0" smtClean="0">
              <a:ln>
                <a:noFill/>
              </a:ln>
              <a:solidFill>
                <a:srgbClr val="0066FF"/>
              </a:solidFill>
              <a:effectLst/>
              <a:uLnTx/>
              <a:uFillTx/>
              <a:latin typeface="+mn-lt"/>
              <a:ea typeface="+mn-ea"/>
              <a:cs typeface="+mn-cs"/>
            </a:endParaRPr>
          </a:p>
          <a:p>
            <a:pPr algn="just">
              <a:spcBef>
                <a:spcPts val="0"/>
              </a:spcBef>
              <a:buFontTx/>
              <a:buChar char="•"/>
            </a:pPr>
            <a:r>
              <a:rPr lang="tr-TR" sz="2000" kern="0" dirty="0" smtClean="0">
                <a:latin typeface="+mn-lt"/>
              </a:rPr>
              <a:t>    Piyasaya arz edilen tehlikeli madde ve müstahzarların özelliklerinin tanımlanarak sınıflandırılmasının yapılması</a:t>
            </a:r>
          </a:p>
          <a:p>
            <a:pPr algn="just">
              <a:spcBef>
                <a:spcPts val="0"/>
              </a:spcBef>
              <a:buFontTx/>
              <a:buChar char="•"/>
            </a:pPr>
            <a:r>
              <a:rPr lang="tr-TR" sz="2000" kern="0" dirty="0" smtClean="0">
                <a:latin typeface="+mn-lt"/>
              </a:rPr>
              <a:t>    Tehlikeli madde ve müstahzarların yönetmeliğe uygun olarak ambalajlanması ve etiketlenmesi</a:t>
            </a:r>
          </a:p>
          <a:p>
            <a:pPr algn="just">
              <a:spcBef>
                <a:spcPts val="0"/>
              </a:spcBef>
            </a:pPr>
            <a:r>
              <a:rPr kumimoji="0" lang="tr-TR" sz="2000" b="0" i="0" u="none" strike="noStrike" kern="0" cap="none" spc="0" normalizeH="0" baseline="0" noProof="0" dirty="0" smtClean="0">
                <a:ln>
                  <a:noFill/>
                </a:ln>
                <a:solidFill>
                  <a:schemeClr val="tx1"/>
                </a:solidFill>
                <a:effectLst/>
                <a:uLnTx/>
                <a:uFillTx/>
                <a:latin typeface="Comic Sans MS" pitchFamily="66" charset="0"/>
                <a:ea typeface="+mn-ea"/>
                <a:cs typeface="+mn-cs"/>
              </a:rPr>
              <a:t>		</a:t>
            </a:r>
          </a:p>
        </p:txBody>
      </p:sp>
      <p:sp>
        <p:nvSpPr>
          <p:cNvPr id="6" name="5 Dikdörtgen"/>
          <p:cNvSpPr/>
          <p:nvPr/>
        </p:nvSpPr>
        <p:spPr>
          <a:xfrm>
            <a:off x="609600" y="4114800"/>
            <a:ext cx="7924800" cy="2400657"/>
          </a:xfrm>
          <a:prstGeom prst="rect">
            <a:avLst/>
          </a:prstGeom>
        </p:spPr>
        <p:txBody>
          <a:bodyPr wrap="square">
            <a:spAutoFit/>
          </a:bodyPr>
          <a:lstStyle/>
          <a:p>
            <a:pPr algn="just" eaLnBrk="1" hangingPunct="1">
              <a:lnSpc>
                <a:spcPct val="125000"/>
              </a:lnSpc>
              <a:buFontTx/>
              <a:buNone/>
            </a:pPr>
            <a:r>
              <a:rPr lang="tr-TR" sz="2000" b="1" i="1" dirty="0" smtClean="0">
                <a:solidFill>
                  <a:srgbClr val="0070C0"/>
                </a:solidFill>
                <a:cs typeface="Arial" pitchFamily="34" charset="0"/>
              </a:rPr>
              <a:t>YETKİLİ VE SORUMLU KURULUŞLAR</a:t>
            </a:r>
          </a:p>
          <a:p>
            <a:pPr algn="just" eaLnBrk="1" hangingPunct="1">
              <a:lnSpc>
                <a:spcPct val="125000"/>
              </a:lnSpc>
              <a:buFontTx/>
              <a:buNone/>
            </a:pPr>
            <a:endParaRPr lang="tr-TR" sz="2000" b="1" i="1" dirty="0" smtClean="0">
              <a:solidFill>
                <a:srgbClr val="0070C0"/>
              </a:solidFill>
              <a:cs typeface="Arial" pitchFamily="34" charset="0"/>
            </a:endParaRPr>
          </a:p>
          <a:p>
            <a:pPr algn="just" eaLnBrk="1" hangingPunct="1">
              <a:lnSpc>
                <a:spcPct val="125000"/>
              </a:lnSpc>
              <a:buFontTx/>
              <a:buNone/>
            </a:pPr>
            <a:r>
              <a:rPr lang="tr-TR" sz="2000" b="1" dirty="0" smtClean="0">
                <a:solidFill>
                  <a:schemeClr val="hlink"/>
                </a:solidFill>
                <a:cs typeface="Arial" pitchFamily="34" charset="0"/>
              </a:rPr>
              <a:t>Merkezi Düzeyde;		</a:t>
            </a:r>
          </a:p>
          <a:p>
            <a:pPr algn="just">
              <a:lnSpc>
                <a:spcPct val="125000"/>
              </a:lnSpc>
            </a:pPr>
            <a:r>
              <a:rPr lang="tr-TR" sz="2000" dirty="0" smtClean="0">
                <a:cs typeface="Arial" pitchFamily="34" charset="0"/>
              </a:rPr>
              <a:t>Çevre ve Orman Bakanlığı		</a:t>
            </a:r>
          </a:p>
          <a:p>
            <a:pPr algn="just">
              <a:lnSpc>
                <a:spcPct val="125000"/>
              </a:lnSpc>
            </a:pPr>
            <a:r>
              <a:rPr lang="tr-TR" sz="2000" dirty="0" smtClean="0">
                <a:cs typeface="Arial" pitchFamily="34" charset="0"/>
              </a:rPr>
              <a:t>Sağlık Bakanlığı</a:t>
            </a:r>
          </a:p>
          <a:p>
            <a:pPr algn="just">
              <a:lnSpc>
                <a:spcPct val="125000"/>
              </a:lnSpc>
            </a:pPr>
            <a:r>
              <a:rPr lang="tr-TR" sz="2000" dirty="0" smtClean="0">
                <a:cs typeface="Arial" pitchFamily="34" charset="0"/>
              </a:rPr>
              <a:t>Tarım ve </a:t>
            </a:r>
            <a:r>
              <a:rPr lang="tr-TR" sz="2000" dirty="0" err="1" smtClean="0">
                <a:cs typeface="Arial" pitchFamily="34" charset="0"/>
              </a:rPr>
              <a:t>Köyişleri</a:t>
            </a:r>
            <a:r>
              <a:rPr lang="tr-TR" sz="2000" dirty="0" smtClean="0">
                <a:cs typeface="Arial" pitchFamily="34" charset="0"/>
              </a:rPr>
              <a:t> Bakanlığı</a:t>
            </a:r>
            <a:endParaRPr lang="tr-TR" sz="2000" b="1" dirty="0" smtClean="0">
              <a:solidFill>
                <a:schemeClr val="hlink"/>
              </a:solidFill>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81000" y="685800"/>
            <a:ext cx="8534400" cy="1600200"/>
          </a:xfrm>
        </p:spPr>
        <p:txBody>
          <a:bodyPr/>
          <a:lstStyle/>
          <a:p>
            <a:r>
              <a:rPr lang="tr-TR" sz="3200" b="1" dirty="0" smtClean="0">
                <a:solidFill>
                  <a:srgbClr val="0070C0"/>
                </a:solidFill>
              </a:rPr>
              <a:t/>
            </a:r>
            <a:br>
              <a:rPr lang="tr-TR" sz="3200" b="1" dirty="0" smtClean="0">
                <a:solidFill>
                  <a:srgbClr val="0070C0"/>
                </a:solidFill>
              </a:rPr>
            </a:br>
            <a:r>
              <a:rPr lang="tr-TR" sz="2600" b="1" dirty="0" smtClean="0">
                <a:solidFill>
                  <a:srgbClr val="0070C0"/>
                </a:solidFill>
              </a:rPr>
              <a:t>Bazı Tehlikeli Maddelerin, Müstahzarların Ve Eşyaların Üretimine, Piyasaya Arzına Ve Kullanımına İlişkin Kısıtlamalar Hakkında Yönetmelik</a:t>
            </a:r>
            <a:endParaRPr lang="tr-TR" sz="2600" b="1" dirty="0">
              <a:solidFill>
                <a:srgbClr val="0070C0"/>
              </a:solidFill>
            </a:endParaRPr>
          </a:p>
        </p:txBody>
      </p:sp>
      <p:sp>
        <p:nvSpPr>
          <p:cNvPr id="4" name="3 Slayt Numarası Yer Tutucusu"/>
          <p:cNvSpPr>
            <a:spLocks noGrp="1"/>
          </p:cNvSpPr>
          <p:nvPr>
            <p:ph type="sldNum" sz="quarter" idx="12"/>
          </p:nvPr>
        </p:nvSpPr>
        <p:spPr/>
        <p:txBody>
          <a:bodyPr/>
          <a:lstStyle/>
          <a:p>
            <a:pPr>
              <a:defRPr/>
            </a:pPr>
            <a:fld id="{A9FD1E38-9825-456E-A855-DDF96C707549}" type="slidenum">
              <a:rPr lang="tr-TR" smtClean="0"/>
              <a:pPr>
                <a:defRPr/>
              </a:pPr>
              <a:t>11</a:t>
            </a:fld>
            <a:endParaRPr lang="tr-TR"/>
          </a:p>
        </p:txBody>
      </p:sp>
      <p:sp>
        <p:nvSpPr>
          <p:cNvPr id="5" name="Rectangle 3"/>
          <p:cNvSpPr txBox="1">
            <a:spLocks noRot="1" noChangeArrowheads="1"/>
          </p:cNvSpPr>
          <p:nvPr/>
        </p:nvSpPr>
        <p:spPr bwMode="auto">
          <a:xfrm>
            <a:off x="533400" y="2438400"/>
            <a:ext cx="8001000" cy="1295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70000"/>
              </a:lnSpc>
              <a:spcBef>
                <a:spcPct val="20000"/>
              </a:spcBef>
              <a:spcAft>
                <a:spcPct val="0"/>
              </a:spcAft>
              <a:buClrTx/>
              <a:buSzTx/>
              <a:buFontTx/>
              <a:buNone/>
              <a:tabLst/>
              <a:defRPr/>
            </a:pPr>
            <a:r>
              <a:rPr kumimoji="0" lang="tr-TR" sz="2000" b="1" i="1" u="none" strike="noStrike" kern="0" cap="none" spc="0" normalizeH="0" baseline="0" noProof="0" dirty="0" smtClean="0">
                <a:ln>
                  <a:noFill/>
                </a:ln>
                <a:solidFill>
                  <a:srgbClr val="0070C0"/>
                </a:solidFill>
                <a:effectLst/>
                <a:uLnTx/>
                <a:uFillTx/>
                <a:latin typeface="+mn-lt"/>
                <a:ea typeface="+mn-ea"/>
                <a:cs typeface="+mn-cs"/>
              </a:rPr>
              <a:t>AMAÇ;</a:t>
            </a:r>
          </a:p>
          <a:p>
            <a:pPr marL="342900" marR="0" lvl="0" indent="-342900" algn="l" defTabSz="914400" rtl="0" eaLnBrk="1" fontAlgn="base" latinLnBrk="0" hangingPunct="1">
              <a:lnSpc>
                <a:spcPct val="100000"/>
              </a:lnSpc>
              <a:spcBef>
                <a:spcPts val="0"/>
              </a:spcBef>
              <a:spcAft>
                <a:spcPct val="0"/>
              </a:spcAft>
              <a:buClrTx/>
              <a:buSzTx/>
              <a:buFontTx/>
              <a:buNone/>
              <a:tabLst/>
              <a:defRPr/>
            </a:pPr>
            <a:endParaRPr kumimoji="0" lang="tr-TR" sz="2000" b="1" i="1" u="none" strike="noStrike" kern="0" cap="none" spc="0" normalizeH="0" baseline="0" noProof="0" dirty="0" smtClean="0">
              <a:ln>
                <a:noFill/>
              </a:ln>
              <a:solidFill>
                <a:srgbClr val="0066FF"/>
              </a:solidFill>
              <a:effectLst/>
              <a:uLnTx/>
              <a:uFillTx/>
              <a:latin typeface="+mn-lt"/>
              <a:ea typeface="+mn-ea"/>
              <a:cs typeface="+mn-cs"/>
            </a:endParaRPr>
          </a:p>
          <a:p>
            <a:pPr algn="just">
              <a:spcBef>
                <a:spcPts val="0"/>
              </a:spcBef>
              <a:buFontTx/>
              <a:buChar char="•"/>
            </a:pPr>
            <a:r>
              <a:rPr lang="tr-TR" sz="2000" kern="0" dirty="0" smtClean="0">
                <a:latin typeface="+mn-lt"/>
              </a:rPr>
              <a:t>    Bazı tehlikeli maddelerin veya madde gruplarının kendi başına üretimi ve kullanımı, müstahzar içerisinde veya eşyada kullanımı ile bunların piyasaya arzına ilişkin idari ve teknik usul ve esasları düzenlemek	</a:t>
            </a:r>
            <a:r>
              <a:rPr kumimoji="0" lang="tr-TR" sz="1400" b="0" i="0" u="none" strike="noStrike" kern="0" cap="none" spc="0" normalizeH="0" baseline="0" noProof="0" dirty="0" smtClean="0">
                <a:ln>
                  <a:noFill/>
                </a:ln>
                <a:solidFill>
                  <a:schemeClr val="tx1"/>
                </a:solidFill>
                <a:effectLst/>
                <a:uLnTx/>
                <a:uFillTx/>
                <a:latin typeface="Comic Sans MS" pitchFamily="66" charset="0"/>
                <a:ea typeface="+mn-ea"/>
                <a:cs typeface="+mn-cs"/>
              </a:rPr>
              <a:t>	</a:t>
            </a:r>
          </a:p>
        </p:txBody>
      </p:sp>
      <p:sp>
        <p:nvSpPr>
          <p:cNvPr id="6" name="5 Dikdörtgen"/>
          <p:cNvSpPr/>
          <p:nvPr/>
        </p:nvSpPr>
        <p:spPr>
          <a:xfrm>
            <a:off x="533400" y="4343400"/>
            <a:ext cx="7924800" cy="2015936"/>
          </a:xfrm>
          <a:prstGeom prst="rect">
            <a:avLst/>
          </a:prstGeom>
        </p:spPr>
        <p:txBody>
          <a:bodyPr wrap="square">
            <a:spAutoFit/>
          </a:bodyPr>
          <a:lstStyle/>
          <a:p>
            <a:pPr algn="just" eaLnBrk="1" hangingPunct="1">
              <a:lnSpc>
                <a:spcPct val="125000"/>
              </a:lnSpc>
              <a:buFontTx/>
              <a:buNone/>
            </a:pPr>
            <a:r>
              <a:rPr lang="tr-TR" sz="2000" b="1" i="1" dirty="0" smtClean="0">
                <a:solidFill>
                  <a:srgbClr val="0070C0"/>
                </a:solidFill>
                <a:cs typeface="Arial" pitchFamily="34" charset="0"/>
              </a:rPr>
              <a:t>YETKİLİ VE SORUMLU KURULUŞLAR</a:t>
            </a:r>
          </a:p>
          <a:p>
            <a:pPr algn="just" eaLnBrk="1" hangingPunct="1">
              <a:lnSpc>
                <a:spcPct val="125000"/>
              </a:lnSpc>
              <a:buFontTx/>
              <a:buNone/>
            </a:pPr>
            <a:endParaRPr lang="tr-TR" sz="2000" b="1" dirty="0" smtClean="0">
              <a:solidFill>
                <a:schemeClr val="hlink"/>
              </a:solidFill>
              <a:cs typeface="Arial" pitchFamily="34" charset="0"/>
            </a:endParaRPr>
          </a:p>
          <a:p>
            <a:pPr algn="just" eaLnBrk="1" hangingPunct="1">
              <a:lnSpc>
                <a:spcPct val="125000"/>
              </a:lnSpc>
              <a:buFontTx/>
              <a:buNone/>
            </a:pPr>
            <a:r>
              <a:rPr lang="tr-TR" sz="2000" b="1" dirty="0" smtClean="0">
                <a:solidFill>
                  <a:schemeClr val="hlink"/>
                </a:solidFill>
                <a:cs typeface="Arial" pitchFamily="34" charset="0"/>
              </a:rPr>
              <a:t>Merkezi Düzeyde;		</a:t>
            </a:r>
          </a:p>
          <a:p>
            <a:pPr algn="just">
              <a:lnSpc>
                <a:spcPct val="125000"/>
              </a:lnSpc>
            </a:pPr>
            <a:r>
              <a:rPr lang="tr-TR" sz="2000" dirty="0" smtClean="0">
                <a:cs typeface="Arial" pitchFamily="34" charset="0"/>
              </a:rPr>
              <a:t>Çevre ve Orman Bakanlığı		</a:t>
            </a:r>
          </a:p>
          <a:p>
            <a:pPr algn="just">
              <a:lnSpc>
                <a:spcPct val="125000"/>
              </a:lnSpc>
            </a:pPr>
            <a:r>
              <a:rPr lang="tr-TR" sz="2000" dirty="0" smtClean="0">
                <a:cs typeface="Arial" pitchFamily="34" charset="0"/>
              </a:rPr>
              <a:t>Sağlık Bakanlığı</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143000"/>
            <a:ext cx="8305800" cy="1143000"/>
          </a:xfrm>
        </p:spPr>
        <p:txBody>
          <a:bodyPr/>
          <a:lstStyle/>
          <a:p>
            <a:r>
              <a:rPr lang="tr-TR" sz="2600" b="1" dirty="0" smtClean="0">
                <a:solidFill>
                  <a:srgbClr val="0070C0"/>
                </a:solidFill>
                <a:cs typeface="Times New Roman" pitchFamily="18" charset="0"/>
              </a:rPr>
              <a:t>Tehlikeli Maddeler Ve Müstahzarlara İlişkin Güvenlik Bilgi Formlarının Hazırlanması Ve Dağıtılması Hakkında Yönetmelik</a:t>
            </a:r>
            <a:endParaRPr lang="tr-TR" sz="2600" dirty="0">
              <a:solidFill>
                <a:srgbClr val="0070C0"/>
              </a:solidFill>
              <a:cs typeface="Times New Roman" pitchFamily="18" charset="0"/>
            </a:endParaRPr>
          </a:p>
        </p:txBody>
      </p:sp>
      <p:sp>
        <p:nvSpPr>
          <p:cNvPr id="3" name="2 İçerik Yer Tutucusu"/>
          <p:cNvSpPr>
            <a:spLocks noGrp="1"/>
          </p:cNvSpPr>
          <p:nvPr>
            <p:ph idx="1"/>
          </p:nvPr>
        </p:nvSpPr>
        <p:spPr>
          <a:xfrm>
            <a:off x="457200" y="2438401"/>
            <a:ext cx="8229600" cy="3048000"/>
          </a:xfrm>
        </p:spPr>
        <p:txBody>
          <a:bodyPr/>
          <a:lstStyle/>
          <a:p>
            <a:pPr>
              <a:lnSpc>
                <a:spcPct val="80000"/>
              </a:lnSpc>
              <a:buFontTx/>
              <a:buNone/>
            </a:pPr>
            <a:r>
              <a:rPr lang="tr-TR" sz="2000" b="1" i="1" dirty="0" smtClean="0">
                <a:solidFill>
                  <a:srgbClr val="0070C0"/>
                </a:solidFill>
                <a:latin typeface="+mj-lt"/>
              </a:rPr>
              <a:t>AMAÇ </a:t>
            </a:r>
          </a:p>
          <a:p>
            <a:pPr algn="just">
              <a:lnSpc>
                <a:spcPct val="80000"/>
              </a:lnSpc>
              <a:buFontTx/>
              <a:buNone/>
            </a:pPr>
            <a:r>
              <a:rPr lang="tr-TR" sz="2000" dirty="0" smtClean="0">
                <a:latin typeface="+mj-lt"/>
              </a:rPr>
              <a:t>	Piyasaya arz edilen tehlikeli maddelerin ve müstahzarların insan sağlığı ve çevre üzerinde yaratabilecekleri olumsuz etkilere karşı etkin kontrolünü ve verimli gözetimini sağlamak üzere güvenlik bilgi formlarının hazırlanması ve dağıtılmasına ilişkin idari ve teknik usul ve esasları düzenlemektir.</a:t>
            </a:r>
            <a:r>
              <a:rPr lang="tr-TR" sz="2800" dirty="0" smtClean="0">
                <a:solidFill>
                  <a:schemeClr val="accent2"/>
                </a:solidFill>
              </a:rPr>
              <a:t> </a:t>
            </a:r>
          </a:p>
          <a:p>
            <a:pPr algn="just">
              <a:lnSpc>
                <a:spcPct val="80000"/>
              </a:lnSpc>
              <a:buFontTx/>
              <a:buNone/>
            </a:pPr>
            <a:endParaRPr lang="tr-TR" sz="2800" dirty="0" smtClean="0">
              <a:solidFill>
                <a:schemeClr val="accent2"/>
              </a:solidFill>
            </a:endParaRPr>
          </a:p>
          <a:p>
            <a:pPr algn="just">
              <a:lnSpc>
                <a:spcPct val="80000"/>
              </a:lnSpc>
              <a:buFontTx/>
              <a:buNone/>
            </a:pPr>
            <a:r>
              <a:rPr lang="tr-TR" sz="2000" dirty="0" smtClean="0">
                <a:latin typeface="+mj-lt"/>
              </a:rPr>
              <a:t>	Güvenlik bilgi formları, konusunda akredite olmuş kuruluş tarafından belgelendirilmiş kişilerce ve </a:t>
            </a:r>
            <a:r>
              <a:rPr lang="tr-TR" sz="2000" b="1" dirty="0" smtClean="0">
                <a:solidFill>
                  <a:srgbClr val="FF0000"/>
                </a:solidFill>
                <a:latin typeface="+mj-lt"/>
              </a:rPr>
              <a:t>Türkçe</a:t>
            </a:r>
            <a:r>
              <a:rPr lang="tr-TR" sz="2000" dirty="0" smtClean="0">
                <a:latin typeface="+mj-lt"/>
              </a:rPr>
              <a:t> olarak hazırlanır.</a:t>
            </a:r>
          </a:p>
          <a:p>
            <a:pPr algn="just">
              <a:lnSpc>
                <a:spcPct val="80000"/>
              </a:lnSpc>
              <a:buFontTx/>
              <a:buNone/>
            </a:pPr>
            <a:endParaRPr lang="tr-TR" sz="2000" dirty="0" smtClean="0">
              <a:latin typeface="+mj-lt"/>
            </a:endParaRPr>
          </a:p>
          <a:p>
            <a:pPr>
              <a:lnSpc>
                <a:spcPct val="80000"/>
              </a:lnSpc>
              <a:buNone/>
            </a:pPr>
            <a:r>
              <a:rPr lang="tr-TR" sz="2000" b="1" i="1" dirty="0" smtClean="0">
                <a:solidFill>
                  <a:srgbClr val="0070C0"/>
                </a:solidFill>
                <a:latin typeface="+mj-lt"/>
                <a:cs typeface="Arial" pitchFamily="34" charset="0"/>
              </a:rPr>
              <a:t>YETKİLİ VE SORUMLU KURULUŞLAR</a:t>
            </a:r>
          </a:p>
          <a:p>
            <a:pPr>
              <a:lnSpc>
                <a:spcPct val="80000"/>
              </a:lnSpc>
              <a:buFontTx/>
              <a:buNone/>
            </a:pPr>
            <a:r>
              <a:rPr lang="tr-TR" sz="2000" dirty="0" smtClean="0">
                <a:latin typeface="+mj-lt"/>
              </a:rPr>
              <a:t>Çevre ve Orman Bakanlığı</a:t>
            </a:r>
          </a:p>
        </p:txBody>
      </p:sp>
      <p:sp>
        <p:nvSpPr>
          <p:cNvPr id="4" name="3 Slayt Numarası Yer Tutucusu"/>
          <p:cNvSpPr>
            <a:spLocks noGrp="1"/>
          </p:cNvSpPr>
          <p:nvPr>
            <p:ph type="sldNum" sz="quarter" idx="12"/>
          </p:nvPr>
        </p:nvSpPr>
        <p:spPr/>
        <p:txBody>
          <a:bodyPr/>
          <a:lstStyle/>
          <a:p>
            <a:pPr>
              <a:defRPr/>
            </a:pPr>
            <a:fld id="{A9FD1E38-9825-456E-A855-DDF96C707549}" type="slidenum">
              <a:rPr lang="tr-TR" smtClean="0"/>
              <a:pPr>
                <a:defRPr/>
              </a:pPr>
              <a:t>12</a:t>
            </a:fld>
            <a:endParaRPr lang="tr-T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981200"/>
            <a:ext cx="8229600" cy="4144963"/>
          </a:xfrm>
        </p:spPr>
        <p:txBody>
          <a:bodyPr/>
          <a:lstStyle/>
          <a:p>
            <a:pPr algn="ctr" eaLnBrk="1" hangingPunct="1">
              <a:lnSpc>
                <a:spcPct val="80000"/>
              </a:lnSpc>
              <a:buFontTx/>
              <a:buNone/>
            </a:pPr>
            <a:r>
              <a:rPr lang="tr-TR" sz="2000" b="1" dirty="0" smtClean="0">
                <a:solidFill>
                  <a:srgbClr val="FF0000"/>
                </a:solidFill>
                <a:latin typeface="+mj-lt"/>
              </a:rPr>
              <a:t>(BÖLÜM 1)</a:t>
            </a:r>
          </a:p>
          <a:p>
            <a:pPr algn="ctr" eaLnBrk="1" hangingPunct="1">
              <a:lnSpc>
                <a:spcPct val="80000"/>
              </a:lnSpc>
              <a:buFontTx/>
              <a:buNone/>
            </a:pPr>
            <a:endParaRPr lang="tr-TR" sz="1800" dirty="0" smtClean="0">
              <a:latin typeface="+mj-lt"/>
            </a:endParaRPr>
          </a:p>
          <a:p>
            <a:pPr algn="ctr" eaLnBrk="1" hangingPunct="1">
              <a:lnSpc>
                <a:spcPct val="80000"/>
              </a:lnSpc>
              <a:buFontTx/>
              <a:buNone/>
            </a:pPr>
            <a:r>
              <a:rPr lang="tr-TR" sz="1800" dirty="0" smtClean="0">
                <a:latin typeface="+mj-lt"/>
              </a:rPr>
              <a:t>GÜVENLİK BİLGİ FORMU</a:t>
            </a:r>
          </a:p>
          <a:p>
            <a:pPr algn="ctr" eaLnBrk="1" hangingPunct="1">
              <a:lnSpc>
                <a:spcPct val="80000"/>
              </a:lnSpc>
              <a:buFontTx/>
              <a:buNone/>
            </a:pPr>
            <a:r>
              <a:rPr lang="tr-TR" sz="1800" dirty="0" smtClean="0">
                <a:latin typeface="+mj-lt"/>
              </a:rPr>
              <a:t>(….tarihinde yayımlanan “Güvenlik Bilgi Formlarının Hazırlanması ve Dağıtılması Hakkında </a:t>
            </a:r>
            <a:r>
              <a:rPr lang="tr-TR" sz="1800" dirty="0" err="1" smtClean="0">
                <a:latin typeface="+mj-lt"/>
              </a:rPr>
              <a:t>Yönetmelik”e</a:t>
            </a:r>
            <a:r>
              <a:rPr lang="tr-TR" sz="1800" dirty="0" smtClean="0">
                <a:latin typeface="+mj-lt"/>
              </a:rPr>
              <a:t> göre hazırlanmıştır.)</a:t>
            </a:r>
          </a:p>
          <a:p>
            <a:pPr eaLnBrk="1" hangingPunct="1">
              <a:lnSpc>
                <a:spcPct val="80000"/>
              </a:lnSpc>
            </a:pPr>
            <a:endParaRPr lang="tr-TR" sz="1800" dirty="0" smtClean="0">
              <a:latin typeface="+mj-lt"/>
            </a:endParaRPr>
          </a:p>
          <a:p>
            <a:pPr eaLnBrk="1" hangingPunct="1">
              <a:lnSpc>
                <a:spcPct val="80000"/>
              </a:lnSpc>
              <a:buFontTx/>
              <a:buNone/>
            </a:pPr>
            <a:endParaRPr lang="tr-TR" sz="1800" dirty="0" smtClean="0">
              <a:latin typeface="+mj-lt"/>
            </a:endParaRPr>
          </a:p>
          <a:p>
            <a:pPr eaLnBrk="1" hangingPunct="1">
              <a:lnSpc>
                <a:spcPct val="80000"/>
              </a:lnSpc>
              <a:buFontTx/>
              <a:buNone/>
            </a:pPr>
            <a:r>
              <a:rPr lang="tr-TR" sz="1800" dirty="0" smtClean="0">
                <a:latin typeface="+mj-lt"/>
              </a:rPr>
              <a:t>Madde / müstahzar Adı: </a:t>
            </a:r>
            <a:r>
              <a:rPr lang="tr-TR" sz="1800" dirty="0" err="1" smtClean="0">
                <a:latin typeface="+mj-lt"/>
              </a:rPr>
              <a:t>Metanol</a:t>
            </a:r>
            <a:endParaRPr lang="tr-TR" sz="1800" dirty="0" smtClean="0">
              <a:latin typeface="+mj-lt"/>
            </a:endParaRPr>
          </a:p>
          <a:p>
            <a:pPr eaLnBrk="1" hangingPunct="1">
              <a:lnSpc>
                <a:spcPct val="80000"/>
              </a:lnSpc>
              <a:buFontTx/>
              <a:buNone/>
            </a:pPr>
            <a:r>
              <a:rPr lang="tr-TR" sz="1800" dirty="0" smtClean="0">
                <a:latin typeface="+mj-lt"/>
              </a:rPr>
              <a:t>                       </a:t>
            </a:r>
          </a:p>
          <a:p>
            <a:pPr eaLnBrk="1" hangingPunct="1">
              <a:lnSpc>
                <a:spcPct val="80000"/>
              </a:lnSpc>
              <a:buFontTx/>
              <a:buNone/>
            </a:pPr>
            <a:r>
              <a:rPr lang="tr-TR" sz="1800" dirty="0" smtClean="0">
                <a:latin typeface="+mj-lt"/>
              </a:rPr>
              <a:t> 		                                Hazırlama Tarihi                : 22.04.2005</a:t>
            </a:r>
          </a:p>
          <a:p>
            <a:pPr eaLnBrk="1" hangingPunct="1">
              <a:lnSpc>
                <a:spcPct val="80000"/>
              </a:lnSpc>
              <a:buFontTx/>
              <a:buNone/>
            </a:pPr>
            <a:r>
              <a:rPr lang="tr-TR" sz="1800" dirty="0" smtClean="0">
                <a:latin typeface="+mj-lt"/>
              </a:rPr>
              <a:t>                                              Yeni Düzenleme Tarihi       : 25.03.2007                                                           			  Kaçıncı Düzenleme Olduğu : 2</a:t>
            </a:r>
          </a:p>
          <a:p>
            <a:pPr eaLnBrk="1" hangingPunct="1">
              <a:lnSpc>
                <a:spcPct val="80000"/>
              </a:lnSpc>
            </a:pPr>
            <a:endParaRPr lang="tr-TR" sz="1800" dirty="0" smtClean="0">
              <a:latin typeface="+mj-lt"/>
            </a:endParaRPr>
          </a:p>
          <a:p>
            <a:pPr eaLnBrk="1" hangingPunct="1">
              <a:lnSpc>
                <a:spcPct val="80000"/>
              </a:lnSpc>
            </a:pPr>
            <a:endParaRPr lang="tr-TR" sz="1800" dirty="0" smtClean="0">
              <a:latin typeface="+mj-lt"/>
            </a:endParaRPr>
          </a:p>
          <a:p>
            <a:pPr eaLnBrk="1" hangingPunct="1">
              <a:lnSpc>
                <a:spcPct val="80000"/>
              </a:lnSpc>
              <a:buFontTx/>
              <a:buNone/>
            </a:pPr>
            <a:r>
              <a:rPr lang="tr-TR" sz="1800" dirty="0" smtClean="0">
                <a:latin typeface="+mj-lt"/>
              </a:rPr>
              <a:t> Form No: 1                                                                               Sayfa No: 1 / 4</a:t>
            </a:r>
          </a:p>
          <a:p>
            <a:endParaRPr lang="tr-TR" dirty="0"/>
          </a:p>
        </p:txBody>
      </p:sp>
      <p:sp>
        <p:nvSpPr>
          <p:cNvPr id="4" name="3 Slayt Numarası Yer Tutucusu"/>
          <p:cNvSpPr>
            <a:spLocks noGrp="1"/>
          </p:cNvSpPr>
          <p:nvPr>
            <p:ph type="sldNum" sz="quarter" idx="12"/>
          </p:nvPr>
        </p:nvSpPr>
        <p:spPr/>
        <p:txBody>
          <a:bodyPr/>
          <a:lstStyle/>
          <a:p>
            <a:pPr>
              <a:defRPr/>
            </a:pPr>
            <a:fld id="{A9FD1E38-9825-456E-A855-DDF96C707549}" type="slidenum">
              <a:rPr lang="tr-TR" smtClean="0"/>
              <a:pPr>
                <a:defRPr/>
              </a:pPr>
              <a:t>13</a:t>
            </a:fld>
            <a:endParaRPr lang="tr-TR"/>
          </a:p>
        </p:txBody>
      </p:sp>
      <p:sp>
        <p:nvSpPr>
          <p:cNvPr id="5" name="4 Dikdörtgen"/>
          <p:cNvSpPr/>
          <p:nvPr/>
        </p:nvSpPr>
        <p:spPr>
          <a:xfrm>
            <a:off x="533400" y="1447800"/>
            <a:ext cx="4412298" cy="341632"/>
          </a:xfrm>
          <a:prstGeom prst="rect">
            <a:avLst/>
          </a:prstGeom>
        </p:spPr>
        <p:txBody>
          <a:bodyPr wrap="none">
            <a:spAutoFit/>
          </a:bodyPr>
          <a:lstStyle/>
          <a:p>
            <a:pPr eaLnBrk="1" hangingPunct="1">
              <a:lnSpc>
                <a:spcPct val="90000"/>
              </a:lnSpc>
              <a:buFontTx/>
              <a:buNone/>
            </a:pPr>
            <a:r>
              <a:rPr lang="tr-TR" b="1" dirty="0" smtClean="0">
                <a:solidFill>
                  <a:srgbClr val="0070C0"/>
                </a:solidFill>
              </a:rPr>
              <a:t>GBF İKİ BÖLÜMDEN OLUŞMAKTADIR</a:t>
            </a:r>
            <a:r>
              <a:rPr lang="tr-TR" dirty="0" smtClean="0">
                <a:solidFill>
                  <a:srgbClr val="0070C0"/>
                </a:solidFill>
              </a:rPr>
              <a: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62000"/>
            <a:ext cx="8229600" cy="5364163"/>
          </a:xfrm>
        </p:spPr>
        <p:txBody>
          <a:bodyPr/>
          <a:lstStyle/>
          <a:p>
            <a:pPr algn="ctr">
              <a:lnSpc>
                <a:spcPct val="65000"/>
              </a:lnSpc>
              <a:spcBef>
                <a:spcPct val="50000"/>
              </a:spcBef>
              <a:buNone/>
            </a:pPr>
            <a:r>
              <a:rPr lang="tr-TR" sz="2000" b="1" dirty="0" smtClean="0">
                <a:solidFill>
                  <a:srgbClr val="FF0000"/>
                </a:solidFill>
                <a:latin typeface="+mj-lt"/>
              </a:rPr>
              <a:t>BÖLÜM (2)</a:t>
            </a:r>
          </a:p>
          <a:p>
            <a:pPr algn="r">
              <a:lnSpc>
                <a:spcPct val="65000"/>
              </a:lnSpc>
              <a:spcBef>
                <a:spcPct val="50000"/>
              </a:spcBef>
            </a:pPr>
            <a:endParaRPr lang="tr-TR" sz="1800" dirty="0" smtClean="0">
              <a:latin typeface="+mj-lt"/>
            </a:endParaRPr>
          </a:p>
          <a:p>
            <a:pPr>
              <a:lnSpc>
                <a:spcPct val="65000"/>
              </a:lnSpc>
              <a:buClr>
                <a:schemeClr val="hlink"/>
              </a:buClr>
              <a:buSzPct val="80000"/>
              <a:buFont typeface="Wingdings" pitchFamily="2" charset="2"/>
              <a:buAutoNum type="arabicPeriod"/>
            </a:pPr>
            <a:r>
              <a:rPr lang="tr-TR" sz="1800" dirty="0" smtClean="0">
                <a:latin typeface="+mj-lt"/>
              </a:rPr>
              <a:t>Madde/Müstahzar ve Şirket/İş Sahibinin Tanıtımı,</a:t>
            </a:r>
          </a:p>
          <a:p>
            <a:pPr>
              <a:lnSpc>
                <a:spcPct val="90000"/>
              </a:lnSpc>
              <a:buClr>
                <a:schemeClr val="hlink"/>
              </a:buClr>
              <a:buSzPct val="80000"/>
              <a:buFont typeface="Wingdings" pitchFamily="2" charset="2"/>
              <a:buAutoNum type="arabicPeriod"/>
            </a:pPr>
            <a:r>
              <a:rPr lang="tr-TR" sz="1800" dirty="0" smtClean="0">
                <a:latin typeface="+mj-lt"/>
              </a:rPr>
              <a:t>Bileşimi / İçeriği Hakkında Bilgi,</a:t>
            </a:r>
          </a:p>
          <a:p>
            <a:pPr>
              <a:lnSpc>
                <a:spcPct val="90000"/>
              </a:lnSpc>
              <a:buClr>
                <a:schemeClr val="hlink"/>
              </a:buClr>
              <a:buSzPct val="80000"/>
              <a:buFont typeface="Wingdings" pitchFamily="2" charset="2"/>
              <a:buAutoNum type="arabicPeriod"/>
            </a:pPr>
            <a:r>
              <a:rPr lang="tr-TR" sz="1800" dirty="0" smtClean="0">
                <a:latin typeface="+mj-lt"/>
              </a:rPr>
              <a:t>Tehlikelerin Tanıtımı,</a:t>
            </a:r>
          </a:p>
          <a:p>
            <a:pPr>
              <a:lnSpc>
                <a:spcPct val="90000"/>
              </a:lnSpc>
              <a:buClr>
                <a:schemeClr val="hlink"/>
              </a:buClr>
              <a:buSzPct val="80000"/>
              <a:buFont typeface="Wingdings" pitchFamily="2" charset="2"/>
              <a:buAutoNum type="arabicPeriod"/>
            </a:pPr>
            <a:r>
              <a:rPr lang="tr-TR" sz="1800" dirty="0" smtClean="0">
                <a:latin typeface="+mj-lt"/>
              </a:rPr>
              <a:t>İlk Yardım Tedbirleri,</a:t>
            </a:r>
          </a:p>
          <a:p>
            <a:pPr>
              <a:lnSpc>
                <a:spcPct val="90000"/>
              </a:lnSpc>
              <a:buClr>
                <a:schemeClr val="hlink"/>
              </a:buClr>
              <a:buSzPct val="80000"/>
              <a:buFont typeface="Wingdings" pitchFamily="2" charset="2"/>
              <a:buAutoNum type="arabicPeriod"/>
            </a:pPr>
            <a:r>
              <a:rPr lang="tr-TR" sz="1800" dirty="0" smtClean="0">
                <a:latin typeface="+mj-lt"/>
              </a:rPr>
              <a:t>Yangınla Mücadele Tedbirleri,</a:t>
            </a:r>
          </a:p>
          <a:p>
            <a:pPr>
              <a:lnSpc>
                <a:spcPct val="90000"/>
              </a:lnSpc>
              <a:buClr>
                <a:schemeClr val="hlink"/>
              </a:buClr>
              <a:buSzPct val="80000"/>
              <a:buFont typeface="Wingdings" pitchFamily="2" charset="2"/>
              <a:buAutoNum type="arabicPeriod"/>
            </a:pPr>
            <a:r>
              <a:rPr lang="tr-TR" sz="1800" dirty="0" smtClean="0">
                <a:latin typeface="+mj-lt"/>
              </a:rPr>
              <a:t>Kaza Sonucu Yayılmaya Karşı Tedbirler,</a:t>
            </a:r>
          </a:p>
          <a:p>
            <a:pPr>
              <a:lnSpc>
                <a:spcPct val="90000"/>
              </a:lnSpc>
              <a:buClr>
                <a:schemeClr val="hlink"/>
              </a:buClr>
              <a:buSzPct val="80000"/>
              <a:buFont typeface="Wingdings" pitchFamily="2" charset="2"/>
              <a:buAutoNum type="arabicPeriod"/>
            </a:pPr>
            <a:r>
              <a:rPr lang="tr-TR" sz="1800" dirty="0" err="1" smtClean="0">
                <a:latin typeface="+mj-lt"/>
              </a:rPr>
              <a:t>Elleçleme</a:t>
            </a:r>
            <a:r>
              <a:rPr lang="tr-TR" sz="1800" dirty="0" smtClean="0">
                <a:latin typeface="+mj-lt"/>
              </a:rPr>
              <a:t> ve Depolama,</a:t>
            </a:r>
          </a:p>
          <a:p>
            <a:pPr>
              <a:lnSpc>
                <a:spcPct val="90000"/>
              </a:lnSpc>
              <a:buClr>
                <a:schemeClr val="hlink"/>
              </a:buClr>
              <a:buSzPct val="80000"/>
              <a:buFont typeface="Wingdings" pitchFamily="2" charset="2"/>
              <a:buAutoNum type="arabicPeriod"/>
            </a:pPr>
            <a:r>
              <a:rPr lang="tr-TR" sz="1800" dirty="0" err="1" smtClean="0">
                <a:latin typeface="+mj-lt"/>
              </a:rPr>
              <a:t>Maruziyet</a:t>
            </a:r>
            <a:r>
              <a:rPr lang="tr-TR" sz="1800" dirty="0" smtClean="0">
                <a:latin typeface="+mj-lt"/>
              </a:rPr>
              <a:t> Kontrolleri/Kişisel Korunma,</a:t>
            </a:r>
          </a:p>
          <a:p>
            <a:pPr>
              <a:lnSpc>
                <a:spcPct val="90000"/>
              </a:lnSpc>
              <a:buClr>
                <a:schemeClr val="hlink"/>
              </a:buClr>
              <a:buSzPct val="80000"/>
              <a:buFont typeface="Wingdings" pitchFamily="2" charset="2"/>
              <a:buAutoNum type="arabicPeriod"/>
            </a:pPr>
            <a:r>
              <a:rPr lang="tr-TR" sz="1800" dirty="0" smtClean="0">
                <a:latin typeface="+mj-lt"/>
              </a:rPr>
              <a:t>Fiziksel ve Kimyasal Özellikler,</a:t>
            </a:r>
          </a:p>
          <a:p>
            <a:pPr>
              <a:lnSpc>
                <a:spcPct val="90000"/>
              </a:lnSpc>
              <a:buClr>
                <a:schemeClr val="hlink"/>
              </a:buClr>
              <a:buSzPct val="80000"/>
              <a:buFont typeface="Wingdings" pitchFamily="2" charset="2"/>
              <a:buAutoNum type="arabicPeriod"/>
            </a:pPr>
            <a:r>
              <a:rPr lang="tr-TR" sz="1800" dirty="0" smtClean="0">
                <a:latin typeface="+mj-lt"/>
              </a:rPr>
              <a:t>Kararlılık ve Tepkime,</a:t>
            </a:r>
          </a:p>
          <a:p>
            <a:pPr>
              <a:lnSpc>
                <a:spcPct val="90000"/>
              </a:lnSpc>
              <a:buClr>
                <a:schemeClr val="hlink"/>
              </a:buClr>
              <a:buSzPct val="80000"/>
              <a:buFont typeface="Wingdings" pitchFamily="2" charset="2"/>
              <a:buAutoNum type="arabicPeriod"/>
            </a:pPr>
            <a:r>
              <a:rPr lang="tr-TR" sz="1800" dirty="0" err="1" smtClean="0">
                <a:latin typeface="+mj-lt"/>
              </a:rPr>
              <a:t>Toksikolojik</a:t>
            </a:r>
            <a:r>
              <a:rPr lang="tr-TR" sz="1800" dirty="0" smtClean="0">
                <a:latin typeface="+mj-lt"/>
              </a:rPr>
              <a:t> Bilgi,</a:t>
            </a:r>
          </a:p>
          <a:p>
            <a:pPr>
              <a:lnSpc>
                <a:spcPct val="90000"/>
              </a:lnSpc>
              <a:buClr>
                <a:schemeClr val="hlink"/>
              </a:buClr>
              <a:buSzPct val="80000"/>
              <a:buFont typeface="Wingdings" pitchFamily="2" charset="2"/>
              <a:buAutoNum type="arabicPeriod"/>
            </a:pPr>
            <a:r>
              <a:rPr lang="tr-TR" sz="1800" dirty="0" smtClean="0">
                <a:latin typeface="+mj-lt"/>
              </a:rPr>
              <a:t>Ekolojik Bilgi,</a:t>
            </a:r>
          </a:p>
          <a:p>
            <a:pPr>
              <a:lnSpc>
                <a:spcPct val="90000"/>
              </a:lnSpc>
              <a:buClr>
                <a:schemeClr val="hlink"/>
              </a:buClr>
              <a:buSzPct val="80000"/>
              <a:buFont typeface="Wingdings" pitchFamily="2" charset="2"/>
              <a:buAutoNum type="arabicPeriod"/>
            </a:pPr>
            <a:r>
              <a:rPr lang="tr-TR" sz="1800" dirty="0" smtClean="0">
                <a:latin typeface="+mj-lt"/>
              </a:rPr>
              <a:t>Bertaraf Bilgileri,</a:t>
            </a:r>
          </a:p>
          <a:p>
            <a:pPr>
              <a:lnSpc>
                <a:spcPct val="90000"/>
              </a:lnSpc>
              <a:buClr>
                <a:schemeClr val="hlink"/>
              </a:buClr>
              <a:buSzPct val="80000"/>
              <a:buFont typeface="Wingdings" pitchFamily="2" charset="2"/>
              <a:buAutoNum type="arabicPeriod"/>
            </a:pPr>
            <a:r>
              <a:rPr lang="tr-TR" sz="1800" dirty="0" smtClean="0">
                <a:latin typeface="+mj-lt"/>
              </a:rPr>
              <a:t>Taşımacılık Bilgileri,</a:t>
            </a:r>
          </a:p>
          <a:p>
            <a:pPr>
              <a:lnSpc>
                <a:spcPct val="90000"/>
              </a:lnSpc>
              <a:buClr>
                <a:schemeClr val="hlink"/>
              </a:buClr>
              <a:buSzPct val="80000"/>
              <a:buFont typeface="Wingdings" pitchFamily="2" charset="2"/>
              <a:buAutoNum type="arabicPeriod"/>
            </a:pPr>
            <a:r>
              <a:rPr lang="tr-TR" sz="1800" dirty="0" smtClean="0">
                <a:latin typeface="+mj-lt"/>
              </a:rPr>
              <a:t>Mevzuat Bilgileri,</a:t>
            </a:r>
          </a:p>
          <a:p>
            <a:pPr>
              <a:lnSpc>
                <a:spcPct val="90000"/>
              </a:lnSpc>
              <a:buClr>
                <a:schemeClr val="hlink"/>
              </a:buClr>
              <a:buSzPct val="80000"/>
              <a:buFont typeface="Wingdings" pitchFamily="2" charset="2"/>
              <a:buAutoNum type="arabicPeriod"/>
            </a:pPr>
            <a:r>
              <a:rPr lang="tr-TR" sz="1800" dirty="0" smtClean="0">
                <a:latin typeface="+mj-lt"/>
              </a:rPr>
              <a:t>Diğer Bilgiler.</a:t>
            </a:r>
          </a:p>
          <a:p>
            <a:endParaRPr lang="tr-TR" dirty="0"/>
          </a:p>
        </p:txBody>
      </p:sp>
      <p:sp>
        <p:nvSpPr>
          <p:cNvPr id="4" name="3 Slayt Numarası Yer Tutucusu"/>
          <p:cNvSpPr>
            <a:spLocks noGrp="1"/>
          </p:cNvSpPr>
          <p:nvPr>
            <p:ph type="sldNum" sz="quarter" idx="12"/>
          </p:nvPr>
        </p:nvSpPr>
        <p:spPr/>
        <p:txBody>
          <a:bodyPr/>
          <a:lstStyle/>
          <a:p>
            <a:pPr>
              <a:defRPr/>
            </a:pPr>
            <a:fld id="{A9FD1E38-9825-456E-A855-DDF96C707549}" type="slidenum">
              <a:rPr lang="tr-TR" smtClean="0"/>
              <a:pPr>
                <a:defRPr/>
              </a:pPr>
              <a:t>14</a:t>
            </a:fld>
            <a:endParaRPr lang="tr-T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228600" y="188913"/>
            <a:ext cx="8915400" cy="1868487"/>
          </a:xfrm>
        </p:spPr>
        <p:txBody>
          <a:bodyPr/>
          <a:lstStyle/>
          <a:p>
            <a:pPr eaLnBrk="1" hangingPunct="1">
              <a:lnSpc>
                <a:spcPct val="70000"/>
              </a:lnSpc>
            </a:pPr>
            <a:r>
              <a:rPr lang="tr-TR" sz="2400" b="1" dirty="0" smtClean="0">
                <a:solidFill>
                  <a:srgbClr val="0033CC"/>
                </a:solidFill>
                <a:latin typeface="Times New Roman" pitchFamily="18" charset="0"/>
              </a:rPr>
              <a:t/>
            </a:r>
            <a:br>
              <a:rPr lang="tr-TR" sz="2400" b="1" dirty="0" smtClean="0">
                <a:solidFill>
                  <a:srgbClr val="0033CC"/>
                </a:solidFill>
                <a:latin typeface="Times New Roman" pitchFamily="18" charset="0"/>
              </a:rPr>
            </a:br>
            <a:r>
              <a:rPr lang="tr-TR" sz="2400" b="1" dirty="0" smtClean="0">
                <a:solidFill>
                  <a:srgbClr val="0033CC"/>
                </a:solidFill>
                <a:latin typeface="Times New Roman" pitchFamily="18" charset="0"/>
              </a:rPr>
              <a:t/>
            </a:r>
            <a:br>
              <a:rPr lang="tr-TR" sz="2400" b="1" dirty="0" smtClean="0">
                <a:solidFill>
                  <a:srgbClr val="0033CC"/>
                </a:solidFill>
                <a:latin typeface="Times New Roman" pitchFamily="18" charset="0"/>
              </a:rPr>
            </a:br>
            <a:r>
              <a:rPr lang="tr-TR" sz="2400" b="1" dirty="0" smtClean="0">
                <a:solidFill>
                  <a:srgbClr val="0033CC"/>
                </a:solidFill>
                <a:latin typeface="Times New Roman" pitchFamily="18" charset="0"/>
              </a:rPr>
              <a:t/>
            </a:r>
            <a:br>
              <a:rPr lang="tr-TR" sz="2400" b="1" dirty="0" smtClean="0">
                <a:solidFill>
                  <a:srgbClr val="0033CC"/>
                </a:solidFill>
                <a:latin typeface="Times New Roman" pitchFamily="18" charset="0"/>
              </a:rPr>
            </a:br>
            <a:r>
              <a:rPr lang="tr-TR" sz="2400" b="1" dirty="0" smtClean="0">
                <a:solidFill>
                  <a:srgbClr val="0070C0"/>
                </a:solidFill>
              </a:rPr>
              <a:t>MEVCUT DURUMA GÖRE SANAYİCİNİN SORUMLULUKLARI</a:t>
            </a:r>
            <a:endParaRPr lang="tr-TR" sz="2400" b="1" u="sng" dirty="0" smtClean="0">
              <a:solidFill>
                <a:srgbClr val="0070C0"/>
              </a:solidFill>
            </a:endParaRPr>
          </a:p>
        </p:txBody>
      </p:sp>
      <p:sp>
        <p:nvSpPr>
          <p:cNvPr id="39939" name="Rectangle 3"/>
          <p:cNvSpPr>
            <a:spLocks noChangeArrowheads="1"/>
          </p:cNvSpPr>
          <p:nvPr/>
        </p:nvSpPr>
        <p:spPr bwMode="auto">
          <a:xfrm>
            <a:off x="465138" y="59832"/>
            <a:ext cx="8221662" cy="5632311"/>
          </a:xfrm>
          <a:prstGeom prst="rect">
            <a:avLst/>
          </a:prstGeom>
          <a:noFill/>
          <a:ln w="9525">
            <a:noFill/>
            <a:miter lim="800000"/>
            <a:headEnd/>
            <a:tailEnd/>
          </a:ln>
        </p:spPr>
        <p:txBody>
          <a:bodyPr wrap="square" anchor="ctr">
            <a:spAutoFit/>
          </a:bodyPr>
          <a:lstStyle/>
          <a:p>
            <a:pPr eaLnBrk="0" hangingPunct="0">
              <a:defRPr/>
            </a:pPr>
            <a:endParaRPr lang="tr-TR" sz="2000" b="0" kern="0" dirty="0" smtClean="0">
              <a:latin typeface="Arial"/>
              <a:cs typeface="Arial" charset="0"/>
            </a:endParaRPr>
          </a:p>
          <a:p>
            <a:pPr eaLnBrk="0" hangingPunct="0">
              <a:defRPr/>
            </a:pPr>
            <a:endParaRPr lang="tr-TR" sz="2000" kern="0" dirty="0" smtClean="0">
              <a:latin typeface="Arial"/>
              <a:cs typeface="Arial" charset="0"/>
            </a:endParaRPr>
          </a:p>
          <a:p>
            <a:pPr algn="just" eaLnBrk="0" hangingPunct="0">
              <a:defRPr/>
            </a:pPr>
            <a:endParaRPr lang="tr-TR" sz="2000" b="0" kern="0" dirty="0" smtClean="0">
              <a:latin typeface="Arial"/>
              <a:cs typeface="Arial" charset="0"/>
            </a:endParaRPr>
          </a:p>
          <a:p>
            <a:pPr algn="just" eaLnBrk="0" hangingPunct="0">
              <a:defRPr/>
            </a:pPr>
            <a:endParaRPr lang="tr-TR" sz="2000" kern="0" dirty="0" smtClean="0">
              <a:latin typeface="Arial"/>
              <a:cs typeface="Arial" charset="0"/>
            </a:endParaRPr>
          </a:p>
          <a:p>
            <a:pPr algn="just" eaLnBrk="0" hangingPunct="0">
              <a:defRPr/>
            </a:pPr>
            <a:endParaRPr lang="tr-TR" sz="2000" b="0" kern="0" dirty="0" smtClean="0">
              <a:latin typeface="Arial"/>
              <a:cs typeface="Arial" charset="0"/>
            </a:endParaRPr>
          </a:p>
          <a:p>
            <a:pPr algn="just" eaLnBrk="0" hangingPunct="0">
              <a:defRPr/>
            </a:pPr>
            <a:endParaRPr lang="tr-TR" sz="2000" kern="0" dirty="0" smtClean="0">
              <a:latin typeface="Arial"/>
              <a:cs typeface="Arial" charset="0"/>
            </a:endParaRPr>
          </a:p>
          <a:p>
            <a:pPr algn="just" eaLnBrk="0" hangingPunct="0">
              <a:defRPr/>
            </a:pPr>
            <a:r>
              <a:rPr lang="tr-TR" sz="2000" b="0" kern="0" dirty="0" smtClean="0">
                <a:latin typeface="Arial"/>
                <a:cs typeface="Arial" charset="0"/>
              </a:rPr>
              <a:t>1- Çevre Bilgi Sistemi üzerinden Seveso Bildirimi yapmak </a:t>
            </a:r>
          </a:p>
          <a:p>
            <a:pPr algn="just" eaLnBrk="0" hangingPunct="0">
              <a:defRPr/>
            </a:pPr>
            <a:endParaRPr lang="tr-TR" sz="2000" kern="0" dirty="0" smtClean="0">
              <a:solidFill>
                <a:srgbClr val="0070C0"/>
              </a:solidFill>
              <a:latin typeface="Arial"/>
              <a:cs typeface="Arial" charset="0"/>
            </a:endParaRPr>
          </a:p>
          <a:p>
            <a:pPr algn="ctr" eaLnBrk="0" hangingPunct="0">
              <a:defRPr/>
            </a:pPr>
            <a:r>
              <a:rPr lang="tr-TR" sz="2000" b="1" kern="0" dirty="0" smtClean="0">
                <a:solidFill>
                  <a:srgbClr val="0070C0"/>
                </a:solidFill>
                <a:latin typeface="Arial"/>
                <a:cs typeface="Arial" charset="0"/>
              </a:rPr>
              <a:t>(</a:t>
            </a:r>
            <a:r>
              <a:rPr lang="tr-TR" sz="2000" b="1" dirty="0" smtClean="0">
                <a:solidFill>
                  <a:srgbClr val="0070C0"/>
                </a:solidFill>
                <a:hlinkClick r:id="rId3"/>
              </a:rPr>
              <a:t>http://cevre.</a:t>
            </a:r>
            <a:r>
              <a:rPr lang="tr-TR" sz="2000" b="1" dirty="0" err="1" smtClean="0">
                <a:solidFill>
                  <a:srgbClr val="0070C0"/>
                </a:solidFill>
                <a:hlinkClick r:id="rId3"/>
              </a:rPr>
              <a:t>cob</a:t>
            </a:r>
            <a:r>
              <a:rPr lang="tr-TR" sz="2000" b="1" dirty="0" smtClean="0">
                <a:solidFill>
                  <a:srgbClr val="0070C0"/>
                </a:solidFill>
                <a:hlinkClick r:id="rId3"/>
              </a:rPr>
              <a:t>.gov.tr</a:t>
            </a:r>
            <a:r>
              <a:rPr lang="tr-TR" sz="2000" b="1" dirty="0" smtClean="0">
                <a:solidFill>
                  <a:srgbClr val="0070C0"/>
                </a:solidFill>
              </a:rPr>
              <a:t>)</a:t>
            </a:r>
          </a:p>
          <a:p>
            <a:pPr algn="ctr" eaLnBrk="0" hangingPunct="0">
              <a:defRPr/>
            </a:pPr>
            <a:endParaRPr lang="tr-TR" sz="2000" b="1" dirty="0" smtClean="0">
              <a:solidFill>
                <a:srgbClr val="0070C0"/>
              </a:solidFill>
            </a:endParaRPr>
          </a:p>
          <a:p>
            <a:pPr algn="just" eaLnBrk="0" hangingPunct="0">
              <a:defRPr/>
            </a:pPr>
            <a:endParaRPr lang="tr-TR" sz="2000" b="1" dirty="0" smtClean="0">
              <a:solidFill>
                <a:srgbClr val="0070C0"/>
              </a:solidFill>
            </a:endParaRPr>
          </a:p>
          <a:p>
            <a:pPr algn="just" eaLnBrk="0" hangingPunct="0">
              <a:defRPr/>
            </a:pPr>
            <a:r>
              <a:rPr lang="tr-TR" sz="2000" kern="0" dirty="0" smtClean="0">
                <a:latin typeface="Arial"/>
                <a:cs typeface="Arial" charset="0"/>
              </a:rPr>
              <a:t>2- Çevre Bilgi Sistemi üzerinden Envanter Bildirimi yapmak</a:t>
            </a:r>
          </a:p>
          <a:p>
            <a:pPr algn="just" eaLnBrk="0" hangingPunct="0">
              <a:defRPr/>
            </a:pPr>
            <a:endParaRPr lang="tr-TR" sz="2000" kern="0" dirty="0" smtClean="0">
              <a:latin typeface="Arial"/>
              <a:cs typeface="Arial" charset="0"/>
            </a:endParaRPr>
          </a:p>
          <a:p>
            <a:pPr marL="0" lvl="1" algn="just" eaLnBrk="0" hangingPunct="0">
              <a:defRPr/>
            </a:pPr>
            <a:r>
              <a:rPr lang="tr-TR" sz="2000" kern="0" dirty="0" smtClean="0">
                <a:latin typeface="Arial"/>
                <a:cs typeface="Arial" charset="0"/>
              </a:rPr>
              <a:t>3- Piyasaya arz ettiği tehlikeli madde ve müstahzarların sınıflandırmak</a:t>
            </a:r>
          </a:p>
          <a:p>
            <a:pPr marL="0" lvl="1" algn="just" eaLnBrk="0" hangingPunct="0">
              <a:defRPr/>
            </a:pPr>
            <a:endParaRPr lang="tr-TR" sz="2000" kern="0" dirty="0" smtClean="0">
              <a:latin typeface="Arial"/>
              <a:cs typeface="Arial" charset="0"/>
            </a:endParaRPr>
          </a:p>
          <a:p>
            <a:pPr marL="0" lvl="1" algn="just" eaLnBrk="0" hangingPunct="0">
              <a:defRPr/>
            </a:pPr>
            <a:r>
              <a:rPr lang="tr-TR" sz="2000" kern="0" dirty="0" smtClean="0">
                <a:latin typeface="Arial"/>
                <a:cs typeface="Arial" charset="0"/>
              </a:rPr>
              <a:t>4- Piyasaya arz ettiği tehlikeli madde ve müstahzarların yönetmeliğe uygun olarak ambalajlanması ve etiketlenmesini sağlamak</a:t>
            </a:r>
          </a:p>
          <a:p>
            <a:pPr marL="0" lvl="1" algn="just" eaLnBrk="0" hangingPunct="0">
              <a:defRPr/>
            </a:pPr>
            <a:endParaRPr lang="tr-TR" sz="2000" b="0" kern="0" dirty="0" smtClean="0">
              <a:latin typeface="Arial"/>
              <a:cs typeface="Arial" charset="0"/>
            </a:endParaRPr>
          </a:p>
        </p:txBody>
      </p:sp>
      <p:sp>
        <p:nvSpPr>
          <p:cNvPr id="8" name="7 Yukarı Ok"/>
          <p:cNvSpPr/>
          <p:nvPr/>
        </p:nvSpPr>
        <p:spPr>
          <a:xfrm>
            <a:off x="4114800" y="2286000"/>
            <a:ext cx="484632" cy="3048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8 Aşağı Ok"/>
          <p:cNvSpPr/>
          <p:nvPr/>
        </p:nvSpPr>
        <p:spPr>
          <a:xfrm>
            <a:off x="4114800" y="3124200"/>
            <a:ext cx="484632" cy="304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152400" y="0"/>
            <a:ext cx="9525000" cy="1868487"/>
          </a:xfrm>
        </p:spPr>
        <p:txBody>
          <a:bodyPr/>
          <a:lstStyle/>
          <a:p>
            <a:pPr eaLnBrk="1" hangingPunct="1">
              <a:lnSpc>
                <a:spcPct val="70000"/>
              </a:lnSpc>
            </a:pPr>
            <a:r>
              <a:rPr lang="tr-TR" sz="2400" b="1" dirty="0" smtClean="0">
                <a:solidFill>
                  <a:srgbClr val="0033CC"/>
                </a:solidFill>
                <a:latin typeface="Times New Roman" pitchFamily="18" charset="0"/>
              </a:rPr>
              <a:t/>
            </a:r>
            <a:br>
              <a:rPr lang="tr-TR" sz="2400" b="1" dirty="0" smtClean="0">
                <a:solidFill>
                  <a:srgbClr val="0033CC"/>
                </a:solidFill>
                <a:latin typeface="Times New Roman" pitchFamily="18" charset="0"/>
              </a:rPr>
            </a:br>
            <a:r>
              <a:rPr lang="tr-TR" sz="2400" b="1" dirty="0" smtClean="0">
                <a:solidFill>
                  <a:srgbClr val="0033CC"/>
                </a:solidFill>
                <a:latin typeface="Times New Roman" pitchFamily="18" charset="0"/>
              </a:rPr>
              <a:t/>
            </a:r>
            <a:br>
              <a:rPr lang="tr-TR" sz="2400" b="1" dirty="0" smtClean="0">
                <a:solidFill>
                  <a:srgbClr val="0033CC"/>
                </a:solidFill>
                <a:latin typeface="Times New Roman" pitchFamily="18" charset="0"/>
              </a:rPr>
            </a:br>
            <a:endParaRPr lang="tr-TR" sz="2600" b="1" u="sng" dirty="0" smtClean="0">
              <a:solidFill>
                <a:srgbClr val="0070C0"/>
              </a:solidFill>
            </a:endParaRPr>
          </a:p>
        </p:txBody>
      </p:sp>
      <p:sp>
        <p:nvSpPr>
          <p:cNvPr id="39939" name="Rectangle 3"/>
          <p:cNvSpPr>
            <a:spLocks noChangeArrowheads="1"/>
          </p:cNvSpPr>
          <p:nvPr/>
        </p:nvSpPr>
        <p:spPr bwMode="auto">
          <a:xfrm>
            <a:off x="457200" y="1754088"/>
            <a:ext cx="8145462" cy="3477875"/>
          </a:xfrm>
          <a:prstGeom prst="rect">
            <a:avLst/>
          </a:prstGeom>
          <a:noFill/>
          <a:ln w="9525">
            <a:noFill/>
            <a:miter lim="800000"/>
            <a:headEnd/>
            <a:tailEnd/>
          </a:ln>
        </p:spPr>
        <p:txBody>
          <a:bodyPr wrap="square" anchor="ctr">
            <a:spAutoFit/>
          </a:bodyPr>
          <a:lstStyle/>
          <a:p>
            <a:pPr eaLnBrk="0" hangingPunct="0">
              <a:defRPr/>
            </a:pPr>
            <a:endParaRPr lang="tr-TR" sz="2000" b="0" kern="0" dirty="0" smtClean="0">
              <a:latin typeface="Arial"/>
              <a:cs typeface="Arial" charset="0"/>
            </a:endParaRPr>
          </a:p>
          <a:p>
            <a:pPr marL="0" lvl="1" algn="just" eaLnBrk="0" hangingPunct="0">
              <a:defRPr/>
            </a:pPr>
            <a:r>
              <a:rPr lang="tr-TR" sz="2000" kern="0" dirty="0" smtClean="0">
                <a:latin typeface="Arial"/>
                <a:cs typeface="Arial" charset="0"/>
              </a:rPr>
              <a:t>5- Kısıtlamalar yönetmeliği kapsamında bulunan yasaklı/kısıtlı maddelere ilişkin yükümlülükleri yerine getirmek</a:t>
            </a:r>
          </a:p>
          <a:p>
            <a:pPr marL="0" lvl="1" algn="just" eaLnBrk="0" hangingPunct="0">
              <a:defRPr/>
            </a:pPr>
            <a:endParaRPr lang="tr-TR" sz="2000" kern="0" dirty="0" smtClean="0">
              <a:latin typeface="Arial"/>
              <a:cs typeface="Arial" charset="0"/>
            </a:endParaRPr>
          </a:p>
          <a:p>
            <a:pPr marL="0" lvl="1" algn="just" eaLnBrk="0" hangingPunct="0">
              <a:defRPr/>
            </a:pPr>
            <a:r>
              <a:rPr lang="tr-TR" sz="2000" kern="0" dirty="0" smtClean="0">
                <a:latin typeface="Arial"/>
                <a:cs typeface="Arial" charset="0"/>
              </a:rPr>
              <a:t>6- İleriki dönemde Kısıtlamalar yönetmeliği kapsamına alınacak diğer kimyasal madde ve madde gruplarına ilişkin olarak üretimlerinde gerekli tedbirleri almak (alternatif kimyasal kullanma, kimyasal madde kullanmadan üretim, vb.) </a:t>
            </a:r>
          </a:p>
          <a:p>
            <a:pPr marL="0" lvl="1" algn="just" eaLnBrk="0" hangingPunct="0">
              <a:defRPr/>
            </a:pPr>
            <a:endParaRPr lang="tr-TR" sz="2000" kern="0" dirty="0" smtClean="0">
              <a:latin typeface="Arial"/>
              <a:cs typeface="Arial" charset="0"/>
            </a:endParaRPr>
          </a:p>
          <a:p>
            <a:pPr marL="0" lvl="1" algn="just" eaLnBrk="0" hangingPunct="0">
              <a:defRPr/>
            </a:pPr>
            <a:r>
              <a:rPr lang="tr-TR" sz="2000" kern="0" dirty="0" smtClean="0">
                <a:latin typeface="Arial"/>
                <a:cs typeface="Arial" charset="0"/>
              </a:rPr>
              <a:t>7- Güvenlik Bilgi Formlarını, profesyonel kullanıcıya ve elektronik kopyasını da Çevre ve Orman </a:t>
            </a:r>
            <a:r>
              <a:rPr lang="tr-TR" sz="2000" kern="0" smtClean="0">
                <a:latin typeface="Arial"/>
                <a:cs typeface="Arial" charset="0"/>
              </a:rPr>
              <a:t>Bakanlığına vermek.</a:t>
            </a:r>
            <a:endParaRPr lang="tr-TR" sz="2000" b="0" kern="0" dirty="0" smtClean="0">
              <a:latin typeface="Arial"/>
              <a:cs typeface="Arial" charset="0"/>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59" name="Rectangle 3"/>
          <p:cNvSpPr>
            <a:spLocks noGrp="1" noChangeArrowheads="1"/>
          </p:cNvSpPr>
          <p:nvPr>
            <p:ph type="body" sz="half" idx="4294967295"/>
          </p:nvPr>
        </p:nvSpPr>
        <p:spPr>
          <a:xfrm>
            <a:off x="2209800" y="1447800"/>
            <a:ext cx="4259262" cy="1108075"/>
          </a:xfrm>
        </p:spPr>
        <p:txBody>
          <a:bodyPr/>
          <a:lstStyle/>
          <a:p>
            <a:pPr>
              <a:buClr>
                <a:schemeClr val="tx1"/>
              </a:buClr>
              <a:buFontTx/>
              <a:buNone/>
            </a:pPr>
            <a:r>
              <a:rPr lang="tr-TR" sz="2000" dirty="0" smtClean="0"/>
              <a:t>Tehlikeli Madde Cinsi</a:t>
            </a:r>
          </a:p>
          <a:p>
            <a:pPr>
              <a:buClr>
                <a:schemeClr val="tx1"/>
              </a:buClr>
              <a:buFontTx/>
              <a:buNone/>
            </a:pPr>
            <a:r>
              <a:rPr lang="tr-TR" sz="2000" dirty="0" smtClean="0"/>
              <a:t>Tehlikeli Madde Miktarı</a:t>
            </a:r>
          </a:p>
        </p:txBody>
      </p:sp>
      <p:sp>
        <p:nvSpPr>
          <p:cNvPr id="2060" name="AutoShape 4"/>
          <p:cNvSpPr>
            <a:spLocks/>
          </p:cNvSpPr>
          <p:nvPr/>
        </p:nvSpPr>
        <p:spPr bwMode="auto">
          <a:xfrm>
            <a:off x="4953000" y="1524000"/>
            <a:ext cx="431800" cy="647700"/>
          </a:xfrm>
          <a:prstGeom prst="rightBrace">
            <a:avLst>
              <a:gd name="adj1" fmla="val 20819"/>
              <a:gd name="adj2" fmla="val 51324"/>
            </a:avLst>
          </a:prstGeom>
          <a:noFill/>
          <a:ln w="38100">
            <a:solidFill>
              <a:srgbClr val="FF0000"/>
            </a:solidFill>
            <a:round/>
            <a:headEnd/>
            <a:tailEnd/>
          </a:ln>
        </p:spPr>
        <p:txBody>
          <a:bodyPr wrap="none" anchor="ctr"/>
          <a:lstStyle/>
          <a:p>
            <a:endParaRPr lang="en-US"/>
          </a:p>
        </p:txBody>
      </p:sp>
      <p:sp>
        <p:nvSpPr>
          <p:cNvPr id="2061" name="Text Box 5"/>
          <p:cNvSpPr txBox="1">
            <a:spLocks noChangeArrowheads="1"/>
          </p:cNvSpPr>
          <p:nvPr/>
        </p:nvSpPr>
        <p:spPr bwMode="auto">
          <a:xfrm>
            <a:off x="5410200" y="1600200"/>
            <a:ext cx="3563938" cy="706437"/>
          </a:xfrm>
          <a:prstGeom prst="rect">
            <a:avLst/>
          </a:prstGeom>
          <a:noFill/>
          <a:ln w="9525">
            <a:noFill/>
            <a:miter lim="800000"/>
            <a:headEnd/>
            <a:tailEnd/>
          </a:ln>
        </p:spPr>
        <p:txBody>
          <a:bodyPr>
            <a:spAutoFit/>
          </a:bodyPr>
          <a:lstStyle/>
          <a:p>
            <a:pPr algn="ctr">
              <a:spcBef>
                <a:spcPct val="50000"/>
              </a:spcBef>
            </a:pPr>
            <a:r>
              <a:rPr lang="tr-TR" sz="2000" dirty="0" err="1">
                <a:solidFill>
                  <a:srgbClr val="9900CC"/>
                </a:solidFill>
                <a:latin typeface="Tahoma" pitchFamily="34" charset="0"/>
              </a:rPr>
              <a:t>Seveso</a:t>
            </a:r>
            <a:r>
              <a:rPr lang="tr-TR" sz="2000" dirty="0">
                <a:solidFill>
                  <a:srgbClr val="9900CC"/>
                </a:solidFill>
                <a:latin typeface="Tahoma" pitchFamily="34" charset="0"/>
              </a:rPr>
              <a:t> Kategorisi Belirleme</a:t>
            </a:r>
          </a:p>
        </p:txBody>
      </p:sp>
      <p:graphicFrame>
        <p:nvGraphicFramePr>
          <p:cNvPr id="2050" name="Organization Chart 6"/>
          <p:cNvGraphicFramePr>
            <a:graphicFrameLocks/>
          </p:cNvGraphicFramePr>
          <p:nvPr>
            <p:ph sz="half" idx="4294967295"/>
          </p:nvPr>
        </p:nvGraphicFramePr>
        <p:xfrm>
          <a:off x="1143000" y="4572000"/>
          <a:ext cx="6696075" cy="2057401"/>
        </p:xfrm>
        <a:graphic>
          <a:graphicData uri="http://schemas.openxmlformats.org/drawingml/2006/compatibility">
            <com:legacyDrawing xmlns:com="http://schemas.openxmlformats.org/drawingml/2006/compatibility" spid="_x0000_s4098"/>
          </a:graphicData>
        </a:graphic>
      </p:graphicFrame>
      <p:sp>
        <p:nvSpPr>
          <p:cNvPr id="2062" name="1 Başlık"/>
          <p:cNvSpPr>
            <a:spLocks noGrp="1"/>
          </p:cNvSpPr>
          <p:nvPr>
            <p:ph type="title"/>
          </p:nvPr>
        </p:nvSpPr>
        <p:spPr>
          <a:xfrm>
            <a:off x="714375" y="214313"/>
            <a:ext cx="8229600" cy="714375"/>
          </a:xfrm>
        </p:spPr>
        <p:txBody>
          <a:bodyPr/>
          <a:lstStyle/>
          <a:p>
            <a:r>
              <a:rPr lang="tr-TR" sz="2400" b="1" dirty="0" smtClean="0">
                <a:solidFill>
                  <a:srgbClr val="0033CC"/>
                </a:solidFill>
              </a:rPr>
              <a:t/>
            </a:r>
            <a:br>
              <a:rPr lang="tr-TR" sz="2400" b="1" dirty="0" smtClean="0">
                <a:solidFill>
                  <a:srgbClr val="0033CC"/>
                </a:solidFill>
              </a:rPr>
            </a:br>
            <a:r>
              <a:rPr lang="tr-TR" sz="2400" b="1" dirty="0" smtClean="0">
                <a:solidFill>
                  <a:srgbClr val="0033CC"/>
                </a:solidFill>
              </a:rPr>
              <a:t/>
            </a:r>
            <a:br>
              <a:rPr lang="tr-TR" sz="2400" b="1" dirty="0" smtClean="0">
                <a:solidFill>
                  <a:srgbClr val="0033CC"/>
                </a:solidFill>
              </a:rPr>
            </a:br>
            <a:r>
              <a:rPr lang="tr-TR" sz="2400" b="1" dirty="0" smtClean="0">
                <a:solidFill>
                  <a:srgbClr val="0033CC"/>
                </a:solidFill>
              </a:rPr>
              <a:t/>
            </a:r>
            <a:br>
              <a:rPr lang="tr-TR" sz="2400" b="1" dirty="0" smtClean="0">
                <a:solidFill>
                  <a:srgbClr val="0033CC"/>
                </a:solidFill>
              </a:rPr>
            </a:br>
            <a:r>
              <a:rPr lang="tr-TR" sz="2600" b="1" dirty="0" smtClean="0">
                <a:solidFill>
                  <a:srgbClr val="0070C0"/>
                </a:solidFill>
              </a:rPr>
              <a:t>SEVESO VERİ TABANI </a:t>
            </a:r>
            <a:br>
              <a:rPr lang="tr-TR" sz="2600" b="1" dirty="0" smtClean="0">
                <a:solidFill>
                  <a:srgbClr val="0070C0"/>
                </a:solidFill>
              </a:rPr>
            </a:br>
            <a:r>
              <a:rPr lang="tr-TR" sz="2600" b="1" dirty="0" smtClean="0">
                <a:solidFill>
                  <a:srgbClr val="0070C0"/>
                </a:solidFill>
              </a:rPr>
              <a:t>(Kapsama Giren Kuruluşların Belirlenmesi)</a:t>
            </a:r>
          </a:p>
        </p:txBody>
      </p:sp>
      <p:sp>
        <p:nvSpPr>
          <p:cNvPr id="2063" name="6 Dikdörtgen"/>
          <p:cNvSpPr>
            <a:spLocks noChangeArrowheads="1"/>
          </p:cNvSpPr>
          <p:nvPr/>
        </p:nvSpPr>
        <p:spPr bwMode="auto">
          <a:xfrm>
            <a:off x="4038600" y="2514600"/>
            <a:ext cx="4824412" cy="1939925"/>
          </a:xfrm>
          <a:prstGeom prst="rect">
            <a:avLst/>
          </a:prstGeom>
          <a:noFill/>
          <a:ln w="9525">
            <a:noFill/>
            <a:miter lim="800000"/>
            <a:headEnd/>
            <a:tailEnd/>
          </a:ln>
        </p:spPr>
        <p:txBody>
          <a:bodyPr>
            <a:spAutoFit/>
          </a:bodyPr>
          <a:lstStyle/>
          <a:p>
            <a:r>
              <a:rPr lang="tr-TR" sz="2000" i="1" dirty="0">
                <a:solidFill>
                  <a:srgbClr val="7030A0"/>
                </a:solidFill>
              </a:rPr>
              <a:t>Tehlikeli Maddeleri Bulunduran Tüm Kuruluşlar;</a:t>
            </a:r>
            <a:r>
              <a:rPr lang="tr-TR" sz="2000" b="0" dirty="0"/>
              <a:t> Çevre ve Orman Bakanlığına elektronik yolla bildirimini yapar. Bildirim sonucuna göre; kurulun </a:t>
            </a:r>
            <a:r>
              <a:rPr lang="tr-TR" sz="2000" b="0" dirty="0" err="1"/>
              <a:t>seveso</a:t>
            </a:r>
            <a:r>
              <a:rPr lang="tr-TR" sz="2000" b="0" dirty="0"/>
              <a:t> kategorisi belirlenir</a:t>
            </a:r>
            <a:r>
              <a:rPr lang="tr-TR" sz="2000" dirty="0"/>
              <a:t/>
            </a:r>
            <a:br>
              <a:rPr lang="tr-TR" sz="2000" dirty="0"/>
            </a:br>
            <a:endParaRPr lang="tr-TR" sz="2000" dirty="0"/>
          </a:p>
        </p:txBody>
      </p:sp>
      <p:pic>
        <p:nvPicPr>
          <p:cNvPr id="2064" name="Picture 8"/>
          <p:cNvPicPr>
            <a:picLocks noChangeAspect="1" noChangeArrowheads="1"/>
          </p:cNvPicPr>
          <p:nvPr/>
        </p:nvPicPr>
        <p:blipFill>
          <a:blip r:embed="rId3" cstate="print"/>
          <a:srcRect/>
          <a:stretch>
            <a:fillRect/>
          </a:stretch>
        </p:blipFill>
        <p:spPr bwMode="auto">
          <a:xfrm>
            <a:off x="609600" y="2743200"/>
            <a:ext cx="3240088" cy="1809750"/>
          </a:xfrm>
          <a:prstGeom prst="rect">
            <a:avLst/>
          </a:prstGeom>
          <a:noFill/>
          <a:ln w="9525">
            <a:noFill/>
            <a:miter lim="800000"/>
            <a:headEnd/>
            <a:tailEnd/>
          </a:ln>
        </p:spPr>
      </p:pic>
      <p:cxnSp>
        <p:nvCxnSpPr>
          <p:cNvPr id="9" name="8 Düz Ok Bağlayıcısı"/>
          <p:cNvCxnSpPr/>
          <p:nvPr/>
        </p:nvCxnSpPr>
        <p:spPr>
          <a:xfrm rot="16200000" flipV="1">
            <a:off x="1714502" y="2705098"/>
            <a:ext cx="228600" cy="152403"/>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2066" name="9 Dikdörtgen"/>
          <p:cNvSpPr>
            <a:spLocks noChangeArrowheads="1"/>
          </p:cNvSpPr>
          <p:nvPr/>
        </p:nvSpPr>
        <p:spPr bwMode="auto">
          <a:xfrm>
            <a:off x="609600" y="2057400"/>
            <a:ext cx="2016125" cy="633413"/>
          </a:xfrm>
          <a:prstGeom prst="rect">
            <a:avLst/>
          </a:prstGeom>
          <a:noFill/>
          <a:ln w="9525">
            <a:noFill/>
            <a:miter lim="800000"/>
            <a:headEnd/>
            <a:tailEnd/>
          </a:ln>
        </p:spPr>
        <p:txBody>
          <a:bodyPr>
            <a:spAutoFit/>
          </a:bodyPr>
          <a:lstStyle/>
          <a:p>
            <a:pPr>
              <a:spcBef>
                <a:spcPct val="20000"/>
              </a:spcBef>
              <a:buClr>
                <a:schemeClr val="accent2"/>
              </a:buClr>
            </a:pPr>
            <a:r>
              <a:rPr lang="tr-TR" sz="1600" i="1" dirty="0"/>
              <a:t>   Yıl içindeki </a:t>
            </a:r>
          </a:p>
          <a:p>
            <a:pPr>
              <a:spcBef>
                <a:spcPct val="20000"/>
              </a:spcBef>
              <a:buClr>
                <a:schemeClr val="accent2"/>
              </a:buClr>
            </a:pPr>
            <a:r>
              <a:rPr lang="tr-TR" sz="1600" i="1" dirty="0"/>
              <a:t>en yüksek miktar</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Rectangle 2"/>
          <p:cNvSpPr>
            <a:spLocks noGrp="1" noRot="1" noChangeArrowheads="1"/>
          </p:cNvSpPr>
          <p:nvPr>
            <p:ph type="title"/>
          </p:nvPr>
        </p:nvSpPr>
        <p:spPr/>
        <p:txBody>
          <a:bodyPr/>
          <a:lstStyle/>
          <a:p>
            <a:r>
              <a:rPr lang="tr-TR" sz="2800" b="1" dirty="0" smtClean="0">
                <a:solidFill>
                  <a:srgbClr val="0033CC"/>
                </a:solidFill>
                <a:cs typeface="Arial" pitchFamily="34" charset="0"/>
              </a:rPr>
              <a:t/>
            </a:r>
            <a:br>
              <a:rPr lang="tr-TR" sz="2800" b="1" dirty="0" smtClean="0">
                <a:solidFill>
                  <a:srgbClr val="0033CC"/>
                </a:solidFill>
                <a:cs typeface="Arial" pitchFamily="34" charset="0"/>
              </a:rPr>
            </a:br>
            <a:r>
              <a:rPr lang="tr-TR" sz="2800" b="1" dirty="0" smtClean="0">
                <a:solidFill>
                  <a:srgbClr val="0033CC"/>
                </a:solidFill>
                <a:cs typeface="Arial" pitchFamily="34" charset="0"/>
              </a:rPr>
              <a:t/>
            </a:r>
            <a:br>
              <a:rPr lang="tr-TR" sz="2800" b="1" dirty="0" smtClean="0">
                <a:solidFill>
                  <a:srgbClr val="0033CC"/>
                </a:solidFill>
                <a:cs typeface="Arial" pitchFamily="34" charset="0"/>
              </a:rPr>
            </a:br>
            <a:r>
              <a:rPr lang="tr-TR" sz="2800" b="1" dirty="0" smtClean="0">
                <a:solidFill>
                  <a:srgbClr val="0033CC"/>
                </a:solidFill>
                <a:cs typeface="Arial" pitchFamily="34" charset="0"/>
              </a:rPr>
              <a:t/>
            </a:r>
            <a:br>
              <a:rPr lang="tr-TR" sz="2800" b="1" dirty="0" smtClean="0">
                <a:solidFill>
                  <a:srgbClr val="0033CC"/>
                </a:solidFill>
                <a:cs typeface="Arial" pitchFamily="34" charset="0"/>
              </a:rPr>
            </a:br>
            <a:r>
              <a:rPr lang="tr-TR" sz="2600" b="1" dirty="0" smtClean="0">
                <a:solidFill>
                  <a:srgbClr val="0070C0"/>
                </a:solidFill>
                <a:cs typeface="Arial" pitchFamily="34" charset="0"/>
              </a:rPr>
              <a:t>Büyük Endüstriyel Kazaların Kontrolü Hakkında Yönetmelik </a:t>
            </a:r>
          </a:p>
        </p:txBody>
      </p:sp>
      <p:sp>
        <p:nvSpPr>
          <p:cNvPr id="55299" name="Rectangle 3"/>
          <p:cNvSpPr>
            <a:spLocks noGrp="1" noRot="1" noChangeArrowheads="1"/>
          </p:cNvSpPr>
          <p:nvPr>
            <p:ph idx="1"/>
          </p:nvPr>
        </p:nvSpPr>
        <p:spPr>
          <a:xfrm>
            <a:off x="539750" y="1905000"/>
            <a:ext cx="8007350" cy="4571999"/>
          </a:xfrm>
        </p:spPr>
        <p:txBody>
          <a:bodyPr>
            <a:normAutofit fontScale="55000" lnSpcReduction="20000"/>
          </a:bodyPr>
          <a:lstStyle/>
          <a:p>
            <a:pPr marL="274320" indent="-274320" algn="just" eaLnBrk="1" fontAlgn="auto" hangingPunct="1">
              <a:lnSpc>
                <a:spcPct val="125000"/>
              </a:lnSpc>
              <a:spcAft>
                <a:spcPts val="0"/>
              </a:spcAft>
              <a:buClr>
                <a:schemeClr val="accent3"/>
              </a:buClr>
              <a:buFont typeface="Wingdings 2"/>
              <a:buChar char=""/>
              <a:defRPr/>
            </a:pPr>
            <a:r>
              <a:rPr lang="tr-TR" sz="3300" dirty="0" smtClean="0"/>
              <a:t>Bildirimler </a:t>
            </a:r>
            <a:r>
              <a:rPr lang="tr-TR" sz="3300" i="1" dirty="0" smtClean="0"/>
              <a:t>(Madde 7)</a:t>
            </a:r>
          </a:p>
          <a:p>
            <a:pPr marL="274320" indent="-274320" algn="just" eaLnBrk="1" fontAlgn="auto" hangingPunct="1">
              <a:lnSpc>
                <a:spcPct val="125000"/>
              </a:lnSpc>
              <a:spcAft>
                <a:spcPts val="0"/>
              </a:spcAft>
              <a:buClr>
                <a:schemeClr val="accent3"/>
              </a:buClr>
              <a:buFont typeface="Wingdings 2"/>
              <a:buChar char=""/>
              <a:defRPr/>
            </a:pPr>
            <a:endParaRPr lang="tr-TR" sz="2900" dirty="0" smtClean="0"/>
          </a:p>
          <a:p>
            <a:pPr marL="274320" indent="-274320" algn="just" eaLnBrk="1" fontAlgn="auto" hangingPunct="1">
              <a:lnSpc>
                <a:spcPct val="125000"/>
              </a:lnSpc>
              <a:spcAft>
                <a:spcPts val="0"/>
              </a:spcAft>
              <a:buClr>
                <a:schemeClr val="accent3"/>
              </a:buClr>
              <a:buFontTx/>
              <a:buNone/>
              <a:defRPr/>
            </a:pPr>
            <a:endParaRPr lang="tr-TR" sz="2900" dirty="0"/>
          </a:p>
          <a:p>
            <a:pPr marL="274320" indent="-274320" algn="just" eaLnBrk="1" fontAlgn="auto" hangingPunct="1">
              <a:lnSpc>
                <a:spcPct val="125000"/>
              </a:lnSpc>
              <a:spcAft>
                <a:spcPts val="0"/>
              </a:spcAft>
              <a:buClr>
                <a:schemeClr val="accent3"/>
              </a:buClr>
              <a:buFont typeface="Wingdings 2"/>
              <a:buChar char=""/>
              <a:defRPr/>
            </a:pPr>
            <a:r>
              <a:rPr lang="tr-TR" sz="3300" dirty="0"/>
              <a:t>Büyük kaza önleme politikası </a:t>
            </a:r>
            <a:r>
              <a:rPr lang="tr-TR" sz="3300" i="1" dirty="0" smtClean="0"/>
              <a:t>(Madde 8)</a:t>
            </a:r>
            <a:endParaRPr lang="tr-TR" sz="3300" dirty="0"/>
          </a:p>
          <a:p>
            <a:pPr marL="274320" indent="-274320" algn="just" eaLnBrk="1" fontAlgn="auto" hangingPunct="1">
              <a:lnSpc>
                <a:spcPct val="125000"/>
              </a:lnSpc>
              <a:spcAft>
                <a:spcPts val="0"/>
              </a:spcAft>
              <a:buClr>
                <a:schemeClr val="accent3"/>
              </a:buClr>
              <a:buFont typeface="Wingdings 2"/>
              <a:buChar char=""/>
              <a:defRPr/>
            </a:pPr>
            <a:r>
              <a:rPr lang="tr-TR" sz="3300" dirty="0"/>
              <a:t>Güvenlik Raporu </a:t>
            </a:r>
            <a:r>
              <a:rPr lang="tr-TR" sz="3300" i="1" dirty="0" smtClean="0"/>
              <a:t>(Madde 9)</a:t>
            </a:r>
            <a:endParaRPr lang="tr-TR" sz="3300" dirty="0"/>
          </a:p>
          <a:p>
            <a:pPr marL="274320" indent="-274320" algn="just" eaLnBrk="1" fontAlgn="auto" hangingPunct="1">
              <a:lnSpc>
                <a:spcPct val="125000"/>
              </a:lnSpc>
              <a:spcAft>
                <a:spcPts val="0"/>
              </a:spcAft>
              <a:buClr>
                <a:schemeClr val="accent3"/>
              </a:buClr>
              <a:buFont typeface="Wingdings 2"/>
              <a:buChar char=""/>
              <a:defRPr/>
            </a:pPr>
            <a:r>
              <a:rPr lang="tr-TR" sz="3300" dirty="0"/>
              <a:t>Dahili </a:t>
            </a:r>
            <a:r>
              <a:rPr lang="tr-TR" sz="3300" dirty="0" smtClean="0"/>
              <a:t> Acil </a:t>
            </a:r>
            <a:r>
              <a:rPr lang="tr-TR" sz="3300" dirty="0"/>
              <a:t>Durum Planı </a:t>
            </a:r>
            <a:r>
              <a:rPr lang="tr-TR" sz="3300" i="1" dirty="0" smtClean="0"/>
              <a:t>(Madde 11)</a:t>
            </a:r>
            <a:endParaRPr lang="tr-TR" sz="3300" dirty="0"/>
          </a:p>
          <a:p>
            <a:pPr marL="274320" indent="-274320" eaLnBrk="1" fontAlgn="auto" hangingPunct="1">
              <a:lnSpc>
                <a:spcPct val="125000"/>
              </a:lnSpc>
              <a:spcAft>
                <a:spcPts val="0"/>
              </a:spcAft>
              <a:buClr>
                <a:schemeClr val="accent3"/>
              </a:buClr>
              <a:buFont typeface="Wingdings 2"/>
              <a:buChar char=""/>
              <a:defRPr/>
            </a:pPr>
            <a:endParaRPr lang="tr-TR" sz="2900" dirty="0" smtClean="0"/>
          </a:p>
          <a:p>
            <a:pPr marL="274320" indent="-274320" eaLnBrk="1" fontAlgn="auto" hangingPunct="1">
              <a:lnSpc>
                <a:spcPct val="125000"/>
              </a:lnSpc>
              <a:spcAft>
                <a:spcPts val="0"/>
              </a:spcAft>
              <a:buClr>
                <a:schemeClr val="accent3"/>
              </a:buClr>
              <a:buFont typeface="Wingdings 2"/>
              <a:buChar char=""/>
              <a:defRPr/>
            </a:pPr>
            <a:endParaRPr lang="tr-TR" sz="2900" dirty="0" smtClean="0"/>
          </a:p>
          <a:p>
            <a:pPr marL="274320" indent="-274320" eaLnBrk="1" fontAlgn="auto" hangingPunct="1">
              <a:lnSpc>
                <a:spcPct val="125000"/>
              </a:lnSpc>
              <a:spcAft>
                <a:spcPts val="0"/>
              </a:spcAft>
              <a:buClr>
                <a:schemeClr val="accent3"/>
              </a:buClr>
              <a:buFont typeface="Wingdings 2"/>
              <a:buChar char=""/>
              <a:defRPr/>
            </a:pPr>
            <a:r>
              <a:rPr lang="tr-TR" sz="3300" dirty="0" smtClean="0"/>
              <a:t>Kamunun Bilgilendirilmesi </a:t>
            </a:r>
            <a:r>
              <a:rPr lang="tr-TR" sz="3300" i="1" dirty="0" smtClean="0"/>
              <a:t>(Madde 15)</a:t>
            </a:r>
            <a:endParaRPr lang="tr-TR" sz="3300" dirty="0"/>
          </a:p>
          <a:p>
            <a:pPr marL="274320" indent="-274320" algn="just" eaLnBrk="1" fontAlgn="auto" hangingPunct="1">
              <a:lnSpc>
                <a:spcPct val="125000"/>
              </a:lnSpc>
              <a:spcAft>
                <a:spcPts val="0"/>
              </a:spcAft>
              <a:buClr>
                <a:schemeClr val="accent3"/>
              </a:buClr>
              <a:buFont typeface="Wingdings 2"/>
              <a:buChar char=""/>
              <a:defRPr/>
            </a:pPr>
            <a:r>
              <a:rPr lang="tr-TR" sz="3300" dirty="0" smtClean="0"/>
              <a:t>Denetimler </a:t>
            </a:r>
            <a:r>
              <a:rPr lang="tr-TR" sz="3300" i="1" dirty="0" smtClean="0"/>
              <a:t>(Madde 20)</a:t>
            </a:r>
            <a:endParaRPr lang="tr-TR" sz="3300" dirty="0" smtClean="0"/>
          </a:p>
          <a:p>
            <a:pPr marL="274320" indent="-274320" algn="just" eaLnBrk="1" fontAlgn="auto" hangingPunct="1">
              <a:lnSpc>
                <a:spcPct val="125000"/>
              </a:lnSpc>
              <a:spcAft>
                <a:spcPts val="0"/>
              </a:spcAft>
              <a:buClr>
                <a:schemeClr val="accent3"/>
              </a:buClr>
              <a:buFontTx/>
              <a:buNone/>
              <a:defRPr/>
            </a:pPr>
            <a:endParaRPr lang="tr-TR" sz="2900" dirty="0" smtClean="0"/>
          </a:p>
          <a:p>
            <a:pPr marL="274320" indent="-274320" algn="just" eaLnBrk="1" fontAlgn="auto" hangingPunct="1">
              <a:lnSpc>
                <a:spcPct val="125000"/>
              </a:lnSpc>
              <a:spcAft>
                <a:spcPts val="0"/>
              </a:spcAft>
              <a:buClr>
                <a:schemeClr val="accent3"/>
              </a:buClr>
              <a:buFontTx/>
              <a:buNone/>
              <a:defRPr/>
            </a:pPr>
            <a:endParaRPr lang="tr-TR" sz="2900" dirty="0" smtClean="0"/>
          </a:p>
          <a:p>
            <a:pPr marL="274320" indent="-274320" algn="just" eaLnBrk="1" fontAlgn="auto" hangingPunct="1">
              <a:lnSpc>
                <a:spcPct val="125000"/>
              </a:lnSpc>
              <a:spcAft>
                <a:spcPts val="0"/>
              </a:spcAft>
              <a:buClr>
                <a:schemeClr val="accent3"/>
              </a:buClr>
              <a:buFont typeface="Wingdings 2"/>
              <a:buChar char=""/>
              <a:defRPr/>
            </a:pPr>
            <a:r>
              <a:rPr lang="tr-TR" sz="3300" dirty="0" smtClean="0"/>
              <a:t>Harici Acil Durum Planı </a:t>
            </a:r>
            <a:r>
              <a:rPr lang="tr-TR" sz="3300" i="1" dirty="0" smtClean="0"/>
              <a:t>(Madde 12)</a:t>
            </a:r>
            <a:endParaRPr lang="tr-TR" sz="3300" dirty="0"/>
          </a:p>
          <a:p>
            <a:pPr marL="274320" indent="-274320" algn="just" eaLnBrk="1" fontAlgn="auto" hangingPunct="1">
              <a:lnSpc>
                <a:spcPct val="90000"/>
              </a:lnSpc>
              <a:spcAft>
                <a:spcPts val="0"/>
              </a:spcAft>
              <a:buClr>
                <a:schemeClr val="accent3"/>
              </a:buClr>
              <a:buFont typeface="Wingdings 2"/>
              <a:buChar char=""/>
              <a:defRPr/>
            </a:pPr>
            <a:endParaRPr lang="tr-TR" sz="2400" dirty="0"/>
          </a:p>
          <a:p>
            <a:pPr marL="274320" indent="-274320" eaLnBrk="1" fontAlgn="auto" hangingPunct="1">
              <a:lnSpc>
                <a:spcPct val="90000"/>
              </a:lnSpc>
              <a:spcAft>
                <a:spcPts val="0"/>
              </a:spcAft>
              <a:buClr>
                <a:schemeClr val="accent3"/>
              </a:buClr>
              <a:buFont typeface="Wingdings 2"/>
              <a:buChar char=""/>
              <a:defRPr/>
            </a:pPr>
            <a:endParaRPr lang="tr-TR" sz="2400" dirty="0">
              <a:latin typeface="Comic Sans MS" pitchFamily="66" charset="0"/>
            </a:endParaRPr>
          </a:p>
        </p:txBody>
      </p:sp>
      <p:sp>
        <p:nvSpPr>
          <p:cNvPr id="4" name="3 Sağ Ayraç"/>
          <p:cNvSpPr/>
          <p:nvPr/>
        </p:nvSpPr>
        <p:spPr>
          <a:xfrm>
            <a:off x="5029200" y="2743200"/>
            <a:ext cx="504825" cy="1296988"/>
          </a:xfrm>
          <a:prstGeom prst="rightBrace">
            <a:avLst/>
          </a:prstGeom>
          <a:ln w="25400">
            <a:solidFill>
              <a:srgbClr val="0033CC"/>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a:p>
        </p:txBody>
      </p:sp>
      <p:sp>
        <p:nvSpPr>
          <p:cNvPr id="48133" name="4 Metin kutusu"/>
          <p:cNvSpPr txBox="1">
            <a:spLocks noChangeArrowheads="1"/>
          </p:cNvSpPr>
          <p:nvPr/>
        </p:nvSpPr>
        <p:spPr bwMode="auto">
          <a:xfrm>
            <a:off x="5638800" y="3124200"/>
            <a:ext cx="3071813" cy="708025"/>
          </a:xfrm>
          <a:prstGeom prst="rect">
            <a:avLst/>
          </a:prstGeom>
          <a:noFill/>
          <a:ln w="9525">
            <a:noFill/>
            <a:miter lim="800000"/>
            <a:headEnd/>
            <a:tailEnd/>
          </a:ln>
        </p:spPr>
        <p:txBody>
          <a:bodyPr>
            <a:spAutoFit/>
          </a:bodyPr>
          <a:lstStyle/>
          <a:p>
            <a:pPr algn="ctr"/>
            <a:r>
              <a:rPr lang="tr-TR" sz="2000" dirty="0"/>
              <a:t>18 Ağustos 2012’e kadar</a:t>
            </a:r>
            <a:endParaRPr lang="en-GB" sz="2000" dirty="0"/>
          </a:p>
        </p:txBody>
      </p:sp>
      <p:sp>
        <p:nvSpPr>
          <p:cNvPr id="6" name="5 Sağ Ok"/>
          <p:cNvSpPr/>
          <p:nvPr/>
        </p:nvSpPr>
        <p:spPr>
          <a:xfrm>
            <a:off x="3124200" y="2057400"/>
            <a:ext cx="1363662" cy="46038"/>
          </a:xfrm>
          <a:prstGeom prst="rightArrow">
            <a:avLst/>
          </a:prstGeom>
          <a:solidFill>
            <a:srgbClr val="0033CC"/>
          </a:solidFill>
          <a:ln>
            <a:solidFill>
              <a:srgbClr val="0033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 name="6 Metin kutusu"/>
          <p:cNvSpPr txBox="1"/>
          <p:nvPr/>
        </p:nvSpPr>
        <p:spPr>
          <a:xfrm>
            <a:off x="4648200" y="1828800"/>
            <a:ext cx="2928938" cy="439738"/>
          </a:xfrm>
          <a:prstGeom prst="rect">
            <a:avLst/>
          </a:prstGeom>
          <a:noFill/>
        </p:spPr>
        <p:txBody>
          <a:bodyPr>
            <a:spAutoFit/>
          </a:bodyPr>
          <a:lstStyle/>
          <a:p>
            <a:pPr marL="274320" indent="-274320" algn="just" fontAlgn="auto">
              <a:lnSpc>
                <a:spcPct val="125000"/>
              </a:lnSpc>
              <a:spcAft>
                <a:spcPts val="0"/>
              </a:spcAft>
              <a:buClr>
                <a:schemeClr val="accent3"/>
              </a:buClr>
              <a:defRPr/>
            </a:pPr>
            <a:r>
              <a:rPr lang="tr-TR" sz="2000" dirty="0">
                <a:latin typeface="Arial" charset="0"/>
                <a:cs typeface="Arial" charset="0"/>
              </a:rPr>
              <a:t>18 Şubat 2011</a:t>
            </a:r>
          </a:p>
        </p:txBody>
      </p:sp>
      <p:sp>
        <p:nvSpPr>
          <p:cNvPr id="8" name="7 Sağ Ok"/>
          <p:cNvSpPr/>
          <p:nvPr/>
        </p:nvSpPr>
        <p:spPr>
          <a:xfrm>
            <a:off x="4648200" y="5943600"/>
            <a:ext cx="1071562" cy="71438"/>
          </a:xfrm>
          <a:prstGeom prst="rightArrow">
            <a:avLst/>
          </a:prstGeom>
          <a:solidFill>
            <a:srgbClr val="0033CC"/>
          </a:solidFill>
          <a:ln>
            <a:solidFill>
              <a:srgbClr val="0033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48137" name="4 Metin kutusu"/>
          <p:cNvSpPr txBox="1">
            <a:spLocks noChangeArrowheads="1"/>
          </p:cNvSpPr>
          <p:nvPr/>
        </p:nvSpPr>
        <p:spPr bwMode="auto">
          <a:xfrm>
            <a:off x="5791200" y="5791200"/>
            <a:ext cx="3024187" cy="400050"/>
          </a:xfrm>
          <a:prstGeom prst="rect">
            <a:avLst/>
          </a:prstGeom>
          <a:noFill/>
          <a:ln w="9525">
            <a:noFill/>
            <a:miter lim="800000"/>
            <a:headEnd/>
            <a:tailEnd/>
          </a:ln>
        </p:spPr>
        <p:txBody>
          <a:bodyPr>
            <a:spAutoFit/>
          </a:bodyPr>
          <a:lstStyle/>
          <a:p>
            <a:r>
              <a:rPr lang="tr-TR" sz="2000" dirty="0"/>
              <a:t>18 Şubat  2013</a:t>
            </a:r>
            <a:endParaRPr lang="en-GB" sz="2000" dirty="0"/>
          </a:p>
        </p:txBody>
      </p:sp>
      <p:sp>
        <p:nvSpPr>
          <p:cNvPr id="10" name="9 Sağ Ayraç"/>
          <p:cNvSpPr/>
          <p:nvPr/>
        </p:nvSpPr>
        <p:spPr>
          <a:xfrm>
            <a:off x="5029200" y="4191000"/>
            <a:ext cx="504825" cy="1295400"/>
          </a:xfrm>
          <a:prstGeom prst="rightBrace">
            <a:avLst/>
          </a:prstGeom>
          <a:ln w="25400">
            <a:solidFill>
              <a:srgbClr val="0033CC"/>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a:p>
        </p:txBody>
      </p:sp>
      <p:sp>
        <p:nvSpPr>
          <p:cNvPr id="48139" name="4 Metin kutusu"/>
          <p:cNvSpPr txBox="1">
            <a:spLocks noChangeArrowheads="1"/>
          </p:cNvSpPr>
          <p:nvPr/>
        </p:nvSpPr>
        <p:spPr bwMode="auto">
          <a:xfrm>
            <a:off x="5562600" y="4572000"/>
            <a:ext cx="3382963" cy="708025"/>
          </a:xfrm>
          <a:prstGeom prst="rect">
            <a:avLst/>
          </a:prstGeom>
          <a:noFill/>
          <a:ln w="9525">
            <a:noFill/>
            <a:miter lim="800000"/>
            <a:headEnd/>
            <a:tailEnd/>
          </a:ln>
        </p:spPr>
        <p:txBody>
          <a:bodyPr>
            <a:spAutoFit/>
          </a:bodyPr>
          <a:lstStyle/>
          <a:p>
            <a:pPr algn="ctr"/>
            <a:r>
              <a:rPr lang="tr-TR" sz="2000" dirty="0"/>
              <a:t>18 Ağustos 2012’den sonra</a:t>
            </a:r>
            <a:endParaRPr lang="en-GB" sz="2000" dirty="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0070C0"/>
                </a:solidFill>
              </a:rPr>
              <a:t/>
            </a:r>
            <a:br>
              <a:rPr lang="tr-TR" dirty="0" smtClean="0">
                <a:solidFill>
                  <a:srgbClr val="0070C0"/>
                </a:solidFill>
              </a:rPr>
            </a:br>
            <a:r>
              <a:rPr lang="tr-TR" sz="2600" b="1" dirty="0" smtClean="0">
                <a:solidFill>
                  <a:srgbClr val="0070C0"/>
                </a:solidFill>
              </a:rPr>
              <a:t>Yapılan Bildirimler</a:t>
            </a:r>
            <a:endParaRPr lang="tr-TR" sz="2600" b="1" dirty="0">
              <a:solidFill>
                <a:srgbClr val="0070C0"/>
              </a:solidFill>
            </a:endParaRPr>
          </a:p>
        </p:txBody>
      </p:sp>
      <p:sp>
        <p:nvSpPr>
          <p:cNvPr id="5" name="4 Metin kutusu"/>
          <p:cNvSpPr txBox="1"/>
          <p:nvPr/>
        </p:nvSpPr>
        <p:spPr>
          <a:xfrm>
            <a:off x="395536" y="6165304"/>
            <a:ext cx="4839786" cy="369332"/>
          </a:xfrm>
          <a:prstGeom prst="rect">
            <a:avLst/>
          </a:prstGeom>
          <a:noFill/>
        </p:spPr>
        <p:txBody>
          <a:bodyPr wrap="none" rtlCol="0">
            <a:spAutoFit/>
          </a:bodyPr>
          <a:lstStyle/>
          <a:p>
            <a:r>
              <a:rPr lang="tr-TR" b="1" i="1" dirty="0" smtClean="0"/>
              <a:t>23/02/2011 </a:t>
            </a:r>
            <a:r>
              <a:rPr lang="tr-TR" b="1" i="1" dirty="0" smtClean="0"/>
              <a:t>Tarihi itibari ile güncellenmiştir.</a:t>
            </a:r>
            <a:endParaRPr lang="tr-TR" b="1" i="1" dirty="0"/>
          </a:p>
        </p:txBody>
      </p:sp>
      <p:graphicFrame>
        <p:nvGraphicFramePr>
          <p:cNvPr id="10" name="3 İçerik Yer Tutucusu"/>
          <p:cNvGraphicFramePr>
            <a:graphicFrameLocks/>
          </p:cNvGraphicFramePr>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5" descr="Resim1"/>
          <p:cNvPicPr>
            <a:picLocks noChangeAspect="1" noChangeArrowheads="1"/>
          </p:cNvPicPr>
          <p:nvPr/>
        </p:nvPicPr>
        <p:blipFill>
          <a:blip r:embed="rId2" cstate="print">
            <a:lum bright="20000"/>
          </a:blip>
          <a:srcRect/>
          <a:stretch>
            <a:fillRect/>
          </a:stretch>
        </p:blipFill>
        <p:spPr bwMode="auto">
          <a:xfrm>
            <a:off x="0" y="-228600"/>
            <a:ext cx="9677401" cy="7313613"/>
          </a:xfrm>
          <a:prstGeom prst="rect">
            <a:avLst/>
          </a:prstGeom>
          <a:noFill/>
          <a:ln w="9525">
            <a:noFill/>
            <a:miter lim="800000"/>
            <a:headEnd/>
            <a:tailEnd/>
          </a:ln>
        </p:spPr>
      </p:pic>
      <p:sp>
        <p:nvSpPr>
          <p:cNvPr id="2" name="Rectangle 3"/>
          <p:cNvSpPr txBox="1">
            <a:spLocks noChangeArrowheads="1"/>
          </p:cNvSpPr>
          <p:nvPr/>
        </p:nvSpPr>
        <p:spPr>
          <a:xfrm>
            <a:off x="685800" y="762000"/>
            <a:ext cx="7848600" cy="4724400"/>
          </a:xfrm>
          <a:prstGeom prst="rect">
            <a:avLst/>
          </a:prstGeom>
        </p:spPr>
        <p:txBody>
          <a:bodyPr/>
          <a:lstStyle/>
          <a:p>
            <a:pPr marL="342900" marR="0" lvl="0" indent="-342900" algn="ctr" defTabSz="914400" rtl="0" eaLnBrk="1" fontAlgn="auto" latinLnBrk="0" hangingPunct="1">
              <a:lnSpc>
                <a:spcPct val="80000"/>
              </a:lnSpc>
              <a:spcBef>
                <a:spcPct val="20000"/>
              </a:spcBef>
              <a:spcAft>
                <a:spcPts val="0"/>
              </a:spcAft>
              <a:buClrTx/>
              <a:buSzTx/>
              <a:buFontTx/>
              <a:buNone/>
              <a:tabLst/>
              <a:defRPr/>
            </a:pPr>
            <a:r>
              <a:rPr kumimoji="0" lang="tr-TR" sz="1600" b="1"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        </a:t>
            </a:r>
            <a:endParaRPr kumimoji="0" lang="tr-TR" sz="1600" b="1" i="0"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742950" lvl="1" indent="-285750" algn="just" fontAlgn="auto">
              <a:lnSpc>
                <a:spcPct val="80000"/>
              </a:lnSpc>
              <a:spcBef>
                <a:spcPct val="20000"/>
              </a:spcBef>
              <a:spcAft>
                <a:spcPts val="0"/>
              </a:spcAft>
              <a:defRPr/>
            </a:pPr>
            <a:endParaRPr lang="tr-TR" dirty="0" smtClean="0"/>
          </a:p>
          <a:p>
            <a:pPr marL="742950" lvl="1" indent="-285750" algn="just" fontAlgn="auto">
              <a:lnSpc>
                <a:spcPct val="80000"/>
              </a:lnSpc>
              <a:spcBef>
                <a:spcPct val="20000"/>
              </a:spcBef>
              <a:spcAft>
                <a:spcPts val="0"/>
              </a:spcAft>
              <a:defRPr/>
            </a:pPr>
            <a:endParaRPr lang="tr-TR" dirty="0" smtClean="0"/>
          </a:p>
          <a:p>
            <a:pPr marL="742950" lvl="1" indent="-285750" algn="just" fontAlgn="auto">
              <a:lnSpc>
                <a:spcPct val="80000"/>
              </a:lnSpc>
              <a:spcBef>
                <a:spcPct val="20000"/>
              </a:spcBef>
              <a:spcAft>
                <a:spcPts val="0"/>
              </a:spcAft>
              <a:defRPr/>
            </a:pPr>
            <a:endParaRPr lang="tr-TR" sz="2400" b="1" dirty="0" smtClean="0">
              <a:solidFill>
                <a:srgbClr val="0070C0"/>
              </a:solidFill>
            </a:endParaRPr>
          </a:p>
          <a:p>
            <a:pPr marL="742950" lvl="1" indent="-285750" algn="just" fontAlgn="auto">
              <a:lnSpc>
                <a:spcPct val="80000"/>
              </a:lnSpc>
              <a:spcBef>
                <a:spcPct val="20000"/>
              </a:spcBef>
              <a:spcAft>
                <a:spcPts val="0"/>
              </a:spcAft>
              <a:defRPr/>
            </a:pPr>
            <a:endParaRPr lang="tr-TR" sz="2400" b="1" dirty="0" smtClean="0">
              <a:solidFill>
                <a:srgbClr val="0070C0"/>
              </a:solidFill>
            </a:endParaRPr>
          </a:p>
          <a:p>
            <a:pPr marL="742950" lvl="1" indent="-285750" algn="just" fontAlgn="auto">
              <a:lnSpc>
                <a:spcPct val="80000"/>
              </a:lnSpc>
              <a:spcBef>
                <a:spcPct val="20000"/>
              </a:spcBef>
              <a:spcAft>
                <a:spcPts val="0"/>
              </a:spcAft>
              <a:defRPr/>
            </a:pPr>
            <a:endParaRPr lang="tr-TR" sz="2400" b="1" dirty="0" smtClean="0">
              <a:solidFill>
                <a:srgbClr val="0070C0"/>
              </a:solidFill>
            </a:endParaRPr>
          </a:p>
        </p:txBody>
      </p:sp>
      <p:sp>
        <p:nvSpPr>
          <p:cNvPr id="5" name="4 Metin kutusu"/>
          <p:cNvSpPr txBox="1"/>
          <p:nvPr/>
        </p:nvSpPr>
        <p:spPr>
          <a:xfrm>
            <a:off x="381000" y="1905000"/>
            <a:ext cx="9372600" cy="2554545"/>
          </a:xfrm>
          <a:prstGeom prst="rect">
            <a:avLst/>
          </a:prstGeom>
          <a:noFill/>
        </p:spPr>
        <p:txBody>
          <a:bodyPr wrap="square" rtlCol="0">
            <a:spAutoFit/>
          </a:bodyPr>
          <a:lstStyle/>
          <a:p>
            <a:r>
              <a:rPr lang="tr-TR" sz="2000" b="1" dirty="0" smtClean="0">
                <a:solidFill>
                  <a:srgbClr val="002060"/>
                </a:solidFill>
              </a:rPr>
              <a:t>1- MEVCUT DURUM</a:t>
            </a:r>
          </a:p>
          <a:p>
            <a:endParaRPr lang="tr-TR" sz="2000" b="1" dirty="0" smtClean="0">
              <a:solidFill>
                <a:srgbClr val="002060"/>
              </a:solidFill>
            </a:endParaRPr>
          </a:p>
          <a:p>
            <a:r>
              <a:rPr lang="tr-TR" sz="2000" b="1" dirty="0" smtClean="0">
                <a:solidFill>
                  <a:srgbClr val="002060"/>
                </a:solidFill>
              </a:rPr>
              <a:t>2- MEVCUT DURUMA GÖRE SANAYİCİNİN YÜKÜMLÜLÜKLERİ</a:t>
            </a:r>
          </a:p>
          <a:p>
            <a:endParaRPr lang="tr-TR" sz="2000" b="1" dirty="0" smtClean="0">
              <a:solidFill>
                <a:srgbClr val="002060"/>
              </a:solidFill>
            </a:endParaRPr>
          </a:p>
          <a:p>
            <a:r>
              <a:rPr lang="tr-TR" sz="2000" b="1" dirty="0" smtClean="0">
                <a:solidFill>
                  <a:srgbClr val="002060"/>
                </a:solidFill>
              </a:rPr>
              <a:t>3- AB’YE UYUM ÇERÇEVESİNDE HEDEFLER</a:t>
            </a:r>
          </a:p>
          <a:p>
            <a:endParaRPr lang="tr-TR" sz="2000" b="1" dirty="0" smtClean="0">
              <a:solidFill>
                <a:srgbClr val="002060"/>
              </a:solidFill>
            </a:endParaRPr>
          </a:p>
          <a:p>
            <a:r>
              <a:rPr lang="tr-TR" sz="2000" b="1" dirty="0" smtClean="0">
                <a:solidFill>
                  <a:srgbClr val="002060"/>
                </a:solidFill>
              </a:rPr>
              <a:t>4- AB’YE UYUM ÇERÇEVESİNDE GELECEKTE SANAYİCİNİN ALACAĞI     SORUMLULUKLAR</a:t>
            </a:r>
            <a:endParaRPr lang="tr-TR" sz="2000" b="1" dirty="0">
              <a:solidFill>
                <a:srgbClr val="002060"/>
              </a:solidFill>
            </a:endParaRPr>
          </a:p>
        </p:txBody>
      </p:sp>
      <p:sp>
        <p:nvSpPr>
          <p:cNvPr id="6" name="5 Metin kutusu"/>
          <p:cNvSpPr txBox="1"/>
          <p:nvPr/>
        </p:nvSpPr>
        <p:spPr>
          <a:xfrm>
            <a:off x="762000" y="1143000"/>
            <a:ext cx="1313180" cy="461665"/>
          </a:xfrm>
          <a:prstGeom prst="rect">
            <a:avLst/>
          </a:prstGeom>
          <a:noFill/>
        </p:spPr>
        <p:txBody>
          <a:bodyPr wrap="none" rtlCol="0">
            <a:spAutoFit/>
          </a:bodyPr>
          <a:lstStyle/>
          <a:p>
            <a:r>
              <a:rPr lang="tr-TR" sz="2400" b="1" dirty="0" smtClean="0">
                <a:solidFill>
                  <a:srgbClr val="0070C0"/>
                </a:solidFill>
              </a:rPr>
              <a:t>İÇERİK </a:t>
            </a:r>
            <a:endParaRPr lang="tr-TR" sz="2400" b="1" dirty="0">
              <a:solidFill>
                <a:srgbClr val="0070C0"/>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09600" y="304800"/>
            <a:ext cx="8229600" cy="1143000"/>
          </a:xfrm>
        </p:spPr>
        <p:txBody>
          <a:bodyPr/>
          <a:lstStyle/>
          <a:p>
            <a:r>
              <a:rPr lang="tr-TR" sz="3200" b="1" dirty="0" smtClean="0">
                <a:solidFill>
                  <a:srgbClr val="0033CC"/>
                </a:solidFill>
              </a:rPr>
              <a:t/>
            </a:r>
            <a:br>
              <a:rPr lang="tr-TR" sz="3200" b="1" dirty="0" smtClean="0">
                <a:solidFill>
                  <a:srgbClr val="0033CC"/>
                </a:solidFill>
              </a:rPr>
            </a:br>
            <a:r>
              <a:rPr lang="tr-TR" sz="2600" b="1" kern="1200" dirty="0" smtClean="0">
                <a:solidFill>
                  <a:srgbClr val="0070C0"/>
                </a:solidFill>
                <a:latin typeface="Times New Roman" pitchFamily="18" charset="0"/>
                <a:ea typeface="+mn-ea"/>
                <a:cs typeface="Times New Roman" pitchFamily="18" charset="0"/>
              </a:rPr>
              <a:t>Kimyasallar Bilgi Sistemi</a:t>
            </a:r>
            <a:br>
              <a:rPr lang="tr-TR" sz="2600" b="1" kern="1200" dirty="0" smtClean="0">
                <a:solidFill>
                  <a:srgbClr val="0070C0"/>
                </a:solidFill>
                <a:latin typeface="Times New Roman" pitchFamily="18" charset="0"/>
                <a:ea typeface="+mn-ea"/>
                <a:cs typeface="Times New Roman" pitchFamily="18" charset="0"/>
              </a:rPr>
            </a:br>
            <a:r>
              <a:rPr lang="tr-TR" sz="2600" b="1" kern="1200" dirty="0" smtClean="0">
                <a:solidFill>
                  <a:srgbClr val="0070C0"/>
                </a:solidFill>
                <a:latin typeface="Times New Roman" pitchFamily="18" charset="0"/>
                <a:ea typeface="+mn-ea"/>
                <a:cs typeface="Times New Roman" pitchFamily="18" charset="0"/>
              </a:rPr>
              <a:t>(Kimyasalların Envanteri)</a:t>
            </a:r>
            <a:endParaRPr lang="tr-TR" sz="2600" b="1" kern="1200" dirty="0">
              <a:solidFill>
                <a:srgbClr val="0070C0"/>
              </a:solidFill>
              <a:latin typeface="Times New Roman" pitchFamily="18" charset="0"/>
              <a:ea typeface="+mn-ea"/>
              <a:cs typeface="Times New Roman" pitchFamily="18" charset="0"/>
            </a:endParaRPr>
          </a:p>
        </p:txBody>
      </p:sp>
      <p:sp>
        <p:nvSpPr>
          <p:cNvPr id="4" name="3 Slayt Numarası Yer Tutucusu"/>
          <p:cNvSpPr>
            <a:spLocks noGrp="1"/>
          </p:cNvSpPr>
          <p:nvPr>
            <p:ph type="sldNum" sz="quarter" idx="12"/>
          </p:nvPr>
        </p:nvSpPr>
        <p:spPr/>
        <p:txBody>
          <a:bodyPr/>
          <a:lstStyle/>
          <a:p>
            <a:pPr>
              <a:defRPr/>
            </a:pPr>
            <a:fld id="{A9FD1E38-9825-456E-A855-DDF96C707549}" type="slidenum">
              <a:rPr lang="tr-TR" smtClean="0"/>
              <a:pPr>
                <a:defRPr/>
              </a:pPr>
              <a:t>20</a:t>
            </a:fld>
            <a:endParaRPr lang="tr-TR"/>
          </a:p>
        </p:txBody>
      </p:sp>
      <p:pic>
        <p:nvPicPr>
          <p:cNvPr id="5" name="Picture 3"/>
          <p:cNvPicPr>
            <a:picLocks noGrp="1" noChangeAspect="1" noChangeArrowheads="1"/>
          </p:cNvPicPr>
          <p:nvPr>
            <p:ph idx="1"/>
          </p:nvPr>
        </p:nvPicPr>
        <p:blipFill>
          <a:blip r:embed="rId2" cstate="print"/>
          <a:srcRect l="5316" t="12551" r="6683" b="41676"/>
          <a:stretch>
            <a:fillRect/>
          </a:stretch>
        </p:blipFill>
        <p:spPr bwMode="auto">
          <a:xfrm>
            <a:off x="533400" y="3886200"/>
            <a:ext cx="8229600" cy="2662447"/>
          </a:xfrm>
          <a:prstGeom prst="rect">
            <a:avLst/>
          </a:prstGeom>
          <a:noFill/>
          <a:ln w="9525">
            <a:noFill/>
            <a:miter lim="800000"/>
            <a:headEnd/>
            <a:tailEnd/>
          </a:ln>
        </p:spPr>
      </p:pic>
      <p:sp>
        <p:nvSpPr>
          <p:cNvPr id="6" name="5 Metin kutusu"/>
          <p:cNvSpPr txBox="1"/>
          <p:nvPr/>
        </p:nvSpPr>
        <p:spPr>
          <a:xfrm>
            <a:off x="762000" y="1981201"/>
            <a:ext cx="3048000" cy="2031325"/>
          </a:xfrm>
          <a:prstGeom prst="rect">
            <a:avLst/>
          </a:prstGeom>
          <a:noFill/>
        </p:spPr>
        <p:txBody>
          <a:bodyPr wrap="square" rtlCol="0">
            <a:spAutoFit/>
          </a:bodyPr>
          <a:lstStyle/>
          <a:p>
            <a:pPr algn="ctr"/>
            <a:r>
              <a:rPr lang="tr-TR" dirty="0" smtClean="0"/>
              <a:t>Yılda 1 ton ve üzeri kimyasal madde üreten/ithal edenler:</a:t>
            </a:r>
          </a:p>
          <a:p>
            <a:pPr algn="ctr"/>
            <a:endParaRPr lang="tr-TR" dirty="0" smtClean="0"/>
          </a:p>
          <a:p>
            <a:pPr algn="ctr"/>
            <a:r>
              <a:rPr lang="tr-TR" dirty="0" smtClean="0"/>
              <a:t>Envantere Veri Girişi yapar.</a:t>
            </a:r>
          </a:p>
          <a:p>
            <a:pPr algn="ctr"/>
            <a:endParaRPr lang="tr-TR" dirty="0" smtClean="0"/>
          </a:p>
          <a:p>
            <a:endParaRPr lang="tr-TR" dirty="0"/>
          </a:p>
        </p:txBody>
      </p:sp>
      <p:sp>
        <p:nvSpPr>
          <p:cNvPr id="7" name="6 Metin kutusu"/>
          <p:cNvSpPr txBox="1"/>
          <p:nvPr/>
        </p:nvSpPr>
        <p:spPr>
          <a:xfrm>
            <a:off x="609600" y="5791200"/>
            <a:ext cx="7924800" cy="523220"/>
          </a:xfrm>
          <a:prstGeom prst="rect">
            <a:avLst/>
          </a:prstGeom>
          <a:solidFill>
            <a:schemeClr val="bg1"/>
          </a:solid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tr-TR" sz="28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http://cevre.</a:t>
            </a:r>
            <a:r>
              <a:rPr lang="tr-TR" sz="2800" b="1"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cob</a:t>
            </a:r>
            <a:r>
              <a:rPr lang="tr-TR" sz="28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.gov.tr</a:t>
            </a:r>
            <a:endParaRPr lang="tr-TR" sz="28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
        <p:nvSpPr>
          <p:cNvPr id="9" name="8 Metin kutusu"/>
          <p:cNvSpPr txBox="1"/>
          <p:nvPr/>
        </p:nvSpPr>
        <p:spPr>
          <a:xfrm>
            <a:off x="4953000" y="2057401"/>
            <a:ext cx="3048000" cy="646331"/>
          </a:xfrm>
          <a:prstGeom prst="rect">
            <a:avLst/>
          </a:prstGeom>
          <a:noFill/>
        </p:spPr>
        <p:txBody>
          <a:bodyPr wrap="square" rtlCol="0">
            <a:spAutoFit/>
          </a:bodyPr>
          <a:lstStyle/>
          <a:p>
            <a:pPr algn="ctr"/>
            <a:r>
              <a:rPr lang="tr-TR" dirty="0" smtClean="0"/>
              <a:t>Kullanıcı adı ve parola almak için</a:t>
            </a:r>
            <a:endParaRPr lang="tr-TR" dirty="0"/>
          </a:p>
        </p:txBody>
      </p:sp>
      <p:sp>
        <p:nvSpPr>
          <p:cNvPr id="10" name="9 Metin kutusu"/>
          <p:cNvSpPr txBox="1"/>
          <p:nvPr/>
        </p:nvSpPr>
        <p:spPr>
          <a:xfrm>
            <a:off x="5105400" y="2895600"/>
            <a:ext cx="3048000" cy="523220"/>
          </a:xfrm>
          <a:prstGeom prst="rect">
            <a:avLst/>
          </a:prstGeom>
          <a:noFill/>
        </p:spPr>
        <p:txBody>
          <a:bodyPr wrap="square" rtlCol="0">
            <a:spAutoFit/>
          </a:bodyPr>
          <a:lstStyle/>
          <a:p>
            <a:pPr algn="ctr"/>
            <a:r>
              <a:rPr lang="tr-TR" sz="2800" dirty="0" smtClean="0">
                <a:ln>
                  <a:solidFill>
                    <a:srgbClr val="FF0000"/>
                  </a:solidFill>
                </a:ln>
                <a:solidFill>
                  <a:srgbClr val="FF0000"/>
                </a:solidFill>
              </a:rPr>
              <a:t>Kayıt Başlangıç</a:t>
            </a:r>
            <a:endParaRPr lang="tr-TR" sz="2800" dirty="0">
              <a:ln>
                <a:solidFill>
                  <a:srgbClr val="FF0000"/>
                </a:solidFill>
              </a:ln>
              <a:solidFill>
                <a:srgbClr val="FF0000"/>
              </a:solidFill>
            </a:endParaRPr>
          </a:p>
        </p:txBody>
      </p:sp>
      <p:sp>
        <p:nvSpPr>
          <p:cNvPr id="11" name="10 Oval"/>
          <p:cNvSpPr/>
          <p:nvPr/>
        </p:nvSpPr>
        <p:spPr>
          <a:xfrm>
            <a:off x="1143000" y="4114800"/>
            <a:ext cx="914400" cy="838200"/>
          </a:xfrm>
          <a:prstGeom prst="ellipse">
            <a:avLst/>
          </a:prstGeom>
          <a:noFill/>
          <a:ln w="5715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tr-TR"/>
          </a:p>
        </p:txBody>
      </p:sp>
      <p:cxnSp>
        <p:nvCxnSpPr>
          <p:cNvPr id="14" name="13 Düz Ok Bağlayıcısı"/>
          <p:cNvCxnSpPr/>
          <p:nvPr/>
        </p:nvCxnSpPr>
        <p:spPr>
          <a:xfrm flipV="1">
            <a:off x="2209800" y="3352800"/>
            <a:ext cx="2819400" cy="83820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heckerboard(across)">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5" presetClass="emph" presetSubtype="3" grpId="0" nodeType="clickEffect">
                                  <p:stCondLst>
                                    <p:cond delay="0"/>
                                  </p:stCondLst>
                                  <p:childTnLst>
                                    <p:set>
                                      <p:cBhvr override="childStyle">
                                        <p:cTn id="11" dur="indefinite"/>
                                        <p:tgtEl>
                                          <p:spTgt spid="7"/>
                                        </p:tgtEl>
                                        <p:attrNameLst>
                                          <p:attrName>style.fontStyle</p:attrName>
                                        </p:attrNameLst>
                                      </p:cBhvr>
                                      <p:to>
                                        <p:strVal val="italic"/>
                                      </p:to>
                                    </p:set>
                                    <p:set>
                                      <p:cBhvr override="childStyle">
                                        <p:cTn id="12" dur="indefinite"/>
                                        <p:tgtEl>
                                          <p:spTgt spid="7"/>
                                        </p:tgtEl>
                                        <p:attrNameLst>
                                          <p:attrName>style.fontWeight</p:attrName>
                                        </p:attrNameLst>
                                      </p:cBhvr>
                                      <p:to>
                                        <p:strVal val="bold"/>
                                      </p:to>
                                    </p:set>
                                    <p:set>
                                      <p:cBhvr override="childStyle">
                                        <p:cTn id="13" dur="indefinite"/>
                                        <p:tgtEl>
                                          <p:spTgt spid="7"/>
                                        </p:tgtEl>
                                        <p:attrNameLst>
                                          <p:attrName>style.textDecorationUnderline</p:attrName>
                                        </p:attrNameLst>
                                      </p:cBhvr>
                                      <p:to>
                                        <p:strVal val="false"/>
                                      </p:to>
                                    </p:se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checkerboard(across)">
                                      <p:cBhvr>
                                        <p:cTn id="18" dur="500"/>
                                        <p:tgtEl>
                                          <p:spTgt spid="11"/>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5" fill="hold" nodeType="click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checkerboard(down)">
                                      <p:cBhvr>
                                        <p:cTn id="23" dur="500"/>
                                        <p:tgtEl>
                                          <p:spTgt spid="14"/>
                                        </p:tgtEl>
                                      </p:cBhvr>
                                    </p:animEffect>
                                  </p:childTnLst>
                                </p:cTn>
                              </p:par>
                            </p:childTnLst>
                          </p:cTn>
                        </p:par>
                      </p:childTnLst>
                    </p:cTn>
                  </p:par>
                  <p:par>
                    <p:cTn id="24" fill="hold">
                      <p:stCondLst>
                        <p:cond delay="indefinite"/>
                      </p:stCondLst>
                      <p:childTnLst>
                        <p:par>
                          <p:cTn id="25" fill="hold">
                            <p:stCondLst>
                              <p:cond delay="0"/>
                            </p:stCondLst>
                            <p:childTnLst>
                              <p:par>
                                <p:cTn id="26" presetID="5" presetClass="entr" presetSubtype="10"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checkerboard(across)">
                                      <p:cBhvr>
                                        <p:cTn id="28"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p:bldP spid="10" grpId="0"/>
      <p:bldP spid="11"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3400" y="762000"/>
            <a:ext cx="8229600" cy="1143000"/>
          </a:xfrm>
        </p:spPr>
        <p:txBody>
          <a:bodyPr/>
          <a:lstStyle/>
          <a:p>
            <a:r>
              <a:rPr lang="tr-TR" sz="2600" b="1" kern="1200" dirty="0" smtClean="0">
                <a:solidFill>
                  <a:srgbClr val="0070C0"/>
                </a:solidFill>
                <a:latin typeface="Times New Roman" pitchFamily="18" charset="0"/>
                <a:ea typeface="+mn-ea"/>
                <a:cs typeface="Times New Roman" pitchFamily="18" charset="0"/>
              </a:rPr>
              <a:t>Envantere Girilmesi Gereken Bilgiler</a:t>
            </a:r>
          </a:p>
        </p:txBody>
      </p:sp>
      <p:sp>
        <p:nvSpPr>
          <p:cNvPr id="4" name="3 Slayt Numarası Yer Tutucusu"/>
          <p:cNvSpPr>
            <a:spLocks noGrp="1"/>
          </p:cNvSpPr>
          <p:nvPr>
            <p:ph type="sldNum" sz="quarter" idx="12"/>
          </p:nvPr>
        </p:nvSpPr>
        <p:spPr/>
        <p:txBody>
          <a:bodyPr/>
          <a:lstStyle/>
          <a:p>
            <a:pPr>
              <a:defRPr/>
            </a:pPr>
            <a:fld id="{A9FD1E38-9825-456E-A855-DDF96C707549}" type="slidenum">
              <a:rPr lang="tr-TR" smtClean="0"/>
              <a:pPr>
                <a:defRPr/>
              </a:pPr>
              <a:t>21</a:t>
            </a:fld>
            <a:endParaRPr lang="tr-TR"/>
          </a:p>
        </p:txBody>
      </p:sp>
      <p:sp>
        <p:nvSpPr>
          <p:cNvPr id="5" name="Rectangle 2"/>
          <p:cNvSpPr txBox="1">
            <a:spLocks noChangeArrowheads="1"/>
          </p:cNvSpPr>
          <p:nvPr/>
        </p:nvSpPr>
        <p:spPr bwMode="auto">
          <a:xfrm>
            <a:off x="228600" y="1447800"/>
            <a:ext cx="6172200" cy="5257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80000"/>
              </a:lnSpc>
              <a:spcBef>
                <a:spcPct val="20000"/>
              </a:spcBef>
              <a:spcAft>
                <a:spcPct val="0"/>
              </a:spcAft>
              <a:buClrTx/>
              <a:buSzTx/>
              <a:buFontTx/>
              <a:buNone/>
              <a:tabLst/>
              <a:defRPr/>
            </a:pPr>
            <a:endParaRPr kumimoji="0" lang="tr-TR" sz="2200" b="0" i="0" u="none" strike="noStrike" kern="0" cap="none" spc="0" normalizeH="0" baseline="0" noProof="0" dirty="0" smtClean="0">
              <a:ln>
                <a:noFill/>
              </a:ln>
              <a:solidFill>
                <a:schemeClr val="accent2"/>
              </a:solidFill>
              <a:effectLst/>
              <a:uLnTx/>
              <a:uFillTx/>
              <a:latin typeface="+mn-lt"/>
              <a:ea typeface="+mn-ea"/>
              <a:cs typeface="+mn-cs"/>
            </a:endParaRPr>
          </a:p>
          <a:p>
            <a:pPr marL="342900" marR="0" lvl="0" indent="-342900" algn="l" defTabSz="914400" rtl="0" eaLnBrk="0" fontAlgn="base" latinLnBrk="0" hangingPunct="0">
              <a:lnSpc>
                <a:spcPct val="80000"/>
              </a:lnSpc>
              <a:spcBef>
                <a:spcPct val="20000"/>
              </a:spcBef>
              <a:spcAft>
                <a:spcPct val="0"/>
              </a:spcAft>
              <a:buClrTx/>
              <a:buSzTx/>
              <a:buFontTx/>
              <a:buChar char="•"/>
              <a:tabLst/>
              <a:defRPr/>
            </a:pPr>
            <a:r>
              <a:rPr kumimoji="0" lang="tr-TR" sz="2200" b="0" i="0" u="none" strike="noStrike" kern="0" cap="none" spc="0" normalizeH="0" baseline="0" noProof="0" dirty="0" smtClean="0">
                <a:ln>
                  <a:noFill/>
                </a:ln>
                <a:effectLst/>
                <a:uLnTx/>
                <a:uFillTx/>
                <a:latin typeface="+mn-lt"/>
                <a:ea typeface="+mn-ea"/>
                <a:cs typeface="+mn-cs"/>
              </a:rPr>
              <a:t>Maddenin adı, EC numarası ve CAS numarası,</a:t>
            </a:r>
          </a:p>
          <a:p>
            <a:pPr marL="342900" marR="0" lvl="0" indent="-342900" algn="l" defTabSz="914400" rtl="0" eaLnBrk="0" fontAlgn="base" latinLnBrk="0" hangingPunct="0">
              <a:lnSpc>
                <a:spcPct val="80000"/>
              </a:lnSpc>
              <a:spcBef>
                <a:spcPct val="20000"/>
              </a:spcBef>
              <a:spcAft>
                <a:spcPct val="0"/>
              </a:spcAft>
              <a:buClrTx/>
              <a:buSzTx/>
              <a:buFontTx/>
              <a:buChar char="•"/>
              <a:tabLst/>
              <a:defRPr/>
            </a:pPr>
            <a:r>
              <a:rPr kumimoji="0" lang="tr-TR" sz="2200" b="0" i="0" u="none" strike="noStrike" kern="0" cap="none" spc="0" normalizeH="0" baseline="0" noProof="0" dirty="0" smtClean="0">
                <a:ln>
                  <a:noFill/>
                </a:ln>
                <a:effectLst/>
                <a:uLnTx/>
                <a:uFillTx/>
                <a:latin typeface="+mn-lt"/>
                <a:ea typeface="+mn-ea"/>
                <a:cs typeface="+mn-cs"/>
              </a:rPr>
              <a:t>Üretilen veya ithal edilen maddenin miktarı,</a:t>
            </a:r>
          </a:p>
          <a:p>
            <a:pPr marL="342900" marR="0" lvl="0" indent="-342900" algn="l" defTabSz="914400" rtl="0" eaLnBrk="0" fontAlgn="base" latinLnBrk="0" hangingPunct="0">
              <a:lnSpc>
                <a:spcPct val="80000"/>
              </a:lnSpc>
              <a:spcBef>
                <a:spcPct val="20000"/>
              </a:spcBef>
              <a:spcAft>
                <a:spcPct val="0"/>
              </a:spcAft>
              <a:buClrTx/>
              <a:buSzTx/>
              <a:buFontTx/>
              <a:buChar char="•"/>
              <a:tabLst/>
              <a:defRPr/>
            </a:pPr>
            <a:r>
              <a:rPr kumimoji="0" lang="tr-TR" sz="2200" b="0" i="0" u="none" strike="noStrike" kern="0" cap="none" spc="0" normalizeH="0" baseline="0" noProof="0" dirty="0" smtClean="0">
                <a:ln>
                  <a:noFill/>
                </a:ln>
                <a:effectLst/>
                <a:uLnTx/>
                <a:uFillTx/>
                <a:latin typeface="+mn-lt"/>
                <a:ea typeface="+mn-ea"/>
                <a:cs typeface="+mn-cs"/>
              </a:rPr>
              <a:t>Tehlike sembolü, risk ibareleri ve güvenlik ibareleri de dahil olmak üzere, sınıflandırılması,</a:t>
            </a:r>
          </a:p>
          <a:p>
            <a:pPr marL="342900" marR="0" lvl="0" indent="-342900" algn="l" defTabSz="914400" rtl="0" eaLnBrk="0" fontAlgn="base" latinLnBrk="0" hangingPunct="0">
              <a:lnSpc>
                <a:spcPct val="80000"/>
              </a:lnSpc>
              <a:spcBef>
                <a:spcPct val="20000"/>
              </a:spcBef>
              <a:spcAft>
                <a:spcPct val="0"/>
              </a:spcAft>
              <a:buClrTx/>
              <a:buSzTx/>
              <a:buFontTx/>
              <a:buChar char="•"/>
              <a:tabLst/>
              <a:defRPr/>
            </a:pPr>
            <a:r>
              <a:rPr kumimoji="0" lang="tr-TR" sz="2200" b="0" i="0" u="none" strike="noStrike" kern="0" cap="none" spc="0" normalizeH="0" baseline="0" noProof="0" dirty="0" smtClean="0">
                <a:ln>
                  <a:noFill/>
                </a:ln>
                <a:effectLst/>
                <a:uLnTx/>
                <a:uFillTx/>
                <a:latin typeface="+mn-lt"/>
                <a:ea typeface="+mn-ea"/>
                <a:cs typeface="+mn-cs"/>
              </a:rPr>
              <a:t>Öngörülen kullanım alanları,</a:t>
            </a:r>
          </a:p>
          <a:p>
            <a:pPr marL="342900" marR="0" lvl="0" indent="-342900" algn="l" defTabSz="914400" rtl="0" eaLnBrk="0" fontAlgn="base" latinLnBrk="0" hangingPunct="0">
              <a:lnSpc>
                <a:spcPct val="80000"/>
              </a:lnSpc>
              <a:spcBef>
                <a:spcPct val="20000"/>
              </a:spcBef>
              <a:spcAft>
                <a:spcPct val="0"/>
              </a:spcAft>
              <a:buClrTx/>
              <a:buSzTx/>
              <a:buFontTx/>
              <a:buChar char="•"/>
              <a:tabLst/>
              <a:defRPr/>
            </a:pPr>
            <a:r>
              <a:rPr kumimoji="0" lang="tr-TR" sz="2200" b="0" i="0" u="none" strike="noStrike" kern="0" cap="none" spc="0" normalizeH="0" baseline="0" noProof="0" dirty="0" err="1" smtClean="0">
                <a:ln>
                  <a:noFill/>
                </a:ln>
                <a:effectLst/>
                <a:uLnTx/>
                <a:uFillTx/>
                <a:latin typeface="+mn-lt"/>
                <a:ea typeface="+mn-ea"/>
                <a:cs typeface="+mn-cs"/>
              </a:rPr>
              <a:t>Fiziko</a:t>
            </a:r>
            <a:r>
              <a:rPr kumimoji="0" lang="tr-TR" sz="2200" b="0" i="0" u="none" strike="noStrike" kern="0" cap="none" spc="0" normalizeH="0" baseline="0" noProof="0" dirty="0" smtClean="0">
                <a:ln>
                  <a:noFill/>
                </a:ln>
                <a:effectLst/>
                <a:uLnTx/>
                <a:uFillTx/>
                <a:latin typeface="+mn-lt"/>
                <a:ea typeface="+mn-ea"/>
                <a:cs typeface="+mn-cs"/>
              </a:rPr>
              <a:t>-kimyasal özellikleri, </a:t>
            </a:r>
          </a:p>
          <a:p>
            <a:pPr marL="342900" marR="0" lvl="0" indent="-342900" algn="l" defTabSz="914400" rtl="0" eaLnBrk="0" fontAlgn="base" latinLnBrk="0" hangingPunct="0">
              <a:lnSpc>
                <a:spcPct val="80000"/>
              </a:lnSpc>
              <a:spcBef>
                <a:spcPct val="20000"/>
              </a:spcBef>
              <a:spcAft>
                <a:spcPct val="0"/>
              </a:spcAft>
              <a:buClrTx/>
              <a:buSzTx/>
              <a:buFontTx/>
              <a:buChar char="•"/>
              <a:tabLst/>
              <a:defRPr/>
            </a:pPr>
            <a:r>
              <a:rPr kumimoji="0" lang="tr-TR" sz="2200" b="0" i="0" u="none" strike="noStrike" kern="0" cap="none" spc="0" normalizeH="0" baseline="0" noProof="0" dirty="0" smtClean="0">
                <a:ln>
                  <a:noFill/>
                </a:ln>
                <a:effectLst/>
                <a:uLnTx/>
                <a:uFillTx/>
                <a:latin typeface="+mn-lt"/>
                <a:ea typeface="+mn-ea"/>
                <a:cs typeface="+mn-cs"/>
              </a:rPr>
              <a:t>Çevresel ortamlar arasındaki hareketi ve davranışı,</a:t>
            </a:r>
          </a:p>
          <a:p>
            <a:pPr marL="342900" marR="0" lvl="0" indent="-342900" algn="l" defTabSz="914400" rtl="0" eaLnBrk="0" fontAlgn="base" latinLnBrk="0" hangingPunct="0">
              <a:lnSpc>
                <a:spcPct val="80000"/>
              </a:lnSpc>
              <a:spcBef>
                <a:spcPct val="20000"/>
              </a:spcBef>
              <a:spcAft>
                <a:spcPct val="0"/>
              </a:spcAft>
              <a:buClrTx/>
              <a:buSzTx/>
              <a:buFontTx/>
              <a:buChar char="•"/>
              <a:tabLst/>
              <a:defRPr/>
            </a:pPr>
            <a:r>
              <a:rPr kumimoji="0" lang="tr-TR" sz="2200" b="0" i="0" u="none" strike="noStrike" kern="0" cap="none" spc="0" normalizeH="0" baseline="0" noProof="0" dirty="0" err="1" smtClean="0">
                <a:ln>
                  <a:noFill/>
                </a:ln>
                <a:effectLst/>
                <a:uLnTx/>
                <a:uFillTx/>
                <a:latin typeface="+mn-lt"/>
                <a:ea typeface="+mn-ea"/>
                <a:cs typeface="+mn-cs"/>
              </a:rPr>
              <a:t>Ekotoksisitesi</a:t>
            </a:r>
            <a:r>
              <a:rPr kumimoji="0" lang="tr-TR" sz="2200" b="0" i="0" u="none" strike="noStrike" kern="0" cap="none" spc="0" normalizeH="0" baseline="0" noProof="0" dirty="0" smtClean="0">
                <a:ln>
                  <a:noFill/>
                </a:ln>
                <a:effectLst/>
                <a:uLnTx/>
                <a:uFillTx/>
                <a:latin typeface="+mn-lt"/>
                <a:ea typeface="+mn-ea"/>
                <a:cs typeface="+mn-cs"/>
              </a:rPr>
              <a:t>,</a:t>
            </a:r>
          </a:p>
          <a:p>
            <a:pPr marL="342900" marR="0" lvl="0" indent="-342900" algn="l" defTabSz="914400" rtl="0" eaLnBrk="0" fontAlgn="base" latinLnBrk="0" hangingPunct="0">
              <a:lnSpc>
                <a:spcPct val="80000"/>
              </a:lnSpc>
              <a:spcBef>
                <a:spcPct val="20000"/>
              </a:spcBef>
              <a:spcAft>
                <a:spcPct val="0"/>
              </a:spcAft>
              <a:buClrTx/>
              <a:buSzTx/>
              <a:buFontTx/>
              <a:buChar char="•"/>
              <a:tabLst/>
              <a:defRPr/>
            </a:pPr>
            <a:r>
              <a:rPr kumimoji="0" lang="tr-TR" sz="2200" b="0" i="0" u="none" strike="noStrike" kern="0" cap="none" spc="0" normalizeH="0" baseline="0" noProof="0" dirty="0" smtClean="0">
                <a:ln>
                  <a:noFill/>
                </a:ln>
                <a:effectLst/>
                <a:uLnTx/>
                <a:uFillTx/>
                <a:latin typeface="+mn-lt"/>
                <a:ea typeface="+mn-ea"/>
                <a:cs typeface="+mn-cs"/>
              </a:rPr>
              <a:t>Akut ve kronik </a:t>
            </a:r>
            <a:r>
              <a:rPr kumimoji="0" lang="tr-TR" sz="2200" b="0" i="0" u="none" strike="noStrike" kern="0" cap="none" spc="0" normalizeH="0" baseline="0" noProof="0" dirty="0" err="1" smtClean="0">
                <a:ln>
                  <a:noFill/>
                </a:ln>
                <a:effectLst/>
                <a:uLnTx/>
                <a:uFillTx/>
                <a:latin typeface="+mn-lt"/>
                <a:ea typeface="+mn-ea"/>
                <a:cs typeface="+mn-cs"/>
              </a:rPr>
              <a:t>toksisitesi</a:t>
            </a:r>
            <a:r>
              <a:rPr kumimoji="0" lang="tr-TR" sz="2200" b="0" i="0" u="none" strike="noStrike" kern="0" cap="none" spc="0" normalizeH="0" baseline="0" noProof="0" dirty="0" smtClean="0">
                <a:ln>
                  <a:noFill/>
                </a:ln>
                <a:effectLst/>
                <a:uLnTx/>
                <a:uFillTx/>
                <a:latin typeface="+mn-lt"/>
                <a:ea typeface="+mn-ea"/>
                <a:cs typeface="+mn-cs"/>
              </a:rPr>
              <a:t> hakkında veriler,</a:t>
            </a:r>
          </a:p>
          <a:p>
            <a:pPr marL="342900" marR="0" lvl="0" indent="-342900" algn="l" defTabSz="914400" rtl="0" eaLnBrk="0" fontAlgn="base" latinLnBrk="0" hangingPunct="0">
              <a:lnSpc>
                <a:spcPct val="80000"/>
              </a:lnSpc>
              <a:spcBef>
                <a:spcPct val="20000"/>
              </a:spcBef>
              <a:spcAft>
                <a:spcPct val="0"/>
              </a:spcAft>
              <a:buClrTx/>
              <a:buSzTx/>
              <a:buFontTx/>
              <a:buChar char="•"/>
              <a:tabLst/>
              <a:defRPr/>
            </a:pPr>
            <a:r>
              <a:rPr kumimoji="0" lang="tr-TR" sz="2200" b="0" i="0" u="none" strike="noStrike" kern="0" cap="none" spc="0" normalizeH="0" baseline="0" noProof="0" dirty="0" err="1" smtClean="0">
                <a:ln>
                  <a:noFill/>
                </a:ln>
                <a:effectLst/>
                <a:uLnTx/>
                <a:uFillTx/>
                <a:latin typeface="+mn-lt"/>
                <a:ea typeface="+mn-ea"/>
                <a:cs typeface="+mn-cs"/>
              </a:rPr>
              <a:t>Kanserojenik</a:t>
            </a:r>
            <a:r>
              <a:rPr kumimoji="0" lang="tr-TR" sz="2200" b="0" i="0" u="none" strike="noStrike" kern="0" cap="none" spc="0" normalizeH="0" baseline="0" noProof="0" dirty="0" smtClean="0">
                <a:ln>
                  <a:noFill/>
                </a:ln>
                <a:effectLst/>
                <a:uLnTx/>
                <a:uFillTx/>
                <a:latin typeface="+mn-lt"/>
                <a:ea typeface="+mn-ea"/>
                <a:cs typeface="+mn-cs"/>
              </a:rPr>
              <a:t>, </a:t>
            </a:r>
            <a:r>
              <a:rPr kumimoji="0" lang="tr-TR" sz="2200" b="0" i="0" u="none" strike="noStrike" kern="0" cap="none" spc="0" normalizeH="0" baseline="0" noProof="0" dirty="0" err="1" smtClean="0">
                <a:ln>
                  <a:noFill/>
                </a:ln>
                <a:effectLst/>
                <a:uLnTx/>
                <a:uFillTx/>
                <a:latin typeface="+mn-lt"/>
                <a:ea typeface="+mn-ea"/>
                <a:cs typeface="+mn-cs"/>
              </a:rPr>
              <a:t>mutajenik</a:t>
            </a:r>
            <a:r>
              <a:rPr kumimoji="0" lang="tr-TR" sz="2200" b="0" i="0" u="none" strike="noStrike" kern="0" cap="none" spc="0" normalizeH="0" baseline="0" noProof="0" dirty="0" smtClean="0">
                <a:ln>
                  <a:noFill/>
                </a:ln>
                <a:effectLst/>
                <a:uLnTx/>
                <a:uFillTx/>
                <a:latin typeface="+mn-lt"/>
                <a:ea typeface="+mn-ea"/>
                <a:cs typeface="+mn-cs"/>
              </a:rPr>
              <a:t> ve/veya üreme için </a:t>
            </a:r>
            <a:r>
              <a:rPr kumimoji="0" lang="tr-TR" sz="2200" b="0" i="0" u="none" strike="noStrike" kern="0" cap="none" spc="0" normalizeH="0" baseline="0" noProof="0" dirty="0" err="1" smtClean="0">
                <a:ln>
                  <a:noFill/>
                </a:ln>
                <a:effectLst/>
                <a:uLnTx/>
                <a:uFillTx/>
                <a:latin typeface="+mn-lt"/>
                <a:ea typeface="+mn-ea"/>
                <a:cs typeface="+mn-cs"/>
              </a:rPr>
              <a:t>toksisitesi</a:t>
            </a:r>
            <a:r>
              <a:rPr kumimoji="0" lang="tr-TR" sz="2200" b="0" i="0" u="none" strike="noStrike" kern="0" cap="none" spc="0" normalizeH="0" baseline="0" noProof="0" dirty="0" smtClean="0">
                <a:ln>
                  <a:noFill/>
                </a:ln>
                <a:effectLst/>
                <a:uLnTx/>
                <a:uFillTx/>
                <a:latin typeface="+mn-lt"/>
                <a:ea typeface="+mn-ea"/>
                <a:cs typeface="+mn-cs"/>
              </a:rPr>
              <a:t>(CMR)</a:t>
            </a:r>
          </a:p>
          <a:p>
            <a:pPr marL="342900" marR="0" lvl="0" indent="-342900" algn="l" defTabSz="914400" rtl="0" eaLnBrk="0" fontAlgn="base" latinLnBrk="0" hangingPunct="0">
              <a:lnSpc>
                <a:spcPct val="80000"/>
              </a:lnSpc>
              <a:spcBef>
                <a:spcPct val="20000"/>
              </a:spcBef>
              <a:spcAft>
                <a:spcPct val="0"/>
              </a:spcAft>
              <a:buClrTx/>
              <a:buSzTx/>
              <a:buFontTx/>
              <a:buChar char="•"/>
              <a:tabLst/>
              <a:defRPr/>
            </a:pPr>
            <a:r>
              <a:rPr kumimoji="0" lang="tr-TR" sz="2200" b="0" i="0" u="none" strike="noStrike" kern="0" cap="none" spc="0" normalizeH="0" baseline="0" noProof="0" dirty="0" smtClean="0">
                <a:ln>
                  <a:noFill/>
                </a:ln>
                <a:effectLst/>
                <a:uLnTx/>
                <a:uFillTx/>
                <a:latin typeface="+mn-lt"/>
                <a:ea typeface="+mn-ea"/>
                <a:cs typeface="+mn-cs"/>
              </a:rPr>
              <a:t>Risk değerlendirmesinde kullanılacak diğer veriler</a:t>
            </a:r>
          </a:p>
        </p:txBody>
      </p:sp>
      <p:sp>
        <p:nvSpPr>
          <p:cNvPr id="6" name="AutoShape 7"/>
          <p:cNvSpPr>
            <a:spLocks/>
          </p:cNvSpPr>
          <p:nvPr/>
        </p:nvSpPr>
        <p:spPr bwMode="auto">
          <a:xfrm>
            <a:off x="6000750" y="1752600"/>
            <a:ext cx="619125" cy="1981200"/>
          </a:xfrm>
          <a:prstGeom prst="rightBrace">
            <a:avLst>
              <a:gd name="adj1" fmla="val 54163"/>
              <a:gd name="adj2" fmla="val 50000"/>
            </a:avLst>
          </a:prstGeom>
          <a:noFill/>
          <a:ln w="22225">
            <a:solidFill>
              <a:srgbClr val="00B050"/>
            </a:solidFill>
            <a:round/>
            <a:headEnd/>
            <a:tailEnd/>
          </a:ln>
        </p:spPr>
        <p:txBody>
          <a:bodyPr wrap="none" anchor="ctr"/>
          <a:lstStyle/>
          <a:p>
            <a:endParaRPr lang="tr-TR"/>
          </a:p>
        </p:txBody>
      </p:sp>
      <p:sp>
        <p:nvSpPr>
          <p:cNvPr id="7" name="Text Box 8"/>
          <p:cNvSpPr txBox="1">
            <a:spLocks noChangeArrowheads="1"/>
          </p:cNvSpPr>
          <p:nvPr/>
        </p:nvSpPr>
        <p:spPr bwMode="auto">
          <a:xfrm>
            <a:off x="6858000" y="2362200"/>
            <a:ext cx="2133600" cy="877888"/>
          </a:xfrm>
          <a:prstGeom prst="rect">
            <a:avLst/>
          </a:prstGeom>
          <a:noFill/>
          <a:ln w="19050" algn="ctr">
            <a:solidFill>
              <a:srgbClr val="00B050"/>
            </a:solidFill>
            <a:miter lim="800000"/>
            <a:headEnd/>
            <a:tailEnd/>
          </a:ln>
        </p:spPr>
        <p:txBody>
          <a:bodyPr>
            <a:spAutoFit/>
          </a:bodyPr>
          <a:lstStyle/>
          <a:p>
            <a:pPr marL="342900" indent="-342900">
              <a:lnSpc>
                <a:spcPct val="80000"/>
              </a:lnSpc>
              <a:spcBef>
                <a:spcPct val="50000"/>
              </a:spcBef>
              <a:buClr>
                <a:schemeClr val="hlink"/>
              </a:buClr>
              <a:buSzPct val="80000"/>
              <a:buFont typeface="Wingdings" pitchFamily="2" charset="2"/>
              <a:buNone/>
            </a:pPr>
            <a:r>
              <a:rPr lang="tr-TR" sz="2400" dirty="0">
                <a:solidFill>
                  <a:schemeClr val="accent2"/>
                </a:solidFill>
              </a:rPr>
              <a:t>1 t – 1000 t</a:t>
            </a:r>
          </a:p>
          <a:p>
            <a:pPr marL="342900" indent="-342900">
              <a:lnSpc>
                <a:spcPct val="80000"/>
              </a:lnSpc>
              <a:spcBef>
                <a:spcPct val="50000"/>
              </a:spcBef>
              <a:buClr>
                <a:schemeClr val="hlink"/>
              </a:buClr>
              <a:buSzPct val="80000"/>
              <a:buFont typeface="Wingdings" pitchFamily="2" charset="2"/>
              <a:buNone/>
            </a:pPr>
            <a:r>
              <a:rPr lang="tr-TR" sz="2400" dirty="0">
                <a:solidFill>
                  <a:schemeClr val="accent2"/>
                </a:solidFill>
              </a:rPr>
              <a:t>Ek-3</a:t>
            </a:r>
            <a:endParaRPr lang="en-US" sz="2400" dirty="0">
              <a:solidFill>
                <a:schemeClr val="accent2"/>
              </a:solidFill>
            </a:endParaRPr>
          </a:p>
        </p:txBody>
      </p:sp>
      <p:sp>
        <p:nvSpPr>
          <p:cNvPr id="8" name="AutoShape 9"/>
          <p:cNvSpPr>
            <a:spLocks/>
          </p:cNvSpPr>
          <p:nvPr/>
        </p:nvSpPr>
        <p:spPr bwMode="auto">
          <a:xfrm>
            <a:off x="6553200" y="1752600"/>
            <a:ext cx="304800" cy="4648200"/>
          </a:xfrm>
          <a:prstGeom prst="rightBrace">
            <a:avLst>
              <a:gd name="adj1" fmla="val 127083"/>
              <a:gd name="adj2" fmla="val 50000"/>
            </a:avLst>
          </a:prstGeom>
          <a:noFill/>
          <a:ln w="22225">
            <a:solidFill>
              <a:srgbClr val="FF0000"/>
            </a:solidFill>
            <a:round/>
            <a:headEnd/>
            <a:tailEnd/>
          </a:ln>
        </p:spPr>
        <p:txBody>
          <a:bodyPr wrap="none" anchor="ctr"/>
          <a:lstStyle/>
          <a:p>
            <a:endParaRPr lang="tr-TR"/>
          </a:p>
        </p:txBody>
      </p:sp>
      <p:sp>
        <p:nvSpPr>
          <p:cNvPr id="9" name="Text Box 10"/>
          <p:cNvSpPr txBox="1">
            <a:spLocks noChangeArrowheads="1"/>
          </p:cNvSpPr>
          <p:nvPr/>
        </p:nvSpPr>
        <p:spPr bwMode="auto">
          <a:xfrm>
            <a:off x="7086600" y="3962400"/>
            <a:ext cx="1905000" cy="877888"/>
          </a:xfrm>
          <a:prstGeom prst="rect">
            <a:avLst/>
          </a:prstGeom>
          <a:noFill/>
          <a:ln w="19050" algn="ctr">
            <a:solidFill>
              <a:srgbClr val="FF0000"/>
            </a:solidFill>
            <a:miter lim="800000"/>
            <a:headEnd/>
            <a:tailEnd/>
          </a:ln>
        </p:spPr>
        <p:txBody>
          <a:bodyPr>
            <a:spAutoFit/>
          </a:bodyPr>
          <a:lstStyle/>
          <a:p>
            <a:pPr marL="342900" indent="-342900">
              <a:lnSpc>
                <a:spcPct val="80000"/>
              </a:lnSpc>
              <a:spcBef>
                <a:spcPct val="50000"/>
              </a:spcBef>
              <a:buClr>
                <a:schemeClr val="hlink"/>
              </a:buClr>
              <a:buSzPct val="80000"/>
              <a:buFont typeface="Wingdings" pitchFamily="2" charset="2"/>
              <a:buNone/>
            </a:pPr>
            <a:r>
              <a:rPr lang="tr-TR" sz="2400">
                <a:solidFill>
                  <a:schemeClr val="accent2"/>
                </a:solidFill>
              </a:rPr>
              <a:t> </a:t>
            </a:r>
            <a:r>
              <a:rPr lang="tr-TR" sz="2400">
                <a:solidFill>
                  <a:schemeClr val="accent2"/>
                </a:solidFill>
                <a:cs typeface="Arial" charset="0"/>
              </a:rPr>
              <a:t>≥ </a:t>
            </a:r>
            <a:r>
              <a:rPr lang="tr-TR" sz="2400">
                <a:solidFill>
                  <a:schemeClr val="accent2"/>
                </a:solidFill>
              </a:rPr>
              <a:t>1000 t</a:t>
            </a:r>
          </a:p>
          <a:p>
            <a:pPr marL="342900" indent="-342900">
              <a:lnSpc>
                <a:spcPct val="80000"/>
              </a:lnSpc>
              <a:spcBef>
                <a:spcPct val="50000"/>
              </a:spcBef>
              <a:buClr>
                <a:schemeClr val="hlink"/>
              </a:buClr>
              <a:buSzPct val="80000"/>
              <a:buFont typeface="Wingdings" pitchFamily="2" charset="2"/>
              <a:buNone/>
            </a:pPr>
            <a:r>
              <a:rPr lang="tr-TR" sz="2400">
                <a:solidFill>
                  <a:schemeClr val="accent2"/>
                </a:solidFill>
              </a:rPr>
              <a:t>Ek-2</a:t>
            </a:r>
            <a:endParaRPr lang="en-US" sz="2400">
              <a:solidFill>
                <a:schemeClr val="accent2"/>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838200"/>
            <a:ext cx="8229600" cy="1143000"/>
          </a:xfrm>
        </p:spPr>
        <p:txBody>
          <a:bodyPr/>
          <a:lstStyle/>
          <a:p>
            <a:r>
              <a:rPr lang="tr-TR" sz="2600" b="1" kern="1200" dirty="0" smtClean="0">
                <a:solidFill>
                  <a:srgbClr val="0070C0"/>
                </a:solidFill>
                <a:latin typeface="Times New Roman" pitchFamily="18" charset="0"/>
                <a:ea typeface="+mn-ea"/>
                <a:cs typeface="Times New Roman" pitchFamily="18" charset="0"/>
              </a:rPr>
              <a:t/>
            </a:r>
            <a:br>
              <a:rPr lang="tr-TR" sz="2600" b="1" kern="1200" dirty="0" smtClean="0">
                <a:solidFill>
                  <a:srgbClr val="0070C0"/>
                </a:solidFill>
                <a:latin typeface="Times New Roman" pitchFamily="18" charset="0"/>
                <a:ea typeface="+mn-ea"/>
                <a:cs typeface="Times New Roman" pitchFamily="18" charset="0"/>
              </a:rPr>
            </a:br>
            <a:r>
              <a:rPr lang="tr-TR" sz="2600" b="1" kern="1200" dirty="0" smtClean="0">
                <a:solidFill>
                  <a:srgbClr val="0070C0"/>
                </a:solidFill>
                <a:latin typeface="Times New Roman" pitchFamily="18" charset="0"/>
                <a:ea typeface="+mn-ea"/>
                <a:cs typeface="Times New Roman" pitchFamily="18" charset="0"/>
              </a:rPr>
              <a:t>2011-Ocak ayı itibariyle kimyasal madde üreten/ithal eden firmaların bölgelere göre dağılımı</a:t>
            </a:r>
          </a:p>
        </p:txBody>
      </p:sp>
      <p:sp>
        <p:nvSpPr>
          <p:cNvPr id="4" name="3 Slayt Numarası Yer Tutucusu"/>
          <p:cNvSpPr>
            <a:spLocks noGrp="1"/>
          </p:cNvSpPr>
          <p:nvPr>
            <p:ph type="sldNum" sz="quarter" idx="12"/>
          </p:nvPr>
        </p:nvSpPr>
        <p:spPr/>
        <p:txBody>
          <a:bodyPr/>
          <a:lstStyle/>
          <a:p>
            <a:pPr>
              <a:defRPr/>
            </a:pPr>
            <a:fld id="{A9FD1E38-9825-456E-A855-DDF96C707549}" type="slidenum">
              <a:rPr lang="tr-TR" smtClean="0"/>
              <a:pPr>
                <a:defRPr/>
              </a:pPr>
              <a:t>22</a:t>
            </a:fld>
            <a:endParaRPr lang="tr-TR"/>
          </a:p>
        </p:txBody>
      </p:sp>
      <p:graphicFrame>
        <p:nvGraphicFramePr>
          <p:cNvPr id="5" name="3 İçerik Yer Tutucusu"/>
          <p:cNvGraphicFramePr>
            <a:graphicFrameLocks noGrp="1"/>
          </p:cNvGraphicFramePr>
          <p:nvPr>
            <p:ph idx="1"/>
          </p:nvPr>
        </p:nvGraphicFramePr>
        <p:xfrm>
          <a:off x="467544" y="2057400"/>
          <a:ext cx="8229600" cy="446794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838200"/>
            <a:ext cx="9144000" cy="1143000"/>
          </a:xfrm>
        </p:spPr>
        <p:txBody>
          <a:bodyPr/>
          <a:lstStyle/>
          <a:p>
            <a:r>
              <a:rPr lang="tr-TR" sz="3200" b="1" kern="1200" dirty="0" smtClean="0">
                <a:solidFill>
                  <a:srgbClr val="0070C0"/>
                </a:solidFill>
                <a:cs typeface="Times New Roman" pitchFamily="18" charset="0"/>
              </a:rPr>
              <a:t>  </a:t>
            </a:r>
            <a:r>
              <a:rPr lang="tr-TR" sz="2600" b="1" kern="1200" dirty="0" smtClean="0">
                <a:solidFill>
                  <a:srgbClr val="0070C0"/>
                </a:solidFill>
                <a:cs typeface="Times New Roman" pitchFamily="18" charset="0"/>
              </a:rPr>
              <a:t>Sınıflandırma, Etiketleme ve Ambalajlama</a:t>
            </a:r>
            <a:endParaRPr lang="tr-TR" sz="2600" dirty="0"/>
          </a:p>
        </p:txBody>
      </p:sp>
      <p:sp>
        <p:nvSpPr>
          <p:cNvPr id="4" name="3 Slayt Numarası Yer Tutucusu"/>
          <p:cNvSpPr>
            <a:spLocks noGrp="1"/>
          </p:cNvSpPr>
          <p:nvPr>
            <p:ph type="sldNum" sz="quarter" idx="12"/>
          </p:nvPr>
        </p:nvSpPr>
        <p:spPr/>
        <p:txBody>
          <a:bodyPr/>
          <a:lstStyle/>
          <a:p>
            <a:pPr>
              <a:defRPr/>
            </a:pPr>
            <a:fld id="{A9FD1E38-9825-456E-A855-DDF96C707549}" type="slidenum">
              <a:rPr lang="tr-TR" smtClean="0"/>
              <a:pPr>
                <a:defRPr/>
              </a:pPr>
              <a:t>23</a:t>
            </a:fld>
            <a:endParaRPr lang="tr-TR"/>
          </a:p>
        </p:txBody>
      </p:sp>
      <p:sp>
        <p:nvSpPr>
          <p:cNvPr id="5" name="4 Dikdörtgen"/>
          <p:cNvSpPr/>
          <p:nvPr/>
        </p:nvSpPr>
        <p:spPr>
          <a:xfrm>
            <a:off x="5181600" y="2057400"/>
            <a:ext cx="3733800" cy="4053417"/>
          </a:xfrm>
          <a:prstGeom prst="rect">
            <a:avLst/>
          </a:prstGeom>
        </p:spPr>
        <p:txBody>
          <a:bodyPr wrap="square">
            <a:spAutoFit/>
          </a:bodyPr>
          <a:lstStyle/>
          <a:p>
            <a:pPr>
              <a:lnSpc>
                <a:spcPct val="150000"/>
              </a:lnSpc>
              <a:buFontTx/>
              <a:buChar char="-"/>
            </a:pPr>
            <a:r>
              <a:rPr lang="tr-TR" dirty="0" smtClean="0"/>
              <a:t>26 Aralık 2009 da Tehlikeli Madde ve Müstahzarların Sınıflandırılması, Ambalajlanması ve Etiketlenmesi Hakkında  Yönetmelik  yürürlüğe girdi.</a:t>
            </a:r>
          </a:p>
          <a:p>
            <a:pPr>
              <a:lnSpc>
                <a:spcPct val="80000"/>
              </a:lnSpc>
              <a:buFontTx/>
              <a:buChar char="-"/>
            </a:pPr>
            <a:endParaRPr lang="tr-TR" dirty="0" smtClean="0"/>
          </a:p>
          <a:p>
            <a:pPr>
              <a:lnSpc>
                <a:spcPct val="150000"/>
              </a:lnSpc>
            </a:pPr>
            <a:r>
              <a:rPr lang="tr-TR" dirty="0" smtClean="0"/>
              <a:t>-  Ambalaj ve etiketlemeye ilişkin  kurallara uygun olmayan kimyasallar piyasaya arz edilemeyecektir. </a:t>
            </a:r>
          </a:p>
        </p:txBody>
      </p:sp>
      <p:grpSp>
        <p:nvGrpSpPr>
          <p:cNvPr id="6" name="Group 41"/>
          <p:cNvGrpSpPr>
            <a:grpSpLocks/>
          </p:cNvGrpSpPr>
          <p:nvPr/>
        </p:nvGrpSpPr>
        <p:grpSpPr bwMode="auto">
          <a:xfrm>
            <a:off x="228600" y="2514600"/>
            <a:ext cx="4718038" cy="3643545"/>
            <a:chOff x="1093" y="1397"/>
            <a:chExt cx="3489" cy="2711"/>
          </a:xfrm>
          <a:solidFill>
            <a:schemeClr val="bg2"/>
          </a:solidFill>
          <a:effectLst>
            <a:outerShdw blurRad="50800" dist="50800" dir="5400000" algn="ctr" rotWithShape="0">
              <a:schemeClr val="tx1"/>
            </a:outerShdw>
          </a:effectLst>
        </p:grpSpPr>
        <p:sp>
          <p:nvSpPr>
            <p:cNvPr id="7" name="Rectangle 8"/>
            <p:cNvSpPr>
              <a:spLocks noChangeArrowheads="1"/>
            </p:cNvSpPr>
            <p:nvPr/>
          </p:nvSpPr>
          <p:spPr bwMode="auto">
            <a:xfrm>
              <a:off x="1095" y="1397"/>
              <a:ext cx="3487" cy="2711"/>
            </a:xfrm>
            <a:prstGeom prst="rect">
              <a:avLst/>
            </a:prstGeom>
            <a:grpFill/>
            <a:ln w="19050">
              <a:solidFill>
                <a:srgbClr val="FFFFFF"/>
              </a:solidFill>
              <a:miter lim="800000"/>
              <a:headEnd/>
              <a:tailEnd/>
            </a:ln>
          </p:spPr>
          <p:txBody>
            <a:bodyPr wrap="none" anchor="ctr"/>
            <a:lstStyle/>
            <a:p>
              <a:endParaRPr lang="tr-TR" dirty="0"/>
            </a:p>
          </p:txBody>
        </p:sp>
        <p:sp>
          <p:nvSpPr>
            <p:cNvPr id="8" name="Text Box 10"/>
            <p:cNvSpPr txBox="1">
              <a:spLocks noChangeArrowheads="1"/>
            </p:cNvSpPr>
            <p:nvPr/>
          </p:nvSpPr>
          <p:spPr bwMode="auto">
            <a:xfrm>
              <a:off x="1996" y="1397"/>
              <a:ext cx="1124" cy="344"/>
            </a:xfrm>
            <a:prstGeom prst="rect">
              <a:avLst/>
            </a:prstGeom>
            <a:grpFill/>
            <a:ln w="9525">
              <a:noFill/>
              <a:miter lim="800000"/>
              <a:headEnd/>
              <a:tailEnd/>
            </a:ln>
          </p:spPr>
          <p:txBody>
            <a:bodyPr wrap="square">
              <a:spAutoFit/>
            </a:bodyPr>
            <a:lstStyle/>
            <a:p>
              <a:pPr algn="ctr" eaLnBrk="0" hangingPunct="0"/>
              <a:r>
                <a:rPr lang="tr-TR" sz="1200" b="1" dirty="0" err="1" smtClean="0"/>
                <a:t>Difenilamin</a:t>
              </a:r>
              <a:endParaRPr lang="tr-TR" sz="1200" dirty="0"/>
            </a:p>
            <a:p>
              <a:pPr algn="ctr" eaLnBrk="0" hangingPunct="0"/>
              <a:r>
                <a:rPr lang="tr-TR" sz="1200" dirty="0"/>
                <a:t>100 kg</a:t>
              </a:r>
            </a:p>
          </p:txBody>
        </p:sp>
        <p:sp>
          <p:nvSpPr>
            <p:cNvPr id="9" name="Text Box 11"/>
            <p:cNvSpPr txBox="1">
              <a:spLocks noChangeArrowheads="1"/>
            </p:cNvSpPr>
            <p:nvPr/>
          </p:nvSpPr>
          <p:spPr bwMode="auto">
            <a:xfrm>
              <a:off x="1603" y="3639"/>
              <a:ext cx="2759" cy="382"/>
            </a:xfrm>
            <a:prstGeom prst="rect">
              <a:avLst/>
            </a:prstGeom>
            <a:grpFill/>
            <a:ln w="9525">
              <a:solidFill>
                <a:schemeClr val="tx1"/>
              </a:solidFill>
              <a:miter lim="800000"/>
              <a:headEnd/>
              <a:tailEnd/>
            </a:ln>
          </p:spPr>
          <p:txBody>
            <a:bodyPr wrap="square">
              <a:spAutoFit/>
            </a:bodyPr>
            <a:lstStyle/>
            <a:p>
              <a:pPr eaLnBrk="0" hangingPunct="0"/>
              <a:r>
                <a:rPr lang="tr-TR" sz="1400" b="1" dirty="0"/>
                <a:t>ABC Kimya Sanayi A.Ş., </a:t>
              </a:r>
              <a:r>
                <a:rPr lang="tr-TR" sz="1400" b="1" dirty="0" smtClean="0"/>
                <a:t>Söğütözü </a:t>
              </a:r>
              <a:r>
                <a:rPr lang="tr-TR" sz="1400" b="1" dirty="0"/>
                <a:t>cad...Tel:0312...</a:t>
              </a:r>
            </a:p>
          </p:txBody>
        </p:sp>
        <p:sp>
          <p:nvSpPr>
            <p:cNvPr id="10" name="Text Box 13"/>
            <p:cNvSpPr txBox="1">
              <a:spLocks noChangeArrowheads="1"/>
            </p:cNvSpPr>
            <p:nvPr/>
          </p:nvSpPr>
          <p:spPr bwMode="auto">
            <a:xfrm>
              <a:off x="1095" y="2088"/>
              <a:ext cx="475" cy="229"/>
            </a:xfrm>
            <a:prstGeom prst="rect">
              <a:avLst/>
            </a:prstGeom>
            <a:grpFill/>
            <a:ln w="9525">
              <a:noFill/>
              <a:miter lim="800000"/>
              <a:headEnd/>
              <a:tailEnd/>
            </a:ln>
          </p:spPr>
          <p:txBody>
            <a:bodyPr wrap="square">
              <a:spAutoFit/>
            </a:bodyPr>
            <a:lstStyle/>
            <a:p>
              <a:pPr algn="ctr" eaLnBrk="0" hangingPunct="0"/>
              <a:r>
                <a:rPr lang="tr-TR" sz="1400" b="1" dirty="0"/>
                <a:t>Toksik</a:t>
              </a:r>
              <a:endParaRPr lang="tr-TR" sz="1400" dirty="0"/>
            </a:p>
          </p:txBody>
        </p:sp>
        <p:pic>
          <p:nvPicPr>
            <p:cNvPr id="11" name="Picture 21"/>
            <p:cNvPicPr>
              <a:picLocks noChangeAspect="1" noChangeArrowheads="1"/>
            </p:cNvPicPr>
            <p:nvPr/>
          </p:nvPicPr>
          <p:blipFill>
            <a:blip r:embed="rId2" cstate="print"/>
            <a:srcRect/>
            <a:stretch>
              <a:fillRect/>
            </a:stretch>
          </p:blipFill>
          <p:spPr bwMode="auto">
            <a:xfrm>
              <a:off x="1148" y="1716"/>
              <a:ext cx="379" cy="368"/>
            </a:xfrm>
            <a:prstGeom prst="rect">
              <a:avLst/>
            </a:prstGeom>
            <a:grpFill/>
            <a:ln w="9525">
              <a:noFill/>
              <a:miter lim="800000"/>
              <a:headEnd/>
              <a:tailEnd/>
            </a:ln>
          </p:spPr>
        </p:pic>
        <p:sp>
          <p:nvSpPr>
            <p:cNvPr id="12" name="Text Box 23"/>
            <p:cNvSpPr txBox="1">
              <a:spLocks noChangeArrowheads="1"/>
            </p:cNvSpPr>
            <p:nvPr/>
          </p:nvSpPr>
          <p:spPr bwMode="auto">
            <a:xfrm>
              <a:off x="1096" y="1529"/>
              <a:ext cx="246" cy="192"/>
            </a:xfrm>
            <a:prstGeom prst="rect">
              <a:avLst/>
            </a:prstGeom>
            <a:grpFill/>
            <a:ln w="9525">
              <a:noFill/>
              <a:miter lim="800000"/>
              <a:headEnd/>
              <a:tailEnd/>
            </a:ln>
            <a:effectLst/>
          </p:spPr>
          <p:txBody>
            <a:bodyPr>
              <a:spAutoFit/>
            </a:bodyPr>
            <a:lstStyle/>
            <a:p>
              <a:pPr algn="ctr">
                <a:spcBef>
                  <a:spcPct val="50000"/>
                </a:spcBef>
              </a:pPr>
              <a:r>
                <a:rPr lang="tr-TR" sz="1400" b="1" dirty="0"/>
                <a:t>T</a:t>
              </a:r>
            </a:p>
          </p:txBody>
        </p:sp>
        <p:sp>
          <p:nvSpPr>
            <p:cNvPr id="13" name="Text Box 26"/>
            <p:cNvSpPr txBox="1">
              <a:spLocks noChangeArrowheads="1"/>
            </p:cNvSpPr>
            <p:nvPr/>
          </p:nvSpPr>
          <p:spPr bwMode="auto">
            <a:xfrm>
              <a:off x="1940" y="1663"/>
              <a:ext cx="1686" cy="206"/>
            </a:xfrm>
            <a:prstGeom prst="rect">
              <a:avLst/>
            </a:prstGeom>
            <a:grpFill/>
            <a:ln w="9525">
              <a:noFill/>
              <a:miter lim="800000"/>
              <a:headEnd/>
              <a:tailEnd/>
            </a:ln>
            <a:effectLst/>
          </p:spPr>
          <p:txBody>
            <a:bodyPr wrap="square">
              <a:spAutoFit/>
            </a:bodyPr>
            <a:lstStyle/>
            <a:p>
              <a:pPr>
                <a:spcBef>
                  <a:spcPct val="50000"/>
                </a:spcBef>
              </a:pPr>
              <a:r>
                <a:rPr lang="tr-TR" sz="1200" b="1" dirty="0" smtClean="0"/>
                <a:t>  EC </a:t>
              </a:r>
              <a:r>
                <a:rPr lang="tr-TR" sz="1200" b="1" dirty="0"/>
                <a:t>No: </a:t>
              </a:r>
              <a:r>
                <a:rPr lang="tr-TR" sz="1200" b="1" dirty="0">
                  <a:cs typeface="Arial" charset="0"/>
                </a:rPr>
                <a:t>204-539-4</a:t>
              </a:r>
              <a:endParaRPr lang="tr-TR" sz="1200" b="1" dirty="0"/>
            </a:p>
          </p:txBody>
        </p:sp>
        <p:sp>
          <p:nvSpPr>
            <p:cNvPr id="14" name="Text Box 27"/>
            <p:cNvSpPr txBox="1">
              <a:spLocks noChangeArrowheads="1"/>
            </p:cNvSpPr>
            <p:nvPr/>
          </p:nvSpPr>
          <p:spPr bwMode="auto">
            <a:xfrm>
              <a:off x="1564" y="1854"/>
              <a:ext cx="2808" cy="382"/>
            </a:xfrm>
            <a:prstGeom prst="rect">
              <a:avLst/>
            </a:prstGeom>
            <a:grpFill/>
            <a:ln w="9525">
              <a:solidFill>
                <a:schemeClr val="tx1"/>
              </a:solidFill>
              <a:miter lim="800000"/>
              <a:headEnd/>
              <a:tailEnd/>
            </a:ln>
            <a:effectLst/>
          </p:spPr>
          <p:txBody>
            <a:bodyPr>
              <a:spAutoFit/>
            </a:bodyPr>
            <a:lstStyle/>
            <a:p>
              <a:r>
                <a:rPr lang="tr-TR" sz="1400" b="1" dirty="0"/>
                <a:t>- Solunduğunda, cilt ile temasında ve yutulduğunda toksiktir</a:t>
              </a:r>
            </a:p>
          </p:txBody>
        </p:sp>
        <p:sp>
          <p:nvSpPr>
            <p:cNvPr id="15" name="Text Box 28"/>
            <p:cNvSpPr txBox="1">
              <a:spLocks noChangeArrowheads="1"/>
            </p:cNvSpPr>
            <p:nvPr/>
          </p:nvSpPr>
          <p:spPr bwMode="auto">
            <a:xfrm>
              <a:off x="1564" y="2180"/>
              <a:ext cx="2808" cy="1337"/>
            </a:xfrm>
            <a:prstGeom prst="rect">
              <a:avLst/>
            </a:prstGeom>
            <a:grpFill/>
            <a:ln w="9525">
              <a:solidFill>
                <a:schemeClr val="tx1"/>
              </a:solidFill>
              <a:miter lim="800000"/>
              <a:headEnd/>
              <a:tailEnd/>
            </a:ln>
            <a:effectLst/>
          </p:spPr>
          <p:txBody>
            <a:bodyPr>
              <a:spAutoFit/>
            </a:bodyPr>
            <a:lstStyle/>
            <a:p>
              <a:pPr algn="just">
                <a:spcBef>
                  <a:spcPct val="50000"/>
                </a:spcBef>
              </a:pPr>
              <a:r>
                <a:rPr lang="tr-TR" sz="1400" b="1" dirty="0"/>
                <a:t>- Kilit altında  ve çocukların ulaşamayacağı bir yerde muhafaza edin.</a:t>
              </a:r>
            </a:p>
            <a:p>
              <a:pPr algn="just">
                <a:spcBef>
                  <a:spcPct val="50000"/>
                </a:spcBef>
                <a:buFontTx/>
                <a:buChar char="-"/>
              </a:pPr>
              <a:r>
                <a:rPr lang="tr-TR" sz="1400" b="1" dirty="0"/>
                <a:t>Çalışırken uygun koruyucu giysi, koruyucu eldiven kullanın</a:t>
              </a:r>
            </a:p>
            <a:p>
              <a:pPr algn="just">
                <a:spcBef>
                  <a:spcPct val="50000"/>
                </a:spcBef>
                <a:buFontTx/>
                <a:buChar char="-"/>
              </a:pPr>
              <a:r>
                <a:rPr lang="tr-TR" sz="1400" b="1" dirty="0"/>
                <a:t>Kaza halinde veya kendinizi iyi hissetmiyorsanız hemen bir doktora başvurun (mümkünse bu etiketi gösterin)</a:t>
              </a:r>
            </a:p>
            <a:p>
              <a:pPr algn="just">
                <a:spcBef>
                  <a:spcPct val="50000"/>
                </a:spcBef>
              </a:pPr>
              <a:endParaRPr lang="tr-TR" sz="1400" b="1" dirty="0"/>
            </a:p>
          </p:txBody>
        </p:sp>
        <p:sp>
          <p:nvSpPr>
            <p:cNvPr id="16" name="Rectangle 35"/>
            <p:cNvSpPr>
              <a:spLocks noChangeArrowheads="1"/>
            </p:cNvSpPr>
            <p:nvPr/>
          </p:nvSpPr>
          <p:spPr bwMode="auto">
            <a:xfrm>
              <a:off x="1201" y="2407"/>
              <a:ext cx="264" cy="160"/>
            </a:xfrm>
            <a:prstGeom prst="rect">
              <a:avLst/>
            </a:prstGeom>
            <a:grpFill/>
            <a:ln w="9525">
              <a:noFill/>
              <a:miter lim="800000"/>
              <a:headEnd/>
              <a:tailEnd/>
            </a:ln>
          </p:spPr>
          <p:txBody>
            <a:bodyPr wrap="square" lIns="0" tIns="0" rIns="0" bIns="0">
              <a:spAutoFit/>
            </a:bodyPr>
            <a:lstStyle/>
            <a:p>
              <a:r>
                <a:rPr lang="tr-TR" sz="1400" b="1" dirty="0"/>
                <a:t>N</a:t>
              </a:r>
            </a:p>
          </p:txBody>
        </p:sp>
        <p:grpSp>
          <p:nvGrpSpPr>
            <p:cNvPr id="17" name="Group 38"/>
            <p:cNvGrpSpPr>
              <a:grpSpLocks/>
            </p:cNvGrpSpPr>
            <p:nvPr/>
          </p:nvGrpSpPr>
          <p:grpSpPr bwMode="auto">
            <a:xfrm>
              <a:off x="1093" y="2673"/>
              <a:ext cx="463" cy="1135"/>
              <a:chOff x="3472" y="1743"/>
              <a:chExt cx="647" cy="1658"/>
            </a:xfrm>
            <a:grpFill/>
          </p:grpSpPr>
          <p:pic>
            <p:nvPicPr>
              <p:cNvPr id="18" name="Picture 36"/>
              <p:cNvPicPr>
                <a:picLocks noChangeAspect="1" noChangeArrowheads="1"/>
              </p:cNvPicPr>
              <p:nvPr/>
            </p:nvPicPr>
            <p:blipFill>
              <a:blip r:embed="rId3" cstate="print"/>
              <a:srcRect/>
              <a:stretch>
                <a:fillRect/>
              </a:stretch>
            </p:blipFill>
            <p:spPr bwMode="auto">
              <a:xfrm>
                <a:off x="3543" y="1743"/>
                <a:ext cx="557" cy="552"/>
              </a:xfrm>
              <a:prstGeom prst="rect">
                <a:avLst/>
              </a:prstGeom>
              <a:grpFill/>
              <a:ln w="9525">
                <a:noFill/>
                <a:miter lim="800000"/>
                <a:headEnd/>
                <a:tailEnd/>
              </a:ln>
            </p:spPr>
          </p:pic>
          <p:sp>
            <p:nvSpPr>
              <p:cNvPr id="19" name="Text Box 37"/>
              <p:cNvSpPr txBox="1">
                <a:spLocks noChangeArrowheads="1"/>
              </p:cNvSpPr>
              <p:nvPr/>
            </p:nvSpPr>
            <p:spPr bwMode="auto">
              <a:xfrm>
                <a:off x="3472" y="2364"/>
                <a:ext cx="647" cy="1037"/>
              </a:xfrm>
              <a:prstGeom prst="rect">
                <a:avLst/>
              </a:prstGeom>
              <a:grpFill/>
              <a:ln w="9525">
                <a:noFill/>
                <a:miter lim="800000"/>
                <a:headEnd/>
                <a:tailEnd/>
              </a:ln>
              <a:effectLst/>
            </p:spPr>
            <p:txBody>
              <a:bodyPr wrap="square">
                <a:spAutoFit/>
              </a:bodyPr>
              <a:lstStyle/>
              <a:p>
                <a:pPr algn="ctr">
                  <a:spcBef>
                    <a:spcPct val="50000"/>
                  </a:spcBef>
                </a:pPr>
                <a:r>
                  <a:rPr lang="tr-TR" sz="1400" b="1" dirty="0"/>
                  <a:t>Çevre için tehlikeli</a:t>
                </a:r>
              </a:p>
            </p:txBody>
          </p:sp>
        </p:grpSp>
      </p:gr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Başlık"/>
          <p:cNvSpPr>
            <a:spLocks noGrp="1"/>
          </p:cNvSpPr>
          <p:nvPr>
            <p:ph type="title"/>
          </p:nvPr>
        </p:nvSpPr>
        <p:spPr/>
        <p:txBody>
          <a:bodyPr/>
          <a:lstStyle/>
          <a:p>
            <a:pPr eaLnBrk="1" hangingPunct="1">
              <a:lnSpc>
                <a:spcPct val="80000"/>
              </a:lnSpc>
            </a:pPr>
            <a:r>
              <a:rPr lang="tr-TR" sz="2400" b="1" kern="1200" dirty="0" smtClean="0">
                <a:solidFill>
                  <a:srgbClr val="0070C0"/>
                </a:solidFill>
                <a:latin typeface="Times New Roman" pitchFamily="18" charset="0"/>
                <a:ea typeface="+mn-ea"/>
                <a:cs typeface="Times New Roman" pitchFamily="18" charset="0"/>
              </a:rPr>
              <a:t/>
            </a:r>
            <a:br>
              <a:rPr lang="tr-TR" sz="2400" b="1" kern="1200" dirty="0" smtClean="0">
                <a:solidFill>
                  <a:srgbClr val="0070C0"/>
                </a:solidFill>
                <a:latin typeface="Times New Roman" pitchFamily="18" charset="0"/>
                <a:ea typeface="+mn-ea"/>
                <a:cs typeface="Times New Roman" pitchFamily="18" charset="0"/>
              </a:rPr>
            </a:br>
            <a:r>
              <a:rPr lang="tr-TR" sz="2400" b="1" kern="1200" dirty="0" smtClean="0">
                <a:solidFill>
                  <a:srgbClr val="0070C0"/>
                </a:solidFill>
                <a:latin typeface="Times New Roman" pitchFamily="18" charset="0"/>
                <a:ea typeface="+mn-ea"/>
                <a:cs typeface="Times New Roman" pitchFamily="18" charset="0"/>
              </a:rPr>
              <a:t/>
            </a:r>
            <a:br>
              <a:rPr lang="tr-TR" sz="2400" b="1" kern="1200" dirty="0" smtClean="0">
                <a:solidFill>
                  <a:srgbClr val="0070C0"/>
                </a:solidFill>
                <a:latin typeface="Times New Roman" pitchFamily="18" charset="0"/>
                <a:ea typeface="+mn-ea"/>
                <a:cs typeface="Times New Roman" pitchFamily="18" charset="0"/>
              </a:rPr>
            </a:br>
            <a:r>
              <a:rPr lang="tr-TR" sz="2400" b="1" kern="1200" dirty="0" smtClean="0">
                <a:solidFill>
                  <a:srgbClr val="0070C0"/>
                </a:solidFill>
                <a:latin typeface="Times New Roman" pitchFamily="18" charset="0"/>
                <a:ea typeface="+mn-ea"/>
                <a:cs typeface="Times New Roman" pitchFamily="18" charset="0"/>
              </a:rPr>
              <a:t/>
            </a:r>
            <a:br>
              <a:rPr lang="tr-TR" sz="2400" b="1" kern="1200" dirty="0" smtClean="0">
                <a:solidFill>
                  <a:srgbClr val="0070C0"/>
                </a:solidFill>
                <a:latin typeface="Times New Roman" pitchFamily="18" charset="0"/>
                <a:ea typeface="+mn-ea"/>
                <a:cs typeface="Times New Roman" pitchFamily="18" charset="0"/>
              </a:rPr>
            </a:br>
            <a:r>
              <a:rPr lang="tr-TR" sz="2400" b="1" kern="1200" dirty="0" smtClean="0">
                <a:solidFill>
                  <a:srgbClr val="0070C0"/>
                </a:solidFill>
                <a:latin typeface="Times New Roman" pitchFamily="18" charset="0"/>
                <a:ea typeface="+mn-ea"/>
                <a:cs typeface="Times New Roman" pitchFamily="18" charset="0"/>
              </a:rPr>
              <a:t/>
            </a:r>
            <a:br>
              <a:rPr lang="tr-TR" sz="2400" b="1" kern="1200" dirty="0" smtClean="0">
                <a:solidFill>
                  <a:srgbClr val="0070C0"/>
                </a:solidFill>
                <a:latin typeface="Times New Roman" pitchFamily="18" charset="0"/>
                <a:ea typeface="+mn-ea"/>
                <a:cs typeface="Times New Roman" pitchFamily="18" charset="0"/>
              </a:rPr>
            </a:br>
            <a:r>
              <a:rPr lang="tr-TR" sz="2400" b="1" kern="1200" dirty="0" smtClean="0">
                <a:solidFill>
                  <a:srgbClr val="0070C0"/>
                </a:solidFill>
                <a:latin typeface="Times New Roman" pitchFamily="18" charset="0"/>
                <a:ea typeface="+mn-ea"/>
                <a:cs typeface="Times New Roman" pitchFamily="18" charset="0"/>
              </a:rPr>
              <a:t/>
            </a:r>
            <a:br>
              <a:rPr lang="tr-TR" sz="2400" b="1" kern="1200" dirty="0" smtClean="0">
                <a:solidFill>
                  <a:srgbClr val="0070C0"/>
                </a:solidFill>
                <a:latin typeface="Times New Roman" pitchFamily="18" charset="0"/>
                <a:ea typeface="+mn-ea"/>
                <a:cs typeface="Times New Roman" pitchFamily="18" charset="0"/>
              </a:rPr>
            </a:br>
            <a:r>
              <a:rPr lang="tr-TR" sz="2400" b="1" kern="1200" dirty="0" smtClean="0">
                <a:solidFill>
                  <a:srgbClr val="0070C0"/>
                </a:solidFill>
                <a:latin typeface="Times New Roman" pitchFamily="18" charset="0"/>
                <a:ea typeface="+mn-ea"/>
                <a:cs typeface="Times New Roman" pitchFamily="18" charset="0"/>
              </a:rPr>
              <a:t/>
            </a:r>
            <a:br>
              <a:rPr lang="tr-TR" sz="2400" b="1" kern="1200" dirty="0" smtClean="0">
                <a:solidFill>
                  <a:srgbClr val="0070C0"/>
                </a:solidFill>
                <a:latin typeface="Times New Roman" pitchFamily="18" charset="0"/>
                <a:ea typeface="+mn-ea"/>
                <a:cs typeface="Times New Roman" pitchFamily="18" charset="0"/>
              </a:rPr>
            </a:br>
            <a:r>
              <a:rPr lang="tr-TR" sz="2600" b="1" kern="1200" dirty="0" smtClean="0">
                <a:solidFill>
                  <a:srgbClr val="0070C0"/>
                </a:solidFill>
                <a:latin typeface="Times New Roman" pitchFamily="18" charset="0"/>
                <a:cs typeface="Times New Roman" pitchFamily="18" charset="0"/>
              </a:rPr>
              <a:t>Üreticilerin ve İthalatçıların </a:t>
            </a:r>
            <a:br>
              <a:rPr lang="tr-TR" sz="2600" b="1" kern="1200" dirty="0" smtClean="0">
                <a:solidFill>
                  <a:srgbClr val="0070C0"/>
                </a:solidFill>
                <a:latin typeface="Times New Roman" pitchFamily="18" charset="0"/>
                <a:cs typeface="Times New Roman" pitchFamily="18" charset="0"/>
              </a:rPr>
            </a:br>
            <a:r>
              <a:rPr lang="tr-TR" sz="2600" b="1" kern="1200" dirty="0" smtClean="0">
                <a:solidFill>
                  <a:srgbClr val="0070C0"/>
                </a:solidFill>
                <a:latin typeface="Times New Roman" pitchFamily="18" charset="0"/>
                <a:cs typeface="Times New Roman" pitchFamily="18" charset="0"/>
              </a:rPr>
              <a:t>Yükümlülükleri</a:t>
            </a:r>
            <a:r>
              <a:rPr lang="tr-TR" sz="3600" b="1" kern="1200" dirty="0" smtClean="0">
                <a:solidFill>
                  <a:srgbClr val="0070C0"/>
                </a:solidFill>
                <a:latin typeface="Times New Roman" pitchFamily="18" charset="0"/>
                <a:cs typeface="Times New Roman" pitchFamily="18" charset="0"/>
              </a:rPr>
              <a:t/>
            </a:r>
            <a:br>
              <a:rPr lang="tr-TR" sz="3600" b="1" kern="1200" dirty="0" smtClean="0">
                <a:solidFill>
                  <a:srgbClr val="0070C0"/>
                </a:solidFill>
                <a:latin typeface="Times New Roman" pitchFamily="18" charset="0"/>
                <a:cs typeface="Times New Roman" pitchFamily="18" charset="0"/>
              </a:rPr>
            </a:br>
            <a:endParaRPr lang="tr-TR" sz="3600" b="1" kern="1200" dirty="0" smtClean="0">
              <a:solidFill>
                <a:srgbClr val="0070C0"/>
              </a:solidFill>
              <a:latin typeface="Times New Roman" pitchFamily="18" charset="0"/>
              <a:ea typeface="+mn-ea"/>
              <a:cs typeface="Times New Roman" pitchFamily="18" charset="0"/>
            </a:endParaRPr>
          </a:p>
        </p:txBody>
      </p:sp>
      <p:sp>
        <p:nvSpPr>
          <p:cNvPr id="7" name="6 İçerik Yer Tutucusu"/>
          <p:cNvSpPr>
            <a:spLocks noGrp="1"/>
          </p:cNvSpPr>
          <p:nvPr>
            <p:ph idx="1"/>
          </p:nvPr>
        </p:nvSpPr>
        <p:spPr>
          <a:xfrm>
            <a:off x="381000" y="2057400"/>
            <a:ext cx="8382000" cy="4068763"/>
          </a:xfrm>
        </p:spPr>
        <p:txBody>
          <a:bodyPr/>
          <a:lstStyle/>
          <a:p>
            <a:pPr marL="609600" indent="-609600" algn="just">
              <a:buClr>
                <a:srgbClr val="0000D4"/>
              </a:buClr>
              <a:buSzPct val="75000"/>
              <a:buFont typeface="Wingdings" pitchFamily="2" charset="2"/>
              <a:buChar char="n"/>
            </a:pPr>
            <a:r>
              <a:rPr kumimoji="1" lang="tr-TR" sz="2000" dirty="0" smtClean="0"/>
              <a:t>Maddelerin ve müstahzarların sınıflandırılması için gerekebilecek testleri yapmak veya yaptırmak,</a:t>
            </a:r>
          </a:p>
          <a:p>
            <a:pPr marL="609600" indent="-609600" algn="just">
              <a:buClr>
                <a:srgbClr val="0000D4"/>
              </a:buClr>
              <a:buSzPct val="75000"/>
              <a:buFont typeface="Wingdings" pitchFamily="2" charset="2"/>
              <a:buChar char="n"/>
            </a:pPr>
            <a:r>
              <a:rPr kumimoji="1" lang="tr-TR" sz="2000" dirty="0" smtClean="0"/>
              <a:t>Tehlikeli maddeler ve müstahzarların sınıflandırılması, etiketlenmesi ve ambalajlanmasını sağlamak,</a:t>
            </a:r>
          </a:p>
          <a:p>
            <a:pPr marL="609600" indent="-609600" algn="just">
              <a:buClr>
                <a:srgbClr val="0000D4"/>
              </a:buClr>
              <a:buSzPct val="75000"/>
              <a:buFont typeface="Wingdings" pitchFamily="2" charset="2"/>
              <a:buChar char="n"/>
            </a:pPr>
            <a:r>
              <a:rPr kumimoji="1" lang="tr-TR" sz="2000" dirty="0" smtClean="0"/>
              <a:t>İlgili kuruluşun talebi halinde istenen bilgileri vermek,</a:t>
            </a:r>
          </a:p>
          <a:p>
            <a:pPr marL="609600" indent="-609600" algn="just">
              <a:buClr>
                <a:srgbClr val="0000D4"/>
              </a:buClr>
              <a:buSzPct val="75000"/>
              <a:buFont typeface="Wingdings" pitchFamily="2" charset="2"/>
              <a:buChar char="n"/>
            </a:pPr>
            <a:r>
              <a:rPr kumimoji="1" lang="tr-TR" sz="2000" dirty="0" smtClean="0"/>
              <a:t>Geçici etiketleme hükümlerini uygulamak.</a:t>
            </a:r>
          </a:p>
          <a:p>
            <a:endParaRPr lang="tr-TR" sz="2000" dirty="0"/>
          </a:p>
        </p:txBody>
      </p:sp>
      <p:sp>
        <p:nvSpPr>
          <p:cNvPr id="4" name="3 Slayt Numarası Yer Tutucusu"/>
          <p:cNvSpPr>
            <a:spLocks noGrp="1"/>
          </p:cNvSpPr>
          <p:nvPr>
            <p:ph type="sldNum" sz="quarter" idx="12"/>
          </p:nvPr>
        </p:nvSpPr>
        <p:spPr/>
        <p:txBody>
          <a:bodyPr/>
          <a:lstStyle/>
          <a:p>
            <a:pPr>
              <a:defRPr/>
            </a:pPr>
            <a:fld id="{A9FD1E38-9825-456E-A855-DDF96C707549}" type="slidenum">
              <a:rPr lang="tr-TR" smtClean="0"/>
              <a:pPr>
                <a:defRPr/>
              </a:pPr>
              <a:t>24</a:t>
            </a:fld>
            <a:endParaRPr lang="tr-T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4" name="3 Slayt Numarası Yer Tutucusu"/>
          <p:cNvSpPr>
            <a:spLocks noGrp="1"/>
          </p:cNvSpPr>
          <p:nvPr>
            <p:ph type="sldNum" sz="quarter" idx="12"/>
          </p:nvPr>
        </p:nvSpPr>
        <p:spPr/>
        <p:txBody>
          <a:bodyPr/>
          <a:lstStyle/>
          <a:p>
            <a:pPr>
              <a:defRPr/>
            </a:pPr>
            <a:fld id="{A9FD1E38-9825-456E-A855-DDF96C707549}" type="slidenum">
              <a:rPr lang="tr-TR" smtClean="0"/>
              <a:pPr>
                <a:defRPr/>
              </a:pPr>
              <a:t>25</a:t>
            </a:fld>
            <a:endParaRPr lang="tr-TR"/>
          </a:p>
        </p:txBody>
      </p:sp>
      <p:sp>
        <p:nvSpPr>
          <p:cNvPr id="5" name="Rectangle 10"/>
          <p:cNvSpPr>
            <a:spLocks noChangeArrowheads="1"/>
          </p:cNvSpPr>
          <p:nvPr/>
        </p:nvSpPr>
        <p:spPr bwMode="auto">
          <a:xfrm>
            <a:off x="304800" y="2057400"/>
            <a:ext cx="8229600" cy="609600"/>
          </a:xfrm>
          <a:prstGeom prst="rect">
            <a:avLst/>
          </a:prstGeom>
          <a:noFill/>
          <a:ln w="9525">
            <a:noFill/>
            <a:miter lim="800000"/>
            <a:headEnd/>
            <a:tailEnd/>
          </a:ln>
        </p:spPr>
        <p:txBody>
          <a:bodyPr/>
          <a:lstStyle/>
          <a:p>
            <a:pPr marL="609600" indent="-609600" algn="l" eaLnBrk="0" hangingPunct="0">
              <a:spcBef>
                <a:spcPct val="20000"/>
              </a:spcBef>
              <a:buClr>
                <a:srgbClr val="0000D4"/>
              </a:buClr>
              <a:buSzPct val="75000"/>
              <a:buFont typeface="Wingdings" pitchFamily="2" charset="2"/>
              <a:buNone/>
            </a:pPr>
            <a:r>
              <a:rPr kumimoji="1" lang="tr-TR" sz="2800" dirty="0"/>
              <a:t>Özel yükümlülük</a:t>
            </a:r>
            <a:r>
              <a:rPr kumimoji="1" lang="tr-TR" sz="2800" b="0" dirty="0"/>
              <a:t> </a:t>
            </a:r>
          </a:p>
          <a:p>
            <a:pPr marL="609600" indent="-609600" algn="l" eaLnBrk="0" hangingPunct="0">
              <a:spcBef>
                <a:spcPct val="20000"/>
              </a:spcBef>
              <a:buClr>
                <a:srgbClr val="0000D4"/>
              </a:buClr>
              <a:buSzPct val="75000"/>
              <a:buFont typeface="Wingdings" pitchFamily="2" charset="2"/>
              <a:buNone/>
            </a:pPr>
            <a:endParaRPr kumimoji="1" lang="tr-TR" sz="2800" dirty="0"/>
          </a:p>
          <a:p>
            <a:pPr marL="609600" indent="-609600" algn="just" eaLnBrk="0" hangingPunct="0">
              <a:spcBef>
                <a:spcPct val="20000"/>
              </a:spcBef>
              <a:buClr>
                <a:srgbClr val="0000D4"/>
              </a:buClr>
              <a:buSzPct val="75000"/>
              <a:buFont typeface="Wingdings" pitchFamily="2" charset="2"/>
              <a:buNone/>
            </a:pPr>
            <a:endParaRPr kumimoji="1" lang="tr-TR" sz="2800" b="0" dirty="0"/>
          </a:p>
        </p:txBody>
      </p:sp>
      <p:sp>
        <p:nvSpPr>
          <p:cNvPr id="6" name="Text Box 11"/>
          <p:cNvSpPr txBox="1">
            <a:spLocks noChangeArrowheads="1"/>
          </p:cNvSpPr>
          <p:nvPr/>
        </p:nvSpPr>
        <p:spPr bwMode="auto">
          <a:xfrm>
            <a:off x="381000" y="3276600"/>
            <a:ext cx="3048000" cy="1844675"/>
          </a:xfrm>
          <a:prstGeom prst="rect">
            <a:avLst/>
          </a:prstGeom>
          <a:noFill/>
          <a:ln w="19050" algn="ctr">
            <a:solidFill>
              <a:schemeClr val="hlink"/>
            </a:solidFill>
            <a:miter lim="800000"/>
            <a:headEnd/>
            <a:tailEnd/>
          </a:ln>
        </p:spPr>
        <p:txBody>
          <a:bodyPr anchorCtr="1">
            <a:spAutoFit/>
          </a:bodyPr>
          <a:lstStyle/>
          <a:p>
            <a:pPr algn="ctr"/>
            <a:r>
              <a:rPr lang="tr-TR" sz="1900" dirty="0"/>
              <a:t>sağlık üzerine etkileri ve </a:t>
            </a:r>
            <a:r>
              <a:rPr lang="tr-TR" sz="1900" dirty="0" err="1"/>
              <a:t>fiziko</a:t>
            </a:r>
            <a:r>
              <a:rPr lang="tr-TR" sz="1900" dirty="0"/>
              <a:t>-kimyasal özellikleri nedeniyle tehlikeli olarak belirlenen müstahzarları  piyasaya arz eden</a:t>
            </a:r>
          </a:p>
        </p:txBody>
      </p:sp>
      <p:sp>
        <p:nvSpPr>
          <p:cNvPr id="7" name="Line 13"/>
          <p:cNvSpPr>
            <a:spLocks noChangeShapeType="1"/>
          </p:cNvSpPr>
          <p:nvPr/>
        </p:nvSpPr>
        <p:spPr bwMode="auto">
          <a:xfrm>
            <a:off x="3505200" y="4038600"/>
            <a:ext cx="2057400" cy="0"/>
          </a:xfrm>
          <a:prstGeom prst="line">
            <a:avLst/>
          </a:prstGeom>
          <a:noFill/>
          <a:ln w="19050">
            <a:solidFill>
              <a:schemeClr val="hlink"/>
            </a:solidFill>
            <a:round/>
            <a:headEnd/>
            <a:tailEnd type="triangle" w="med" len="med"/>
          </a:ln>
        </p:spPr>
        <p:txBody>
          <a:bodyPr anchor="ctr" anchorCtr="1"/>
          <a:lstStyle/>
          <a:p>
            <a:endParaRPr lang="tr-TR"/>
          </a:p>
        </p:txBody>
      </p:sp>
      <p:sp>
        <p:nvSpPr>
          <p:cNvPr id="8" name="Text Box 14"/>
          <p:cNvSpPr txBox="1">
            <a:spLocks noChangeArrowheads="1"/>
          </p:cNvSpPr>
          <p:nvPr/>
        </p:nvSpPr>
        <p:spPr bwMode="auto">
          <a:xfrm>
            <a:off x="3810000" y="3429000"/>
            <a:ext cx="1828800" cy="1247775"/>
          </a:xfrm>
          <a:prstGeom prst="rect">
            <a:avLst/>
          </a:prstGeom>
          <a:noFill/>
          <a:ln w="9525" algn="ctr">
            <a:noFill/>
            <a:miter lim="800000"/>
            <a:headEnd/>
            <a:tailEnd/>
          </a:ln>
        </p:spPr>
        <p:txBody>
          <a:bodyPr anchorCtr="1">
            <a:spAutoFit/>
          </a:bodyPr>
          <a:lstStyle/>
          <a:p>
            <a:pPr algn="ctr"/>
            <a:r>
              <a:rPr lang="tr-TR" sz="1900" dirty="0"/>
              <a:t>Bileşim ve tehlike özellikleri ile bilgi</a:t>
            </a:r>
          </a:p>
        </p:txBody>
      </p:sp>
      <p:grpSp>
        <p:nvGrpSpPr>
          <p:cNvPr id="9" name="Group 17"/>
          <p:cNvGrpSpPr>
            <a:grpSpLocks/>
          </p:cNvGrpSpPr>
          <p:nvPr/>
        </p:nvGrpSpPr>
        <p:grpSpPr bwMode="auto">
          <a:xfrm>
            <a:off x="5715000" y="3200400"/>
            <a:ext cx="2517775" cy="2181225"/>
            <a:chOff x="3696" y="2544"/>
            <a:chExt cx="1586" cy="1374"/>
          </a:xfrm>
        </p:grpSpPr>
        <p:pic>
          <p:nvPicPr>
            <p:cNvPr id="10" name="Picture 15" descr="uzem"/>
            <p:cNvPicPr>
              <a:picLocks noChangeAspect="1" noChangeArrowheads="1"/>
            </p:cNvPicPr>
            <p:nvPr/>
          </p:nvPicPr>
          <p:blipFill>
            <a:blip r:embed="rId2" cstate="print"/>
            <a:srcRect/>
            <a:stretch>
              <a:fillRect/>
            </a:stretch>
          </p:blipFill>
          <p:spPr bwMode="auto">
            <a:xfrm>
              <a:off x="3696" y="2544"/>
              <a:ext cx="1584" cy="712"/>
            </a:xfrm>
            <a:prstGeom prst="rect">
              <a:avLst/>
            </a:prstGeom>
            <a:noFill/>
            <a:ln w="9525">
              <a:noFill/>
              <a:miter lim="800000"/>
              <a:headEnd/>
              <a:tailEnd/>
            </a:ln>
          </p:spPr>
        </p:pic>
        <p:pic>
          <p:nvPicPr>
            <p:cNvPr id="11" name="Picture 16" descr="uzem2"/>
            <p:cNvPicPr>
              <a:picLocks noChangeAspect="1" noChangeArrowheads="1"/>
            </p:cNvPicPr>
            <p:nvPr/>
          </p:nvPicPr>
          <p:blipFill>
            <a:blip r:embed="rId3" cstate="print"/>
            <a:srcRect/>
            <a:stretch>
              <a:fillRect/>
            </a:stretch>
          </p:blipFill>
          <p:spPr bwMode="auto">
            <a:xfrm>
              <a:off x="3696" y="3120"/>
              <a:ext cx="1586" cy="798"/>
            </a:xfrm>
            <a:prstGeom prst="rect">
              <a:avLst/>
            </a:prstGeom>
            <a:noFill/>
            <a:ln w="9525">
              <a:noFill/>
              <a:miter lim="800000"/>
              <a:headEnd/>
              <a:tailEnd/>
            </a:ln>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ox(in)">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54" presetClass="entr" presetSubtype="0" accel="10000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p:cTn id="17" dur="500" fill="hold"/>
                                        <p:tgtEl>
                                          <p:spTgt spid="7"/>
                                        </p:tgtEl>
                                        <p:attrNameLst>
                                          <p:attrName>ppt_w</p:attrName>
                                        </p:attrNameLst>
                                      </p:cBhvr>
                                      <p:tavLst>
                                        <p:tav tm="0">
                                          <p:val>
                                            <p:strVal val="#ppt_w*0.05"/>
                                          </p:val>
                                        </p:tav>
                                        <p:tav tm="100000">
                                          <p:val>
                                            <p:strVal val="#ppt_w"/>
                                          </p:val>
                                        </p:tav>
                                      </p:tavLst>
                                    </p:anim>
                                    <p:anim calcmode="lin" valueType="num">
                                      <p:cBhvr>
                                        <p:cTn id="18" dur="500" fill="hold"/>
                                        <p:tgtEl>
                                          <p:spTgt spid="7"/>
                                        </p:tgtEl>
                                        <p:attrNameLst>
                                          <p:attrName>ppt_h</p:attrName>
                                        </p:attrNameLst>
                                      </p:cBhvr>
                                      <p:tavLst>
                                        <p:tav tm="0">
                                          <p:val>
                                            <p:strVal val="#ppt_h"/>
                                          </p:val>
                                        </p:tav>
                                        <p:tav tm="100000">
                                          <p:val>
                                            <p:strVal val="#ppt_h"/>
                                          </p:val>
                                        </p:tav>
                                      </p:tavLst>
                                    </p:anim>
                                    <p:anim calcmode="lin" valueType="num">
                                      <p:cBhvr>
                                        <p:cTn id="19" dur="500" fill="hold"/>
                                        <p:tgtEl>
                                          <p:spTgt spid="7"/>
                                        </p:tgtEl>
                                        <p:attrNameLst>
                                          <p:attrName>ppt_x</p:attrName>
                                        </p:attrNameLst>
                                      </p:cBhvr>
                                      <p:tavLst>
                                        <p:tav tm="0">
                                          <p:val>
                                            <p:strVal val="#ppt_x-.2"/>
                                          </p:val>
                                        </p:tav>
                                        <p:tav tm="100000">
                                          <p:val>
                                            <p:strVal val="#ppt_x"/>
                                          </p:val>
                                        </p:tav>
                                      </p:tavLst>
                                    </p:anim>
                                    <p:anim calcmode="lin" valueType="num">
                                      <p:cBhvr>
                                        <p:cTn id="20" dur="500" fill="hold"/>
                                        <p:tgtEl>
                                          <p:spTgt spid="7"/>
                                        </p:tgtEl>
                                        <p:attrNameLst>
                                          <p:attrName>ppt_y</p:attrName>
                                        </p:attrNameLst>
                                      </p:cBhvr>
                                      <p:tavLst>
                                        <p:tav tm="0">
                                          <p:val>
                                            <p:strVal val="#ppt_y"/>
                                          </p:val>
                                        </p:tav>
                                        <p:tav tm="100000">
                                          <p:val>
                                            <p:strVal val="#ppt_y"/>
                                          </p:val>
                                        </p:tav>
                                      </p:tavLst>
                                    </p:anim>
                                    <p:animEffect transition="in" filter="fade">
                                      <p:cBhvr>
                                        <p:cTn id="21" dur="500"/>
                                        <p:tgtEl>
                                          <p:spTgt spid="7"/>
                                        </p:tgtEl>
                                      </p:cBhvr>
                                    </p:animEffect>
                                  </p:childTnLst>
                                </p:cTn>
                              </p:par>
                              <p:par>
                                <p:cTn id="22" presetID="4" presetClass="entr" presetSubtype="16" fill="hold" grpId="0" nodeType="with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box(in)">
                                      <p:cBhvr>
                                        <p:cTn id="24" dur="500"/>
                                        <p:tgtEl>
                                          <p:spTgt spid="8"/>
                                        </p:tgtEl>
                                      </p:cBhvr>
                                    </p:animEffect>
                                  </p:childTnLst>
                                </p:cTn>
                              </p:par>
                            </p:childTnLst>
                          </p:cTn>
                        </p:par>
                      </p:childTnLst>
                    </p:cTn>
                  </p:par>
                  <p:par>
                    <p:cTn id="25" fill="hold">
                      <p:stCondLst>
                        <p:cond delay="indefinite"/>
                      </p:stCondLst>
                      <p:childTnLst>
                        <p:par>
                          <p:cTn id="26" fill="hold">
                            <p:stCondLst>
                              <p:cond delay="0"/>
                            </p:stCondLst>
                            <p:childTnLst>
                              <p:par>
                                <p:cTn id="27" presetID="4" presetClass="entr" presetSubtype="16" fill="hold"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box(in)">
                                      <p:cBhvr>
                                        <p:cTn id="2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animBg="1"/>
      <p:bldP spid="7" grpId="0" animBg="1"/>
      <p:bldP spid="8" grpId="0"/>
    </p:bld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5" descr="Resim1"/>
          <p:cNvPicPr>
            <a:picLocks noChangeAspect="1" noChangeArrowheads="1"/>
          </p:cNvPicPr>
          <p:nvPr/>
        </p:nvPicPr>
        <p:blipFill>
          <a:blip r:embed="rId2" cstate="print">
            <a:lum bright="20000"/>
          </a:blip>
          <a:srcRect/>
          <a:stretch>
            <a:fillRect/>
          </a:stretch>
        </p:blipFill>
        <p:spPr bwMode="auto">
          <a:xfrm>
            <a:off x="-381000" y="-228600"/>
            <a:ext cx="9752013" cy="7313613"/>
          </a:xfrm>
          <a:prstGeom prst="rect">
            <a:avLst/>
          </a:prstGeom>
          <a:noFill/>
          <a:ln w="9525">
            <a:noFill/>
            <a:miter lim="800000"/>
            <a:headEnd/>
            <a:tailEnd/>
          </a:ln>
        </p:spPr>
      </p:pic>
      <p:sp>
        <p:nvSpPr>
          <p:cNvPr id="2" name="Rectangle 3"/>
          <p:cNvSpPr txBox="1">
            <a:spLocks noChangeArrowheads="1"/>
          </p:cNvSpPr>
          <p:nvPr/>
        </p:nvSpPr>
        <p:spPr>
          <a:xfrm>
            <a:off x="0" y="381000"/>
            <a:ext cx="8991600" cy="6248400"/>
          </a:xfrm>
          <a:prstGeom prst="rect">
            <a:avLst/>
          </a:prstGeom>
        </p:spPr>
        <p:txBody>
          <a:bodyPr/>
          <a:lstStyle/>
          <a:p>
            <a:pPr marL="342900" marR="0" lvl="0" indent="-342900" algn="ctr" defTabSz="914400" rtl="0" eaLnBrk="1" fontAlgn="auto" latinLnBrk="0" hangingPunct="1">
              <a:lnSpc>
                <a:spcPct val="80000"/>
              </a:lnSpc>
              <a:spcBef>
                <a:spcPct val="20000"/>
              </a:spcBef>
              <a:spcAft>
                <a:spcPts val="0"/>
              </a:spcAft>
              <a:buClrTx/>
              <a:buSzTx/>
              <a:buFontTx/>
              <a:buNone/>
              <a:tabLst/>
              <a:defRPr/>
            </a:pPr>
            <a:r>
              <a:rPr kumimoji="0" lang="tr-TR" sz="1600" b="1"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        </a:t>
            </a:r>
            <a:endParaRPr kumimoji="0" lang="tr-TR" sz="1600" b="1" i="0"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342900" marR="0" lvl="0" indent="-342900" algn="ctr" defTabSz="914400" rtl="0" eaLnBrk="1" fontAlgn="auto" latinLnBrk="0" hangingPunct="1">
              <a:lnSpc>
                <a:spcPct val="80000"/>
              </a:lnSpc>
              <a:spcBef>
                <a:spcPct val="20000"/>
              </a:spcBef>
              <a:spcAft>
                <a:spcPts val="0"/>
              </a:spcAft>
              <a:buClrTx/>
              <a:buSzTx/>
              <a:buFontTx/>
              <a:buNone/>
              <a:tabLst/>
              <a:defRPr/>
            </a:pPr>
            <a:endParaRPr lang="tr-TR" sz="2400" b="1" dirty="0" smtClean="0">
              <a:solidFill>
                <a:srgbClr val="0070C0"/>
              </a:solidFill>
              <a:latin typeface="Times New Roman" pitchFamily="18" charset="0"/>
              <a:cs typeface="Times New Roman" pitchFamily="18" charset="0"/>
            </a:endParaRPr>
          </a:p>
          <a:p>
            <a:pPr marL="342900" marR="0" lvl="0" indent="-342900" algn="ctr" defTabSz="914400" rtl="0" eaLnBrk="1" fontAlgn="auto" latinLnBrk="0" hangingPunct="1">
              <a:lnSpc>
                <a:spcPct val="80000"/>
              </a:lnSpc>
              <a:spcBef>
                <a:spcPct val="20000"/>
              </a:spcBef>
              <a:spcAft>
                <a:spcPts val="0"/>
              </a:spcAft>
              <a:buClrTx/>
              <a:buSzTx/>
              <a:buFontTx/>
              <a:buNone/>
              <a:tabLst/>
              <a:defRPr/>
            </a:pPr>
            <a:r>
              <a:rPr lang="tr-TR" sz="2600" b="1" dirty="0" smtClean="0">
                <a:solidFill>
                  <a:srgbClr val="0070C0"/>
                </a:solidFill>
                <a:latin typeface="Times New Roman" pitchFamily="18" charset="0"/>
                <a:cs typeface="Times New Roman" pitchFamily="18" charset="0"/>
              </a:rPr>
              <a:t>AB’YE UYUM ÇERÇEVESİNDE HEDEFLER</a:t>
            </a:r>
          </a:p>
          <a:p>
            <a:pPr marL="742950" marR="0" lvl="1" indent="-285750" algn="l" defTabSz="914400" rtl="0" eaLnBrk="1" fontAlgn="auto" latinLnBrk="0" hangingPunct="1">
              <a:lnSpc>
                <a:spcPct val="80000"/>
              </a:lnSpc>
              <a:spcBef>
                <a:spcPct val="20000"/>
              </a:spcBef>
              <a:spcAft>
                <a:spcPts val="0"/>
              </a:spcAft>
              <a:buClrTx/>
              <a:buSzTx/>
              <a:tabLst/>
              <a:defRPr/>
            </a:pPr>
            <a:endParaRPr kumimoji="0" lang="tr-TR" sz="1600" b="0" i="0" u="none" strike="noStrike" kern="1200" cap="none" spc="0" normalizeH="0" baseline="0" noProof="0" dirty="0" smtClean="0">
              <a:ln>
                <a:noFill/>
              </a:ln>
              <a:solidFill>
                <a:schemeClr val="tx1"/>
              </a:solidFill>
              <a:effectLst/>
              <a:uLnTx/>
              <a:uFillTx/>
              <a:latin typeface="Arial" pitchFamily="34" charset="0"/>
              <a:cs typeface="Arial" pitchFamily="34" charset="0"/>
            </a:endParaRPr>
          </a:p>
          <a:p>
            <a:pPr marL="447675" lvl="1" indent="-266700" algn="just" fontAlgn="auto">
              <a:spcBef>
                <a:spcPts val="0"/>
              </a:spcBef>
              <a:spcAft>
                <a:spcPts val="0"/>
              </a:spcAft>
              <a:buFont typeface="Arial" pitchFamily="34" charset="0"/>
              <a:buChar char="–"/>
              <a:defRPr/>
            </a:pPr>
            <a:r>
              <a:rPr lang="tr-TR" sz="2000" dirty="0" smtClean="0"/>
              <a:t>2011 ortalarında başlaması öngörülen </a:t>
            </a:r>
            <a:r>
              <a:rPr lang="en-US" sz="2000" dirty="0" smtClean="0"/>
              <a:t>“</a:t>
            </a:r>
            <a:r>
              <a:rPr lang="en-US" sz="2000" dirty="0" err="1" smtClean="0"/>
              <a:t>Seveso</a:t>
            </a:r>
            <a:r>
              <a:rPr lang="en-US" sz="2000" dirty="0" smtClean="0"/>
              <a:t>-II </a:t>
            </a:r>
            <a:r>
              <a:rPr lang="en-US" sz="2000" dirty="0" err="1" smtClean="0"/>
              <a:t>Direktifi</a:t>
            </a:r>
            <a:r>
              <a:rPr lang="en-US" sz="2000" dirty="0" smtClean="0"/>
              <a:t> </a:t>
            </a:r>
            <a:r>
              <a:rPr lang="en-US" sz="2000" dirty="0" err="1" smtClean="0"/>
              <a:t>İçin</a:t>
            </a:r>
            <a:r>
              <a:rPr lang="en-US" sz="2000" dirty="0" smtClean="0"/>
              <a:t> </a:t>
            </a:r>
            <a:r>
              <a:rPr lang="en-US" sz="2000" dirty="0" err="1" smtClean="0"/>
              <a:t>Uygulama</a:t>
            </a:r>
            <a:r>
              <a:rPr lang="en-US" sz="2000" dirty="0" smtClean="0"/>
              <a:t> </a:t>
            </a:r>
            <a:r>
              <a:rPr lang="en-US" sz="2000" dirty="0" err="1" smtClean="0"/>
              <a:t>Kapasitesi</a:t>
            </a:r>
            <a:r>
              <a:rPr lang="en-US" sz="2000" dirty="0" smtClean="0"/>
              <a:t>” </a:t>
            </a:r>
            <a:r>
              <a:rPr lang="en-US" sz="2000" dirty="0" err="1" smtClean="0"/>
              <a:t>isimli</a:t>
            </a:r>
            <a:r>
              <a:rPr lang="en-US" sz="2000" dirty="0" smtClean="0"/>
              <a:t> </a:t>
            </a:r>
            <a:r>
              <a:rPr lang="en-US" sz="2000" dirty="0" err="1" smtClean="0"/>
              <a:t>proje</a:t>
            </a:r>
            <a:r>
              <a:rPr lang="tr-TR" sz="2000" dirty="0" err="1" smtClean="0"/>
              <a:t>nin</a:t>
            </a:r>
            <a:r>
              <a:rPr lang="en-US" sz="2000" dirty="0" smtClean="0"/>
              <a:t> 2013 </a:t>
            </a:r>
            <a:r>
              <a:rPr lang="en-US" sz="2000" dirty="0" err="1" smtClean="0"/>
              <a:t>yılı</a:t>
            </a:r>
            <a:r>
              <a:rPr lang="en-US" sz="2000" dirty="0" smtClean="0"/>
              <a:t> </a:t>
            </a:r>
            <a:r>
              <a:rPr lang="en-US" sz="2000" dirty="0" err="1" smtClean="0"/>
              <a:t>ortalarında</a:t>
            </a:r>
            <a:r>
              <a:rPr lang="en-US" sz="2000" dirty="0" smtClean="0"/>
              <a:t> </a:t>
            </a:r>
            <a:r>
              <a:rPr lang="en-US" sz="2000" dirty="0" err="1" smtClean="0"/>
              <a:t>tamamlanmasıyla</a:t>
            </a:r>
            <a:r>
              <a:rPr lang="en-US" sz="2000" dirty="0" smtClean="0"/>
              <a:t> </a:t>
            </a:r>
            <a:r>
              <a:rPr lang="en-US" sz="2000" dirty="0" err="1" smtClean="0"/>
              <a:t>birlikte</a:t>
            </a:r>
            <a:r>
              <a:rPr lang="en-US" sz="2000" dirty="0" smtClean="0"/>
              <a:t>;</a:t>
            </a:r>
            <a:r>
              <a:rPr lang="tr-TR" sz="2000" dirty="0" smtClean="0"/>
              <a:t> Yönetmeliğin uygulamasına ilişkin olarak, ÇOB ve ÇSGB Merkez teşkilatında yönetmeliğin uygulanmasından sorumlu olan personele, Belediye, İl özel idareleri, sanayi odaları, ilgili sivil toplum kuruluşlarına verilecek olan eğitimlerle; ilgili personelin yönetmeliğin uygulanması konusunda bilgilendirilmesi ve deneyim kazandırılması sağlanacaktır.</a:t>
            </a:r>
          </a:p>
          <a:p>
            <a:pPr marL="447675" lvl="1" indent="-266700" algn="just" fontAlgn="auto">
              <a:spcBef>
                <a:spcPts val="0"/>
              </a:spcBef>
              <a:spcAft>
                <a:spcPts val="0"/>
              </a:spcAft>
              <a:defRPr/>
            </a:pPr>
            <a:endParaRPr lang="tr-TR" sz="2000" dirty="0" smtClean="0"/>
          </a:p>
          <a:p>
            <a:pPr marL="447675" lvl="1" indent="-266700" algn="just" fontAlgn="auto">
              <a:spcBef>
                <a:spcPts val="0"/>
              </a:spcBef>
              <a:spcAft>
                <a:spcPts val="0"/>
              </a:spcAft>
              <a:buFont typeface="Arial" pitchFamily="34" charset="0"/>
              <a:buChar char="–"/>
              <a:defRPr/>
            </a:pPr>
            <a:r>
              <a:rPr lang="tr-TR" sz="2000" dirty="0" smtClean="0"/>
              <a:t>Büyük Endüstriyel Kazaların Kontrolü Hakkında Yönetmeliğin tüm hükümlerinin tam olarak uygulanması hedeflenmektedir.</a:t>
            </a:r>
          </a:p>
          <a:p>
            <a:pPr marL="447675" lvl="1" indent="-266700" fontAlgn="auto">
              <a:spcBef>
                <a:spcPts val="0"/>
              </a:spcBef>
              <a:spcAft>
                <a:spcPts val="0"/>
              </a:spcAft>
              <a:defRPr/>
            </a:pPr>
            <a:endParaRPr lang="tr-TR" sz="1600" dirty="0" smtClean="0"/>
          </a:p>
          <a:p>
            <a:pPr marL="447675" lvl="1" indent="-266700" fontAlgn="auto">
              <a:spcBef>
                <a:spcPts val="0"/>
              </a:spcBef>
              <a:spcAft>
                <a:spcPts val="0"/>
              </a:spcAft>
              <a:defRPr/>
            </a:pPr>
            <a:endParaRPr lang="tr-TR" sz="1600" dirty="0" smtClean="0"/>
          </a:p>
          <a:p>
            <a:pPr marL="447675" lvl="1" indent="-266700" fontAlgn="auto">
              <a:spcBef>
                <a:spcPts val="0"/>
              </a:spcBef>
              <a:spcAft>
                <a:spcPts val="0"/>
              </a:spcAft>
              <a:buFont typeface="Arial" pitchFamily="34" charset="0"/>
              <a:buChar char="–"/>
              <a:defRPr/>
            </a:pPr>
            <a:endParaRPr lang="tr-TR" sz="1600" dirty="0" smtClean="0"/>
          </a:p>
          <a:p>
            <a:pPr marL="447675" lvl="1" indent="-266700" fontAlgn="auto">
              <a:lnSpc>
                <a:spcPct val="150000"/>
              </a:lnSpc>
              <a:spcBef>
                <a:spcPts val="0"/>
              </a:spcBef>
              <a:spcAft>
                <a:spcPts val="0"/>
              </a:spcAft>
              <a:buFont typeface="Arial" pitchFamily="34" charset="0"/>
              <a:buChar char="–"/>
              <a:defRPr/>
            </a:pPr>
            <a:endParaRPr lang="en-US" sz="16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5" descr="Resim1"/>
          <p:cNvPicPr>
            <a:picLocks noChangeAspect="1" noChangeArrowheads="1"/>
          </p:cNvPicPr>
          <p:nvPr/>
        </p:nvPicPr>
        <p:blipFill>
          <a:blip r:embed="rId2" cstate="print">
            <a:lum bright="20000"/>
          </a:blip>
          <a:srcRect/>
          <a:stretch>
            <a:fillRect/>
          </a:stretch>
        </p:blipFill>
        <p:spPr bwMode="auto">
          <a:xfrm>
            <a:off x="-381000" y="-228600"/>
            <a:ext cx="9752013" cy="7313613"/>
          </a:xfrm>
          <a:prstGeom prst="rect">
            <a:avLst/>
          </a:prstGeom>
          <a:noFill/>
          <a:ln w="9525">
            <a:noFill/>
            <a:miter lim="800000"/>
            <a:headEnd/>
            <a:tailEnd/>
          </a:ln>
        </p:spPr>
      </p:pic>
      <p:sp>
        <p:nvSpPr>
          <p:cNvPr id="2" name="Rectangle 3"/>
          <p:cNvSpPr txBox="1">
            <a:spLocks noChangeArrowheads="1"/>
          </p:cNvSpPr>
          <p:nvPr/>
        </p:nvSpPr>
        <p:spPr>
          <a:xfrm>
            <a:off x="152400" y="762000"/>
            <a:ext cx="8686800" cy="5867400"/>
          </a:xfrm>
          <a:prstGeom prst="rect">
            <a:avLst/>
          </a:prstGeom>
        </p:spPr>
        <p:txBody>
          <a:bodyPr/>
          <a:lstStyle/>
          <a:p>
            <a:pPr marL="342900" marR="0" lvl="0" indent="-342900" algn="ctr" defTabSz="914400" rtl="0" eaLnBrk="1" fontAlgn="auto" latinLnBrk="0" hangingPunct="1">
              <a:lnSpc>
                <a:spcPct val="80000"/>
              </a:lnSpc>
              <a:spcBef>
                <a:spcPct val="20000"/>
              </a:spcBef>
              <a:spcAft>
                <a:spcPts val="0"/>
              </a:spcAft>
              <a:buClrTx/>
              <a:buSzTx/>
              <a:buFontTx/>
              <a:buNone/>
              <a:tabLst/>
              <a:defRPr/>
            </a:pPr>
            <a:r>
              <a:rPr kumimoji="0" lang="tr-TR" sz="1600" b="1"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        </a:t>
            </a:r>
            <a:endParaRPr kumimoji="0" lang="tr-TR" sz="1600" b="1" i="0"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742950" marR="0" lvl="1" indent="-285750" algn="l" defTabSz="914400" rtl="0" eaLnBrk="1" fontAlgn="auto" latinLnBrk="0" hangingPunct="1">
              <a:lnSpc>
                <a:spcPct val="80000"/>
              </a:lnSpc>
              <a:spcBef>
                <a:spcPct val="20000"/>
              </a:spcBef>
              <a:spcAft>
                <a:spcPts val="0"/>
              </a:spcAft>
              <a:buClrTx/>
              <a:buSzTx/>
              <a:tabLst/>
              <a:defRPr/>
            </a:pPr>
            <a:endParaRPr kumimoji="0" lang="tr-TR" sz="1600" b="0" i="0" u="none" strike="noStrike" kern="1200" cap="none" spc="0" normalizeH="0" baseline="0" noProof="0" dirty="0" smtClean="0">
              <a:ln>
                <a:noFill/>
              </a:ln>
              <a:solidFill>
                <a:schemeClr val="tx1"/>
              </a:solidFill>
              <a:effectLst/>
              <a:uLnTx/>
              <a:uFillTx/>
              <a:latin typeface="Arial" pitchFamily="34" charset="0"/>
              <a:cs typeface="Arial" pitchFamily="34" charset="0"/>
            </a:endParaRPr>
          </a:p>
          <a:p>
            <a:pPr marL="447675" lvl="1" indent="-266700" fontAlgn="auto">
              <a:spcBef>
                <a:spcPts val="0"/>
              </a:spcBef>
              <a:spcAft>
                <a:spcPts val="0"/>
              </a:spcAft>
              <a:defRPr/>
            </a:pPr>
            <a:endParaRPr lang="tr-TR" sz="1600" dirty="0" smtClean="0"/>
          </a:p>
          <a:p>
            <a:pPr marL="447675" lvl="1" indent="-266700" algn="just" fontAlgn="auto">
              <a:spcBef>
                <a:spcPts val="0"/>
              </a:spcBef>
              <a:spcAft>
                <a:spcPts val="0"/>
              </a:spcAft>
              <a:buFont typeface="Arial" pitchFamily="34" charset="0"/>
              <a:buChar char="–"/>
              <a:defRPr/>
            </a:pPr>
            <a:endParaRPr lang="tr-TR" sz="2000" dirty="0" smtClean="0"/>
          </a:p>
          <a:p>
            <a:pPr marL="447675" lvl="1" indent="-266700" algn="just" fontAlgn="auto">
              <a:spcBef>
                <a:spcPts val="0"/>
              </a:spcBef>
              <a:spcAft>
                <a:spcPts val="0"/>
              </a:spcAft>
              <a:buFont typeface="Arial" pitchFamily="34" charset="0"/>
              <a:buChar char="–"/>
              <a:defRPr/>
            </a:pPr>
            <a:r>
              <a:rPr lang="tr-TR" sz="2000" dirty="0" smtClean="0"/>
              <a:t>Avrupa Birliği tarafından Büyük Endüstriyel Kazalar konusunda geliştirilen ve uygulanan yazılım programları Büyük Kaza Raporlama Sistemi (</a:t>
            </a:r>
            <a:r>
              <a:rPr lang="tr-TR" sz="2000" dirty="0" err="1" smtClean="0"/>
              <a:t>eMARS</a:t>
            </a:r>
            <a:r>
              <a:rPr lang="tr-TR" sz="2000" dirty="0" smtClean="0"/>
              <a:t>), </a:t>
            </a:r>
            <a:r>
              <a:rPr lang="tr-TR" sz="2000" dirty="0" err="1" smtClean="0"/>
              <a:t>Seveso</a:t>
            </a:r>
            <a:r>
              <a:rPr lang="tr-TR" sz="2000" dirty="0" smtClean="0"/>
              <a:t> Kuruluşları Bilgisine Erişim Sistemi (SPIRS), Risk değerlendirme araçları (ASTRA, ARIPAR, vb.) ve uygulamaya yönelik güncellenen rehberlerin ülkemizde de uyumlaştırılması ve kullanılması için yeni projeler yapılması planlanmaktadır.</a:t>
            </a:r>
          </a:p>
          <a:p>
            <a:pPr marL="447675" lvl="1" indent="-266700" fontAlgn="auto">
              <a:spcBef>
                <a:spcPts val="0"/>
              </a:spcBef>
              <a:spcAft>
                <a:spcPts val="0"/>
              </a:spcAft>
              <a:defRPr/>
            </a:pPr>
            <a:endParaRPr lang="tr-TR" sz="2000" dirty="0" smtClean="0"/>
          </a:p>
          <a:p>
            <a:pPr marL="447675" lvl="1" indent="-266700" fontAlgn="auto">
              <a:spcBef>
                <a:spcPts val="0"/>
              </a:spcBef>
              <a:spcAft>
                <a:spcPts val="0"/>
              </a:spcAft>
              <a:buFont typeface="Arial" pitchFamily="34" charset="0"/>
              <a:buChar char="–"/>
              <a:defRPr/>
            </a:pPr>
            <a:endParaRPr lang="tr-TR" sz="1600" dirty="0" smtClean="0"/>
          </a:p>
          <a:p>
            <a:pPr marL="447675" lvl="1" indent="-266700" fontAlgn="auto">
              <a:lnSpc>
                <a:spcPct val="150000"/>
              </a:lnSpc>
              <a:spcBef>
                <a:spcPts val="0"/>
              </a:spcBef>
              <a:spcAft>
                <a:spcPts val="0"/>
              </a:spcAft>
              <a:buFont typeface="Arial" pitchFamily="34" charset="0"/>
              <a:buChar char="–"/>
              <a:defRPr/>
            </a:pPr>
            <a:endParaRPr lang="en-US" sz="16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Numarası Yer Tutucusu"/>
          <p:cNvSpPr>
            <a:spLocks noGrp="1"/>
          </p:cNvSpPr>
          <p:nvPr>
            <p:ph type="sldNum" sz="quarter" idx="12"/>
          </p:nvPr>
        </p:nvSpPr>
        <p:spPr/>
        <p:txBody>
          <a:bodyPr/>
          <a:lstStyle/>
          <a:p>
            <a:pPr>
              <a:defRPr/>
            </a:pPr>
            <a:fld id="{681321BA-AC9F-4713-905E-6AF7A1081794}" type="slidenum">
              <a:rPr lang="tr-TR" smtClean="0"/>
              <a:pPr>
                <a:defRPr/>
              </a:pPr>
              <a:t>28</a:t>
            </a:fld>
            <a:endParaRPr lang="tr-TR"/>
          </a:p>
        </p:txBody>
      </p:sp>
      <p:sp>
        <p:nvSpPr>
          <p:cNvPr id="4" name="3 Dikdörtgen"/>
          <p:cNvSpPr/>
          <p:nvPr/>
        </p:nvSpPr>
        <p:spPr>
          <a:xfrm>
            <a:off x="457200" y="1828800"/>
            <a:ext cx="8382000" cy="4247317"/>
          </a:xfrm>
          <a:prstGeom prst="rect">
            <a:avLst/>
          </a:prstGeom>
        </p:spPr>
        <p:txBody>
          <a:bodyPr wrap="square">
            <a:spAutoFit/>
          </a:bodyPr>
          <a:lstStyle/>
          <a:p>
            <a:pPr algn="just">
              <a:buFontTx/>
              <a:buChar char="-"/>
            </a:pPr>
            <a:r>
              <a:rPr lang="tr-TR" sz="2000" dirty="0" smtClean="0"/>
              <a:t>    AB’nin yeni kimyasallar mevzuatı </a:t>
            </a:r>
            <a:r>
              <a:rPr lang="tr-TR" sz="2000" dirty="0" err="1" smtClean="0"/>
              <a:t>REACH’e</a:t>
            </a:r>
            <a:r>
              <a:rPr lang="tr-TR" sz="2000" dirty="0" smtClean="0"/>
              <a:t>  uyum için çalışmalar devam etmektedir. </a:t>
            </a:r>
          </a:p>
          <a:p>
            <a:pPr algn="just"/>
            <a:endParaRPr lang="tr-TR" sz="2000" dirty="0" smtClean="0"/>
          </a:p>
          <a:p>
            <a:pPr algn="just">
              <a:buFontTx/>
              <a:buChar char="-"/>
            </a:pPr>
            <a:r>
              <a:rPr lang="tr-TR" sz="2000" dirty="0" smtClean="0"/>
              <a:t>    2009 Yılında, Sanayicileri bilgilendirmeye yönelik seminerler düzenlenmiştir.</a:t>
            </a:r>
          </a:p>
          <a:p>
            <a:pPr algn="just">
              <a:buFontTx/>
              <a:buChar char="-"/>
            </a:pPr>
            <a:endParaRPr lang="tr-TR" sz="2000" dirty="0" smtClean="0"/>
          </a:p>
          <a:p>
            <a:pPr algn="just">
              <a:lnSpc>
                <a:spcPct val="150000"/>
              </a:lnSpc>
              <a:buFontTx/>
              <a:buChar char="-"/>
            </a:pPr>
            <a:r>
              <a:rPr lang="tr-TR" sz="2000" dirty="0" smtClean="0"/>
              <a:t>    2010 Yılında, gerçekleştirilen AB Projesi ile 7 Bölgede oluşturulan Sanayi Temas Noktaları 2011 Nisan ayında faaliyete geçecektir.</a:t>
            </a:r>
          </a:p>
          <a:p>
            <a:pPr algn="just">
              <a:lnSpc>
                <a:spcPct val="150000"/>
              </a:lnSpc>
              <a:buFontTx/>
              <a:buChar char="-"/>
            </a:pPr>
            <a:r>
              <a:rPr lang="tr-TR" sz="2000" dirty="0" smtClean="0"/>
              <a:t>    2012 Yılında, REACH Tüzüğü’nü uyumlaştıran ulusal mevzuat hazırlanacak ve Türkiye’ye maliyetini belirlemek amacıyla etki analizi yapılacaktır.</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Numarası Yer Tutucusu"/>
          <p:cNvSpPr>
            <a:spLocks noGrp="1"/>
          </p:cNvSpPr>
          <p:nvPr>
            <p:ph type="sldNum" sz="quarter" idx="12"/>
          </p:nvPr>
        </p:nvSpPr>
        <p:spPr/>
        <p:txBody>
          <a:bodyPr/>
          <a:lstStyle/>
          <a:p>
            <a:pPr>
              <a:defRPr/>
            </a:pPr>
            <a:fld id="{681321BA-AC9F-4713-905E-6AF7A1081794}" type="slidenum">
              <a:rPr lang="tr-TR" smtClean="0"/>
              <a:pPr>
                <a:defRPr/>
              </a:pPr>
              <a:t>29</a:t>
            </a:fld>
            <a:endParaRPr lang="tr-TR"/>
          </a:p>
        </p:txBody>
      </p:sp>
      <p:sp>
        <p:nvSpPr>
          <p:cNvPr id="4" name="3 Dikdörtgen"/>
          <p:cNvSpPr/>
          <p:nvPr/>
        </p:nvSpPr>
        <p:spPr>
          <a:xfrm>
            <a:off x="381000" y="1295400"/>
            <a:ext cx="8305800" cy="4044184"/>
          </a:xfrm>
          <a:prstGeom prst="rect">
            <a:avLst/>
          </a:prstGeom>
        </p:spPr>
        <p:txBody>
          <a:bodyPr wrap="square">
            <a:spAutoFit/>
          </a:bodyPr>
          <a:lstStyle/>
          <a:p>
            <a:pPr lvl="0" algn="ctr">
              <a:lnSpc>
                <a:spcPct val="120000"/>
              </a:lnSpc>
              <a:buNone/>
              <a:defRPr/>
            </a:pPr>
            <a:r>
              <a:rPr lang="tr-TR" sz="2000" b="1" dirty="0" smtClean="0">
                <a:solidFill>
                  <a:srgbClr val="FF0000"/>
                </a:solidFill>
                <a:latin typeface="+mj-lt"/>
                <a:cs typeface="Times New Roman" pitchFamily="18" charset="0"/>
              </a:rPr>
              <a:t>1272/2008/AT Sayılı Maddelerin ve Müstahzarların </a:t>
            </a:r>
          </a:p>
          <a:p>
            <a:pPr lvl="0" algn="ctr">
              <a:lnSpc>
                <a:spcPct val="120000"/>
              </a:lnSpc>
              <a:buNone/>
              <a:defRPr/>
            </a:pPr>
            <a:r>
              <a:rPr lang="tr-TR" sz="2000" b="1" dirty="0" smtClean="0">
                <a:solidFill>
                  <a:srgbClr val="FF0000"/>
                </a:solidFill>
                <a:latin typeface="+mj-lt"/>
                <a:cs typeface="Times New Roman" pitchFamily="18" charset="0"/>
              </a:rPr>
              <a:t>Sınıflandırılması, Etiketlenmesi ve Ambalajlanması  (CLP) Tüzüğü</a:t>
            </a:r>
          </a:p>
          <a:p>
            <a:pPr lvl="0" algn="ctr">
              <a:lnSpc>
                <a:spcPct val="120000"/>
              </a:lnSpc>
              <a:buNone/>
              <a:defRPr/>
            </a:pPr>
            <a:endParaRPr lang="tr-TR" sz="1400" b="1" dirty="0" smtClean="0">
              <a:solidFill>
                <a:srgbClr val="FF0000"/>
              </a:solidFill>
              <a:latin typeface="Times New Roman" pitchFamily="18" charset="0"/>
              <a:cs typeface="Times New Roman" pitchFamily="18" charset="0"/>
            </a:endParaRPr>
          </a:p>
          <a:p>
            <a:pPr lvl="1" algn="just">
              <a:lnSpc>
                <a:spcPct val="120000"/>
              </a:lnSpc>
              <a:defRPr/>
            </a:pPr>
            <a:r>
              <a:rPr lang="tr-TR" sz="1400" dirty="0" smtClean="0">
                <a:solidFill>
                  <a:srgbClr val="0033CC"/>
                </a:solidFill>
              </a:rPr>
              <a:t>-    </a:t>
            </a:r>
            <a:r>
              <a:rPr lang="tr-TR" sz="2000" dirty="0" smtClean="0"/>
              <a:t>Tehlikeli madde ve karışımların çevre ve insan sağlığı üzerinde olası zararlarını önlemek ve güvenli kullanımı sağlamak amacıyla, Birleşmiş Milletlerin geliştirdiği “Kimyasalların Sınıflandırılması ve Etiketlenmesinin Küresel Uyumlaştırılması Sistemi”ne (GHS) uyum amacıyla Avrupa Komisyonu tarafından 31.12.2008 tarihinde yayımlanmış ve 20.01.2009 tarihinde yürürlüğe girmiştir.</a:t>
            </a:r>
          </a:p>
          <a:p>
            <a:pPr lvl="1">
              <a:lnSpc>
                <a:spcPct val="120000"/>
              </a:lnSpc>
              <a:buNone/>
              <a:defRPr/>
            </a:pPr>
            <a:endParaRPr lang="tr-TR" sz="1400" dirty="0" smtClean="0">
              <a:solidFill>
                <a:srgbClr val="0033CC"/>
              </a:solidFill>
            </a:endParaRPr>
          </a:p>
          <a:p>
            <a:pPr lvl="1">
              <a:lnSpc>
                <a:spcPct val="120000"/>
              </a:lnSpc>
              <a:defRPr/>
            </a:pPr>
            <a:endParaRPr lang="tr-TR" sz="1400" dirty="0" smtClean="0">
              <a:solidFill>
                <a:srgbClr val="0033CC"/>
              </a:solidFill>
            </a:endParaRPr>
          </a:p>
          <a:p>
            <a:pPr lvl="0">
              <a:lnSpc>
                <a:spcPct val="120000"/>
              </a:lnSpc>
              <a:buNone/>
              <a:defRPr/>
            </a:pPr>
            <a:endParaRPr lang="tr-TR" sz="12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5" descr="Resim1"/>
          <p:cNvPicPr>
            <a:picLocks noChangeAspect="1" noChangeArrowheads="1"/>
          </p:cNvPicPr>
          <p:nvPr/>
        </p:nvPicPr>
        <p:blipFill>
          <a:blip r:embed="rId2" cstate="print">
            <a:lum bright="20000"/>
          </a:blip>
          <a:srcRect/>
          <a:stretch>
            <a:fillRect/>
          </a:stretch>
        </p:blipFill>
        <p:spPr bwMode="auto">
          <a:xfrm>
            <a:off x="-381000" y="-455613"/>
            <a:ext cx="9752013" cy="7313613"/>
          </a:xfrm>
          <a:prstGeom prst="rect">
            <a:avLst/>
          </a:prstGeom>
          <a:noFill/>
          <a:ln w="9525">
            <a:noFill/>
            <a:miter lim="800000"/>
            <a:headEnd/>
            <a:tailEnd/>
          </a:ln>
        </p:spPr>
      </p:pic>
      <p:sp>
        <p:nvSpPr>
          <p:cNvPr id="2" name="Rectangle 3"/>
          <p:cNvSpPr txBox="1">
            <a:spLocks noChangeArrowheads="1"/>
          </p:cNvSpPr>
          <p:nvPr/>
        </p:nvSpPr>
        <p:spPr>
          <a:xfrm>
            <a:off x="152400" y="762000"/>
            <a:ext cx="8382000" cy="5410200"/>
          </a:xfrm>
          <a:prstGeom prst="rect">
            <a:avLst/>
          </a:prstGeom>
        </p:spPr>
        <p:txBody>
          <a:bodyPr/>
          <a:lstStyle/>
          <a:p>
            <a:pPr marL="342900" marR="0" lvl="0" indent="-342900" algn="ctr" defTabSz="914400" rtl="0" eaLnBrk="1" fontAlgn="auto" latinLnBrk="0" hangingPunct="1">
              <a:lnSpc>
                <a:spcPct val="80000"/>
              </a:lnSpc>
              <a:spcBef>
                <a:spcPct val="20000"/>
              </a:spcBef>
              <a:spcAft>
                <a:spcPts val="0"/>
              </a:spcAft>
              <a:buClrTx/>
              <a:buSzTx/>
              <a:buFontTx/>
              <a:buNone/>
              <a:tabLst/>
              <a:defRPr/>
            </a:pPr>
            <a:endParaRPr lang="tr-TR" sz="1600" b="1" dirty="0" smtClean="0">
              <a:solidFill>
                <a:srgbClr val="FF0000"/>
              </a:solidFill>
              <a:latin typeface="Times New Roman" pitchFamily="18" charset="0"/>
              <a:cs typeface="Times New Roman" pitchFamily="18" charset="0"/>
            </a:endParaRPr>
          </a:p>
          <a:p>
            <a:pPr marL="342900" marR="0" lvl="0" indent="-342900" defTabSz="914400" rtl="0" eaLnBrk="1" fontAlgn="auto" latinLnBrk="0" hangingPunct="1">
              <a:lnSpc>
                <a:spcPct val="80000"/>
              </a:lnSpc>
              <a:spcBef>
                <a:spcPct val="20000"/>
              </a:spcBef>
              <a:spcAft>
                <a:spcPts val="0"/>
              </a:spcAft>
              <a:buClrTx/>
              <a:buSzTx/>
              <a:buFontTx/>
              <a:buNone/>
              <a:tabLst/>
              <a:defRPr/>
            </a:pPr>
            <a:r>
              <a:rPr lang="tr-TR" sz="2400" b="1" dirty="0" smtClean="0">
                <a:solidFill>
                  <a:srgbClr val="0070C0"/>
                </a:solidFill>
                <a:latin typeface="Times New Roman" pitchFamily="18" charset="0"/>
                <a:cs typeface="Times New Roman" pitchFamily="18" charset="0"/>
              </a:rPr>
              <a:t>MEVCUT DURUM</a:t>
            </a:r>
            <a:endParaRPr kumimoji="0" lang="tr-TR" sz="2400" b="1"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742950" lvl="1" indent="-285750" algn="just" fontAlgn="auto">
              <a:lnSpc>
                <a:spcPct val="80000"/>
              </a:lnSpc>
              <a:spcBef>
                <a:spcPct val="20000"/>
              </a:spcBef>
              <a:spcAft>
                <a:spcPts val="0"/>
              </a:spcAft>
              <a:defRPr/>
            </a:pPr>
            <a:endParaRPr lang="tr-TR" sz="1600" dirty="0" smtClean="0"/>
          </a:p>
          <a:p>
            <a:pPr marL="742950" lvl="1" indent="-285750" algn="just" fontAlgn="auto">
              <a:lnSpc>
                <a:spcPct val="80000"/>
              </a:lnSpc>
              <a:spcBef>
                <a:spcPct val="20000"/>
              </a:spcBef>
              <a:spcAft>
                <a:spcPts val="0"/>
              </a:spcAft>
              <a:buFont typeface="Arial" pitchFamily="34" charset="0"/>
              <a:buChar char="–"/>
              <a:defRPr/>
            </a:pPr>
            <a:r>
              <a:rPr lang="tr-TR" sz="2000" dirty="0" smtClean="0"/>
              <a:t>96/82/EC sayılı Tehlikeli Maddeleri İçeren Büyük Kaza Risklerinin Kontrolüne İlişkin Konsey Direktifinin (</a:t>
            </a:r>
            <a:r>
              <a:rPr lang="tr-TR" sz="2000" dirty="0" err="1" smtClean="0"/>
              <a:t>Seveso</a:t>
            </a:r>
            <a:r>
              <a:rPr lang="tr-TR" sz="2000" dirty="0" smtClean="0"/>
              <a:t>-II Direktifi) uyumlaştırılmasıyla hazırlanan “Büyük Endüstriyel Kazaların Kontrolü Hakkında Yönetmelik” 18 Ağustos 2010 tarih ve 27676 sayılı Resmi Gazetede yayımlanmıştır.</a:t>
            </a:r>
          </a:p>
          <a:p>
            <a:pPr marL="742950" lvl="1" indent="-285750" algn="just" fontAlgn="auto">
              <a:lnSpc>
                <a:spcPct val="80000"/>
              </a:lnSpc>
              <a:spcBef>
                <a:spcPct val="20000"/>
              </a:spcBef>
              <a:spcAft>
                <a:spcPts val="0"/>
              </a:spcAft>
              <a:defRPr/>
            </a:pPr>
            <a:endParaRPr lang="tr-TR" sz="2000" dirty="0" smtClean="0"/>
          </a:p>
          <a:p>
            <a:pPr marL="742950" lvl="1" indent="-285750" algn="just" fontAlgn="auto">
              <a:lnSpc>
                <a:spcPct val="80000"/>
              </a:lnSpc>
              <a:spcBef>
                <a:spcPct val="20000"/>
              </a:spcBef>
              <a:spcAft>
                <a:spcPts val="0"/>
              </a:spcAft>
              <a:buFont typeface="Arial" pitchFamily="34" charset="0"/>
              <a:buChar char="–"/>
              <a:defRPr/>
            </a:pPr>
            <a:r>
              <a:rPr lang="tr-TR" sz="2000" b="1" dirty="0" smtClean="0">
                <a:solidFill>
                  <a:srgbClr val="0070C0"/>
                </a:solidFill>
              </a:rPr>
              <a:t>Bildirim maddesi yürürlüğe girmiştir. Diğer maddeler için 2 yıllık geçiş süresi verilmiştir.</a:t>
            </a:r>
          </a:p>
          <a:p>
            <a:pPr marL="742950" lvl="1" indent="-285750" algn="just" fontAlgn="auto">
              <a:lnSpc>
                <a:spcPct val="80000"/>
              </a:lnSpc>
              <a:spcBef>
                <a:spcPct val="20000"/>
              </a:spcBef>
              <a:spcAft>
                <a:spcPts val="0"/>
              </a:spcAft>
              <a:defRPr/>
            </a:pPr>
            <a:endParaRPr lang="tr-TR" sz="2000" dirty="0" smtClean="0"/>
          </a:p>
          <a:p>
            <a:pPr marL="742950" lvl="1" indent="-285750" algn="just" fontAlgn="auto">
              <a:lnSpc>
                <a:spcPct val="80000"/>
              </a:lnSpc>
              <a:spcBef>
                <a:spcPct val="20000"/>
              </a:spcBef>
              <a:spcAft>
                <a:spcPts val="0"/>
              </a:spcAft>
              <a:buFont typeface="Arial" pitchFamily="34" charset="0"/>
              <a:buChar char="–"/>
              <a:defRPr/>
            </a:pPr>
            <a:r>
              <a:rPr lang="tr-TR" sz="2000" dirty="0" smtClean="0"/>
              <a:t>Bakanlığımıza Çevre Bilgi Sistemi üzerinden yapılan Seveso bildirimleri ile büyük endüstriyel kaza riski taşıyan tesisler tespit edilmeye başlanmıştır.</a:t>
            </a:r>
          </a:p>
          <a:p>
            <a:pPr marL="742950" lvl="1" indent="-285750" fontAlgn="auto">
              <a:lnSpc>
                <a:spcPct val="80000"/>
              </a:lnSpc>
              <a:spcBef>
                <a:spcPct val="20000"/>
              </a:spcBef>
              <a:spcAft>
                <a:spcPts val="0"/>
              </a:spcAft>
              <a:defRPr/>
            </a:pPr>
            <a:endParaRPr lang="tr-TR" dirty="0" smtClean="0">
              <a:latin typeface="Times New Roman" pitchFamily="18" charset="0"/>
              <a:cs typeface="Times New Roman" pitchFamily="18" charset="0"/>
            </a:endParaRPr>
          </a:p>
          <a:p>
            <a:pPr marL="742950" lvl="1" indent="-285750" algn="ctr" fontAlgn="auto">
              <a:lnSpc>
                <a:spcPct val="80000"/>
              </a:lnSpc>
              <a:spcBef>
                <a:spcPct val="20000"/>
              </a:spcBef>
              <a:spcAft>
                <a:spcPts val="0"/>
              </a:spcAft>
              <a:buFont typeface="Arial" pitchFamily="34" charset="0"/>
              <a:buChar char="–"/>
              <a:defRPr/>
            </a:pPr>
            <a:endParaRPr lang="tr-TR" sz="1600" b="1" u="sng" dirty="0" smtClean="0"/>
          </a:p>
          <a:p>
            <a:pPr marL="742950" lvl="1" indent="-285750" algn="ctr" fontAlgn="auto">
              <a:lnSpc>
                <a:spcPct val="80000"/>
              </a:lnSpc>
              <a:spcBef>
                <a:spcPct val="20000"/>
              </a:spcBef>
              <a:spcAft>
                <a:spcPts val="0"/>
              </a:spcAft>
              <a:defRPr/>
            </a:pPr>
            <a:r>
              <a:rPr lang="tr-TR" dirty="0" smtClean="0"/>
              <a:t>	</a:t>
            </a:r>
            <a:endParaRPr lang="en-US" sz="16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Numarası Yer Tutucusu"/>
          <p:cNvSpPr>
            <a:spLocks noGrp="1"/>
          </p:cNvSpPr>
          <p:nvPr>
            <p:ph type="sldNum" sz="quarter" idx="12"/>
          </p:nvPr>
        </p:nvSpPr>
        <p:spPr/>
        <p:txBody>
          <a:bodyPr/>
          <a:lstStyle/>
          <a:p>
            <a:pPr>
              <a:defRPr/>
            </a:pPr>
            <a:fld id="{681321BA-AC9F-4713-905E-6AF7A1081794}" type="slidenum">
              <a:rPr lang="tr-TR" smtClean="0"/>
              <a:pPr>
                <a:defRPr/>
              </a:pPr>
              <a:t>30</a:t>
            </a:fld>
            <a:endParaRPr lang="tr-TR"/>
          </a:p>
        </p:txBody>
      </p:sp>
      <p:sp>
        <p:nvSpPr>
          <p:cNvPr id="4" name="3 Dikdörtgen"/>
          <p:cNvSpPr/>
          <p:nvPr/>
        </p:nvSpPr>
        <p:spPr>
          <a:xfrm>
            <a:off x="381000" y="1393747"/>
            <a:ext cx="8305800" cy="4413516"/>
          </a:xfrm>
          <a:prstGeom prst="rect">
            <a:avLst/>
          </a:prstGeom>
        </p:spPr>
        <p:txBody>
          <a:bodyPr wrap="square">
            <a:spAutoFit/>
          </a:bodyPr>
          <a:lstStyle/>
          <a:p>
            <a:pPr lvl="0" algn="ctr">
              <a:lnSpc>
                <a:spcPct val="120000"/>
              </a:lnSpc>
              <a:buNone/>
              <a:defRPr/>
            </a:pPr>
            <a:r>
              <a:rPr lang="tr-TR" sz="2000" b="1" dirty="0" smtClean="0">
                <a:solidFill>
                  <a:srgbClr val="FF0000"/>
                </a:solidFill>
                <a:latin typeface="+mj-lt"/>
                <a:cs typeface="Times New Roman" pitchFamily="18" charset="0"/>
              </a:rPr>
              <a:t>1272/2008/AT Sayılı Maddelerin ve Müstahzarların </a:t>
            </a:r>
          </a:p>
          <a:p>
            <a:pPr lvl="0" algn="ctr">
              <a:lnSpc>
                <a:spcPct val="120000"/>
              </a:lnSpc>
              <a:buNone/>
              <a:defRPr/>
            </a:pPr>
            <a:r>
              <a:rPr lang="tr-TR" sz="2000" b="1" dirty="0" smtClean="0">
                <a:solidFill>
                  <a:srgbClr val="FF0000"/>
                </a:solidFill>
                <a:latin typeface="+mj-lt"/>
                <a:cs typeface="Times New Roman" pitchFamily="18" charset="0"/>
              </a:rPr>
              <a:t>Sınıflandırılması, Etiketlenmesi ve Ambalajlanması  (CLP) Tüzüğü</a:t>
            </a:r>
          </a:p>
          <a:p>
            <a:pPr lvl="1">
              <a:lnSpc>
                <a:spcPct val="120000"/>
              </a:lnSpc>
              <a:defRPr/>
            </a:pPr>
            <a:endParaRPr lang="tr-TR" sz="1400" dirty="0" smtClean="0">
              <a:solidFill>
                <a:srgbClr val="0033CC"/>
              </a:solidFill>
            </a:endParaRPr>
          </a:p>
          <a:p>
            <a:pPr lvl="1" algn="just">
              <a:lnSpc>
                <a:spcPct val="120000"/>
              </a:lnSpc>
              <a:buFontTx/>
              <a:buChar char="-"/>
              <a:defRPr/>
            </a:pPr>
            <a:r>
              <a:rPr lang="tr-TR" sz="2000" dirty="0" smtClean="0"/>
              <a:t>Ülkemizdeki uyumlaştırma SEI 2007 – CLP Projesi kapsamında devam etmekte olup, proje kapsamında:</a:t>
            </a:r>
          </a:p>
          <a:p>
            <a:pPr lvl="1" algn="just">
              <a:lnSpc>
                <a:spcPct val="120000"/>
              </a:lnSpc>
              <a:buFontTx/>
              <a:buChar char="-"/>
              <a:defRPr/>
            </a:pPr>
            <a:endParaRPr lang="tr-TR" sz="2000" dirty="0" smtClean="0"/>
          </a:p>
          <a:p>
            <a:pPr marL="990600" indent="-180975" algn="just">
              <a:lnSpc>
                <a:spcPct val="120000"/>
              </a:lnSpc>
              <a:buFont typeface="Arial" pitchFamily="34" charset="0"/>
              <a:buChar char="•"/>
            </a:pPr>
            <a:r>
              <a:rPr lang="tr-TR" sz="2000" dirty="0" smtClean="0"/>
              <a:t>CLP tüzüğüne ilişkin taslak mevzuat ve Tüzüğün uygulanmasına yönelik rehber dokümanlar hazırlanacaktır.</a:t>
            </a:r>
          </a:p>
          <a:p>
            <a:pPr marL="990600" indent="-180975" algn="just">
              <a:lnSpc>
                <a:spcPct val="120000"/>
              </a:lnSpc>
              <a:buFont typeface="Arial" pitchFamily="34" charset="0"/>
              <a:buChar char="•"/>
            </a:pPr>
            <a:r>
              <a:rPr lang="tr-TR" sz="2000" dirty="0" smtClean="0"/>
              <a:t>Strateji ve uygulama planı hazırlanacaktır.</a:t>
            </a:r>
          </a:p>
          <a:p>
            <a:pPr marL="990600" indent="-180975" algn="just">
              <a:lnSpc>
                <a:spcPct val="120000"/>
              </a:lnSpc>
              <a:buFont typeface="Arial" pitchFamily="34" charset="0"/>
              <a:buChar char="•"/>
            </a:pPr>
            <a:r>
              <a:rPr lang="tr-TR" sz="2000" dirty="0" smtClean="0"/>
              <a:t>CLP Ulusal Yardım Masası kurulacaktır.</a:t>
            </a:r>
          </a:p>
          <a:p>
            <a:pPr marL="990600" indent="-180975" algn="just">
              <a:lnSpc>
                <a:spcPct val="120000"/>
              </a:lnSpc>
              <a:buFont typeface="Arial" pitchFamily="34" charset="0"/>
              <a:buChar char="•"/>
            </a:pPr>
            <a:r>
              <a:rPr lang="tr-TR" sz="2000" dirty="0" smtClean="0"/>
              <a:t>İlgili kurumlara ve sanayicilere eğitim verilecektir.</a:t>
            </a:r>
          </a:p>
          <a:p>
            <a:pPr lvl="0">
              <a:lnSpc>
                <a:spcPct val="120000"/>
              </a:lnSpc>
              <a:buNone/>
              <a:defRPr/>
            </a:pPr>
            <a:endParaRPr lang="tr-TR" sz="20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5" descr="Resim1"/>
          <p:cNvPicPr>
            <a:picLocks noChangeAspect="1" noChangeArrowheads="1"/>
          </p:cNvPicPr>
          <p:nvPr/>
        </p:nvPicPr>
        <p:blipFill>
          <a:blip r:embed="rId2" cstate="print">
            <a:lum bright="20000"/>
          </a:blip>
          <a:srcRect/>
          <a:stretch>
            <a:fillRect/>
          </a:stretch>
        </p:blipFill>
        <p:spPr bwMode="auto">
          <a:xfrm>
            <a:off x="-381000" y="-228600"/>
            <a:ext cx="9752013" cy="7313613"/>
          </a:xfrm>
          <a:prstGeom prst="rect">
            <a:avLst/>
          </a:prstGeom>
          <a:noFill/>
          <a:ln w="9525">
            <a:noFill/>
            <a:miter lim="800000"/>
            <a:headEnd/>
            <a:tailEnd/>
          </a:ln>
        </p:spPr>
      </p:pic>
      <p:sp>
        <p:nvSpPr>
          <p:cNvPr id="2" name="Rectangle 3"/>
          <p:cNvSpPr txBox="1">
            <a:spLocks noChangeArrowheads="1"/>
          </p:cNvSpPr>
          <p:nvPr/>
        </p:nvSpPr>
        <p:spPr>
          <a:xfrm>
            <a:off x="0" y="762000"/>
            <a:ext cx="9144000" cy="5867400"/>
          </a:xfrm>
          <a:prstGeom prst="rect">
            <a:avLst/>
          </a:prstGeom>
        </p:spPr>
        <p:txBody>
          <a:bodyPr/>
          <a:lstStyle/>
          <a:p>
            <a:pPr marL="342900" marR="0" lvl="0" indent="-342900" algn="ctr" defTabSz="914400" rtl="0" eaLnBrk="1" fontAlgn="auto" latinLnBrk="0" hangingPunct="1">
              <a:lnSpc>
                <a:spcPct val="80000"/>
              </a:lnSpc>
              <a:spcBef>
                <a:spcPct val="20000"/>
              </a:spcBef>
              <a:spcAft>
                <a:spcPts val="0"/>
              </a:spcAft>
              <a:buClrTx/>
              <a:buSzTx/>
              <a:buFontTx/>
              <a:buNone/>
              <a:tabLst/>
              <a:defRPr/>
            </a:pPr>
            <a:r>
              <a:rPr kumimoji="0" lang="tr-TR" sz="1600" b="1"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        </a:t>
            </a:r>
            <a:endParaRPr kumimoji="0" lang="tr-TR" sz="1600" b="1" i="0"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342900" lvl="0" indent="-342900" algn="ctr" fontAlgn="auto">
              <a:lnSpc>
                <a:spcPct val="80000"/>
              </a:lnSpc>
              <a:spcBef>
                <a:spcPct val="20000"/>
              </a:spcBef>
              <a:spcAft>
                <a:spcPts val="0"/>
              </a:spcAft>
              <a:defRPr/>
            </a:pPr>
            <a:r>
              <a:rPr lang="tr-TR" sz="2600" b="1" dirty="0" smtClean="0">
                <a:solidFill>
                  <a:srgbClr val="0070C0"/>
                </a:solidFill>
              </a:rPr>
              <a:t>    AB’YE UYUM ÇERÇEVESİNDE GELECEKTE SANAYİCİNİN ALACAĞI SORUMLULUKLAR</a:t>
            </a:r>
            <a:endParaRPr kumimoji="0" lang="tr-TR" sz="2600" b="1" i="0" u="none" strike="noStrike" kern="1200" cap="none" spc="0" normalizeH="0" baseline="0" noProof="0" dirty="0" smtClean="0">
              <a:ln>
                <a:noFill/>
              </a:ln>
              <a:solidFill>
                <a:srgbClr val="0070C0"/>
              </a:solidFill>
              <a:effectLst/>
              <a:uLnTx/>
              <a:uFillTx/>
              <a:latin typeface="Arial" pitchFamily="34" charset="0"/>
              <a:cs typeface="Arial" pitchFamily="34" charset="0"/>
            </a:endParaRPr>
          </a:p>
          <a:p>
            <a:pPr marL="447675" lvl="1" indent="-266700" fontAlgn="auto">
              <a:spcBef>
                <a:spcPts val="0"/>
              </a:spcBef>
              <a:spcAft>
                <a:spcPts val="0"/>
              </a:spcAft>
              <a:defRPr/>
            </a:pPr>
            <a:endParaRPr lang="tr-TR" sz="1600" dirty="0" smtClean="0"/>
          </a:p>
          <a:p>
            <a:pPr marL="447675" lvl="1" indent="-266700" fontAlgn="auto">
              <a:spcBef>
                <a:spcPts val="0"/>
              </a:spcBef>
              <a:spcAft>
                <a:spcPts val="0"/>
              </a:spcAft>
              <a:defRPr/>
            </a:pPr>
            <a:r>
              <a:rPr lang="tr-TR" sz="2000" b="1" dirty="0" smtClean="0"/>
              <a:t>Büyük Endüstriyel Kazaların Kontrolü Hakkında Yönetmelik gereğince;</a:t>
            </a:r>
          </a:p>
          <a:p>
            <a:pPr marL="447675" lvl="1" indent="-266700" fontAlgn="auto">
              <a:spcBef>
                <a:spcPts val="0"/>
              </a:spcBef>
              <a:spcAft>
                <a:spcPts val="0"/>
              </a:spcAft>
              <a:defRPr/>
            </a:pPr>
            <a:endParaRPr lang="tr-TR" sz="2000" dirty="0" smtClean="0"/>
          </a:p>
          <a:p>
            <a:pPr eaLnBrk="0" hangingPunct="0">
              <a:defRPr/>
            </a:pPr>
            <a:r>
              <a:rPr lang="tr-TR" sz="2400" i="1" u="sng" kern="0" dirty="0" smtClean="0">
                <a:solidFill>
                  <a:srgbClr val="C00000"/>
                </a:solidFill>
                <a:latin typeface="Arial"/>
                <a:cs typeface="Arial" charset="0"/>
              </a:rPr>
              <a:t>Üst Seviyeli Kuruluşlar</a:t>
            </a:r>
          </a:p>
          <a:p>
            <a:pPr eaLnBrk="0" hangingPunct="0">
              <a:buFont typeface="Wingdings" pitchFamily="2" charset="2"/>
              <a:buChar char="Ø"/>
              <a:defRPr/>
            </a:pPr>
            <a:r>
              <a:rPr lang="tr-TR" sz="2000" dirty="0" smtClean="0">
                <a:cs typeface="Arial" charset="0"/>
              </a:rPr>
              <a:t> Güvenlik Yönetim Sistemleri’ni kurmak</a:t>
            </a:r>
          </a:p>
          <a:p>
            <a:pPr eaLnBrk="0" hangingPunct="0">
              <a:buFont typeface="Wingdings" pitchFamily="2" charset="2"/>
              <a:buChar char="Ø"/>
              <a:defRPr/>
            </a:pPr>
            <a:r>
              <a:rPr lang="tr-TR" sz="2000" dirty="0" smtClean="0">
                <a:cs typeface="Arial" charset="0"/>
              </a:rPr>
              <a:t> </a:t>
            </a:r>
            <a:r>
              <a:rPr lang="tr-TR" sz="2000" i="1" dirty="0" smtClean="0">
                <a:solidFill>
                  <a:srgbClr val="8D75F1"/>
                </a:solidFill>
                <a:cs typeface="Arial" charset="0"/>
              </a:rPr>
              <a:t>Güvenlik Raporu</a:t>
            </a:r>
            <a:r>
              <a:rPr lang="tr-TR" sz="2000" dirty="0" smtClean="0">
                <a:cs typeface="Arial" charset="0"/>
              </a:rPr>
              <a:t> hazırlamak</a:t>
            </a:r>
          </a:p>
          <a:p>
            <a:pPr eaLnBrk="0" hangingPunct="0">
              <a:buFont typeface="Wingdings" pitchFamily="2" charset="2"/>
              <a:buChar char="Ø"/>
              <a:defRPr/>
            </a:pPr>
            <a:r>
              <a:rPr lang="tr-TR" sz="2000" dirty="0" smtClean="0">
                <a:cs typeface="Arial" charset="0"/>
              </a:rPr>
              <a:t>Kuruluş içinde alınacak önlemlere dair </a:t>
            </a:r>
            <a:r>
              <a:rPr lang="tr-TR" sz="2000" i="1" dirty="0" smtClean="0">
                <a:solidFill>
                  <a:srgbClr val="8D75F1"/>
                </a:solidFill>
                <a:cs typeface="Arial" charset="0"/>
              </a:rPr>
              <a:t>dahili acil durum planı</a:t>
            </a:r>
            <a:r>
              <a:rPr lang="tr-TR" sz="2000" dirty="0" smtClean="0">
                <a:cs typeface="Arial" charset="0"/>
              </a:rPr>
              <a:t> hazırlamak</a:t>
            </a:r>
          </a:p>
          <a:p>
            <a:pPr eaLnBrk="0" hangingPunct="0">
              <a:buFont typeface="Wingdings" pitchFamily="2" charset="2"/>
              <a:buChar char="Ø"/>
              <a:defRPr/>
            </a:pPr>
            <a:endParaRPr lang="tr-TR" sz="2000" dirty="0" smtClean="0">
              <a:cs typeface="Arial" charset="0"/>
            </a:endParaRPr>
          </a:p>
          <a:p>
            <a:pPr eaLnBrk="0" hangingPunct="0">
              <a:defRPr/>
            </a:pPr>
            <a:r>
              <a:rPr lang="tr-TR" sz="2400" i="1" u="sng" dirty="0" smtClean="0">
                <a:solidFill>
                  <a:srgbClr val="C00000"/>
                </a:solidFill>
                <a:cs typeface="Arial" charset="0"/>
              </a:rPr>
              <a:t>Alt Seviyeli Kuruluşlar</a:t>
            </a:r>
          </a:p>
          <a:p>
            <a:pPr eaLnBrk="0" hangingPunct="0">
              <a:buFont typeface="Wingdings" pitchFamily="2" charset="2"/>
              <a:buChar char="Ø"/>
              <a:defRPr/>
            </a:pPr>
            <a:r>
              <a:rPr lang="tr-TR" sz="2000" dirty="0" smtClean="0">
                <a:cs typeface="Arial" charset="0"/>
              </a:rPr>
              <a:t>Büyük Kaza Önleme Politikası oluşturmak</a:t>
            </a:r>
          </a:p>
          <a:p>
            <a:pPr eaLnBrk="0" hangingPunct="0">
              <a:buFontTx/>
              <a:buChar char="•"/>
              <a:defRPr/>
            </a:pPr>
            <a:endParaRPr lang="tr-TR" dirty="0" smtClean="0">
              <a:cs typeface="Arial" charset="0"/>
            </a:endParaRPr>
          </a:p>
          <a:p>
            <a:pPr marL="447675" lvl="1" indent="-266700" fontAlgn="auto">
              <a:spcBef>
                <a:spcPts val="0"/>
              </a:spcBef>
              <a:spcAft>
                <a:spcPts val="0"/>
              </a:spcAft>
              <a:defRPr/>
            </a:pPr>
            <a:endParaRPr lang="tr-TR" sz="2000" dirty="0" smtClean="0"/>
          </a:p>
          <a:p>
            <a:pPr marL="447675" lvl="1" indent="-266700" fontAlgn="auto">
              <a:spcBef>
                <a:spcPts val="0"/>
              </a:spcBef>
              <a:spcAft>
                <a:spcPts val="0"/>
              </a:spcAft>
              <a:buFont typeface="Arial" pitchFamily="34" charset="0"/>
              <a:buChar char="–"/>
              <a:defRPr/>
            </a:pPr>
            <a:endParaRPr lang="tr-TR" sz="1600" dirty="0" smtClean="0"/>
          </a:p>
          <a:p>
            <a:pPr marL="447675" lvl="1" indent="-266700" fontAlgn="auto">
              <a:lnSpc>
                <a:spcPct val="150000"/>
              </a:lnSpc>
              <a:spcBef>
                <a:spcPts val="0"/>
              </a:spcBef>
              <a:spcAft>
                <a:spcPts val="0"/>
              </a:spcAft>
              <a:buFont typeface="Arial" pitchFamily="34" charset="0"/>
              <a:buChar char="–"/>
              <a:defRPr/>
            </a:pPr>
            <a:endParaRPr lang="en-US" sz="16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Numarası Yer Tutucusu"/>
          <p:cNvSpPr>
            <a:spLocks noGrp="1"/>
          </p:cNvSpPr>
          <p:nvPr>
            <p:ph type="sldNum" sz="quarter" idx="12"/>
          </p:nvPr>
        </p:nvSpPr>
        <p:spPr/>
        <p:txBody>
          <a:bodyPr/>
          <a:lstStyle/>
          <a:p>
            <a:pPr>
              <a:defRPr/>
            </a:pPr>
            <a:fld id="{681321BA-AC9F-4713-905E-6AF7A1081794}" type="slidenum">
              <a:rPr lang="tr-TR" smtClean="0"/>
              <a:pPr>
                <a:defRPr/>
              </a:pPr>
              <a:t>32</a:t>
            </a:fld>
            <a:endParaRPr lang="tr-TR"/>
          </a:p>
        </p:txBody>
      </p:sp>
      <p:sp>
        <p:nvSpPr>
          <p:cNvPr id="4" name="3 Metin kutusu"/>
          <p:cNvSpPr txBox="1"/>
          <p:nvPr/>
        </p:nvSpPr>
        <p:spPr>
          <a:xfrm>
            <a:off x="533400" y="1676400"/>
            <a:ext cx="8458200" cy="5016758"/>
          </a:xfrm>
          <a:prstGeom prst="rect">
            <a:avLst/>
          </a:prstGeom>
          <a:noFill/>
        </p:spPr>
        <p:txBody>
          <a:bodyPr wrap="square" rtlCol="0">
            <a:spAutoFit/>
          </a:bodyPr>
          <a:lstStyle/>
          <a:p>
            <a:r>
              <a:rPr lang="tr-TR" sz="2000" b="1" dirty="0" smtClean="0">
                <a:ln w="1905"/>
                <a:effectLst>
                  <a:innerShdw blurRad="69850" dist="43180" dir="5400000">
                    <a:srgbClr val="000000">
                      <a:alpha val="65000"/>
                    </a:srgbClr>
                  </a:innerShdw>
                </a:effectLst>
              </a:rPr>
              <a:t>REACH Tüzüğü gereğince üretilen/ithal edilen madde ve eşyaların </a:t>
            </a:r>
          </a:p>
          <a:p>
            <a:r>
              <a:rPr lang="tr-TR" sz="2000" b="1" dirty="0" smtClean="0">
                <a:ln w="1905"/>
                <a:effectLst>
                  <a:innerShdw blurRad="69850" dist="43180" dir="5400000">
                    <a:srgbClr val="000000">
                      <a:alpha val="65000"/>
                    </a:srgbClr>
                  </a:innerShdw>
                </a:effectLst>
              </a:rPr>
              <a:t>Kayıtları yaptırılacaktır :</a:t>
            </a:r>
          </a:p>
          <a:p>
            <a:endParaRPr lang="tr-TR" sz="2000" dirty="0" smtClean="0"/>
          </a:p>
          <a:p>
            <a:pPr>
              <a:buFont typeface="Wingdings" pitchFamily="2" charset="2"/>
              <a:buChar char="Ø"/>
            </a:pPr>
            <a:r>
              <a:rPr lang="tr-TR" sz="2000" dirty="0" smtClean="0"/>
              <a:t>    Madde (≥1 ton/yıl ise)</a:t>
            </a:r>
          </a:p>
          <a:p>
            <a:pPr>
              <a:buFont typeface="Wingdings" pitchFamily="2" charset="2"/>
              <a:buChar char="Ø"/>
            </a:pPr>
            <a:r>
              <a:rPr lang="tr-TR" sz="2000" dirty="0" smtClean="0"/>
              <a:t>    Müstahzarı oluşturan maddeler (≥1 ton/yıl ise)</a:t>
            </a:r>
          </a:p>
          <a:p>
            <a:pPr>
              <a:buFont typeface="Wingdings" pitchFamily="2" charset="2"/>
              <a:buChar char="Ø"/>
            </a:pPr>
            <a:r>
              <a:rPr lang="tr-TR" sz="2000" dirty="0" smtClean="0"/>
              <a:t>    Eşya içerisindeki madde	</a:t>
            </a:r>
          </a:p>
          <a:p>
            <a:pPr>
              <a:buFont typeface="Wingdings" pitchFamily="2" charset="2"/>
              <a:buChar char="Ø"/>
            </a:pPr>
            <a:r>
              <a:rPr lang="tr-TR" sz="2000" dirty="0" smtClean="0"/>
              <a:t>    Normal veya öngörülebilen şartlarda eşyadan salınıyorsa </a:t>
            </a:r>
          </a:p>
          <a:p>
            <a:r>
              <a:rPr lang="tr-TR" sz="2000" dirty="0" smtClean="0"/>
              <a:t>	- Eşyadaki toplam miktarı yılda 1 tondan fazlaysa</a:t>
            </a:r>
          </a:p>
          <a:p>
            <a:r>
              <a:rPr lang="tr-TR" sz="2000" dirty="0" smtClean="0"/>
              <a:t>	- Polimer içindeki maddeler (</a:t>
            </a:r>
            <a:r>
              <a:rPr lang="tr-TR" sz="2000" dirty="0" err="1" smtClean="0"/>
              <a:t>monomerler</a:t>
            </a:r>
            <a:r>
              <a:rPr lang="tr-TR" sz="2000" dirty="0" smtClean="0"/>
              <a:t> ve diğer kimyasal maddeler)</a:t>
            </a:r>
          </a:p>
          <a:p>
            <a:pPr>
              <a:buFont typeface="Wingdings" pitchFamily="2" charset="2"/>
              <a:buChar char="Ø"/>
            </a:pPr>
            <a:r>
              <a:rPr lang="tr-TR" sz="2000" dirty="0" smtClean="0"/>
              <a:t>    Polimerin içerisindeki </a:t>
            </a:r>
            <a:r>
              <a:rPr lang="tr-TR" sz="2000" dirty="0" err="1" smtClean="0"/>
              <a:t>monomer</a:t>
            </a:r>
            <a:r>
              <a:rPr lang="tr-TR" sz="2000" dirty="0" smtClean="0"/>
              <a:t> maddeler veya diğer kimyasal olarak </a:t>
            </a:r>
          </a:p>
          <a:p>
            <a:r>
              <a:rPr lang="tr-TR" sz="2000" dirty="0" smtClean="0"/>
              <a:t>       bağlanmış maddelerin ağırlıkça oranları %2 veya daha fazla ise</a:t>
            </a:r>
          </a:p>
          <a:p>
            <a:r>
              <a:rPr lang="tr-TR" sz="2000" dirty="0" smtClean="0"/>
              <a:t>	- Bu </a:t>
            </a:r>
            <a:r>
              <a:rPr lang="tr-TR" sz="2000" dirty="0" err="1" smtClean="0"/>
              <a:t>monomer</a:t>
            </a:r>
            <a:r>
              <a:rPr lang="tr-TR" sz="2000" dirty="0" smtClean="0"/>
              <a:t> maddelerin ve diğer kimyasal olarak bağlanmış</a:t>
            </a:r>
          </a:p>
          <a:p>
            <a:r>
              <a:rPr lang="tr-TR" sz="2000" dirty="0" smtClean="0"/>
              <a:t>	 maddelerin toplam miktarı 1 ton/yıl veya daha fazla ise  </a:t>
            </a:r>
          </a:p>
          <a:p>
            <a:pPr>
              <a:buFont typeface="Wingdings" pitchFamily="2" charset="2"/>
              <a:buChar char="Ø"/>
            </a:pPr>
            <a:r>
              <a:rPr lang="tr-TR" sz="2000" dirty="0" smtClean="0"/>
              <a:t>    </a:t>
            </a:r>
            <a:r>
              <a:rPr lang="tr-TR" sz="2000" dirty="0" err="1" smtClean="0"/>
              <a:t>Monomerler</a:t>
            </a:r>
            <a:endParaRPr lang="tr-TR" sz="2000" dirty="0" smtClean="0"/>
          </a:p>
          <a:p>
            <a:endParaRPr lang="tr-TR" sz="20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Numarası Yer Tutucusu"/>
          <p:cNvSpPr>
            <a:spLocks noGrp="1"/>
          </p:cNvSpPr>
          <p:nvPr>
            <p:ph type="sldNum" sz="quarter" idx="12"/>
          </p:nvPr>
        </p:nvSpPr>
        <p:spPr/>
        <p:txBody>
          <a:bodyPr/>
          <a:lstStyle/>
          <a:p>
            <a:pPr>
              <a:defRPr/>
            </a:pPr>
            <a:fld id="{681321BA-AC9F-4713-905E-6AF7A1081794}" type="slidenum">
              <a:rPr lang="tr-TR" smtClean="0"/>
              <a:pPr>
                <a:defRPr/>
              </a:pPr>
              <a:t>33</a:t>
            </a:fld>
            <a:endParaRPr lang="tr-TR"/>
          </a:p>
        </p:txBody>
      </p:sp>
      <p:sp>
        <p:nvSpPr>
          <p:cNvPr id="4" name="3 Metin kutusu"/>
          <p:cNvSpPr txBox="1"/>
          <p:nvPr/>
        </p:nvSpPr>
        <p:spPr>
          <a:xfrm>
            <a:off x="5486400" y="3048000"/>
            <a:ext cx="3200400" cy="2523768"/>
          </a:xfrm>
          <a:prstGeom prst="rect">
            <a:avLst/>
          </a:prstGeom>
          <a:noFill/>
        </p:spPr>
        <p:txBody>
          <a:bodyPr wrap="square" rtlCol="0">
            <a:spAutoFit/>
          </a:bodyPr>
          <a:lstStyle/>
          <a:p>
            <a:r>
              <a:rPr lang="tr-TR" sz="2000" dirty="0" smtClean="0">
                <a:ln w="1905"/>
                <a:effectLst>
                  <a:innerShdw blurRad="69850" dist="43180" dir="5400000">
                    <a:srgbClr val="000000">
                      <a:alpha val="65000"/>
                    </a:srgbClr>
                  </a:innerShdw>
                </a:effectLst>
              </a:rPr>
              <a:t>CLP Tüzüğü gereğince,  piyasaya  arz edilen tehlikeli kimyasalların </a:t>
            </a:r>
          </a:p>
          <a:p>
            <a:r>
              <a:rPr lang="tr-TR" sz="2000" dirty="0" smtClean="0">
                <a:ln w="1905"/>
                <a:effectLst>
                  <a:innerShdw blurRad="69850" dist="43180" dir="5400000">
                    <a:srgbClr val="000000">
                      <a:alpha val="65000"/>
                    </a:srgbClr>
                  </a:innerShdw>
                </a:effectLst>
              </a:rPr>
              <a:t>Sınıflandırılması, ambalajlanması ve etiketlenmesi gerekmektedir.</a:t>
            </a:r>
            <a:endParaRPr lang="tr-TR" sz="2000" dirty="0" smtClean="0"/>
          </a:p>
          <a:p>
            <a:endParaRPr lang="tr-TR" dirty="0"/>
          </a:p>
        </p:txBody>
      </p:sp>
      <p:pic>
        <p:nvPicPr>
          <p:cNvPr id="35842" name="Picture 2"/>
          <p:cNvPicPr>
            <a:picLocks noChangeAspect="1" noChangeArrowheads="1"/>
          </p:cNvPicPr>
          <p:nvPr/>
        </p:nvPicPr>
        <p:blipFill>
          <a:blip r:embed="rId2" cstate="print"/>
          <a:srcRect/>
          <a:stretch>
            <a:fillRect/>
          </a:stretch>
        </p:blipFill>
        <p:spPr bwMode="auto">
          <a:xfrm>
            <a:off x="609600" y="2209800"/>
            <a:ext cx="4114800" cy="406750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Numarası Yer Tutucusu"/>
          <p:cNvSpPr>
            <a:spLocks noGrp="1"/>
          </p:cNvSpPr>
          <p:nvPr>
            <p:ph type="sldNum" sz="quarter" idx="12"/>
          </p:nvPr>
        </p:nvSpPr>
        <p:spPr/>
        <p:txBody>
          <a:bodyPr/>
          <a:lstStyle/>
          <a:p>
            <a:pPr>
              <a:defRPr/>
            </a:pPr>
            <a:fld id="{681321BA-AC9F-4713-905E-6AF7A1081794}" type="slidenum">
              <a:rPr lang="tr-TR" smtClean="0"/>
              <a:pPr>
                <a:defRPr/>
              </a:pPr>
              <a:t>34</a:t>
            </a:fld>
            <a:endParaRPr lang="tr-TR"/>
          </a:p>
        </p:txBody>
      </p:sp>
      <p:sp>
        <p:nvSpPr>
          <p:cNvPr id="4" name="3 Metin kutusu"/>
          <p:cNvSpPr txBox="1"/>
          <p:nvPr/>
        </p:nvSpPr>
        <p:spPr>
          <a:xfrm>
            <a:off x="609600" y="1752600"/>
            <a:ext cx="8001000" cy="3170099"/>
          </a:xfrm>
          <a:prstGeom prst="rect">
            <a:avLst/>
          </a:prstGeom>
          <a:noFill/>
        </p:spPr>
        <p:txBody>
          <a:bodyPr wrap="square" rtlCol="0">
            <a:spAutoFit/>
          </a:bodyPr>
          <a:lstStyle/>
          <a:p>
            <a:pPr algn="just">
              <a:buFont typeface="Arial" pitchFamily="34" charset="0"/>
              <a:buChar char="•"/>
            </a:pPr>
            <a:r>
              <a:rPr lang="tr-TR" sz="2000" dirty="0" smtClean="0"/>
              <a:t> AB’nin 850/2004 sayılı Kalıcı Organik Kirleticiler Tüzüğü ülkemizin 2010 yılında taraf olduğu Kalıcı Organik Kirleticilere ilişkin Stockholm  Sözleşmesi’nin  birlik içinde uygulama tüzüğüdür. </a:t>
            </a:r>
          </a:p>
          <a:p>
            <a:pPr algn="just"/>
            <a:endParaRPr lang="tr-TR" sz="2000" dirty="0" smtClean="0"/>
          </a:p>
          <a:p>
            <a:pPr algn="just">
              <a:buFont typeface="Arial" pitchFamily="34" charset="0"/>
              <a:buChar char="•"/>
            </a:pPr>
            <a:r>
              <a:rPr lang="tr-TR" sz="2000" dirty="0" smtClean="0"/>
              <a:t> Tüzük gereğince kalıcı organik kirletici emisyonu yayan sanayi kuruluşlarının bu emisyonlarını BAT ve BEP kriterleri uygulayarak azaltmaları gerekmektedir. Bakanlığımız  sanayi kuruluşlarımızı bu konuda kapasite oluşturmak ve bilgilendirmek amacıyla bölgesel bir GEF projesine dahil olmuştur. Söz konusu proje ile öncelikle demir çelik sektöründe BAT/BEP uygulanması ele alınacaktır.</a:t>
            </a:r>
            <a:endParaRPr lang="en-GB" sz="20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Numarası Yer Tutucusu"/>
          <p:cNvSpPr>
            <a:spLocks noGrp="1"/>
          </p:cNvSpPr>
          <p:nvPr>
            <p:ph type="sldNum" sz="quarter" idx="12"/>
          </p:nvPr>
        </p:nvSpPr>
        <p:spPr/>
        <p:txBody>
          <a:bodyPr/>
          <a:lstStyle/>
          <a:p>
            <a:pPr>
              <a:defRPr/>
            </a:pPr>
            <a:fld id="{681321BA-AC9F-4713-905E-6AF7A1081794}" type="slidenum">
              <a:rPr lang="tr-TR" smtClean="0"/>
              <a:pPr>
                <a:defRPr/>
              </a:pPr>
              <a:t>35</a:t>
            </a:fld>
            <a:endParaRPr lang="tr-TR"/>
          </a:p>
        </p:txBody>
      </p:sp>
      <p:sp>
        <p:nvSpPr>
          <p:cNvPr id="4" name="3 Dikdörtgen"/>
          <p:cNvSpPr/>
          <p:nvPr/>
        </p:nvSpPr>
        <p:spPr>
          <a:xfrm>
            <a:off x="381000" y="1393747"/>
            <a:ext cx="8305800" cy="2382191"/>
          </a:xfrm>
          <a:prstGeom prst="rect">
            <a:avLst/>
          </a:prstGeom>
        </p:spPr>
        <p:txBody>
          <a:bodyPr wrap="square">
            <a:spAutoFit/>
          </a:bodyPr>
          <a:lstStyle/>
          <a:p>
            <a:pPr lvl="0">
              <a:lnSpc>
                <a:spcPct val="120000"/>
              </a:lnSpc>
              <a:buNone/>
              <a:defRPr/>
            </a:pPr>
            <a:endParaRPr lang="tr-TR" sz="1200" dirty="0" smtClean="0"/>
          </a:p>
          <a:p>
            <a:pPr lvl="0">
              <a:lnSpc>
                <a:spcPct val="120000"/>
              </a:lnSpc>
              <a:buNone/>
              <a:defRPr/>
            </a:pPr>
            <a:endParaRPr lang="tr-TR" sz="1200" dirty="0" smtClean="0"/>
          </a:p>
          <a:p>
            <a:pPr lvl="0">
              <a:lnSpc>
                <a:spcPct val="120000"/>
              </a:lnSpc>
              <a:buNone/>
              <a:defRPr/>
            </a:pPr>
            <a:endParaRPr lang="tr-TR" sz="1200" dirty="0" smtClean="0"/>
          </a:p>
          <a:p>
            <a:pPr lvl="0">
              <a:lnSpc>
                <a:spcPct val="120000"/>
              </a:lnSpc>
              <a:buNone/>
              <a:defRPr/>
            </a:pPr>
            <a:endParaRPr lang="tr-TR" sz="1200" dirty="0" smtClean="0"/>
          </a:p>
          <a:p>
            <a:pPr lvl="0">
              <a:lnSpc>
                <a:spcPct val="120000"/>
              </a:lnSpc>
              <a:buNone/>
              <a:defRPr/>
            </a:pPr>
            <a:endParaRPr lang="tr-TR" sz="1200" dirty="0" smtClean="0"/>
          </a:p>
          <a:p>
            <a:pPr lvl="0">
              <a:lnSpc>
                <a:spcPct val="120000"/>
              </a:lnSpc>
              <a:buNone/>
              <a:defRPr/>
            </a:pPr>
            <a:endParaRPr lang="tr-TR" sz="1200" dirty="0" smtClean="0"/>
          </a:p>
          <a:p>
            <a:pPr lvl="0" algn="ctr">
              <a:lnSpc>
                <a:spcPct val="120000"/>
              </a:lnSpc>
              <a:buNone/>
              <a:defRPr/>
            </a:pPr>
            <a:endParaRPr lang="tr-TR" sz="2600" b="1" dirty="0" smtClean="0">
              <a:solidFill>
                <a:srgbClr val="0070C0"/>
              </a:solidFill>
            </a:endParaRPr>
          </a:p>
          <a:p>
            <a:pPr lvl="0" algn="ctr">
              <a:lnSpc>
                <a:spcPct val="120000"/>
              </a:lnSpc>
              <a:buNone/>
              <a:defRPr/>
            </a:pPr>
            <a:r>
              <a:rPr lang="tr-TR" sz="2600" b="1" dirty="0" smtClean="0">
                <a:solidFill>
                  <a:srgbClr val="0070C0"/>
                </a:solidFill>
              </a:rPr>
              <a:t>TEŞEKKÜR EDERİM</a:t>
            </a:r>
            <a:endParaRPr lang="tr-TR" sz="2600" b="1" dirty="0">
              <a:solidFill>
                <a:srgbClr val="0070C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Numarası Yer Tutucusu"/>
          <p:cNvSpPr>
            <a:spLocks noGrp="1"/>
          </p:cNvSpPr>
          <p:nvPr>
            <p:ph type="sldNum" sz="quarter" idx="12"/>
          </p:nvPr>
        </p:nvSpPr>
        <p:spPr/>
        <p:txBody>
          <a:bodyPr/>
          <a:lstStyle/>
          <a:p>
            <a:pPr>
              <a:defRPr/>
            </a:pPr>
            <a:fld id="{681321BA-AC9F-4713-905E-6AF7A1081794}" type="slidenum">
              <a:rPr lang="tr-TR" smtClean="0"/>
              <a:pPr>
                <a:defRPr/>
              </a:pPr>
              <a:t>4</a:t>
            </a:fld>
            <a:endParaRPr lang="tr-TR"/>
          </a:p>
        </p:txBody>
      </p:sp>
      <p:sp>
        <p:nvSpPr>
          <p:cNvPr id="4" name="Rectangle 3"/>
          <p:cNvSpPr txBox="1">
            <a:spLocks noChangeArrowheads="1"/>
          </p:cNvSpPr>
          <p:nvPr/>
        </p:nvSpPr>
        <p:spPr>
          <a:xfrm>
            <a:off x="228600" y="1447800"/>
            <a:ext cx="8382000" cy="5410200"/>
          </a:xfrm>
          <a:prstGeom prst="rect">
            <a:avLst/>
          </a:prstGeom>
        </p:spPr>
        <p:txBody>
          <a:bodyPr/>
          <a:lstStyle/>
          <a:p>
            <a:pPr marL="342900" marR="0" lvl="0" indent="-342900" algn="ctr" defTabSz="914400" rtl="0" eaLnBrk="1" fontAlgn="auto" latinLnBrk="0" hangingPunct="1">
              <a:lnSpc>
                <a:spcPct val="80000"/>
              </a:lnSpc>
              <a:spcBef>
                <a:spcPct val="20000"/>
              </a:spcBef>
              <a:spcAft>
                <a:spcPts val="0"/>
              </a:spcAft>
              <a:buClrTx/>
              <a:buSzTx/>
              <a:buFontTx/>
              <a:buNone/>
              <a:tabLst/>
              <a:defRPr/>
            </a:pPr>
            <a:endParaRPr lang="tr-TR" sz="1600" b="1" dirty="0" smtClean="0">
              <a:solidFill>
                <a:srgbClr val="FF0000"/>
              </a:solidFill>
              <a:latin typeface="Times New Roman" pitchFamily="18" charset="0"/>
              <a:cs typeface="Times New Roman" pitchFamily="18" charset="0"/>
            </a:endParaRPr>
          </a:p>
          <a:p>
            <a:pPr marL="742950" lvl="1" indent="-285750" algn="just" fontAlgn="auto">
              <a:lnSpc>
                <a:spcPct val="80000"/>
              </a:lnSpc>
              <a:spcBef>
                <a:spcPct val="20000"/>
              </a:spcBef>
              <a:spcAft>
                <a:spcPts val="0"/>
              </a:spcAft>
              <a:buFont typeface="Arial" pitchFamily="34" charset="0"/>
              <a:buChar char="–"/>
              <a:defRPr/>
            </a:pPr>
            <a:r>
              <a:rPr lang="tr-TR" sz="2000" dirty="0" smtClean="0"/>
              <a:t>Kimyasalların Envanteri ve Kontrolü Hakkında Yönetmelik (KEK Yönetmeliği)  26 Aralık 2008 tarihli ve 27092 sayılı Resmi Gazete’de yayımlanarak yürürlüğe girmiştir.</a:t>
            </a:r>
          </a:p>
          <a:p>
            <a:pPr marL="742950" lvl="1" indent="-285750" algn="just" fontAlgn="auto">
              <a:lnSpc>
                <a:spcPct val="80000"/>
              </a:lnSpc>
              <a:spcBef>
                <a:spcPct val="20000"/>
              </a:spcBef>
              <a:spcAft>
                <a:spcPts val="0"/>
              </a:spcAft>
              <a:buFont typeface="Arial" pitchFamily="34" charset="0"/>
              <a:buChar char="–"/>
              <a:defRPr/>
            </a:pPr>
            <a:endParaRPr lang="tr-TR" sz="2000" dirty="0" smtClean="0"/>
          </a:p>
          <a:p>
            <a:pPr marL="742950" lvl="1" indent="-285750" algn="just" fontAlgn="auto">
              <a:lnSpc>
                <a:spcPct val="80000"/>
              </a:lnSpc>
              <a:spcBef>
                <a:spcPct val="20000"/>
              </a:spcBef>
              <a:spcAft>
                <a:spcPts val="0"/>
              </a:spcAft>
              <a:buFont typeface="Arial" pitchFamily="34" charset="0"/>
              <a:buChar char="–"/>
              <a:defRPr/>
            </a:pPr>
            <a:r>
              <a:rPr lang="tr-TR" sz="2000" b="1" dirty="0" smtClean="0">
                <a:solidFill>
                  <a:srgbClr val="0070C0"/>
                </a:solidFill>
              </a:rPr>
              <a:t>Ülkemizde üretilen/ithal edilen 1 ton ve üzeri kimyasal maddeler hakkında envantere veri girişi yapılmaya başlanmıştır.</a:t>
            </a:r>
          </a:p>
          <a:p>
            <a:pPr marL="742950" lvl="1" indent="-285750" algn="just" fontAlgn="auto">
              <a:lnSpc>
                <a:spcPct val="80000"/>
              </a:lnSpc>
              <a:spcBef>
                <a:spcPct val="20000"/>
              </a:spcBef>
              <a:spcAft>
                <a:spcPts val="0"/>
              </a:spcAft>
              <a:buFont typeface="Arial" pitchFamily="34" charset="0"/>
              <a:buChar char="–"/>
              <a:defRPr/>
            </a:pPr>
            <a:endParaRPr lang="tr-TR" sz="2000" dirty="0" smtClean="0"/>
          </a:p>
          <a:p>
            <a:pPr marL="742950" lvl="1" indent="-285750" algn="just" fontAlgn="auto">
              <a:lnSpc>
                <a:spcPct val="80000"/>
              </a:lnSpc>
              <a:spcBef>
                <a:spcPct val="20000"/>
              </a:spcBef>
              <a:spcAft>
                <a:spcPts val="0"/>
              </a:spcAft>
              <a:buFont typeface="Arial" pitchFamily="34" charset="0"/>
              <a:buChar char="–"/>
              <a:defRPr/>
            </a:pPr>
            <a:r>
              <a:rPr lang="tr-TR" sz="2000" dirty="0" smtClean="0"/>
              <a:t>67/548/EC ve 99/45/EC sayılı AB Direktiflerini uyumlaştıran Tehlikeli Maddelerin ve Müstahzarların Sınıflandırılması, Ambalajlanması ve Etiketlenmesi Hakkında Yönetmelik (SAE Yönetmeliği) 26 Aralık 2008 tarihli ve 27092 sayılı Resmi Gazete’de yayımlanarak yürürlüğe girmiştir.</a:t>
            </a:r>
          </a:p>
          <a:p>
            <a:pPr marL="742950" lvl="1" indent="-285750" algn="just" fontAlgn="auto">
              <a:lnSpc>
                <a:spcPct val="80000"/>
              </a:lnSpc>
              <a:spcBef>
                <a:spcPct val="20000"/>
              </a:spcBef>
              <a:spcAft>
                <a:spcPts val="0"/>
              </a:spcAft>
              <a:defRPr/>
            </a:pPr>
            <a:endParaRPr lang="tr-TR" sz="2000" dirty="0" smtClean="0"/>
          </a:p>
          <a:p>
            <a:pPr marL="742950" lvl="1" indent="-285750" algn="just" fontAlgn="auto">
              <a:lnSpc>
                <a:spcPct val="80000"/>
              </a:lnSpc>
              <a:spcBef>
                <a:spcPct val="20000"/>
              </a:spcBef>
              <a:spcAft>
                <a:spcPts val="0"/>
              </a:spcAft>
              <a:defRPr/>
            </a:pPr>
            <a:endParaRPr lang="tr-TR" sz="2000" dirty="0" smtClean="0"/>
          </a:p>
          <a:p>
            <a:pPr marL="742950" lvl="1" indent="-285750" fontAlgn="auto">
              <a:lnSpc>
                <a:spcPct val="80000"/>
              </a:lnSpc>
              <a:spcBef>
                <a:spcPct val="20000"/>
              </a:spcBef>
              <a:spcAft>
                <a:spcPts val="0"/>
              </a:spcAft>
              <a:defRPr/>
            </a:pPr>
            <a:endParaRPr lang="tr-TR" dirty="0" smtClean="0">
              <a:latin typeface="Times New Roman" pitchFamily="18" charset="0"/>
              <a:cs typeface="Times New Roman" pitchFamily="18" charset="0"/>
            </a:endParaRPr>
          </a:p>
          <a:p>
            <a:pPr marL="742950" lvl="1" indent="-285750" algn="ctr" fontAlgn="auto">
              <a:lnSpc>
                <a:spcPct val="80000"/>
              </a:lnSpc>
              <a:spcBef>
                <a:spcPct val="20000"/>
              </a:spcBef>
              <a:spcAft>
                <a:spcPts val="0"/>
              </a:spcAft>
              <a:buFont typeface="Arial" pitchFamily="34" charset="0"/>
              <a:buChar char="–"/>
              <a:defRPr/>
            </a:pPr>
            <a:endParaRPr lang="tr-TR" sz="1600" b="1" u="sng" dirty="0" smtClean="0"/>
          </a:p>
          <a:p>
            <a:pPr marL="742950" lvl="1" indent="-285750" algn="ctr" fontAlgn="auto">
              <a:lnSpc>
                <a:spcPct val="80000"/>
              </a:lnSpc>
              <a:spcBef>
                <a:spcPct val="20000"/>
              </a:spcBef>
              <a:spcAft>
                <a:spcPts val="0"/>
              </a:spcAft>
              <a:defRPr/>
            </a:pPr>
            <a:r>
              <a:rPr lang="tr-TR" dirty="0" smtClean="0"/>
              <a:t>	</a:t>
            </a:r>
            <a:endParaRPr lang="en-US" sz="16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Numarası Yer Tutucusu"/>
          <p:cNvSpPr>
            <a:spLocks noGrp="1"/>
          </p:cNvSpPr>
          <p:nvPr>
            <p:ph type="sldNum" sz="quarter" idx="12"/>
          </p:nvPr>
        </p:nvSpPr>
        <p:spPr/>
        <p:txBody>
          <a:bodyPr/>
          <a:lstStyle/>
          <a:p>
            <a:pPr>
              <a:defRPr/>
            </a:pPr>
            <a:fld id="{681321BA-AC9F-4713-905E-6AF7A1081794}" type="slidenum">
              <a:rPr lang="tr-TR" smtClean="0"/>
              <a:pPr>
                <a:defRPr/>
              </a:pPr>
              <a:t>5</a:t>
            </a:fld>
            <a:endParaRPr lang="tr-TR"/>
          </a:p>
        </p:txBody>
      </p:sp>
      <p:sp>
        <p:nvSpPr>
          <p:cNvPr id="4" name="Rectangle 3"/>
          <p:cNvSpPr txBox="1">
            <a:spLocks noChangeArrowheads="1"/>
          </p:cNvSpPr>
          <p:nvPr/>
        </p:nvSpPr>
        <p:spPr>
          <a:xfrm>
            <a:off x="228600" y="1066800"/>
            <a:ext cx="8382000" cy="5410200"/>
          </a:xfrm>
          <a:prstGeom prst="rect">
            <a:avLst/>
          </a:prstGeom>
        </p:spPr>
        <p:txBody>
          <a:bodyPr/>
          <a:lstStyle/>
          <a:p>
            <a:pPr marL="342900" marR="0" lvl="0" indent="-342900" algn="ctr" defTabSz="914400" rtl="0" eaLnBrk="1" fontAlgn="auto" latinLnBrk="0" hangingPunct="1">
              <a:lnSpc>
                <a:spcPct val="80000"/>
              </a:lnSpc>
              <a:spcBef>
                <a:spcPct val="20000"/>
              </a:spcBef>
              <a:spcAft>
                <a:spcPts val="0"/>
              </a:spcAft>
              <a:buClrTx/>
              <a:buSzTx/>
              <a:buFontTx/>
              <a:buNone/>
              <a:tabLst/>
              <a:defRPr/>
            </a:pPr>
            <a:endParaRPr lang="tr-TR" sz="1600" b="1" dirty="0" smtClean="0">
              <a:solidFill>
                <a:srgbClr val="FF0000"/>
              </a:solidFill>
              <a:latin typeface="Times New Roman" pitchFamily="18" charset="0"/>
              <a:cs typeface="Times New Roman" pitchFamily="18" charset="0"/>
            </a:endParaRPr>
          </a:p>
          <a:p>
            <a:pPr marL="742950" lvl="1" indent="-285750" algn="just" fontAlgn="auto">
              <a:lnSpc>
                <a:spcPct val="110000"/>
              </a:lnSpc>
              <a:spcBef>
                <a:spcPts val="0"/>
              </a:spcBef>
              <a:spcAft>
                <a:spcPts val="0"/>
              </a:spcAft>
              <a:buFont typeface="Arial" pitchFamily="34" charset="0"/>
              <a:buChar char="–"/>
              <a:defRPr/>
            </a:pPr>
            <a:endParaRPr lang="tr-TR" dirty="0" smtClean="0"/>
          </a:p>
          <a:p>
            <a:pPr marL="742950" lvl="1" indent="-285750" algn="just" fontAlgn="auto">
              <a:lnSpc>
                <a:spcPct val="110000"/>
              </a:lnSpc>
              <a:spcBef>
                <a:spcPts val="0"/>
              </a:spcBef>
              <a:spcAft>
                <a:spcPts val="0"/>
              </a:spcAft>
              <a:buFont typeface="Arial" pitchFamily="34" charset="0"/>
              <a:buChar char="–"/>
              <a:defRPr/>
            </a:pPr>
            <a:r>
              <a:rPr lang="tr-TR" dirty="0" smtClean="0"/>
              <a:t>Bazı Tehlikeli Maddelerin, Müstahzarların ve Eşyaların Üretimine, Piyasaya Arzına ve Kullanımına İlişkin Kısıtlamalar Hakkında Yönetmelik 26 Aralık 2008 tarihli ve 27092 sayılı Resmi Gazete’de yayımlanarak yürürlüğe girmiştir. </a:t>
            </a:r>
          </a:p>
          <a:p>
            <a:pPr marL="742950" lvl="1" indent="-285750" algn="just" fontAlgn="auto">
              <a:lnSpc>
                <a:spcPct val="110000"/>
              </a:lnSpc>
              <a:spcBef>
                <a:spcPts val="0"/>
              </a:spcBef>
              <a:spcAft>
                <a:spcPts val="0"/>
              </a:spcAft>
              <a:buFont typeface="Arial" pitchFamily="34" charset="0"/>
              <a:buChar char="–"/>
              <a:defRPr/>
            </a:pPr>
            <a:r>
              <a:rPr lang="tr-TR" b="1" dirty="0" smtClean="0">
                <a:solidFill>
                  <a:srgbClr val="0070C0"/>
                </a:solidFill>
              </a:rPr>
              <a:t>31 Aralık 2010’da Asbest, PCT, PCB ve PBB kullanımı yasaklı hale geldi. (Değişiklik; 29 Ağustos 2010 tarihli ve 27687 sayılı Resmi Gazete’de yayımlandı)</a:t>
            </a:r>
          </a:p>
          <a:p>
            <a:pPr marL="742950" lvl="1" indent="-285750" algn="just" fontAlgn="auto">
              <a:lnSpc>
                <a:spcPct val="110000"/>
              </a:lnSpc>
              <a:spcBef>
                <a:spcPts val="0"/>
              </a:spcBef>
              <a:spcAft>
                <a:spcPts val="0"/>
              </a:spcAft>
              <a:buFont typeface="Arial" pitchFamily="34" charset="0"/>
              <a:buChar char="–"/>
              <a:defRPr/>
            </a:pPr>
            <a:r>
              <a:rPr lang="tr-TR" b="1" dirty="0" smtClean="0">
                <a:solidFill>
                  <a:srgbClr val="0070C0"/>
                </a:solidFill>
              </a:rPr>
              <a:t>İnsan sağlığını ve çevreyi tehdit eden tekstil sektöründe kullanılan </a:t>
            </a:r>
            <a:r>
              <a:rPr lang="tr-TR" b="1" dirty="0" err="1" smtClean="0">
                <a:solidFill>
                  <a:srgbClr val="0070C0"/>
                </a:solidFill>
              </a:rPr>
              <a:t>azo</a:t>
            </a:r>
            <a:r>
              <a:rPr lang="tr-TR" b="1" dirty="0" smtClean="0">
                <a:solidFill>
                  <a:srgbClr val="0070C0"/>
                </a:solidFill>
              </a:rPr>
              <a:t>-boyalar, çocuk bakım ürünlerinde kullanılan 6 adet </a:t>
            </a:r>
            <a:r>
              <a:rPr lang="tr-TR" b="1" dirty="0" err="1" smtClean="0">
                <a:solidFill>
                  <a:srgbClr val="0070C0"/>
                </a:solidFill>
              </a:rPr>
              <a:t>fitalat</a:t>
            </a:r>
            <a:r>
              <a:rPr lang="tr-TR" b="1" dirty="0" smtClean="0">
                <a:solidFill>
                  <a:srgbClr val="0070C0"/>
                </a:solidFill>
              </a:rPr>
              <a:t> ve giysilerde kullanılan 2 adet alev geciktirici madde Şubat ayı içinde yönetmelik kapsamına alınacaktır.</a:t>
            </a:r>
          </a:p>
          <a:p>
            <a:pPr marL="742950" lvl="1" indent="-285750" algn="just" fontAlgn="auto">
              <a:lnSpc>
                <a:spcPct val="110000"/>
              </a:lnSpc>
              <a:spcBef>
                <a:spcPts val="0"/>
              </a:spcBef>
              <a:spcAft>
                <a:spcPts val="0"/>
              </a:spcAft>
              <a:buFont typeface="Arial" pitchFamily="34" charset="0"/>
              <a:buChar char="–"/>
              <a:defRPr/>
            </a:pPr>
            <a:r>
              <a:rPr lang="tr-TR" b="1" dirty="0" smtClean="0">
                <a:solidFill>
                  <a:srgbClr val="0070C0"/>
                </a:solidFill>
              </a:rPr>
              <a:t>2013’e kadar da önceden yasaklanan ve kısıtlanan maddelerde dahil olmak üzere 59 adet madde ve madde grubu da yönetmelik kapsamına alınacaktır. (REACH Ek-17 ‘YE UYUM GEREĞİNCE)</a:t>
            </a:r>
          </a:p>
          <a:p>
            <a:pPr marL="742950" lvl="1" indent="-285750" algn="just" fontAlgn="auto">
              <a:lnSpc>
                <a:spcPct val="80000"/>
              </a:lnSpc>
              <a:spcBef>
                <a:spcPct val="20000"/>
              </a:spcBef>
              <a:spcAft>
                <a:spcPts val="0"/>
              </a:spcAft>
              <a:defRPr/>
            </a:pPr>
            <a:endParaRPr lang="tr-TR" b="1" dirty="0" smtClean="0"/>
          </a:p>
          <a:p>
            <a:pPr marL="742950" lvl="1" indent="-285750" algn="just" fontAlgn="auto">
              <a:lnSpc>
                <a:spcPct val="80000"/>
              </a:lnSpc>
              <a:spcBef>
                <a:spcPct val="20000"/>
              </a:spcBef>
              <a:spcAft>
                <a:spcPts val="0"/>
              </a:spcAft>
              <a:defRPr/>
            </a:pPr>
            <a:endParaRPr lang="tr-TR" b="1" dirty="0" smtClean="0"/>
          </a:p>
          <a:p>
            <a:pPr marL="742950" lvl="1" indent="-285750" fontAlgn="auto">
              <a:lnSpc>
                <a:spcPct val="80000"/>
              </a:lnSpc>
              <a:spcBef>
                <a:spcPct val="20000"/>
              </a:spcBef>
              <a:spcAft>
                <a:spcPts val="0"/>
              </a:spcAft>
              <a:defRPr/>
            </a:pPr>
            <a:endParaRPr lang="tr-TR" b="1" dirty="0" smtClean="0">
              <a:latin typeface="Times New Roman" pitchFamily="18" charset="0"/>
              <a:cs typeface="Times New Roman" pitchFamily="18" charset="0"/>
            </a:endParaRPr>
          </a:p>
          <a:p>
            <a:pPr marL="742950" lvl="1" indent="-285750" algn="ctr" fontAlgn="auto">
              <a:lnSpc>
                <a:spcPct val="80000"/>
              </a:lnSpc>
              <a:spcBef>
                <a:spcPct val="20000"/>
              </a:spcBef>
              <a:spcAft>
                <a:spcPts val="0"/>
              </a:spcAft>
              <a:buFont typeface="Arial" pitchFamily="34" charset="0"/>
              <a:buChar char="–"/>
              <a:defRPr/>
            </a:pPr>
            <a:endParaRPr lang="tr-TR" sz="1600" b="1" u="sng" dirty="0" smtClean="0"/>
          </a:p>
          <a:p>
            <a:pPr marL="742950" lvl="1" indent="-285750" algn="ctr" fontAlgn="auto">
              <a:lnSpc>
                <a:spcPct val="80000"/>
              </a:lnSpc>
              <a:spcBef>
                <a:spcPct val="20000"/>
              </a:spcBef>
              <a:spcAft>
                <a:spcPts val="0"/>
              </a:spcAft>
              <a:defRPr/>
            </a:pPr>
            <a:r>
              <a:rPr lang="tr-TR" dirty="0" smtClean="0"/>
              <a:t>	</a:t>
            </a:r>
            <a:endParaRPr lang="en-US" sz="16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Numarası Yer Tutucusu"/>
          <p:cNvSpPr>
            <a:spLocks noGrp="1"/>
          </p:cNvSpPr>
          <p:nvPr>
            <p:ph type="sldNum" sz="quarter" idx="12"/>
          </p:nvPr>
        </p:nvSpPr>
        <p:spPr/>
        <p:txBody>
          <a:bodyPr/>
          <a:lstStyle/>
          <a:p>
            <a:pPr>
              <a:defRPr/>
            </a:pPr>
            <a:fld id="{681321BA-AC9F-4713-905E-6AF7A1081794}" type="slidenum">
              <a:rPr lang="tr-TR" smtClean="0"/>
              <a:pPr>
                <a:defRPr/>
              </a:pPr>
              <a:t>6</a:t>
            </a:fld>
            <a:endParaRPr lang="tr-TR"/>
          </a:p>
        </p:txBody>
      </p:sp>
      <p:sp>
        <p:nvSpPr>
          <p:cNvPr id="3" name="2 Dikdörtgen"/>
          <p:cNvSpPr/>
          <p:nvPr/>
        </p:nvSpPr>
        <p:spPr>
          <a:xfrm>
            <a:off x="533400" y="1740846"/>
            <a:ext cx="8077200" cy="2751522"/>
          </a:xfrm>
          <a:prstGeom prst="rect">
            <a:avLst/>
          </a:prstGeom>
        </p:spPr>
        <p:txBody>
          <a:bodyPr wrap="square">
            <a:spAutoFit/>
          </a:bodyPr>
          <a:lstStyle/>
          <a:p>
            <a:pPr marL="742950" lvl="1" indent="-285750" algn="just" fontAlgn="auto">
              <a:lnSpc>
                <a:spcPct val="80000"/>
              </a:lnSpc>
              <a:spcBef>
                <a:spcPct val="20000"/>
              </a:spcBef>
              <a:spcAft>
                <a:spcPts val="0"/>
              </a:spcAft>
              <a:defRPr/>
            </a:pPr>
            <a:endParaRPr lang="tr-TR" sz="1600" dirty="0" smtClean="0"/>
          </a:p>
          <a:p>
            <a:pPr algn="just" eaLnBrk="1" hangingPunct="1">
              <a:buFontTx/>
              <a:buChar char="-"/>
            </a:pPr>
            <a:r>
              <a:rPr lang="tr-TR" sz="2000" dirty="0" smtClean="0">
                <a:latin typeface="Arial" pitchFamily="34" charset="0"/>
                <a:cs typeface="Arial" pitchFamily="34" charset="0"/>
              </a:rPr>
              <a:t>Tehlikeli Maddeler Ve Müstahzarlara İlişkin Güvenlik Bilgi Formlarının Hazırlanması Ve Dağıtılması Hakkında Yönetmelik; (26 Aralık 2008 tarih ve 27092 sayılı Mükerrer R.G.) bu yönetmelik yayımlandığı tarihten 1 yıl sonra yürürlüğe girmiştir.</a:t>
            </a:r>
            <a:r>
              <a:rPr lang="tr-TR" sz="2000" dirty="0" smtClean="0">
                <a:latin typeface="Arial" pitchFamily="34" charset="0"/>
                <a:cs typeface="Arial" pitchFamily="34" charset="0"/>
                <a:hlinkClick r:id="rId2"/>
              </a:rPr>
              <a:t> </a:t>
            </a:r>
            <a:endParaRPr lang="tr-TR" sz="2000" dirty="0" smtClean="0">
              <a:latin typeface="Arial" pitchFamily="34" charset="0"/>
              <a:cs typeface="Arial" pitchFamily="34" charset="0"/>
            </a:endParaRPr>
          </a:p>
          <a:p>
            <a:pPr algn="just" eaLnBrk="1" hangingPunct="1">
              <a:buFontTx/>
              <a:buChar char="-"/>
            </a:pPr>
            <a:endParaRPr lang="tr-TR" sz="2000" dirty="0" smtClean="0">
              <a:latin typeface="Arial" pitchFamily="34" charset="0"/>
              <a:cs typeface="Arial" pitchFamily="34" charset="0"/>
            </a:endParaRPr>
          </a:p>
          <a:p>
            <a:pPr algn="just" eaLnBrk="1" hangingPunct="1">
              <a:buFontTx/>
              <a:buChar char="-"/>
            </a:pPr>
            <a:r>
              <a:rPr lang="tr-TR" sz="2000" dirty="0" smtClean="0">
                <a:latin typeface="+mj-lt"/>
              </a:rPr>
              <a:t>Güvenlik Bilgi Formlarının Düzenlenmesine İlişkin Usul ve Esaslar Tebliği  </a:t>
            </a:r>
            <a:r>
              <a:rPr lang="tr-TR" sz="2000" dirty="0" smtClean="0">
                <a:solidFill>
                  <a:srgbClr val="FF0000"/>
                </a:solidFill>
                <a:latin typeface="+mj-lt"/>
              </a:rPr>
              <a:t>yürürlükten kalkmıştır</a:t>
            </a:r>
            <a:r>
              <a:rPr lang="tr-TR" sz="2000" dirty="0" smtClean="0">
                <a:latin typeface="+mj-lt"/>
              </a:rPr>
              <a:t>(</a:t>
            </a:r>
            <a:r>
              <a:rPr lang="tr-TR" sz="2000" dirty="0" smtClean="0"/>
              <a:t>11/03/2002 tarihli ve 24692 sayılı R.G.)</a:t>
            </a:r>
            <a:endParaRPr lang="tr-TR" sz="2000" dirty="0" smtClean="0">
              <a:latin typeface="+mj-lt"/>
              <a:cs typeface="Arial" pitchFamily="34" charset="0"/>
            </a:endParaRPr>
          </a:p>
          <a:p>
            <a:pPr algn="just" eaLnBrk="1" hangingPunct="1">
              <a:buFontTx/>
              <a:buChar char="-"/>
            </a:pPr>
            <a:endParaRPr lang="tr-TR"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2" name="Rectangle 2"/>
          <p:cNvSpPr>
            <a:spLocks noGrp="1" noRot="1" noChangeArrowheads="1"/>
          </p:cNvSpPr>
          <p:nvPr>
            <p:ph type="title"/>
          </p:nvPr>
        </p:nvSpPr>
        <p:spPr>
          <a:xfrm>
            <a:off x="0" y="990600"/>
            <a:ext cx="9525000" cy="533400"/>
          </a:xfrm>
        </p:spPr>
        <p:txBody>
          <a:bodyPr/>
          <a:lstStyle/>
          <a:p>
            <a:pPr eaLnBrk="1" hangingPunct="1"/>
            <a:r>
              <a:rPr lang="tr-TR" sz="2800" b="1" dirty="0" smtClean="0">
                <a:solidFill>
                  <a:srgbClr val="0070C0"/>
                </a:solidFill>
              </a:rPr>
              <a:t/>
            </a:r>
            <a:br>
              <a:rPr lang="tr-TR" sz="2800" b="1" dirty="0" smtClean="0">
                <a:solidFill>
                  <a:srgbClr val="0070C0"/>
                </a:solidFill>
              </a:rPr>
            </a:br>
            <a:r>
              <a:rPr lang="tr-TR" sz="2600" b="1" dirty="0" smtClean="0">
                <a:solidFill>
                  <a:srgbClr val="0070C0"/>
                </a:solidFill>
              </a:rPr>
              <a:t>Büyük Endüstriyel Kazaların Kontrolü Hakkında Yönetmelik</a:t>
            </a:r>
            <a:endParaRPr lang="en-US" sz="2600" b="1" dirty="0" smtClean="0">
              <a:solidFill>
                <a:srgbClr val="0070C0"/>
              </a:solidFill>
            </a:endParaRPr>
          </a:p>
        </p:txBody>
      </p:sp>
      <p:sp>
        <p:nvSpPr>
          <p:cNvPr id="25603" name="Rectangle 3"/>
          <p:cNvSpPr>
            <a:spLocks noGrp="1" noRot="1" noChangeArrowheads="1"/>
          </p:cNvSpPr>
          <p:nvPr>
            <p:ph idx="1"/>
          </p:nvPr>
        </p:nvSpPr>
        <p:spPr>
          <a:xfrm>
            <a:off x="304800" y="1828800"/>
            <a:ext cx="6705600" cy="3657600"/>
          </a:xfrm>
        </p:spPr>
        <p:txBody>
          <a:bodyPr/>
          <a:lstStyle/>
          <a:p>
            <a:pPr eaLnBrk="1" hangingPunct="1">
              <a:lnSpc>
                <a:spcPct val="70000"/>
              </a:lnSpc>
              <a:buFontTx/>
              <a:buNone/>
            </a:pPr>
            <a:r>
              <a:rPr lang="tr-TR" sz="1600" b="1" i="1" dirty="0" smtClean="0">
                <a:solidFill>
                  <a:srgbClr val="0066FF"/>
                </a:solidFill>
              </a:rPr>
              <a:t>AMAÇ;</a:t>
            </a:r>
          </a:p>
          <a:p>
            <a:pPr eaLnBrk="1" hangingPunct="1">
              <a:spcBef>
                <a:spcPts val="0"/>
              </a:spcBef>
              <a:buFontTx/>
              <a:buNone/>
            </a:pPr>
            <a:endParaRPr lang="tr-TR" sz="1600" b="1" i="1" dirty="0" smtClean="0">
              <a:solidFill>
                <a:srgbClr val="0066FF"/>
              </a:solidFill>
            </a:endParaRPr>
          </a:p>
          <a:p>
            <a:pPr marL="0" indent="0" eaLnBrk="1" hangingPunct="1">
              <a:spcBef>
                <a:spcPts val="0"/>
              </a:spcBef>
            </a:pPr>
            <a:r>
              <a:rPr lang="tr-TR" sz="1600" dirty="0" smtClean="0"/>
              <a:t>Tehlikeli maddeler içeren büyük kazaları önlemek</a:t>
            </a:r>
          </a:p>
          <a:p>
            <a:pPr marL="0" indent="0" eaLnBrk="1" hangingPunct="1">
              <a:spcBef>
                <a:spcPts val="0"/>
              </a:spcBef>
              <a:buFont typeface="Wingdings" pitchFamily="2" charset="2"/>
              <a:buNone/>
            </a:pPr>
            <a:r>
              <a:rPr lang="tr-TR" sz="1600" dirty="0" smtClean="0"/>
              <a:t> </a:t>
            </a:r>
          </a:p>
          <a:p>
            <a:pPr marL="0" indent="0" eaLnBrk="1" hangingPunct="1">
              <a:spcBef>
                <a:spcPts val="0"/>
              </a:spcBef>
            </a:pPr>
            <a:r>
              <a:rPr lang="tr-TR" sz="1600" dirty="0" smtClean="0"/>
              <a:t>Büyük kaza riski taşıyan tesislerde acil durumlara karşı hazırlıklı olmak</a:t>
            </a:r>
          </a:p>
          <a:p>
            <a:pPr marL="0" indent="0" eaLnBrk="1" hangingPunct="1">
              <a:spcBef>
                <a:spcPts val="0"/>
              </a:spcBef>
              <a:buFont typeface="Wingdings" pitchFamily="2" charset="2"/>
              <a:buNone/>
            </a:pPr>
            <a:endParaRPr lang="tr-TR" sz="1600" dirty="0" smtClean="0"/>
          </a:p>
          <a:p>
            <a:pPr marL="0" indent="0" eaLnBrk="1" hangingPunct="1">
              <a:spcBef>
                <a:spcPts val="0"/>
              </a:spcBef>
            </a:pPr>
            <a:r>
              <a:rPr lang="tr-TR" sz="1600" dirty="0" smtClean="0"/>
              <a:t>Zamanında müdahale etmek </a:t>
            </a:r>
          </a:p>
          <a:p>
            <a:pPr marL="0" indent="0" eaLnBrk="1" hangingPunct="1">
              <a:spcBef>
                <a:spcPts val="0"/>
              </a:spcBef>
              <a:buFont typeface="Wingdings" pitchFamily="2" charset="2"/>
              <a:buNone/>
            </a:pPr>
            <a:endParaRPr lang="tr-TR" sz="1600" dirty="0" smtClean="0"/>
          </a:p>
          <a:p>
            <a:pPr marL="0" indent="0" eaLnBrk="1" hangingPunct="1">
              <a:spcBef>
                <a:spcPts val="0"/>
              </a:spcBef>
            </a:pPr>
            <a:r>
              <a:rPr lang="tr-TR" sz="1600" dirty="0" smtClean="0"/>
              <a:t> Gereken tedbirleri almak</a:t>
            </a:r>
          </a:p>
          <a:p>
            <a:pPr marL="0" indent="0" eaLnBrk="1" hangingPunct="1">
              <a:spcBef>
                <a:spcPts val="0"/>
              </a:spcBef>
              <a:buFont typeface="Wingdings" pitchFamily="2" charset="2"/>
              <a:buNone/>
            </a:pPr>
            <a:endParaRPr lang="tr-TR" sz="1600" dirty="0" smtClean="0"/>
          </a:p>
          <a:p>
            <a:pPr marL="0" indent="0" eaLnBrk="1" hangingPunct="1">
              <a:spcBef>
                <a:spcPts val="0"/>
              </a:spcBef>
            </a:pPr>
            <a:r>
              <a:rPr lang="tr-TR" sz="1600" dirty="0" smtClean="0"/>
              <a:t>Kazaların insan ve çevre üzerine etkilerini sınırlandırmak</a:t>
            </a:r>
          </a:p>
          <a:p>
            <a:pPr eaLnBrk="1" hangingPunct="1">
              <a:lnSpc>
                <a:spcPct val="70000"/>
              </a:lnSpc>
              <a:buFont typeface="Wingdings" pitchFamily="2" charset="2"/>
              <a:buNone/>
            </a:pPr>
            <a:r>
              <a:rPr lang="tr-TR" sz="1400" dirty="0" smtClean="0">
                <a:latin typeface="Comic Sans MS" pitchFamily="66" charset="0"/>
              </a:rPr>
              <a:t>		</a:t>
            </a:r>
          </a:p>
        </p:txBody>
      </p:sp>
      <p:pic>
        <p:nvPicPr>
          <p:cNvPr id="25604" name="Picture 2"/>
          <p:cNvPicPr>
            <a:picLocks noChangeAspect="1" noChangeArrowheads="1"/>
          </p:cNvPicPr>
          <p:nvPr/>
        </p:nvPicPr>
        <p:blipFill>
          <a:blip r:embed="rId3" cstate="print"/>
          <a:srcRect/>
          <a:stretch>
            <a:fillRect/>
          </a:stretch>
        </p:blipFill>
        <p:spPr bwMode="auto">
          <a:xfrm>
            <a:off x="6172200" y="1828800"/>
            <a:ext cx="2720974" cy="3790950"/>
          </a:xfrm>
          <a:prstGeom prst="rect">
            <a:avLst/>
          </a:prstGeom>
          <a:noFill/>
          <a:ln w="9525">
            <a:noFill/>
            <a:miter lim="800000"/>
            <a:headEnd/>
            <a:tailEnd/>
          </a:ln>
        </p:spPr>
      </p:pic>
      <p:sp>
        <p:nvSpPr>
          <p:cNvPr id="6" name="5 Dikdörtgen"/>
          <p:cNvSpPr/>
          <p:nvPr/>
        </p:nvSpPr>
        <p:spPr>
          <a:xfrm>
            <a:off x="304800" y="4572000"/>
            <a:ext cx="6858000" cy="3054682"/>
          </a:xfrm>
          <a:prstGeom prst="rect">
            <a:avLst/>
          </a:prstGeom>
        </p:spPr>
        <p:txBody>
          <a:bodyPr wrap="square">
            <a:spAutoFit/>
          </a:bodyPr>
          <a:lstStyle/>
          <a:p>
            <a:pPr algn="just" eaLnBrk="1" hangingPunct="1">
              <a:lnSpc>
                <a:spcPct val="125000"/>
              </a:lnSpc>
              <a:buFontTx/>
              <a:buNone/>
            </a:pPr>
            <a:r>
              <a:rPr lang="tr-TR" sz="1600" b="1" i="1" dirty="0" smtClean="0">
                <a:solidFill>
                  <a:srgbClr val="0070C0"/>
                </a:solidFill>
                <a:cs typeface="Arial" pitchFamily="34" charset="0"/>
              </a:rPr>
              <a:t>YETKİLİ VE SORUMLU KURULUŞLAR</a:t>
            </a:r>
          </a:p>
          <a:p>
            <a:pPr algn="just" eaLnBrk="1" hangingPunct="1">
              <a:lnSpc>
                <a:spcPct val="125000"/>
              </a:lnSpc>
              <a:buFontTx/>
              <a:buNone/>
            </a:pPr>
            <a:r>
              <a:rPr lang="tr-TR" sz="1600" b="1" dirty="0" smtClean="0">
                <a:solidFill>
                  <a:schemeClr val="hlink"/>
                </a:solidFill>
                <a:cs typeface="Arial" pitchFamily="34" charset="0"/>
              </a:rPr>
              <a:t>Merkezi Düzeyde;			Yerel Düzeyde;</a:t>
            </a:r>
          </a:p>
          <a:p>
            <a:pPr algn="just">
              <a:lnSpc>
                <a:spcPct val="125000"/>
              </a:lnSpc>
            </a:pPr>
            <a:r>
              <a:rPr lang="tr-TR" sz="1600" dirty="0" smtClean="0">
                <a:cs typeface="Arial" pitchFamily="34" charset="0"/>
              </a:rPr>
              <a:t>Çevre ve Orman Bakanlığı		 İl Özel İdareleri</a:t>
            </a:r>
          </a:p>
          <a:p>
            <a:pPr algn="just">
              <a:lnSpc>
                <a:spcPct val="125000"/>
              </a:lnSpc>
            </a:pPr>
            <a:r>
              <a:rPr lang="tr-TR" sz="1600" dirty="0" smtClean="0">
                <a:cs typeface="Arial" pitchFamily="34" charset="0"/>
              </a:rPr>
              <a:t>Çalışma ve Sosyal Güvenlik Bakanlığı 	 Belediyeler</a:t>
            </a:r>
          </a:p>
          <a:p>
            <a:pPr algn="just">
              <a:lnSpc>
                <a:spcPct val="125000"/>
              </a:lnSpc>
            </a:pPr>
            <a:r>
              <a:rPr lang="tr-TR" sz="1600" dirty="0" smtClean="0">
                <a:cs typeface="Arial" pitchFamily="34" charset="0"/>
              </a:rPr>
              <a:t>				 </a:t>
            </a:r>
            <a:r>
              <a:rPr lang="tr-TR" sz="1600" dirty="0" smtClean="0">
                <a:solidFill>
                  <a:srgbClr val="FF0000"/>
                </a:solidFill>
                <a:cs typeface="Arial" pitchFamily="34" charset="0"/>
              </a:rPr>
              <a:t>OSB Müdürlükleri (?????)</a:t>
            </a:r>
          </a:p>
          <a:p>
            <a:pPr algn="just">
              <a:lnSpc>
                <a:spcPct val="125000"/>
              </a:lnSpc>
            </a:pPr>
            <a:r>
              <a:rPr lang="tr-TR" sz="1600" dirty="0" smtClean="0">
                <a:cs typeface="Arial" pitchFamily="34" charset="0"/>
              </a:rPr>
              <a:t>				 Kuruluşlar(</a:t>
            </a:r>
            <a:r>
              <a:rPr lang="tr-TR" sz="1600" dirty="0" err="1" smtClean="0">
                <a:cs typeface="Arial" pitchFamily="34" charset="0"/>
              </a:rPr>
              <a:t>Seveso</a:t>
            </a:r>
            <a:r>
              <a:rPr lang="tr-TR" sz="1600" dirty="0" smtClean="0">
                <a:cs typeface="Arial" pitchFamily="34" charset="0"/>
              </a:rPr>
              <a:t> Tesisleri)</a:t>
            </a:r>
          </a:p>
          <a:p>
            <a:pPr algn="just" eaLnBrk="1" hangingPunct="1">
              <a:lnSpc>
                <a:spcPct val="125000"/>
              </a:lnSpc>
            </a:pPr>
            <a:r>
              <a:rPr lang="tr-TR" sz="1600" dirty="0" smtClean="0">
                <a:cs typeface="Arial" pitchFamily="34" charset="0"/>
              </a:rPr>
              <a:t>				</a:t>
            </a:r>
          </a:p>
          <a:p>
            <a:pPr algn="just" eaLnBrk="1" hangingPunct="1">
              <a:lnSpc>
                <a:spcPct val="125000"/>
              </a:lnSpc>
            </a:pPr>
            <a:r>
              <a:rPr lang="tr-TR" sz="1400" dirty="0" smtClean="0">
                <a:cs typeface="Arial" pitchFamily="34" charset="0"/>
              </a:rPr>
              <a:t>				</a:t>
            </a:r>
          </a:p>
          <a:p>
            <a:pPr algn="just" eaLnBrk="1" hangingPunct="1">
              <a:lnSpc>
                <a:spcPct val="125000"/>
              </a:lnSpc>
            </a:pPr>
            <a:r>
              <a:rPr lang="tr-TR" sz="1400" dirty="0" smtClean="0">
                <a:cs typeface="Arial" pitchFamily="34" charset="0"/>
              </a:rPr>
              <a:t>				</a:t>
            </a:r>
            <a:endParaRPr lang="tr-TR" sz="1400" dirty="0" smtClean="0">
              <a:solidFill>
                <a:schemeClr val="accent1"/>
              </a:solidFill>
              <a:cs typeface="Arial" pitchFamily="34" charset="0"/>
            </a:endParaRPr>
          </a:p>
          <a:p>
            <a:pPr algn="just" eaLnBrk="1" hangingPunct="1">
              <a:lnSpc>
                <a:spcPct val="125000"/>
              </a:lnSpc>
              <a:buFontTx/>
              <a:buNone/>
            </a:pPr>
            <a:r>
              <a:rPr lang="tr-TR" sz="1400" b="1" dirty="0" smtClean="0">
                <a:solidFill>
                  <a:schemeClr val="hlink"/>
                </a:solidFill>
                <a:cs typeface="Arial" pitchFamily="34" charset="0"/>
              </a:rPr>
              <a:t>		</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785813" y="0"/>
            <a:ext cx="8229600" cy="1143000"/>
          </a:xfrm>
        </p:spPr>
        <p:txBody>
          <a:bodyPr/>
          <a:lstStyle/>
          <a:p>
            <a:pPr eaLnBrk="1" hangingPunct="1"/>
            <a:r>
              <a:rPr lang="tr-TR" sz="2400" b="1" dirty="0" smtClean="0">
                <a:solidFill>
                  <a:srgbClr val="0033CC"/>
                </a:solidFill>
              </a:rPr>
              <a:t/>
            </a:r>
            <a:br>
              <a:rPr lang="tr-TR" sz="2400" b="1" dirty="0" smtClean="0">
                <a:solidFill>
                  <a:srgbClr val="0033CC"/>
                </a:solidFill>
              </a:rPr>
            </a:br>
            <a:r>
              <a:rPr lang="tr-TR" sz="2400" b="1" dirty="0" smtClean="0">
                <a:solidFill>
                  <a:srgbClr val="0033CC"/>
                </a:solidFill>
              </a:rPr>
              <a:t/>
            </a:r>
            <a:br>
              <a:rPr lang="tr-TR" sz="2400" b="1" dirty="0" smtClean="0">
                <a:solidFill>
                  <a:srgbClr val="0033CC"/>
                </a:solidFill>
              </a:rPr>
            </a:br>
            <a:r>
              <a:rPr lang="tr-TR" sz="2400" b="1" dirty="0" smtClean="0">
                <a:solidFill>
                  <a:srgbClr val="0033CC"/>
                </a:solidFill>
              </a:rPr>
              <a:t/>
            </a:r>
            <a:br>
              <a:rPr lang="tr-TR" sz="2400" b="1" dirty="0" smtClean="0">
                <a:solidFill>
                  <a:srgbClr val="0033CC"/>
                </a:solidFill>
              </a:rPr>
            </a:br>
            <a:r>
              <a:rPr lang="tr-TR" sz="2400" b="1" dirty="0" smtClean="0">
                <a:solidFill>
                  <a:srgbClr val="0033CC"/>
                </a:solidFill>
              </a:rPr>
              <a:t/>
            </a:r>
            <a:br>
              <a:rPr lang="tr-TR" sz="2400" b="1" dirty="0" smtClean="0">
                <a:solidFill>
                  <a:srgbClr val="0033CC"/>
                </a:solidFill>
              </a:rPr>
            </a:br>
            <a:r>
              <a:rPr lang="tr-TR" sz="2400" b="1" dirty="0" smtClean="0">
                <a:solidFill>
                  <a:srgbClr val="0033CC"/>
                </a:solidFill>
              </a:rPr>
              <a:t/>
            </a:r>
            <a:br>
              <a:rPr lang="tr-TR" sz="2400" b="1" dirty="0" smtClean="0">
                <a:solidFill>
                  <a:srgbClr val="0033CC"/>
                </a:solidFill>
              </a:rPr>
            </a:br>
            <a:r>
              <a:rPr lang="tr-TR" sz="2600" b="1" dirty="0" smtClean="0">
                <a:solidFill>
                  <a:srgbClr val="0070C0"/>
                </a:solidFill>
              </a:rPr>
              <a:t>Büyük Endüstriyel Kazaların Kontrolü Hakkında Yönetmelik/Yetki ve Sorumluluklar</a:t>
            </a:r>
            <a:endParaRPr lang="en-US" sz="2600" b="1" dirty="0" smtClean="0">
              <a:solidFill>
                <a:srgbClr val="0070C0"/>
              </a:solidFill>
            </a:endParaRPr>
          </a:p>
        </p:txBody>
      </p:sp>
      <p:graphicFrame>
        <p:nvGraphicFramePr>
          <p:cNvPr id="9" name="8 Diyagram"/>
          <p:cNvGraphicFramePr/>
          <p:nvPr/>
        </p:nvGraphicFramePr>
        <p:xfrm>
          <a:off x="685800" y="1928778"/>
          <a:ext cx="8001056" cy="47006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rrowheads="1"/>
          </p:cNvSpPr>
          <p:nvPr>
            <p:ph type="title"/>
          </p:nvPr>
        </p:nvSpPr>
        <p:spPr>
          <a:xfrm>
            <a:off x="381000" y="1143000"/>
            <a:ext cx="8762999" cy="533400"/>
          </a:xfrm>
        </p:spPr>
        <p:txBody>
          <a:bodyPr/>
          <a:lstStyle/>
          <a:p>
            <a:pPr eaLnBrk="1" hangingPunct="1"/>
            <a:r>
              <a:rPr lang="tr-TR" sz="2800" b="1" dirty="0" smtClean="0">
                <a:solidFill>
                  <a:srgbClr val="0070C0"/>
                </a:solidFill>
              </a:rPr>
              <a:t/>
            </a:r>
            <a:br>
              <a:rPr lang="tr-TR" sz="2800" b="1" dirty="0" smtClean="0">
                <a:solidFill>
                  <a:srgbClr val="0070C0"/>
                </a:solidFill>
              </a:rPr>
            </a:br>
            <a:r>
              <a:rPr lang="tr-TR" sz="2600" b="1" dirty="0" smtClean="0">
                <a:solidFill>
                  <a:srgbClr val="0070C0"/>
                </a:solidFill>
              </a:rPr>
              <a:t>Kimyasalların Envanteri ve Kontrolü Hakkında Yönetmelik</a:t>
            </a:r>
            <a:endParaRPr lang="en-US" sz="2600" b="1" dirty="0" smtClean="0">
              <a:solidFill>
                <a:srgbClr val="0070C0"/>
              </a:solidFill>
            </a:endParaRPr>
          </a:p>
        </p:txBody>
      </p:sp>
      <p:sp>
        <p:nvSpPr>
          <p:cNvPr id="25603" name="Rectangle 3"/>
          <p:cNvSpPr>
            <a:spLocks noGrp="1" noRot="1" noChangeArrowheads="1"/>
          </p:cNvSpPr>
          <p:nvPr>
            <p:ph idx="1"/>
          </p:nvPr>
        </p:nvSpPr>
        <p:spPr>
          <a:xfrm>
            <a:off x="457200" y="1981200"/>
            <a:ext cx="5562600" cy="3657600"/>
          </a:xfrm>
        </p:spPr>
        <p:txBody>
          <a:bodyPr/>
          <a:lstStyle/>
          <a:p>
            <a:pPr eaLnBrk="1" hangingPunct="1">
              <a:lnSpc>
                <a:spcPct val="70000"/>
              </a:lnSpc>
              <a:buFontTx/>
              <a:buNone/>
            </a:pPr>
            <a:r>
              <a:rPr lang="tr-TR" sz="2000" b="1" i="1" dirty="0" smtClean="0">
                <a:solidFill>
                  <a:srgbClr val="0066FF"/>
                </a:solidFill>
              </a:rPr>
              <a:t>AMAÇ;</a:t>
            </a:r>
          </a:p>
          <a:p>
            <a:pPr eaLnBrk="1" hangingPunct="1">
              <a:spcBef>
                <a:spcPts val="0"/>
              </a:spcBef>
              <a:buFontTx/>
              <a:buNone/>
            </a:pPr>
            <a:endParaRPr lang="tr-TR" sz="2000" b="1" i="1" dirty="0" smtClean="0">
              <a:solidFill>
                <a:srgbClr val="0066FF"/>
              </a:solidFill>
            </a:endParaRPr>
          </a:p>
          <a:p>
            <a:pPr marL="0" indent="0" eaLnBrk="1" hangingPunct="1">
              <a:spcBef>
                <a:spcPts val="0"/>
              </a:spcBef>
            </a:pPr>
            <a:endParaRPr lang="tr-TR" sz="2000" dirty="0" smtClean="0"/>
          </a:p>
          <a:p>
            <a:pPr marL="0" indent="0" eaLnBrk="1" hangingPunct="1">
              <a:spcBef>
                <a:spcPts val="0"/>
              </a:spcBef>
            </a:pPr>
            <a:r>
              <a:rPr lang="tr-TR" sz="2000" dirty="0" smtClean="0"/>
              <a:t>     Kimyasalların insan sağlığı ve çevre üzerinde yaratabileceği olumsuz etkilere karşı etkin koruma sağlamak üzere envanter oluşturulmasına ve kontrolüne ilişkin idari ve teknik usul ve esasları düzenlemek.</a:t>
            </a:r>
            <a:endParaRPr lang="tr-TR" sz="2000" dirty="0" smtClean="0">
              <a:latin typeface="Comic Sans MS" pitchFamily="66" charset="0"/>
            </a:endParaRPr>
          </a:p>
        </p:txBody>
      </p:sp>
      <p:sp>
        <p:nvSpPr>
          <p:cNvPr id="6" name="5 Dikdörtgen"/>
          <p:cNvSpPr/>
          <p:nvPr/>
        </p:nvSpPr>
        <p:spPr>
          <a:xfrm>
            <a:off x="457200" y="4572759"/>
            <a:ext cx="6858000" cy="2285241"/>
          </a:xfrm>
          <a:prstGeom prst="rect">
            <a:avLst/>
          </a:prstGeom>
        </p:spPr>
        <p:txBody>
          <a:bodyPr wrap="square">
            <a:spAutoFit/>
          </a:bodyPr>
          <a:lstStyle/>
          <a:p>
            <a:pPr algn="just" eaLnBrk="1" hangingPunct="1">
              <a:lnSpc>
                <a:spcPct val="125000"/>
              </a:lnSpc>
              <a:buFontTx/>
              <a:buNone/>
            </a:pPr>
            <a:r>
              <a:rPr lang="tr-TR" sz="2000" b="1" i="1" dirty="0" smtClean="0">
                <a:solidFill>
                  <a:srgbClr val="0070C0"/>
                </a:solidFill>
                <a:cs typeface="Arial" pitchFamily="34" charset="0"/>
              </a:rPr>
              <a:t>YETKİLİ VE SORUMLU KURULUŞ</a:t>
            </a:r>
          </a:p>
          <a:p>
            <a:pPr algn="just" eaLnBrk="1" hangingPunct="1">
              <a:lnSpc>
                <a:spcPct val="125000"/>
              </a:lnSpc>
              <a:buFontTx/>
              <a:buNone/>
            </a:pPr>
            <a:endParaRPr lang="tr-TR" sz="2000" b="1" dirty="0" smtClean="0">
              <a:solidFill>
                <a:schemeClr val="hlink"/>
              </a:solidFill>
              <a:cs typeface="Arial" pitchFamily="34" charset="0"/>
            </a:endParaRPr>
          </a:p>
          <a:p>
            <a:pPr algn="just" eaLnBrk="1" hangingPunct="1">
              <a:lnSpc>
                <a:spcPct val="125000"/>
              </a:lnSpc>
              <a:buFontTx/>
              <a:buNone/>
            </a:pPr>
            <a:r>
              <a:rPr lang="tr-TR" sz="2000" b="1" dirty="0" smtClean="0">
                <a:solidFill>
                  <a:schemeClr val="hlink"/>
                </a:solidFill>
                <a:cs typeface="Arial" pitchFamily="34" charset="0"/>
              </a:rPr>
              <a:t>Merkezi Düzeyde			</a:t>
            </a:r>
          </a:p>
          <a:p>
            <a:pPr algn="just" eaLnBrk="1" hangingPunct="1">
              <a:lnSpc>
                <a:spcPct val="125000"/>
              </a:lnSpc>
              <a:buFontTx/>
              <a:buNone/>
            </a:pPr>
            <a:r>
              <a:rPr lang="tr-TR" sz="2000" dirty="0" smtClean="0">
                <a:cs typeface="Arial" pitchFamily="34" charset="0"/>
              </a:rPr>
              <a:t>Çevre ve Orman Bakanlığı				</a:t>
            </a:r>
          </a:p>
          <a:p>
            <a:pPr algn="just" eaLnBrk="1" hangingPunct="1">
              <a:lnSpc>
                <a:spcPct val="125000"/>
              </a:lnSpc>
            </a:pPr>
            <a:r>
              <a:rPr lang="tr-TR" sz="2000" dirty="0" smtClean="0">
                <a:cs typeface="Arial" pitchFamily="34" charset="0"/>
              </a:rPr>
              <a:t>				</a:t>
            </a:r>
            <a:endParaRPr lang="tr-TR" sz="2000" dirty="0" smtClean="0">
              <a:solidFill>
                <a:schemeClr val="accent1"/>
              </a:solidFill>
              <a:cs typeface="Arial" pitchFamily="34" charset="0"/>
            </a:endParaRPr>
          </a:p>
          <a:p>
            <a:pPr algn="just" eaLnBrk="1" hangingPunct="1">
              <a:lnSpc>
                <a:spcPct val="125000"/>
              </a:lnSpc>
              <a:buFontTx/>
              <a:buNone/>
            </a:pPr>
            <a:r>
              <a:rPr lang="tr-TR" sz="1400" b="1" dirty="0" smtClean="0">
                <a:solidFill>
                  <a:schemeClr val="hlink"/>
                </a:solidFill>
                <a:cs typeface="Arial" pitchFamily="34" charset="0"/>
              </a:rPr>
              <a:t>		</a:t>
            </a:r>
          </a:p>
        </p:txBody>
      </p:sp>
      <p:pic>
        <p:nvPicPr>
          <p:cNvPr id="8" name="Picture 5"/>
          <p:cNvPicPr>
            <a:picLocks noChangeAspect="1" noChangeArrowheads="1"/>
          </p:cNvPicPr>
          <p:nvPr/>
        </p:nvPicPr>
        <p:blipFill>
          <a:blip r:embed="rId3" cstate="print"/>
          <a:srcRect/>
          <a:stretch>
            <a:fillRect/>
          </a:stretch>
        </p:blipFill>
        <p:spPr bwMode="auto">
          <a:xfrm>
            <a:off x="6400800" y="2133600"/>
            <a:ext cx="2371493" cy="3038475"/>
          </a:xfrm>
          <a:prstGeom prst="rect">
            <a:avLst/>
          </a:prstGeom>
          <a:ln>
            <a:noFill/>
          </a:ln>
          <a:effectLst>
            <a:softEdge rad="112500"/>
          </a:effectLst>
        </p:spPr>
      </p:pic>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Varsayılan Tasarım">
  <a:themeElements>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arsayılan Tasarım">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arsayılan Tasarı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arsayılan Tasarı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arsayılan Tasarı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arsayılan Tasarı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arsayılan Tasarı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arsayılan Tasarı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arsayılan Tasarı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arsayılan Tasarı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arsayılan Tasarı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arsayılan Tasarı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arsayılan Tasarı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1955</TotalTime>
  <Words>2020</Words>
  <Application>Microsoft Office PowerPoint</Application>
  <PresentationFormat>Ekran Gösterisi (4:3)</PresentationFormat>
  <Paragraphs>392</Paragraphs>
  <Slides>35</Slides>
  <Notes>6</Notes>
  <HiddenSlides>0</HiddenSlides>
  <MMClips>0</MMClips>
  <ScaleCrop>false</ScaleCrop>
  <HeadingPairs>
    <vt:vector size="4" baseType="variant">
      <vt:variant>
        <vt:lpstr>Tema</vt:lpstr>
      </vt:variant>
      <vt:variant>
        <vt:i4>1</vt:i4>
      </vt:variant>
      <vt:variant>
        <vt:lpstr>Slayt Başlıkları</vt:lpstr>
      </vt:variant>
      <vt:variant>
        <vt:i4>35</vt:i4>
      </vt:variant>
    </vt:vector>
  </HeadingPairs>
  <TitlesOfParts>
    <vt:vector size="36" baseType="lpstr">
      <vt:lpstr>Varsayılan Tasarım</vt:lpstr>
      <vt:lpstr>Slayt 1</vt:lpstr>
      <vt:lpstr>Slayt 2</vt:lpstr>
      <vt:lpstr>Slayt 3</vt:lpstr>
      <vt:lpstr>Slayt 4</vt:lpstr>
      <vt:lpstr>Slayt 5</vt:lpstr>
      <vt:lpstr>Slayt 6</vt:lpstr>
      <vt:lpstr> Büyük Endüstriyel Kazaların Kontrolü Hakkında Yönetmelik</vt:lpstr>
      <vt:lpstr>     Büyük Endüstriyel Kazaların Kontrolü Hakkında Yönetmelik/Yetki ve Sorumluluklar</vt:lpstr>
      <vt:lpstr> Kimyasalların Envanteri ve Kontrolü Hakkında Yönetmelik</vt:lpstr>
      <vt:lpstr>Tehlikeli Maddelerin ve Müstahzarların Sınıflandırılması, Ambalajlanması ve Etiketlenmesi Hakkında Yönetmelik</vt:lpstr>
      <vt:lpstr> Bazı Tehlikeli Maddelerin, Müstahzarların Ve Eşyaların Üretimine, Piyasaya Arzına Ve Kullanımına İlişkin Kısıtlamalar Hakkında Yönetmelik</vt:lpstr>
      <vt:lpstr>Tehlikeli Maddeler Ve Müstahzarlara İlişkin Güvenlik Bilgi Formlarının Hazırlanması Ve Dağıtılması Hakkında Yönetmelik</vt:lpstr>
      <vt:lpstr>Slayt 13</vt:lpstr>
      <vt:lpstr>Slayt 14</vt:lpstr>
      <vt:lpstr>   MEVCUT DURUMA GÖRE SANAYİCİNİN SORUMLULUKLARI</vt:lpstr>
      <vt:lpstr>  </vt:lpstr>
      <vt:lpstr>   SEVESO VERİ TABANI  (Kapsama Giren Kuruluşların Belirlenmesi)</vt:lpstr>
      <vt:lpstr>   Büyük Endüstriyel Kazaların Kontrolü Hakkında Yönetmelik </vt:lpstr>
      <vt:lpstr> Yapılan Bildirimler</vt:lpstr>
      <vt:lpstr> Kimyasallar Bilgi Sistemi (Kimyasalların Envanteri)</vt:lpstr>
      <vt:lpstr>Envantere Girilmesi Gereken Bilgiler</vt:lpstr>
      <vt:lpstr> 2011-Ocak ayı itibariyle kimyasal madde üreten/ithal eden firmaların bölgelere göre dağılımı</vt:lpstr>
      <vt:lpstr>  Sınıflandırma, Etiketleme ve Ambalajlama</vt:lpstr>
      <vt:lpstr>      Üreticilerin ve İthalatçıların  Yükümlülükleri </vt:lpstr>
      <vt:lpstr>Slayt 25</vt:lpstr>
      <vt:lpstr>Slayt 26</vt:lpstr>
      <vt:lpstr>Slayt 27</vt:lpstr>
      <vt:lpstr>Slayt 28</vt:lpstr>
      <vt:lpstr>Slayt 29</vt:lpstr>
      <vt:lpstr>Slayt 30</vt:lpstr>
      <vt:lpstr>Slayt 31</vt:lpstr>
      <vt:lpstr>Slayt 32</vt:lpstr>
      <vt:lpstr>Slayt 33</vt:lpstr>
      <vt:lpstr>Slayt 34</vt:lpstr>
      <vt:lpstr>Slayt 35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oyildirim</cp:lastModifiedBy>
  <cp:revision>358</cp:revision>
  <cp:lastPrinted>1601-01-01T00:00:00Z</cp:lastPrinted>
  <dcterms:created xsi:type="dcterms:W3CDTF">1601-01-01T00:00:00Z</dcterms:created>
  <dcterms:modified xsi:type="dcterms:W3CDTF">2011-02-23T08:11:06Z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