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981" r:id="rId2"/>
  </p:sldMasterIdLst>
  <p:notesMasterIdLst>
    <p:notesMasterId r:id="rId18"/>
  </p:notesMasterIdLst>
  <p:handoutMasterIdLst>
    <p:handoutMasterId r:id="rId19"/>
  </p:handoutMasterIdLst>
  <p:sldIdLst>
    <p:sldId id="969" r:id="rId3"/>
    <p:sldId id="979" r:id="rId4"/>
    <p:sldId id="978" r:id="rId5"/>
    <p:sldId id="981" r:id="rId6"/>
    <p:sldId id="985" r:id="rId7"/>
    <p:sldId id="993" r:id="rId8"/>
    <p:sldId id="986" r:id="rId9"/>
    <p:sldId id="987" r:id="rId10"/>
    <p:sldId id="988" r:id="rId11"/>
    <p:sldId id="989" r:id="rId12"/>
    <p:sldId id="990" r:id="rId13"/>
    <p:sldId id="991" r:id="rId14"/>
    <p:sldId id="992" r:id="rId15"/>
    <p:sldId id="982" r:id="rId16"/>
    <p:sldId id="994" r:id="rId17"/>
  </p:sldIdLst>
  <p:sldSz cx="9144000" cy="6858000" type="screen4x3"/>
  <p:notesSz cx="6797675" cy="456565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</p:showPr>
  <p:clrMru>
    <a:srgbClr val="0033CC"/>
    <a:srgbClr val="6699FF"/>
    <a:srgbClr val="0066FF"/>
    <a:srgbClr val="FFFFFF"/>
    <a:srgbClr val="CCFFFF"/>
    <a:srgbClr val="CCFFCC"/>
    <a:srgbClr val="FFFF99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Orta Sti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43" autoAdjust="0"/>
    <p:restoredTop sz="96042" autoAdjust="0"/>
  </p:normalViewPr>
  <p:slideViewPr>
    <p:cSldViewPr>
      <p:cViewPr>
        <p:scale>
          <a:sx n="51" d="100"/>
          <a:sy n="51" d="100"/>
        </p:scale>
        <p:origin x="-99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67" d="100"/>
          <a:sy n="167" d="100"/>
        </p:scale>
        <p:origin x="-276" y="-90"/>
      </p:cViewPr>
      <p:guideLst>
        <p:guide orient="horz" pos="1438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4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t" anchorCtr="0" compatLnSpc="1">
            <a:prstTxWarp prst="textNoShape">
              <a:avLst/>
            </a:prstTxWarp>
          </a:bodyPr>
          <a:lstStyle>
            <a:lvl1pPr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t" anchorCtr="0" compatLnSpc="1">
            <a:prstTxWarp prst="textNoShape">
              <a:avLst/>
            </a:prstTxWarp>
          </a:bodyPr>
          <a:lstStyle>
            <a:lvl1pPr algn="r"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fld id="{719787FF-3C1A-4D2A-9353-A4199CB45812}" type="datetimeFigureOut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 bwMode="auto">
          <a:xfrm>
            <a:off x="0" y="4337050"/>
            <a:ext cx="29448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b" anchorCtr="0" compatLnSpc="1">
            <a:prstTxWarp prst="textNoShape">
              <a:avLst/>
            </a:prstTxWarp>
          </a:bodyPr>
          <a:lstStyle>
            <a:lvl1pPr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4337050"/>
            <a:ext cx="294640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b" anchorCtr="0" compatLnSpc="1">
            <a:prstTxWarp prst="textNoShape">
              <a:avLst/>
            </a:prstTxWarp>
          </a:bodyPr>
          <a:lstStyle>
            <a:lvl1pPr algn="r"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fld id="{45DF62C3-E56F-43A1-9860-4AFD1A92AD2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t" anchorCtr="0" compatLnSpc="1">
            <a:prstTxWarp prst="textNoShape">
              <a:avLst/>
            </a:prstTxWarp>
          </a:bodyPr>
          <a:lstStyle>
            <a:lvl1pPr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t" anchorCtr="0" compatLnSpc="1">
            <a:prstTxWarp prst="textNoShape">
              <a:avLst/>
            </a:prstTxWarp>
          </a:bodyPr>
          <a:lstStyle>
            <a:lvl1pPr algn="r"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59013" y="342900"/>
            <a:ext cx="2281237" cy="1711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2168525"/>
            <a:ext cx="5438775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337050"/>
            <a:ext cx="29448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b" anchorCtr="0" compatLnSpc="1">
            <a:prstTxWarp prst="textNoShape">
              <a:avLst/>
            </a:prstTxWarp>
          </a:bodyPr>
          <a:lstStyle>
            <a:lvl1pPr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4337050"/>
            <a:ext cx="294640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316" tIns="31158" rIns="62316" bIns="31158" numCol="1" anchor="b" anchorCtr="0" compatLnSpc="1">
            <a:prstTxWarp prst="textNoShape">
              <a:avLst/>
            </a:prstTxWarp>
          </a:bodyPr>
          <a:lstStyle>
            <a:lvl1pPr algn="r" defTabSz="623888">
              <a:defRPr sz="800" b="0">
                <a:latin typeface="Arial" charset="0"/>
              </a:defRPr>
            </a:lvl1pPr>
          </a:lstStyle>
          <a:p>
            <a:pPr>
              <a:defRPr/>
            </a:pPr>
            <a:fld id="{3393F895-E617-4AAB-9B6A-27B73607311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93F895-E617-4AAB-9B6A-27B736073111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42976" y="142853"/>
            <a:ext cx="7772400" cy="78581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58188" y="6572250"/>
            <a:ext cx="428625" cy="2857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FB39FAE6-39C2-481A-B1FE-0CF836B91C25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231333C-F6F9-4132-A533-0B28E3CA0A80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E14C389-88EA-4D45-BAB3-5BD3EA3B67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B46D3C9-621A-4490-9E75-923AAA4B291C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FA536F-D373-415C-A03A-A66E9C4AC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FEDAD17-1AC0-4DCC-8378-F93F967206F3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6874DF9-C2DC-4869-8953-C14BD8F0E79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2E635C5-9DBD-41A7-BA15-DBD549073FC1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4953695-CA07-4E76-A66A-EBC7721AD8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7731FFC-F01A-4A65-97C8-EF63B12C39A1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C59DA6F-B631-48A2-A623-EEA6060B2FD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18D7B84-448C-4FAC-804D-C75785E05B3D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D5AA88B-88D3-4E0F-B8CC-647316CD17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AF8F558-97E6-4E33-90FD-521D15F3A661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381B5A3-B055-4A6D-A4CD-E080E24F62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EB374C5-46C4-4BB8-A10D-2CDBDB11416D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CB7E9B4-1146-409C-9C9B-F2203AA758A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4B7E261-96AA-4CB9-ADF7-CA918AF92035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6A25856-87BB-414E-8669-DDC42B2178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8B27A-0E9D-4A50-A768-AE16ABC5CAF8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D1CDE-8DDE-4D4C-9EA5-A109AEBE66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B7D6F2A-2A61-4FD1-88DF-6A9B20DD11B2}" type="datetime1">
              <a:rPr lang="tr-TR"/>
              <a:pPr>
                <a:defRPr/>
              </a:pPr>
              <a:t>24.02.2011</a:t>
            </a:fld>
            <a:endParaRPr lang="tr-T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611FF8E3-18D9-46D7-8465-A6F3143F2BD4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173F4-2024-4AF9-BAB9-85780EC8445F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70182-04A4-41D6-84EE-12EDB442345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3A8AB-98F5-450C-AEDF-13A154D4D2CF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743A9-F633-4017-BCD8-CCBCBA8BA3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17B1-D7EE-4DE1-A6CD-A89AC5F55A16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0444-C407-4727-B9A6-91B8718347A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CF497-6E89-4A54-9DF3-921F5BCB6472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9E36-47E8-4323-A0EC-1C3FE2FAE7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4AB8-61BD-432A-A1DA-5EEDD55385E1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82CC5-197E-45EA-A3F0-BCA7D43284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C7EFA-F90D-42D3-8C3D-B7B2240591F7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1E5F-0F37-4652-BF99-AA256A2B81F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88495-477A-49D5-90D3-C218EE881276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00AF9-C05C-41E6-AF7F-3B0CC443648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8A491-CB5C-499A-8ACE-F8E8FDA8EF7F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22859-A36D-4B2C-882A-EE0006CEE7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61C9F-0E5A-4DBA-AC81-C1609C7738DB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57029-9409-4D1F-8305-0BD45CFCE58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95843-44C0-470C-B27A-F88B6B6A3958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D8CCF-879C-438F-A3EB-F7563A1BE4E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 userDrawn="1"/>
        </p:nvSpPr>
        <p:spPr>
          <a:xfrm>
            <a:off x="0" y="6581775"/>
            <a:ext cx="9144000" cy="276225"/>
          </a:xfrm>
          <a:prstGeom prst="rect">
            <a:avLst/>
          </a:prstGeom>
          <a:solidFill>
            <a:srgbClr val="0033CC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1200" dirty="0">
                <a:solidFill>
                  <a:schemeClr val="bg1"/>
                </a:solidFill>
              </a:rPr>
              <a:t>Çevre Yönetimi Genel Müdürlüğü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2976" y="214290"/>
            <a:ext cx="785818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endParaRPr lang="tr-TR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72438" y="6572250"/>
            <a:ext cx="714375" cy="2857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159D92D8-D663-4962-B992-33CAA4069112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285750" y="6572250"/>
            <a:ext cx="2000250" cy="285750"/>
          </a:xfrm>
          <a:prstGeom prst="rect">
            <a:avLst/>
          </a:prstGeo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5D47601E-0A74-48D7-A768-2545B4C48707}" type="datetime1">
              <a:rPr lang="tr-TR"/>
              <a:pPr>
                <a:defRPr/>
              </a:pPr>
              <a:t>24.02.2011</a:t>
            </a:fld>
            <a:endParaRPr lang="tr-TR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 userDrawn="1"/>
        </p:nvSpPr>
        <p:spPr>
          <a:xfrm>
            <a:off x="0" y="6581775"/>
            <a:ext cx="9144000" cy="276225"/>
          </a:xfrm>
          <a:prstGeom prst="rect">
            <a:avLst/>
          </a:prstGeom>
          <a:solidFill>
            <a:srgbClr val="0033CC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1200" dirty="0">
                <a:solidFill>
                  <a:schemeClr val="bg1"/>
                </a:solidFill>
              </a:rPr>
              <a:t>Çevre Yönetimi Genel Müdürlüğü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72438" y="6572250"/>
            <a:ext cx="714375" cy="2857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F14D056D-0450-4AB1-AEFE-FBB4F007BDE1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EBAEA5B-3CD4-4992-B2BD-B39BEC0C083F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B964766-0FC7-4173-A5DD-89DEBF46F8B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B666B38-9F0B-4B01-8B92-2FFB45269451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0351D0E-841F-4D49-8A91-FBAB681F65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BA780D2-5BC1-48DB-8EB0-3F11828C9108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815D347-6020-4D95-BD41-75628C05FF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6DD173A-60AF-4531-9613-61562771FAEE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4FC0014-F9E2-4A7A-9677-4F515DB5605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7B51054-BB6F-496F-99B6-3EA343CE1210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0EE78C5-7AA7-43DB-8183-C72F6570F0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4313"/>
            <a:ext cx="82296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tr-T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4" r:id="rId1"/>
    <p:sldLayoutId id="2147485465" r:id="rId2"/>
    <p:sldLayoutId id="2147485466" r:id="rId3"/>
    <p:sldLayoutId id="2147485467" r:id="rId4"/>
    <p:sldLayoutId id="2147485468" r:id="rId5"/>
    <p:sldLayoutId id="2147485469" r:id="rId6"/>
    <p:sldLayoutId id="2147485470" r:id="rId7"/>
    <p:sldLayoutId id="2147485471" r:id="rId8"/>
    <p:sldLayoutId id="2147485472" r:id="rId9"/>
    <p:sldLayoutId id="2147485473" r:id="rId10"/>
    <p:sldLayoutId id="2147485474" r:id="rId11"/>
    <p:sldLayoutId id="2147485475" r:id="rId12"/>
    <p:sldLayoutId id="2147485476" r:id="rId13"/>
    <p:sldLayoutId id="2147485477" r:id="rId14"/>
    <p:sldLayoutId id="2147485478" r:id="rId15"/>
    <p:sldLayoutId id="2147485479" r:id="rId16"/>
    <p:sldLayoutId id="2147485480" r:id="rId17"/>
    <p:sldLayoutId id="2147485481" r:id="rId18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33C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33C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33C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33CC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DAAAE7-339C-4CF1-94EC-006FFE5E9E9A}" type="datetime1">
              <a:rPr lang="tr-TR"/>
              <a:pPr>
                <a:defRPr/>
              </a:pPr>
              <a:t>24.02.2011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0F8D80-0D77-4F2B-BACB-4268ABED87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53" r:id="rId1"/>
    <p:sldLayoutId id="2147485454" r:id="rId2"/>
    <p:sldLayoutId id="2147485455" r:id="rId3"/>
    <p:sldLayoutId id="2147485456" r:id="rId4"/>
    <p:sldLayoutId id="2147485457" r:id="rId5"/>
    <p:sldLayoutId id="2147485458" r:id="rId6"/>
    <p:sldLayoutId id="2147485459" r:id="rId7"/>
    <p:sldLayoutId id="2147485460" r:id="rId8"/>
    <p:sldLayoutId id="2147485461" r:id="rId9"/>
    <p:sldLayoutId id="2147485462" r:id="rId10"/>
    <p:sldLayoutId id="2147485463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A3A9FDF-C16A-4D7A-AB34-9183720EE9EB}" type="slidenum">
              <a:rPr lang="tr-TR" smtClean="0"/>
              <a:pPr/>
              <a:t>1</a:t>
            </a:fld>
            <a:endParaRPr lang="tr-TR" smtClean="0"/>
          </a:p>
        </p:txBody>
      </p:sp>
      <p:sp>
        <p:nvSpPr>
          <p:cNvPr id="24579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AE398CA-EF1F-4CD0-B44B-2829AF083848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24580" name="2 Metin kutusu"/>
          <p:cNvSpPr txBox="1">
            <a:spLocks noChangeArrowheads="1"/>
          </p:cNvSpPr>
          <p:nvPr/>
        </p:nvSpPr>
        <p:spPr bwMode="auto">
          <a:xfrm>
            <a:off x="142845" y="214291"/>
            <a:ext cx="8786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T.C.</a:t>
            </a:r>
            <a:br>
              <a:rPr lang="tr-TR" sz="2400" dirty="0" smtClean="0">
                <a:solidFill>
                  <a:srgbClr val="002060"/>
                </a:solidFill>
              </a:rPr>
            </a:br>
            <a:r>
              <a:rPr lang="tr-TR" sz="2400" dirty="0" smtClean="0">
                <a:solidFill>
                  <a:srgbClr val="002060"/>
                </a:solidFill>
              </a:rPr>
              <a:t>ÇEVRE VE ORMAN BAKANLIĞI</a:t>
            </a:r>
            <a:endParaRPr lang="tr-TR" sz="2400" dirty="0">
              <a:solidFill>
                <a:srgbClr val="002060"/>
              </a:solidFill>
            </a:endParaRPr>
          </a:p>
        </p:txBody>
      </p:sp>
      <p:sp>
        <p:nvSpPr>
          <p:cNvPr id="24" name="23 Metin kutusu"/>
          <p:cNvSpPr txBox="1"/>
          <p:nvPr/>
        </p:nvSpPr>
        <p:spPr>
          <a:xfrm>
            <a:off x="571472" y="1357299"/>
            <a:ext cx="8001056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tr-TR" sz="2400" dirty="0" smtClean="0">
                <a:solidFill>
                  <a:srgbClr val="002060"/>
                </a:solidFill>
              </a:rPr>
              <a:t>ÇEVRE YÖNETİMİ GENEL MÜDÜRLÜĞÜ</a:t>
            </a:r>
          </a:p>
          <a:p>
            <a:pPr algn="ctr">
              <a:lnSpc>
                <a:spcPct val="80000"/>
              </a:lnSpc>
            </a:pPr>
            <a:r>
              <a:rPr lang="tr-TR" sz="2400" dirty="0" smtClean="0">
                <a:solidFill>
                  <a:srgbClr val="002060"/>
                </a:solidFill>
              </a:rPr>
              <a:t>İZİN VE DENETİM DAİRESİ BAŞKANLIĞI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25" name="12 Dikdörtgen"/>
          <p:cNvSpPr>
            <a:spLocks noChangeArrowheads="1"/>
          </p:cNvSpPr>
          <p:nvPr/>
        </p:nvSpPr>
        <p:spPr bwMode="auto">
          <a:xfrm>
            <a:off x="857224" y="2786058"/>
            <a:ext cx="73580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dirty="0" smtClean="0">
                <a:solidFill>
                  <a:srgbClr val="002060"/>
                </a:solidFill>
              </a:rPr>
              <a:t>ÇEVRE DENETİMİ</a:t>
            </a:r>
            <a:endParaRPr lang="tr-TR" dirty="0">
              <a:solidFill>
                <a:srgbClr val="00B050"/>
              </a:solidFill>
              <a:cs typeface="Arial" charset="0"/>
            </a:endParaRPr>
          </a:p>
        </p:txBody>
      </p:sp>
      <p:pic>
        <p:nvPicPr>
          <p:cNvPr id="55298" name="Picture 2" descr="Gönderilen Res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3286124"/>
            <a:ext cx="7072362" cy="32147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8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İNCELEMESİ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3500438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357818" y="1571612"/>
            <a:ext cx="3429024" cy="481978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İşletme kayıtlarının kontrol edilmesi,</a:t>
            </a:r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endParaRPr lang="tr-TR" sz="1100" dirty="0" smtClean="0"/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Ham madde girişinden nihai ürün çıkışına kadar işletmede gerçekleştirilen proseslerin değerlendirilmesi,</a:t>
            </a:r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endParaRPr lang="tr-TR" sz="1100" dirty="0" smtClean="0"/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Kirlilik önleme/azaltma çalışmalarının değerlendirilmesi,</a:t>
            </a:r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endParaRPr lang="tr-TR" sz="1100" dirty="0" smtClean="0"/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Atık yönetiminin değerlendirilmesi,</a:t>
            </a:r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endParaRPr lang="tr-TR" sz="1100" dirty="0" smtClean="0"/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Kendini izlemenin değerlendirilmesi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KAPANIŞ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11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8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3857628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357818" y="3857628"/>
            <a:ext cx="3429024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Bulguların ve tespitlerin değerlendirilmesi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DENETİM EKİBİ TOPLANTISI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KAPANIŞ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8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4429132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KAPANIŞ TOPLANTISI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5357818" y="3857628"/>
            <a:ext cx="3429024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Denetim bulgularının aktarımı </a:t>
            </a:r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Denetimin tutanak altına alınması</a:t>
            </a:r>
          </a:p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Tutanağın imza altına alınması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13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8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4786322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KAPANIŞ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RAPOR HAZIRLAMA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5357818" y="4714884"/>
            <a:ext cx="3429024" cy="132343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lnSpc>
                <a:spcPct val="80000"/>
              </a:lnSpc>
              <a:buBlip>
                <a:blip r:embed="rId2"/>
              </a:buBlip>
            </a:pPr>
            <a:r>
              <a:rPr lang="tr-TR" sz="2000" dirty="0" smtClean="0"/>
              <a:t>Denetim  raporunun denetim ekibi tarafından en geç 40 iş günü içerisinde  hazırlanması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6" descr="MCj023748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1928802"/>
            <a:ext cx="1651000" cy="217328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A3A9FDF-C16A-4D7A-AB34-9183720EE9EB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24579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AE398CA-EF1F-4CD0-B44B-2829AF083848}" type="datetime1">
              <a:rPr lang="tr-TR" smtClean="0"/>
              <a:pPr/>
              <a:t>24.02.2011</a:t>
            </a:fld>
            <a:endParaRPr lang="tr-TR" dirty="0" smtClean="0"/>
          </a:p>
        </p:txBody>
      </p:sp>
      <p:sp>
        <p:nvSpPr>
          <p:cNvPr id="24580" name="2 Metin kutusu"/>
          <p:cNvSpPr txBox="1">
            <a:spLocks noChangeArrowheads="1"/>
          </p:cNvSpPr>
          <p:nvPr/>
        </p:nvSpPr>
        <p:spPr bwMode="auto">
          <a:xfrm>
            <a:off x="214283" y="285750"/>
            <a:ext cx="87154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  <a:p>
            <a:pPr algn="ctr"/>
            <a:endParaRPr lang="tr-TR" sz="2400" dirty="0">
              <a:solidFill>
                <a:srgbClr val="002060"/>
              </a:solidFill>
            </a:endParaRPr>
          </a:p>
        </p:txBody>
      </p:sp>
      <p:sp>
        <p:nvSpPr>
          <p:cNvPr id="24" name="23 Metin kutusu"/>
          <p:cNvSpPr txBox="1"/>
          <p:nvPr/>
        </p:nvSpPr>
        <p:spPr>
          <a:xfrm>
            <a:off x="571472" y="1357299"/>
            <a:ext cx="83582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Kanıtlar</a:t>
            </a:r>
            <a:endParaRPr lang="tr-TR" u="sng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12 Dikdörtgen"/>
          <p:cNvSpPr>
            <a:spLocks noChangeArrowheads="1"/>
          </p:cNvSpPr>
          <p:nvPr/>
        </p:nvSpPr>
        <p:spPr bwMode="auto">
          <a:xfrm>
            <a:off x="785813" y="2500313"/>
            <a:ext cx="74295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tr-TR" sz="11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71472" y="1857364"/>
            <a:ext cx="4286280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  <a:buSzPct val="100000"/>
            </a:pPr>
            <a:r>
              <a:rPr lang="tr-TR" dirty="0" smtClean="0"/>
              <a:t>	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tr-TR" sz="2400" dirty="0" smtClean="0"/>
              <a:t>Fotoğraflar,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</a:pPr>
            <a:endParaRPr lang="tr-TR" sz="2400" dirty="0" smtClean="0"/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tr-TR" sz="2400" dirty="0" smtClean="0"/>
              <a:t>Video kasetleri,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</a:pPr>
            <a:endParaRPr lang="tr-TR" sz="2400" dirty="0" smtClean="0"/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tr-TR" sz="2400" dirty="0" smtClean="0"/>
              <a:t>Çizimler ve haritalar,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</a:pPr>
            <a:endParaRPr lang="tr-TR" sz="2400" dirty="0" smtClean="0"/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tr-TR" sz="2400" dirty="0" smtClean="0"/>
              <a:t>Basılı materyaller,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</a:pPr>
            <a:endParaRPr lang="tr-TR" sz="2400" dirty="0" smtClean="0"/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tr-TR" sz="2400" dirty="0" smtClean="0"/>
              <a:t>Elektronik kayıtlar,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</a:pPr>
            <a:endParaRPr lang="tr-TR" sz="2400" dirty="0" smtClean="0"/>
          </a:p>
          <a:p>
            <a:pPr lv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tr-TR" sz="2400" dirty="0" smtClean="0"/>
              <a:t>Orijinal kayıtların kopyaları</a:t>
            </a:r>
            <a:endParaRPr lang="tr-TR" sz="2400" dirty="0">
              <a:latin typeface="Arial" pitchFamily="34" charset="0"/>
              <a:cs typeface="Times New Roman" pitchFamily="18" charset="0"/>
            </a:endParaRPr>
          </a:p>
        </p:txBody>
      </p:sp>
      <p:pic>
        <p:nvPicPr>
          <p:cNvPr id="8" name="Picture 5" descr="IMG_0471"/>
          <p:cNvPicPr>
            <a:picLocks noChangeAspect="1" noChangeArrowheads="1"/>
          </p:cNvPicPr>
          <p:nvPr/>
        </p:nvPicPr>
        <p:blipFill>
          <a:blip r:embed="rId2" cstate="print"/>
          <a:srcRect t="3702" b="3702"/>
          <a:stretch>
            <a:fillRect/>
          </a:stretch>
        </p:blipFill>
        <p:spPr bwMode="auto">
          <a:xfrm>
            <a:off x="5572132" y="1571612"/>
            <a:ext cx="3429024" cy="435771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A3A9FDF-C16A-4D7A-AB34-9183720EE9EB}" type="slidenum">
              <a:rPr lang="tr-TR" smtClean="0"/>
              <a:pPr/>
              <a:t>15</a:t>
            </a:fld>
            <a:endParaRPr lang="tr-TR" smtClean="0"/>
          </a:p>
        </p:txBody>
      </p:sp>
      <p:sp>
        <p:nvSpPr>
          <p:cNvPr id="24579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AE398CA-EF1F-4CD0-B44B-2829AF083848}" type="datetime1">
              <a:rPr lang="tr-TR" smtClean="0"/>
              <a:pPr/>
              <a:t>24.02.2011</a:t>
            </a:fld>
            <a:endParaRPr lang="tr-TR" dirty="0" smtClean="0"/>
          </a:p>
        </p:txBody>
      </p:sp>
      <p:sp>
        <p:nvSpPr>
          <p:cNvPr id="24580" name="2 Metin kutusu"/>
          <p:cNvSpPr txBox="1">
            <a:spLocks noChangeArrowheads="1"/>
          </p:cNvSpPr>
          <p:nvPr/>
        </p:nvSpPr>
        <p:spPr bwMode="auto">
          <a:xfrm>
            <a:off x="214283" y="285750"/>
            <a:ext cx="87154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  <a:p>
            <a:pPr algn="ctr"/>
            <a:endParaRPr lang="tr-TR" sz="2400" dirty="0">
              <a:solidFill>
                <a:srgbClr val="002060"/>
              </a:solidFill>
            </a:endParaRPr>
          </a:p>
        </p:txBody>
      </p:sp>
      <p:sp>
        <p:nvSpPr>
          <p:cNvPr id="25" name="12 Dikdörtgen"/>
          <p:cNvSpPr>
            <a:spLocks noChangeArrowheads="1"/>
          </p:cNvSpPr>
          <p:nvPr/>
        </p:nvSpPr>
        <p:spPr bwMode="auto">
          <a:xfrm>
            <a:off x="785813" y="2500313"/>
            <a:ext cx="74295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tr-TR" sz="11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71472" y="1857364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  <a:buSzPct val="100000"/>
            </a:pPr>
            <a:r>
              <a:rPr lang="tr-TR" dirty="0" smtClean="0"/>
              <a:t>	</a:t>
            </a:r>
          </a:p>
        </p:txBody>
      </p:sp>
      <p:pic>
        <p:nvPicPr>
          <p:cNvPr id="92166" name="Picture 6" descr="Gönderilen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357430"/>
            <a:ext cx="8215370" cy="3819526"/>
          </a:xfrm>
          <a:prstGeom prst="rect">
            <a:avLst/>
          </a:prstGeom>
          <a:noFill/>
        </p:spPr>
      </p:pic>
      <p:sp>
        <p:nvSpPr>
          <p:cNvPr id="11" name="10 Dikdörtgen"/>
          <p:cNvSpPr/>
          <p:nvPr/>
        </p:nvSpPr>
        <p:spPr>
          <a:xfrm>
            <a:off x="642911" y="1285861"/>
            <a:ext cx="75009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tr-TR" dirty="0" smtClean="0"/>
              <a:t>TEŞEKKÜR EDERİM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A3A9FDF-C16A-4D7A-AB34-9183720EE9EB}" type="slidenum">
              <a:rPr lang="tr-TR" smtClean="0"/>
              <a:pPr/>
              <a:t>2</a:t>
            </a:fld>
            <a:endParaRPr lang="tr-TR" smtClean="0"/>
          </a:p>
        </p:txBody>
      </p:sp>
      <p:sp>
        <p:nvSpPr>
          <p:cNvPr id="24579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AE398CA-EF1F-4CD0-B44B-2829AF083848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24580" name="2 Metin kutusu"/>
          <p:cNvSpPr txBox="1">
            <a:spLocks noChangeArrowheads="1"/>
          </p:cNvSpPr>
          <p:nvPr/>
        </p:nvSpPr>
        <p:spPr bwMode="auto">
          <a:xfrm>
            <a:off x="142845" y="214291"/>
            <a:ext cx="87868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dirty="0" smtClean="0">
                <a:solidFill>
                  <a:srgbClr val="002060"/>
                </a:solidFill>
              </a:rPr>
              <a:t>ÇEVRE DENETİMİ</a:t>
            </a:r>
            <a:endParaRPr lang="tr-TR" sz="2800" dirty="0">
              <a:solidFill>
                <a:srgbClr val="002060"/>
              </a:solidFill>
            </a:endParaRPr>
          </a:p>
        </p:txBody>
      </p:sp>
      <p:sp>
        <p:nvSpPr>
          <p:cNvPr id="24" name="23 Metin kutusu"/>
          <p:cNvSpPr txBox="1"/>
          <p:nvPr/>
        </p:nvSpPr>
        <p:spPr>
          <a:xfrm>
            <a:off x="571472" y="1357299"/>
            <a:ext cx="8001056" cy="387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428596" y="1142984"/>
            <a:ext cx="52864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800" dirty="0" smtClean="0">
                <a:solidFill>
                  <a:srgbClr val="002060"/>
                </a:solidFill>
              </a:rPr>
              <a:t>Çevre Denetimi niçin yapılır ?</a:t>
            </a:r>
          </a:p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tr-TR" sz="2800" b="0" dirty="0" smtClean="0"/>
              <a:t>Çevre ile ilgili mevzuata tabi faaliyetlerin/tesislerin uygunluğunu kontrol ve teşvik etmek</a:t>
            </a:r>
          </a:p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tr-TR" sz="2800" b="0" dirty="0" smtClean="0"/>
              <a:t>Faaliyetlerin/tesislerin yasal gerekliliklere uygunluğunu temin edebilmek</a:t>
            </a:r>
          </a:p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tr-TR" sz="2800" b="0" dirty="0" smtClean="0"/>
              <a:t>Faaliyetlerin/tesislerin çevre üzerindeki etkilerini izlemek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8" name="Picture 4" descr="s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357298"/>
            <a:ext cx="314327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A3A9FDF-C16A-4D7A-AB34-9183720EE9EB}" type="slidenum">
              <a:rPr lang="tr-TR" smtClean="0"/>
              <a:pPr/>
              <a:t>3</a:t>
            </a:fld>
            <a:endParaRPr lang="tr-TR" smtClean="0"/>
          </a:p>
        </p:txBody>
      </p:sp>
      <p:sp>
        <p:nvSpPr>
          <p:cNvPr id="24579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AE398CA-EF1F-4CD0-B44B-2829AF083848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24580" name="2 Metin kutusu"/>
          <p:cNvSpPr txBox="1">
            <a:spLocks noChangeArrowheads="1"/>
          </p:cNvSpPr>
          <p:nvPr/>
        </p:nvSpPr>
        <p:spPr bwMode="auto">
          <a:xfrm>
            <a:off x="214283" y="285750"/>
            <a:ext cx="87154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  <a:p>
            <a:pPr algn="ctr"/>
            <a:endParaRPr lang="tr-TR" sz="2400" dirty="0">
              <a:solidFill>
                <a:srgbClr val="002060"/>
              </a:solidFill>
            </a:endParaRPr>
          </a:p>
        </p:txBody>
      </p:sp>
      <p:sp>
        <p:nvSpPr>
          <p:cNvPr id="24" name="23 Metin kutusu"/>
          <p:cNvSpPr txBox="1"/>
          <p:nvPr/>
        </p:nvSpPr>
        <p:spPr>
          <a:xfrm>
            <a:off x="571472" y="1357299"/>
            <a:ext cx="464347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Birleşik Denetimler</a:t>
            </a:r>
            <a:endParaRPr lang="tr-TR" u="sng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12 Dikdörtgen"/>
          <p:cNvSpPr>
            <a:spLocks noChangeArrowheads="1"/>
          </p:cNvSpPr>
          <p:nvPr/>
        </p:nvSpPr>
        <p:spPr bwMode="auto">
          <a:xfrm>
            <a:off x="785813" y="2500313"/>
            <a:ext cx="74295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tr-TR" sz="11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71472" y="1857364"/>
            <a:ext cx="464347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400" dirty="0" smtClean="0"/>
              <a:t>Denetim Yönetmeliği çerçevesinde</a:t>
            </a:r>
          </a:p>
          <a:p>
            <a:pPr algn="just">
              <a:buClr>
                <a:srgbClr val="FF0000"/>
              </a:buClr>
              <a:buSzPct val="100000"/>
            </a:pPr>
            <a:r>
              <a:rPr lang="tr-TR" sz="2400" dirty="0" smtClean="0"/>
              <a:t>gerçekleştirilen denetimlerdir.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400" dirty="0" smtClean="0"/>
              <a:t>Birleşik denetimlere merkez </a:t>
            </a:r>
          </a:p>
          <a:p>
            <a:pPr algn="just">
              <a:buClr>
                <a:srgbClr val="FF0000"/>
              </a:buClr>
              <a:buSzPct val="100000"/>
            </a:pPr>
            <a:r>
              <a:rPr lang="tr-TR" sz="2400" dirty="0" smtClean="0"/>
              <a:t>teşkilatı tarafından 2004 yılında </a:t>
            </a:r>
          </a:p>
          <a:p>
            <a:pPr algn="just">
              <a:buClr>
                <a:srgbClr val="FF0000"/>
              </a:buClr>
              <a:buSzPct val="100000"/>
            </a:pPr>
            <a:r>
              <a:rPr lang="tr-TR" sz="2400" dirty="0" smtClean="0"/>
              <a:t>başlanmıştır.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400" dirty="0" smtClean="0"/>
              <a:t>2006 yılı itibariyle de İl Müdürlükleri</a:t>
            </a:r>
          </a:p>
          <a:p>
            <a:pPr algn="just">
              <a:buClr>
                <a:srgbClr val="FF0000"/>
              </a:buClr>
              <a:buSzPct val="100000"/>
            </a:pPr>
            <a:r>
              <a:rPr lang="tr-TR" sz="2400" dirty="0" smtClean="0"/>
              <a:t>tarafından birleşik denetimlere başlanmıştır.</a:t>
            </a:r>
          </a:p>
        </p:txBody>
      </p:sp>
      <p:pic>
        <p:nvPicPr>
          <p:cNvPr id="53250" name="Picture 2" descr="Gönderilen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142984"/>
            <a:ext cx="4000496" cy="485778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A3A9FDF-C16A-4D7A-AB34-9183720EE9EB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24579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AE398CA-EF1F-4CD0-B44B-2829AF083848}" type="datetime1">
              <a:rPr lang="tr-TR" smtClean="0"/>
              <a:pPr/>
              <a:t>24.02.2011</a:t>
            </a:fld>
            <a:endParaRPr lang="tr-TR" dirty="0" smtClean="0"/>
          </a:p>
        </p:txBody>
      </p:sp>
      <p:sp>
        <p:nvSpPr>
          <p:cNvPr id="24580" name="2 Metin kutusu"/>
          <p:cNvSpPr txBox="1">
            <a:spLocks noChangeArrowheads="1"/>
          </p:cNvSpPr>
          <p:nvPr/>
        </p:nvSpPr>
        <p:spPr bwMode="auto">
          <a:xfrm>
            <a:off x="214283" y="285750"/>
            <a:ext cx="87154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  <a:p>
            <a:pPr algn="ctr"/>
            <a:endParaRPr lang="tr-TR" sz="2400" dirty="0">
              <a:solidFill>
                <a:srgbClr val="002060"/>
              </a:solidFill>
            </a:endParaRPr>
          </a:p>
        </p:txBody>
      </p:sp>
      <p:sp>
        <p:nvSpPr>
          <p:cNvPr id="24" name="23 Metin kutusu"/>
          <p:cNvSpPr txBox="1"/>
          <p:nvPr/>
        </p:nvSpPr>
        <p:spPr>
          <a:xfrm>
            <a:off x="571472" y="1357299"/>
            <a:ext cx="464347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Birleşik Denetimler</a:t>
            </a:r>
            <a:endParaRPr lang="tr-TR" u="sng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12 Dikdörtgen"/>
          <p:cNvSpPr>
            <a:spLocks noChangeArrowheads="1"/>
          </p:cNvSpPr>
          <p:nvPr/>
        </p:nvSpPr>
        <p:spPr bwMode="auto">
          <a:xfrm>
            <a:off x="785813" y="2500313"/>
            <a:ext cx="74295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tr-TR" sz="11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714348" y="1857364"/>
            <a:ext cx="58579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SzPct val="100000"/>
            </a:pPr>
            <a:r>
              <a:rPr lang="tr-TR" sz="2400" dirty="0" smtClean="0"/>
              <a:t>	Birleşik denetimlerin sayısını ve etkinliğini artırmak üzere gerçekleştirilen proje kapsamında;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tr-TR" sz="2400" dirty="0" smtClean="0"/>
          </a:p>
          <a:p>
            <a:pPr>
              <a:buClr>
                <a:srgbClr val="FF0000"/>
              </a:buClr>
              <a:buSzPct val="100000"/>
            </a:pPr>
            <a:r>
              <a:rPr lang="tr-TR" sz="2400" dirty="0" smtClean="0"/>
              <a:t>	2010 yılı itibariyle 80 İl Müdürlüğü çevre görevlisi eğitimlerini almış olup, birleşik çevre denetimlerini uygulamaktadır.</a:t>
            </a:r>
            <a:endParaRPr lang="tr-TR" sz="2400" dirty="0"/>
          </a:p>
        </p:txBody>
      </p:sp>
      <p:pic>
        <p:nvPicPr>
          <p:cNvPr id="12290" name="Picture 2" descr="Gönderilen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" y="-339725"/>
            <a:ext cx="1266825" cy="666750"/>
          </a:xfrm>
          <a:prstGeom prst="rect">
            <a:avLst/>
          </a:prstGeom>
          <a:noFill/>
        </p:spPr>
      </p:pic>
      <p:pic>
        <p:nvPicPr>
          <p:cNvPr id="12292" name="Picture 4" descr="Gönderilen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" y="-339725"/>
            <a:ext cx="1266825" cy="6667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BELGE İNCELEMESİ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İNCELEMESİ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DENETİM EKİBİ TOPLANTISI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KAPANIŞ TOPLANTISI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RAPOR HAZIRLAMA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6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TESİS ZİYARETİ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AÇILIŞ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2071678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214942" y="2000240"/>
            <a:ext cx="3429024" cy="440120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Bakanlık içindeki değişik birimlerin görüşleriyle hazırlanan tesis listesi Bakan onayı ile Yıllık Denetim Programı haline getirilir.</a:t>
            </a:r>
          </a:p>
          <a:p>
            <a:pPr lvl="1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Denetim ekibi belirlenir,</a:t>
            </a:r>
          </a:p>
          <a:p>
            <a:pPr lvl="1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Denetim ile ilgili yazışmalar yapılır,</a:t>
            </a:r>
          </a:p>
          <a:p>
            <a:pPr lvl="1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Denetim yapılacak tesisler hakkında bilgi edinilmesi sağlanır.</a:t>
            </a: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KAPANIŞ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tr-TR" dirty="0"/>
          </a:p>
        </p:txBody>
      </p:sp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246A4-A903-4896-8B2E-1D4445347F98}" type="slidenum">
              <a:rPr lang="tr-TR" smtClean="0"/>
              <a:pPr/>
              <a:t>7</a:t>
            </a:fld>
            <a:endParaRPr lang="tr-TR" smtClean="0"/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KAPANIŞ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BELGE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2786058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286380" y="2714620"/>
            <a:ext cx="3429024" cy="224676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algn="just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Tanışma,</a:t>
            </a:r>
          </a:p>
          <a:p>
            <a:pPr lvl="1" algn="just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Denetimin amacı,</a:t>
            </a:r>
          </a:p>
          <a:p>
            <a:pPr lvl="1" algn="just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Denetimin kapsamı,</a:t>
            </a:r>
          </a:p>
          <a:p>
            <a:pPr lvl="1" algn="just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Denetim programı,</a:t>
            </a:r>
          </a:p>
          <a:p>
            <a:pPr lvl="1" algn="just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Proses hakkında bilgi edinilmesi.</a:t>
            </a:r>
          </a:p>
          <a:p>
            <a:pPr lvl="1" algn="just">
              <a:buClr>
                <a:srgbClr val="FF0000"/>
              </a:buClr>
              <a:buSzPct val="100000"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KAPANIŞ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76246A4-A903-4896-8B2E-1D4445347F98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071563" y="142875"/>
            <a:ext cx="7858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dirty="0" smtClean="0">
                <a:solidFill>
                  <a:srgbClr val="002060"/>
                </a:solidFill>
              </a:rPr>
              <a:t>ÇEVRE DENETİMİ</a:t>
            </a:r>
          </a:p>
        </p:txBody>
      </p:sp>
      <p:sp>
        <p:nvSpPr>
          <p:cNvPr id="52228" name="10 Veri Yer Tutucusu"/>
          <p:cNvSpPr>
            <a:spLocks noGrp="1"/>
          </p:cNvSpPr>
          <p:nvPr>
            <p:ph type="dt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32D358-7FF2-4A86-BB3E-1C10453D0073}" type="datetime1">
              <a:rPr lang="tr-TR" smtClean="0"/>
              <a:pPr/>
              <a:t>24.02.2011</a:t>
            </a:fld>
            <a:endParaRPr lang="tr-TR" smtClean="0"/>
          </a:p>
        </p:txBody>
      </p:sp>
      <p:sp>
        <p:nvSpPr>
          <p:cNvPr id="17" name="Rectangle 92"/>
          <p:cNvSpPr txBox="1">
            <a:spLocks noChangeArrowheads="1"/>
          </p:cNvSpPr>
          <p:nvPr/>
        </p:nvSpPr>
        <p:spPr bwMode="auto">
          <a:xfrm>
            <a:off x="642938" y="1000125"/>
            <a:ext cx="8501062" cy="428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Birleşik Çevre Denetimi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596" y="3714752"/>
            <a:ext cx="2071702" cy="584775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BİRLEŞİK ÇEVRE DENETİMİ</a:t>
            </a:r>
            <a:endParaRPr lang="de-DE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357422" y="207167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DENETİM PROGRAMI</a:t>
            </a:r>
            <a:endParaRPr lang="de-DE" sz="1400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57422" y="2428869"/>
            <a:ext cx="2643206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TESİS ZİYARETİ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643174" y="2786058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chemeClr val="bg1">
                    <a:lumMod val="85000"/>
                  </a:schemeClr>
                </a:solidFill>
                <a:cs typeface="Arial" pitchFamily="34" charset="0"/>
              </a:rPr>
              <a:t>AÇILIŞ TOPLANTISI</a:t>
            </a:r>
            <a:endParaRPr lang="de-DE" sz="1400" dirty="0">
              <a:ln w="50800"/>
              <a:solidFill>
                <a:schemeClr val="bg1">
                  <a:lumMod val="8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643174" y="314324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dirty="0" smtClean="0">
                <a:ln w="50800"/>
                <a:solidFill>
                  <a:srgbClr val="002060"/>
                </a:solidFill>
                <a:cs typeface="Arial" pitchFamily="34" charset="0"/>
              </a:rPr>
              <a:t>BELGE İNCELEMESİ</a:t>
            </a:r>
            <a:endParaRPr lang="de-DE" sz="1400" dirty="0">
              <a:ln w="50800"/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43174" y="3500439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TESİS İNCELEMESİ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20" name="19 Düz Bağlayıcı"/>
          <p:cNvCxnSpPr/>
          <p:nvPr/>
        </p:nvCxnSpPr>
        <p:spPr>
          <a:xfrm>
            <a:off x="5000628" y="3143248"/>
            <a:ext cx="2857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357818" y="3143248"/>
            <a:ext cx="3429024" cy="255454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Tesis Yerleşim Planı,</a:t>
            </a:r>
          </a:p>
          <a:p>
            <a:pPr lvl="1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Proses Akım Şeması,</a:t>
            </a:r>
          </a:p>
          <a:p>
            <a:pPr lvl="1">
              <a:buClr>
                <a:srgbClr val="CC3399"/>
              </a:buClr>
              <a:buBlip>
                <a:blip r:embed="rId2"/>
              </a:buBlip>
            </a:pPr>
            <a:r>
              <a:rPr lang="tr-TR" sz="2000" dirty="0" smtClean="0"/>
              <a:t>Tesisin Bakanlık, diğer kurum ve kuruluşlardan almış olduğu izinler, lisanslar vb.</a:t>
            </a:r>
          </a:p>
          <a:p>
            <a:pPr lvl="1">
              <a:buClr>
                <a:srgbClr val="FF0000"/>
              </a:buClr>
              <a:buSzPct val="100000"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244" name="Rectangle 2"/>
          <p:cNvSpPr txBox="1">
            <a:spLocks noChangeArrowheads="1"/>
          </p:cNvSpPr>
          <p:nvPr/>
        </p:nvSpPr>
        <p:spPr bwMode="auto">
          <a:xfrm>
            <a:off x="714348" y="1571612"/>
            <a:ext cx="7848600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tr-TR" sz="1800" b="0" dirty="0"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643174" y="3857628"/>
            <a:ext cx="2357454" cy="52322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DENETİM EKİBİ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43174" y="4429132"/>
            <a:ext cx="235745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KAPANIŞ TOPLANTISI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285984" y="4786323"/>
            <a:ext cx="2714644" cy="307777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balanced" dir="t">
              <a:rot lat="0" lon="0" rev="2100000"/>
            </a:lightRig>
          </a:scene3d>
          <a:sp3d>
            <a:bevelT prst="slop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tr-TR" sz="1400" b="0" dirty="0" smtClean="0">
                <a:ln w="50800"/>
                <a:solidFill>
                  <a:schemeClr val="bg1">
                    <a:shade val="50000"/>
                  </a:schemeClr>
                </a:solidFill>
                <a:cs typeface="Arial" pitchFamily="34" charset="0"/>
              </a:rPr>
              <a:t>RAPOR HAZIRLAMA</a:t>
            </a:r>
            <a:endParaRPr lang="de-DE" sz="1400" b="0" dirty="0">
              <a:ln w="50800"/>
              <a:solidFill>
                <a:schemeClr val="bg1">
                  <a:shade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ateji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Özel Tasarım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strateji</Template>
  <TotalTime>2067</TotalTime>
  <Words>471</Words>
  <Application>Microsoft Office PowerPoint</Application>
  <PresentationFormat>Ekran Gösterisi (4:3)</PresentationFormat>
  <Paragraphs>197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17" baseType="lpstr">
      <vt:lpstr>strateji</vt:lpstr>
      <vt:lpstr>Özel Tasarım</vt:lpstr>
      <vt:lpstr>Slayt 1</vt:lpstr>
      <vt:lpstr>Slayt 2</vt:lpstr>
      <vt:lpstr>Slayt 3</vt:lpstr>
      <vt:lpstr>Slayt 4</vt:lpstr>
      <vt:lpstr>Slayt 5</vt:lpstr>
      <vt:lpstr>Slayt 6</vt:lpstr>
      <vt:lpstr>  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ebiltekin</dc:creator>
  <cp:lastModifiedBy>HIY</cp:lastModifiedBy>
  <cp:revision>276</cp:revision>
  <dcterms:created xsi:type="dcterms:W3CDTF">2009-08-24T08:20:06Z</dcterms:created>
  <dcterms:modified xsi:type="dcterms:W3CDTF">2011-02-24T21:44:16Z</dcterms:modified>
</cp:coreProperties>
</file>