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60" r:id="rId2"/>
  </p:sldMasterIdLst>
  <p:notesMasterIdLst>
    <p:notesMasterId r:id="rId36"/>
  </p:notesMasterIdLst>
  <p:sldIdLst>
    <p:sldId id="273" r:id="rId3"/>
    <p:sldId id="328" r:id="rId4"/>
    <p:sldId id="372" r:id="rId5"/>
    <p:sldId id="604" r:id="rId6"/>
    <p:sldId id="374" r:id="rId7"/>
    <p:sldId id="610" r:id="rId8"/>
    <p:sldId id="612" r:id="rId9"/>
    <p:sldId id="436" r:id="rId10"/>
    <p:sldId id="439" r:id="rId11"/>
    <p:sldId id="442" r:id="rId12"/>
    <p:sldId id="450" r:id="rId13"/>
    <p:sldId id="451" r:id="rId14"/>
    <p:sldId id="455" r:id="rId15"/>
    <p:sldId id="602" r:id="rId16"/>
    <p:sldId id="634" r:id="rId17"/>
    <p:sldId id="635" r:id="rId18"/>
    <p:sldId id="636" r:id="rId19"/>
    <p:sldId id="637" r:id="rId20"/>
    <p:sldId id="482" r:id="rId21"/>
    <p:sldId id="638" r:id="rId22"/>
    <p:sldId id="639" r:id="rId23"/>
    <p:sldId id="640" r:id="rId24"/>
    <p:sldId id="595" r:id="rId25"/>
    <p:sldId id="616" r:id="rId26"/>
    <p:sldId id="617" r:id="rId27"/>
    <p:sldId id="627" r:id="rId28"/>
    <p:sldId id="628" r:id="rId29"/>
    <p:sldId id="629" r:id="rId30"/>
    <p:sldId id="633" r:id="rId31"/>
    <p:sldId id="630" r:id="rId32"/>
    <p:sldId id="632" r:id="rId33"/>
    <p:sldId id="631" r:id="rId34"/>
    <p:sldId id="620" r:id="rId35"/>
  </p:sldIdLst>
  <p:sldSz cx="9361488"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5F5F5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6" autoAdjust="0"/>
  </p:normalViewPr>
  <p:slideViewPr>
    <p:cSldViewPr>
      <p:cViewPr varScale="1">
        <p:scale>
          <a:sx n="48" d="100"/>
          <a:sy n="48" d="100"/>
        </p:scale>
        <p:origin x="-1116" y="-96"/>
      </p:cViewPr>
      <p:guideLst>
        <p:guide orient="horz" pos="2160"/>
        <p:guide pos="2949"/>
      </p:guideLst>
    </p:cSldViewPr>
  </p:slideViewPr>
  <p:outlineViewPr>
    <p:cViewPr>
      <p:scale>
        <a:sx n="33" d="100"/>
        <a:sy n="33" d="100"/>
      </p:scale>
      <p:origin x="0" y="20322"/>
    </p:cViewPr>
  </p:outlineViewPr>
  <p:notesTextViewPr>
    <p:cViewPr>
      <p:scale>
        <a:sx n="100" d="100"/>
        <a:sy n="100" d="100"/>
      </p:scale>
      <p:origin x="0" y="0"/>
    </p:cViewPr>
  </p:notesTextViewPr>
  <p:sorterViewPr>
    <p:cViewPr>
      <p:scale>
        <a:sx n="100" d="100"/>
        <a:sy n="100" d="100"/>
      </p:scale>
      <p:origin x="0" y="3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2.206189463346277E-2"/>
          <c:y val="0.1195651872561501"/>
          <c:w val="0.96699669966996704"/>
          <c:h val="0.74275362318840821"/>
        </c:manualLayout>
      </c:layout>
      <c:barChart>
        <c:barDir val="col"/>
        <c:grouping val="clustered"/>
        <c:ser>
          <c:idx val="0"/>
          <c:order val="0"/>
          <c:tx>
            <c:strRef>
              <c:f>Sayfa2!$B$1</c:f>
              <c:strCache>
                <c:ptCount val="1"/>
                <c:pt idx="0">
                  <c:v>Kamu</c:v>
                </c:pt>
              </c:strCache>
            </c:strRef>
          </c:tx>
          <c:spPr>
            <a:solidFill>
              <a:srgbClr val="FFFF00"/>
            </a:solidFill>
            <a:ln w="15907">
              <a:solidFill>
                <a:srgbClr val="000000"/>
              </a:solidFill>
              <a:prstDash val="solid"/>
            </a:ln>
          </c:spPr>
          <c:dLbls>
            <c:spPr>
              <a:noFill/>
              <a:ln w="31813">
                <a:noFill/>
              </a:ln>
            </c:spPr>
            <c:txPr>
              <a:bodyPr rot="5400000" vert="horz"/>
              <a:lstStyle/>
              <a:p>
                <a:pPr algn="ctr">
                  <a:defRPr sz="1006" b="0" i="0" u="none" strike="noStrike" baseline="0">
                    <a:solidFill>
                      <a:srgbClr val="000000"/>
                    </a:solidFill>
                    <a:latin typeface="Arial Tur"/>
                    <a:ea typeface="Arial Tur"/>
                    <a:cs typeface="Arial Tur"/>
                  </a:defRPr>
                </a:pPr>
                <a:endParaRPr lang="tr-TR"/>
              </a:p>
            </c:txPr>
            <c:dLblPos val="ctr"/>
            <c:showVal val="1"/>
          </c:dLbls>
          <c:cat>
            <c:numRef>
              <c:f>Sayfa2!$A$3:$A$9</c:f>
              <c:numCache>
                <c:formatCode>General</c:formatCode>
                <c:ptCount val="7"/>
                <c:pt idx="0">
                  <c:v>2004</c:v>
                </c:pt>
                <c:pt idx="1">
                  <c:v>2005</c:v>
                </c:pt>
                <c:pt idx="2">
                  <c:v>2006</c:v>
                </c:pt>
                <c:pt idx="3">
                  <c:v>2007</c:v>
                </c:pt>
                <c:pt idx="4">
                  <c:v>2008</c:v>
                </c:pt>
                <c:pt idx="5">
                  <c:v>2009</c:v>
                </c:pt>
                <c:pt idx="6">
                  <c:v>2010</c:v>
                </c:pt>
              </c:numCache>
            </c:numRef>
          </c:cat>
          <c:val>
            <c:numRef>
              <c:f>Sayfa2!$D$3:$D$9</c:f>
              <c:numCache>
                <c:formatCode>General</c:formatCode>
                <c:ptCount val="7"/>
                <c:pt idx="0">
                  <c:v>1</c:v>
                </c:pt>
                <c:pt idx="1">
                  <c:v>18</c:v>
                </c:pt>
                <c:pt idx="2">
                  <c:v>25</c:v>
                </c:pt>
                <c:pt idx="3">
                  <c:v>18</c:v>
                </c:pt>
                <c:pt idx="4">
                  <c:v>13</c:v>
                </c:pt>
                <c:pt idx="5">
                  <c:v>15</c:v>
                </c:pt>
                <c:pt idx="6">
                  <c:v>6</c:v>
                </c:pt>
              </c:numCache>
            </c:numRef>
          </c:val>
        </c:ser>
        <c:ser>
          <c:idx val="1"/>
          <c:order val="1"/>
          <c:tx>
            <c:strRef>
              <c:f>Sayfa2!$E$1</c:f>
              <c:strCache>
                <c:ptCount val="1"/>
                <c:pt idx="0">
                  <c:v>Özel</c:v>
                </c:pt>
              </c:strCache>
            </c:strRef>
          </c:tx>
          <c:spPr>
            <a:solidFill>
              <a:srgbClr val="FF0000"/>
            </a:solidFill>
            <a:ln w="15907">
              <a:solidFill>
                <a:srgbClr val="000000"/>
              </a:solidFill>
              <a:prstDash val="solid"/>
            </a:ln>
          </c:spPr>
          <c:dLbls>
            <c:spPr>
              <a:noFill/>
              <a:ln w="31813">
                <a:noFill/>
              </a:ln>
            </c:spPr>
            <c:txPr>
              <a:bodyPr rot="5400000" vert="horz"/>
              <a:lstStyle/>
              <a:p>
                <a:pPr algn="ctr">
                  <a:defRPr sz="1006" b="0" i="0" u="none" strike="noStrike" baseline="0">
                    <a:solidFill>
                      <a:srgbClr val="000000"/>
                    </a:solidFill>
                    <a:latin typeface="Arial Tur"/>
                    <a:ea typeface="Arial Tur"/>
                    <a:cs typeface="Arial Tur"/>
                  </a:defRPr>
                </a:pPr>
                <a:endParaRPr lang="tr-TR"/>
              </a:p>
            </c:txPr>
            <c:dLblPos val="ctr"/>
            <c:showVal val="1"/>
          </c:dLbls>
          <c:cat>
            <c:numRef>
              <c:f>Sayfa2!$A$3:$A$9</c:f>
              <c:numCache>
                <c:formatCode>General</c:formatCode>
                <c:ptCount val="7"/>
                <c:pt idx="0">
                  <c:v>2004</c:v>
                </c:pt>
                <c:pt idx="1">
                  <c:v>2005</c:v>
                </c:pt>
                <c:pt idx="2">
                  <c:v>2006</c:v>
                </c:pt>
                <c:pt idx="3">
                  <c:v>2007</c:v>
                </c:pt>
                <c:pt idx="4">
                  <c:v>2008</c:v>
                </c:pt>
                <c:pt idx="5">
                  <c:v>2009</c:v>
                </c:pt>
                <c:pt idx="6">
                  <c:v>2010</c:v>
                </c:pt>
              </c:numCache>
            </c:numRef>
          </c:cat>
          <c:val>
            <c:numRef>
              <c:f>Sayfa2!$G$3:$G$9</c:f>
              <c:numCache>
                <c:formatCode>General</c:formatCode>
                <c:ptCount val="7"/>
                <c:pt idx="0">
                  <c:v>7</c:v>
                </c:pt>
                <c:pt idx="1">
                  <c:v>6</c:v>
                </c:pt>
                <c:pt idx="2">
                  <c:v>19</c:v>
                </c:pt>
                <c:pt idx="3">
                  <c:v>24</c:v>
                </c:pt>
                <c:pt idx="4">
                  <c:v>37</c:v>
                </c:pt>
                <c:pt idx="5">
                  <c:v>33</c:v>
                </c:pt>
                <c:pt idx="6">
                  <c:v>18</c:v>
                </c:pt>
              </c:numCache>
            </c:numRef>
          </c:val>
        </c:ser>
        <c:gapWidth val="70"/>
        <c:axId val="71129728"/>
        <c:axId val="71152000"/>
      </c:barChart>
      <c:catAx>
        <c:axId val="71129728"/>
        <c:scaling>
          <c:orientation val="minMax"/>
        </c:scaling>
        <c:axPos val="b"/>
        <c:numFmt formatCode="General" sourceLinked="1"/>
        <c:tickLblPos val="nextTo"/>
        <c:spPr>
          <a:ln w="3977">
            <a:solidFill>
              <a:srgbClr val="000000"/>
            </a:solidFill>
            <a:prstDash val="solid"/>
          </a:ln>
        </c:spPr>
        <c:txPr>
          <a:bodyPr rot="0" vert="horz"/>
          <a:lstStyle/>
          <a:p>
            <a:pPr>
              <a:defRPr sz="1006" b="0" i="0" u="none" strike="noStrike" baseline="0">
                <a:solidFill>
                  <a:srgbClr val="000000"/>
                </a:solidFill>
                <a:latin typeface="Arial Tur"/>
                <a:ea typeface="Arial Tur"/>
                <a:cs typeface="Arial Tur"/>
              </a:defRPr>
            </a:pPr>
            <a:endParaRPr lang="tr-TR"/>
          </a:p>
        </c:txPr>
        <c:crossAx val="71152000"/>
        <c:crosses val="autoZero"/>
        <c:auto val="1"/>
        <c:lblAlgn val="ctr"/>
        <c:lblOffset val="100"/>
        <c:tickLblSkip val="1"/>
        <c:tickMarkSkip val="1"/>
      </c:catAx>
      <c:valAx>
        <c:axId val="71152000"/>
        <c:scaling>
          <c:orientation val="minMax"/>
        </c:scaling>
        <c:delete val="1"/>
        <c:axPos val="l"/>
        <c:numFmt formatCode="General" sourceLinked="1"/>
        <c:tickLblPos val="none"/>
        <c:crossAx val="71129728"/>
        <c:crosses val="autoZero"/>
        <c:crossBetween val="between"/>
      </c:valAx>
      <c:spPr>
        <a:noFill/>
        <a:ln w="31939">
          <a:noFill/>
        </a:ln>
      </c:spPr>
    </c:plotArea>
    <c:legend>
      <c:legendPos val="r"/>
      <c:layout>
        <c:manualLayout>
          <c:xMode val="edge"/>
          <c:yMode val="edge"/>
          <c:x val="0.74597626949380424"/>
          <c:y val="7.7487358690016883E-2"/>
          <c:w val="0.13366341624515468"/>
          <c:h val="0.20652159389167271"/>
        </c:manualLayout>
      </c:layout>
      <c:spPr>
        <a:noFill/>
        <a:ln w="31813">
          <a:noFill/>
        </a:ln>
      </c:spPr>
      <c:txPr>
        <a:bodyPr/>
        <a:lstStyle/>
        <a:p>
          <a:pPr>
            <a:defRPr sz="1089" b="0" i="0" u="none" strike="noStrike" baseline="0">
              <a:solidFill>
                <a:srgbClr val="000000"/>
              </a:solidFill>
              <a:latin typeface="Arial Tur"/>
              <a:ea typeface="Arial Tur"/>
              <a:cs typeface="Arial Tur"/>
            </a:defRPr>
          </a:pPr>
          <a:endParaRPr lang="tr-TR"/>
        </a:p>
      </c:txPr>
    </c:legend>
    <c:plotVisOnly val="1"/>
    <c:dispBlanksAs val="gap"/>
  </c:chart>
  <c:spPr>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w="3977">
      <a:solidFill>
        <a:srgbClr val="000000"/>
      </a:solidFill>
      <a:prstDash val="solid"/>
    </a:ln>
  </c:spPr>
  <c:txPr>
    <a:bodyPr/>
    <a:lstStyle/>
    <a:p>
      <a:pPr>
        <a:defRPr sz="1006" b="0" i="0" u="none" strike="noStrike" baseline="0">
          <a:solidFill>
            <a:srgbClr val="000000"/>
          </a:solidFill>
          <a:latin typeface="Arial Tur"/>
          <a:ea typeface="Arial Tur"/>
          <a:cs typeface="Arial Tur"/>
        </a:defRPr>
      </a:pPr>
      <a:endParaRPr lang="tr-T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tr-TR"/>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tr-TR"/>
          </a:p>
        </p:txBody>
      </p:sp>
      <p:sp>
        <p:nvSpPr>
          <p:cNvPr id="15364" name="Rectangle 4"/>
          <p:cNvSpPr>
            <a:spLocks noGrp="1" noRot="1" noChangeAspect="1" noChangeArrowheads="1" noTextEdit="1"/>
          </p:cNvSpPr>
          <p:nvPr>
            <p:ph type="sldImg" idx="2"/>
          </p:nvPr>
        </p:nvSpPr>
        <p:spPr bwMode="auto">
          <a:xfrm>
            <a:off x="1089025" y="685800"/>
            <a:ext cx="467995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tr-TR"/>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7529E95-1C26-4FCF-B9F8-19A39A08F123}" type="slidenum">
              <a:rPr lang="tr-TR"/>
              <a:pPr>
                <a:defRPr/>
              </a:pPr>
              <a:t>‹#›</a:t>
            </a:fld>
            <a:endParaRPr lang="tr-TR"/>
          </a:p>
        </p:txBody>
      </p:sp>
    </p:spTree>
    <p:extLst>
      <p:ext uri="{BB962C8B-B14F-4D97-AF65-F5344CB8AC3E}">
        <p14:creationId xmlns:p14="http://schemas.microsoft.com/office/powerpoint/2010/main" xmlns="" val="1913522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7800B53-5EF4-4861-86DE-9234911EF081}" type="slidenum">
              <a:rPr lang="tr-TR" smtClean="0">
                <a:cs typeface="Arial" charset="0"/>
              </a:rPr>
              <a:pPr/>
              <a:t>1</a:t>
            </a:fld>
            <a:endParaRPr lang="tr-TR" smtClean="0">
              <a:cs typeface="Arial" charset="0"/>
            </a:endParaRPr>
          </a:p>
        </p:txBody>
      </p:sp>
      <p:sp>
        <p:nvSpPr>
          <p:cNvPr id="17411" name="Text Box 2"/>
          <p:cNvSpPr txBox="1">
            <a:spLocks noChangeArrowheads="1"/>
          </p:cNvSpPr>
          <p:nvPr/>
        </p:nvSpPr>
        <p:spPr bwMode="auto">
          <a:xfrm>
            <a:off x="2143125" y="695325"/>
            <a:ext cx="2571750" cy="3430588"/>
          </a:xfrm>
          <a:prstGeom prst="rect">
            <a:avLst/>
          </a:prstGeom>
          <a:solidFill>
            <a:srgbClr val="FFFFFF"/>
          </a:solidFill>
          <a:ln w="9360">
            <a:solidFill>
              <a:srgbClr val="000000"/>
            </a:solidFill>
            <a:miter lim="800000"/>
            <a:headEnd/>
            <a:tailEnd/>
          </a:ln>
        </p:spPr>
        <p:txBody>
          <a:bodyPr wrap="none" anchor="ctr"/>
          <a:lstStyle/>
          <a:p>
            <a:endParaRPr lang="tr-TR"/>
          </a:p>
        </p:txBody>
      </p:sp>
      <p:sp>
        <p:nvSpPr>
          <p:cNvPr id="17412" name="Rectangle 3"/>
          <p:cNvSpPr>
            <a:spLocks noGrp="1" noChangeArrowheads="1"/>
          </p:cNvSpPr>
          <p:nvPr>
            <p:ph type="body"/>
          </p:nvPr>
        </p:nvSpPr>
        <p:spPr>
          <a:xfrm>
            <a:off x="685800" y="4343400"/>
            <a:ext cx="5478463" cy="4108450"/>
          </a:xfrm>
          <a:noFill/>
          <a:ln/>
        </p:spPr>
        <p:txBody>
          <a:bodyPr wrap="none" anchor="ctr"/>
          <a:lstStyle/>
          <a:p>
            <a:pPr defTabSz="449263"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xfrm>
            <a:off x="1089025" y="685800"/>
            <a:ext cx="467995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365063-A2FA-4F82-8183-E14B3C374FDB}" type="slidenum">
              <a:rPr lang="tr-TR" smtClean="0"/>
              <a:pPr eaLnBrk="1" hangingPunct="1"/>
              <a:t>19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02116" y="2130434"/>
            <a:ext cx="7957265"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04223" y="3886200"/>
            <a:ext cx="655304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xmlns="" val="19778428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92173" y="304802"/>
            <a:ext cx="7723228"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92182" y="1981201"/>
            <a:ext cx="3783601"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031801" y="1981201"/>
            <a:ext cx="3783601"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xfrm>
            <a:off x="468079" y="18288"/>
            <a:ext cx="2964471" cy="329184"/>
          </a:xfrm>
          <a:prstGeom prst="rect">
            <a:avLst/>
          </a:prstGeom>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xfrm>
            <a:off x="3510558" y="18288"/>
            <a:ext cx="4212670" cy="329184"/>
          </a:xfrm>
          <a:prstGeom prst="rect">
            <a:avLst/>
          </a:prstGeom>
          <a:ln/>
        </p:spPr>
        <p:txBody>
          <a:bodyPr/>
          <a:lstStyle>
            <a:lvl1pPr>
              <a:defRPr/>
            </a:lvl1pPr>
          </a:lstStyle>
          <a:p>
            <a:pPr>
              <a:defRPr/>
            </a:pPr>
            <a:endParaRPr lang="tr-TR">
              <a:solidFill>
                <a:srgbClr val="FFFFFF"/>
              </a:solidFill>
            </a:endParaRPr>
          </a:p>
        </p:txBody>
      </p:sp>
      <p:sp>
        <p:nvSpPr>
          <p:cNvPr id="7" name="Rectangle 19"/>
          <p:cNvSpPr>
            <a:spLocks noGrp="1" noChangeArrowheads="1"/>
          </p:cNvSpPr>
          <p:nvPr>
            <p:ph type="sldNum" sz="quarter" idx="12"/>
          </p:nvPr>
        </p:nvSpPr>
        <p:spPr>
          <a:xfrm>
            <a:off x="7801240" y="18288"/>
            <a:ext cx="1092174" cy="329184"/>
          </a:xfrm>
          <a:prstGeom prst="rect">
            <a:avLst/>
          </a:prstGeom>
          <a:ln/>
        </p:spPr>
        <p:txBody>
          <a:bodyPr/>
          <a:lstStyle>
            <a:lvl1pPr>
              <a:defRPr/>
            </a:lvl1pPr>
          </a:lstStyle>
          <a:p>
            <a:pPr>
              <a:defRPr/>
            </a:pPr>
            <a:fld id="{519CD6CE-143F-46F3-8D62-B7DD7AFCD3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19414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68074" y="6356363"/>
            <a:ext cx="2184347" cy="365125"/>
          </a:xfrm>
          <a:prstGeom prst="rect">
            <a:avLst/>
          </a:prstGeom>
        </p:spPr>
        <p:txBody>
          <a:bodyPr/>
          <a:lstStyle/>
          <a:p>
            <a:pPr>
              <a:defRPr/>
            </a:pPr>
            <a:endParaRPr lang="tr-TR">
              <a:solidFill>
                <a:srgbClr val="FFFFFF"/>
              </a:solidFill>
            </a:endParaRPr>
          </a:p>
        </p:txBody>
      </p:sp>
      <p:sp>
        <p:nvSpPr>
          <p:cNvPr id="3" name="Altbilgi Yer Tutucusu 2"/>
          <p:cNvSpPr>
            <a:spLocks noGrp="1"/>
          </p:cNvSpPr>
          <p:nvPr>
            <p:ph type="ftr" sz="quarter" idx="11"/>
          </p:nvPr>
        </p:nvSpPr>
        <p:spPr>
          <a:xfrm>
            <a:off x="3198515" y="6356363"/>
            <a:ext cx="2964471" cy="365125"/>
          </a:xfrm>
          <a:prstGeom prst="rect">
            <a:avLst/>
          </a:prstGeom>
        </p:spPr>
        <p:txBody>
          <a:bodyPr/>
          <a:lstStyle/>
          <a:p>
            <a:pPr>
              <a:defRPr/>
            </a:pPr>
            <a:endParaRPr lang="tr-TR">
              <a:solidFill>
                <a:srgbClr val="FFFFFF"/>
              </a:solidFill>
            </a:endParaRPr>
          </a:p>
        </p:txBody>
      </p:sp>
      <p:sp>
        <p:nvSpPr>
          <p:cNvPr id="4" name="Slayt Numarası Yer Tutucusu 3"/>
          <p:cNvSpPr>
            <a:spLocks noGrp="1"/>
          </p:cNvSpPr>
          <p:nvPr>
            <p:ph type="sldNum" sz="quarter" idx="12"/>
          </p:nvPr>
        </p:nvSpPr>
        <p:spPr>
          <a:xfrm>
            <a:off x="6709073" y="6356363"/>
            <a:ext cx="2184347" cy="365125"/>
          </a:xfrm>
          <a:prstGeom prst="rect">
            <a:avLst/>
          </a:prstGeom>
        </p:spPr>
        <p:txBody>
          <a:bodyPr/>
          <a:lstStyle/>
          <a:p>
            <a:pPr>
              <a:defRPr/>
            </a:pPr>
            <a:fld id="{08F2B4C9-132A-4161-8D91-5043F3AE6AA6}" type="slidenum">
              <a:rPr lang="tr-TR" smtClean="0">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99889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39493" y="4406901"/>
            <a:ext cx="7957265"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39493" y="2906713"/>
            <a:ext cx="795726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xfrm>
            <a:off x="468074" y="6245225"/>
            <a:ext cx="2184347" cy="476250"/>
          </a:xfrm>
          <a:prstGeom prst="rect">
            <a:avLst/>
          </a:prstGeom>
        </p:spPr>
        <p:txBody>
          <a:bodyPr/>
          <a:lstStyle>
            <a:lvl1pPr>
              <a:defRPr b="1">
                <a:latin typeface="Arial" charset="0"/>
                <a:cs typeface="+mn-cs"/>
              </a:defRPr>
            </a:lvl1pPr>
          </a:lstStyle>
          <a:p>
            <a:pPr>
              <a:defRPr/>
            </a:pPr>
            <a:endParaRPr lang="tr-TR"/>
          </a:p>
        </p:txBody>
      </p:sp>
      <p:sp>
        <p:nvSpPr>
          <p:cNvPr id="5" name="Rectangle 5"/>
          <p:cNvSpPr>
            <a:spLocks noGrp="1" noChangeArrowheads="1"/>
          </p:cNvSpPr>
          <p:nvPr>
            <p:ph type="ftr" sz="quarter" idx="11"/>
          </p:nvPr>
        </p:nvSpPr>
        <p:spPr>
          <a:xfrm>
            <a:off x="3198509" y="6245225"/>
            <a:ext cx="2964471" cy="476250"/>
          </a:xfrm>
          <a:prstGeom prst="rect">
            <a:avLst/>
          </a:prstGeom>
        </p:spPr>
        <p:txBody>
          <a:bodyPr/>
          <a:lstStyle>
            <a:lvl1pPr>
              <a:defRPr b="1">
                <a:latin typeface="Arial" charset="0"/>
                <a:cs typeface="+mn-cs"/>
              </a:defRPr>
            </a:lvl1pPr>
          </a:lstStyle>
          <a:p>
            <a:pPr>
              <a:defRPr/>
            </a:pPr>
            <a:endParaRPr lang="tr-TR"/>
          </a:p>
        </p:txBody>
      </p:sp>
      <p:sp>
        <p:nvSpPr>
          <p:cNvPr id="6" name="Rectangle 6"/>
          <p:cNvSpPr>
            <a:spLocks noGrp="1" noChangeArrowheads="1"/>
          </p:cNvSpPr>
          <p:nvPr>
            <p:ph type="sldNum" sz="quarter" idx="12"/>
          </p:nvPr>
        </p:nvSpPr>
        <p:spPr>
          <a:xfrm>
            <a:off x="6709067" y="6245225"/>
            <a:ext cx="2184347" cy="476250"/>
          </a:xfrm>
          <a:prstGeom prst="rect">
            <a:avLst/>
          </a:prstGeom>
        </p:spPr>
        <p:txBody>
          <a:bodyPr/>
          <a:lstStyle>
            <a:lvl1pPr>
              <a:defRPr b="1">
                <a:latin typeface="Arial" charset="0"/>
                <a:cs typeface="+mn-cs"/>
              </a:defRPr>
            </a:lvl1pPr>
          </a:lstStyle>
          <a:p>
            <a:pPr>
              <a:defRPr/>
            </a:pPr>
            <a:fld id="{6EAD9F69-E693-440D-B389-5E3CBF6034A9}"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79459" y="1600204"/>
            <a:ext cx="42337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869281" y="1600204"/>
            <a:ext cx="42354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68074" y="6356363"/>
            <a:ext cx="2184347" cy="365125"/>
          </a:xfrm>
          <a:prstGeom prst="rect">
            <a:avLst/>
          </a:prstGeom>
        </p:spPr>
        <p:txBody>
          <a:bodyPr/>
          <a:lstStyle/>
          <a:p>
            <a:pPr>
              <a:defRPr/>
            </a:pPr>
            <a:endParaRPr lang="tr-TR">
              <a:solidFill>
                <a:srgbClr val="FFFFFF"/>
              </a:solidFill>
            </a:endParaRPr>
          </a:p>
        </p:txBody>
      </p:sp>
      <p:sp>
        <p:nvSpPr>
          <p:cNvPr id="6" name="Altbilgi Yer Tutucusu 5"/>
          <p:cNvSpPr>
            <a:spLocks noGrp="1"/>
          </p:cNvSpPr>
          <p:nvPr>
            <p:ph type="ftr" sz="quarter" idx="11"/>
          </p:nvPr>
        </p:nvSpPr>
        <p:spPr>
          <a:xfrm>
            <a:off x="3198515" y="6356363"/>
            <a:ext cx="2964471" cy="365125"/>
          </a:xfrm>
          <a:prstGeom prst="rect">
            <a:avLst/>
          </a:prstGeom>
        </p:spPr>
        <p:txBody>
          <a:bodyPr/>
          <a:lstStyle/>
          <a:p>
            <a:pPr>
              <a:defRPr/>
            </a:pPr>
            <a:endParaRPr lang="tr-TR">
              <a:solidFill>
                <a:srgbClr val="FFFFFF"/>
              </a:solidFill>
            </a:endParaRPr>
          </a:p>
        </p:txBody>
      </p:sp>
      <p:sp>
        <p:nvSpPr>
          <p:cNvPr id="7" name="Slayt Numarası Yer Tutucusu 6"/>
          <p:cNvSpPr>
            <a:spLocks noGrp="1"/>
          </p:cNvSpPr>
          <p:nvPr>
            <p:ph type="sldNum" sz="quarter" idx="12"/>
          </p:nvPr>
        </p:nvSpPr>
        <p:spPr>
          <a:xfrm>
            <a:off x="6709073" y="6356363"/>
            <a:ext cx="2184347" cy="365125"/>
          </a:xfrm>
          <a:prstGeom prst="rect">
            <a:avLst/>
          </a:prstGeom>
        </p:spPr>
        <p:txBody>
          <a:bodyPr/>
          <a:lstStyle/>
          <a:p>
            <a:pPr>
              <a:defRPr/>
            </a:pPr>
            <a:fld id="{5A0081A1-DAD0-4D32-AD2B-F3FA2496C7A2}" type="slidenum">
              <a:rPr lang="tr-TR" smtClean="0">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371431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68079" y="214317"/>
            <a:ext cx="8425339" cy="714375"/>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468079" y="1600204"/>
            <a:ext cx="8425339"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xmlns="" val="42182720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468074" y="6356363"/>
            <a:ext cx="2184347" cy="365125"/>
          </a:xfrm>
          <a:prstGeom prst="rect">
            <a:avLst/>
          </a:prstGeom>
        </p:spPr>
        <p:txBody>
          <a:bodyPr/>
          <a:lstStyle/>
          <a:p>
            <a:pPr>
              <a:defRPr/>
            </a:pPr>
            <a:endParaRPr lang="tr-TR">
              <a:solidFill>
                <a:srgbClr val="FFFFFF"/>
              </a:solidFill>
            </a:endParaRPr>
          </a:p>
        </p:txBody>
      </p:sp>
      <p:sp>
        <p:nvSpPr>
          <p:cNvPr id="4" name="Altbilgi Yer Tutucusu 3"/>
          <p:cNvSpPr>
            <a:spLocks noGrp="1"/>
          </p:cNvSpPr>
          <p:nvPr>
            <p:ph type="ftr" sz="quarter" idx="11"/>
          </p:nvPr>
        </p:nvSpPr>
        <p:spPr>
          <a:xfrm>
            <a:off x="3198515" y="6356363"/>
            <a:ext cx="2964471" cy="365125"/>
          </a:xfrm>
          <a:prstGeom prst="rect">
            <a:avLst/>
          </a:prstGeom>
        </p:spPr>
        <p:txBody>
          <a:bodyPr/>
          <a:lstStyle/>
          <a:p>
            <a:pPr>
              <a:defRPr/>
            </a:pPr>
            <a:endParaRPr lang="tr-TR">
              <a:solidFill>
                <a:srgbClr val="FFFFFF"/>
              </a:solidFill>
            </a:endParaRPr>
          </a:p>
        </p:txBody>
      </p:sp>
      <p:sp>
        <p:nvSpPr>
          <p:cNvPr id="5" name="Slayt Numarası Yer Tutucusu 4"/>
          <p:cNvSpPr>
            <a:spLocks noGrp="1"/>
          </p:cNvSpPr>
          <p:nvPr>
            <p:ph type="sldNum" sz="quarter" idx="12"/>
          </p:nvPr>
        </p:nvSpPr>
        <p:spPr>
          <a:xfrm>
            <a:off x="6709073" y="6356363"/>
            <a:ext cx="2184347" cy="365125"/>
          </a:xfrm>
          <a:prstGeom prst="rect">
            <a:avLst/>
          </a:prstGeom>
        </p:spPr>
        <p:txBody>
          <a:bodyPr/>
          <a:lstStyle/>
          <a:p>
            <a:pPr>
              <a:defRPr/>
            </a:pPr>
            <a:fld id="{2AFB8889-2C04-44D5-ACD6-D33C84CC0F2D}" type="slidenum">
              <a:rPr lang="tr-TR" smtClean="0">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419390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68074" y="6356363"/>
            <a:ext cx="2184347" cy="365125"/>
          </a:xfrm>
          <a:prstGeom prst="rect">
            <a:avLst/>
          </a:prstGeom>
        </p:spPr>
        <p:txBody>
          <a:bodyPr/>
          <a:lstStyle/>
          <a:p>
            <a:pPr>
              <a:defRPr/>
            </a:pPr>
            <a:endParaRPr lang="tr-TR">
              <a:solidFill>
                <a:srgbClr val="FFFFFF"/>
              </a:solidFill>
            </a:endParaRPr>
          </a:p>
        </p:txBody>
      </p:sp>
      <p:sp>
        <p:nvSpPr>
          <p:cNvPr id="3" name="Altbilgi Yer Tutucusu 2"/>
          <p:cNvSpPr>
            <a:spLocks noGrp="1"/>
          </p:cNvSpPr>
          <p:nvPr>
            <p:ph type="ftr" sz="quarter" idx="11"/>
          </p:nvPr>
        </p:nvSpPr>
        <p:spPr>
          <a:xfrm>
            <a:off x="3198515" y="6356363"/>
            <a:ext cx="2964471" cy="365125"/>
          </a:xfrm>
          <a:prstGeom prst="rect">
            <a:avLst/>
          </a:prstGeom>
        </p:spPr>
        <p:txBody>
          <a:bodyPr/>
          <a:lstStyle/>
          <a:p>
            <a:pPr>
              <a:defRPr/>
            </a:pPr>
            <a:endParaRPr lang="tr-TR">
              <a:solidFill>
                <a:srgbClr val="FFFFFF"/>
              </a:solidFill>
            </a:endParaRPr>
          </a:p>
        </p:txBody>
      </p:sp>
      <p:sp>
        <p:nvSpPr>
          <p:cNvPr id="4" name="Slayt Numarası Yer Tutucusu 3"/>
          <p:cNvSpPr>
            <a:spLocks noGrp="1"/>
          </p:cNvSpPr>
          <p:nvPr>
            <p:ph type="sldNum" sz="quarter" idx="12"/>
          </p:nvPr>
        </p:nvSpPr>
        <p:spPr>
          <a:xfrm>
            <a:off x="6709073" y="6356363"/>
            <a:ext cx="2184347" cy="365125"/>
          </a:xfrm>
          <a:prstGeom prst="rect">
            <a:avLst/>
          </a:prstGeom>
        </p:spPr>
        <p:txBody>
          <a:bodyPr/>
          <a:lstStyle/>
          <a:p>
            <a:pPr>
              <a:defRPr/>
            </a:pPr>
            <a:fld id="{08F2B4C9-132A-4161-8D91-5043F3AE6AA6}" type="slidenum">
              <a:rPr lang="tr-TR" smtClean="0">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218179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1 Metin kutusu"/>
          <p:cNvSpPr txBox="1"/>
          <p:nvPr userDrawn="1"/>
        </p:nvSpPr>
        <p:spPr>
          <a:xfrm>
            <a:off x="0" y="6581797"/>
            <a:ext cx="9361488" cy="276999"/>
          </a:xfrm>
          <a:prstGeom prst="rect">
            <a:avLst/>
          </a:prstGeom>
          <a:solidFill>
            <a:srgbClr val="0033CC"/>
          </a:solidFill>
        </p:spPr>
        <p:txBody>
          <a:bodyPr>
            <a:spAutoFit/>
          </a:bodyPr>
          <a:lstStyle/>
          <a:p>
            <a:pPr algn="ctr">
              <a:defRPr/>
            </a:pPr>
            <a:r>
              <a:rPr lang="tr-TR" sz="1200" dirty="0">
                <a:solidFill>
                  <a:schemeClr val="bg1"/>
                </a:solidFill>
                <a:cs typeface="+mn-cs"/>
              </a:rPr>
              <a:t>Çevre Yönetimi Genel Müdürlüğü</a:t>
            </a:r>
          </a:p>
        </p:txBody>
      </p:sp>
      <p:sp>
        <p:nvSpPr>
          <p:cNvPr id="3" name="Rectangle 6"/>
          <p:cNvSpPr>
            <a:spLocks noGrp="1" noChangeArrowheads="1"/>
          </p:cNvSpPr>
          <p:nvPr>
            <p:ph type="sldNum" sz="quarter" idx="10"/>
          </p:nvPr>
        </p:nvSpPr>
        <p:spPr>
          <a:xfrm>
            <a:off x="8264450" y="6572270"/>
            <a:ext cx="731366" cy="285751"/>
          </a:xfrm>
          <a:prstGeom prst="rect">
            <a:avLst/>
          </a:prstGeom>
        </p:spPr>
        <p:txBody>
          <a:bodyPr/>
          <a:lstStyle>
            <a:lvl1pPr>
              <a:defRPr sz="1400">
                <a:solidFill>
                  <a:schemeClr val="bg1"/>
                </a:solidFill>
                <a:latin typeface="Arial" charset="0"/>
              </a:defRPr>
            </a:lvl1pPr>
          </a:lstStyle>
          <a:p>
            <a:pPr>
              <a:defRPr/>
            </a:pPr>
            <a:fld id="{58D213FA-8041-405B-B19C-E05E68E80592}"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02116" y="2130434"/>
            <a:ext cx="7957265"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04223" y="3886200"/>
            <a:ext cx="655304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xmlns="" val="25384904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68079" y="214317"/>
            <a:ext cx="8425339" cy="714375"/>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468079" y="1600204"/>
            <a:ext cx="8425339"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xmlns="" val="34582856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468074" y="6356363"/>
            <a:ext cx="2184347" cy="365125"/>
          </a:xfrm>
          <a:prstGeom prst="rect">
            <a:avLst/>
          </a:prstGeom>
        </p:spPr>
        <p:txBody>
          <a:bodyPr/>
          <a:lstStyle/>
          <a:p>
            <a:pPr>
              <a:defRPr/>
            </a:pPr>
            <a:endParaRPr lang="tr-TR">
              <a:solidFill>
                <a:srgbClr val="FFFFFF"/>
              </a:solidFill>
            </a:endParaRPr>
          </a:p>
        </p:txBody>
      </p:sp>
      <p:sp>
        <p:nvSpPr>
          <p:cNvPr id="4" name="Altbilgi Yer Tutucusu 3"/>
          <p:cNvSpPr>
            <a:spLocks noGrp="1"/>
          </p:cNvSpPr>
          <p:nvPr>
            <p:ph type="ftr" sz="quarter" idx="11"/>
          </p:nvPr>
        </p:nvSpPr>
        <p:spPr>
          <a:xfrm>
            <a:off x="3198515" y="6356363"/>
            <a:ext cx="2964471" cy="365125"/>
          </a:xfrm>
          <a:prstGeom prst="rect">
            <a:avLst/>
          </a:prstGeom>
        </p:spPr>
        <p:txBody>
          <a:bodyPr/>
          <a:lstStyle/>
          <a:p>
            <a:pPr>
              <a:defRPr/>
            </a:pPr>
            <a:endParaRPr lang="tr-TR">
              <a:solidFill>
                <a:srgbClr val="FFFFFF"/>
              </a:solidFill>
            </a:endParaRPr>
          </a:p>
        </p:txBody>
      </p:sp>
      <p:sp>
        <p:nvSpPr>
          <p:cNvPr id="5" name="Slayt Numarası Yer Tutucusu 4"/>
          <p:cNvSpPr>
            <a:spLocks noGrp="1"/>
          </p:cNvSpPr>
          <p:nvPr>
            <p:ph type="sldNum" sz="quarter" idx="12"/>
          </p:nvPr>
        </p:nvSpPr>
        <p:spPr>
          <a:xfrm>
            <a:off x="6709073" y="6356363"/>
            <a:ext cx="2184347" cy="365125"/>
          </a:xfrm>
          <a:prstGeom prst="rect">
            <a:avLst/>
          </a:prstGeom>
        </p:spPr>
        <p:txBody>
          <a:bodyPr/>
          <a:lstStyle/>
          <a:p>
            <a:pPr>
              <a:defRPr/>
            </a:pPr>
            <a:fld id="{2AFB8889-2C04-44D5-ACD6-D33C84CC0F2D}" type="slidenum">
              <a:rPr lang="tr-TR" smtClean="0">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321865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1 Metin kutusu"/>
          <p:cNvSpPr txBox="1"/>
          <p:nvPr userDrawn="1"/>
        </p:nvSpPr>
        <p:spPr>
          <a:xfrm>
            <a:off x="0" y="6581797"/>
            <a:ext cx="9361488" cy="276999"/>
          </a:xfrm>
          <a:prstGeom prst="rect">
            <a:avLst/>
          </a:prstGeom>
          <a:solidFill>
            <a:srgbClr val="0033CC"/>
          </a:solidFill>
        </p:spPr>
        <p:txBody>
          <a:bodyPr>
            <a:spAutoFit/>
          </a:bodyPr>
          <a:lstStyle/>
          <a:p>
            <a:pPr algn="ctr">
              <a:defRPr/>
            </a:pPr>
            <a:r>
              <a:rPr lang="tr-TR" sz="1200" dirty="0">
                <a:solidFill>
                  <a:srgbClr val="FFFFFF"/>
                </a:solidFill>
              </a:rPr>
              <a:t>Çevre Yönetimi Genel Müdürlüğü</a:t>
            </a:r>
          </a:p>
        </p:txBody>
      </p:sp>
      <p:sp>
        <p:nvSpPr>
          <p:cNvPr id="3" name="Rectangle 6"/>
          <p:cNvSpPr>
            <a:spLocks noGrp="1" noChangeArrowheads="1"/>
          </p:cNvSpPr>
          <p:nvPr>
            <p:ph type="sldNum" sz="quarter" idx="10"/>
          </p:nvPr>
        </p:nvSpPr>
        <p:spPr>
          <a:xfrm>
            <a:off x="8264450" y="6572270"/>
            <a:ext cx="731366" cy="285751"/>
          </a:xfrm>
          <a:prstGeom prst="rect">
            <a:avLst/>
          </a:prstGeom>
        </p:spPr>
        <p:txBody>
          <a:bodyPr/>
          <a:lstStyle>
            <a:lvl1pPr>
              <a:defRPr sz="1400">
                <a:solidFill>
                  <a:schemeClr val="bg1"/>
                </a:solidFill>
                <a:latin typeface="Arial" charset="0"/>
              </a:defRPr>
            </a:lvl1pPr>
          </a:lstStyle>
          <a:p>
            <a:pPr>
              <a:defRPr/>
            </a:pPr>
            <a:fld id="{58D213FA-8041-405B-B19C-E05E68E80592}" type="slidenum">
              <a:rPr lang="tr-TR">
                <a:solidFill>
                  <a:srgbClr val="FFFFFF"/>
                </a:solidFill>
              </a:rPr>
              <a:pPr>
                <a:defRPr/>
              </a:pPr>
              <a:t>‹#›</a:t>
            </a:fld>
            <a:endParaRPr lang="tr-TR" dirty="0">
              <a:solidFill>
                <a:srgbClr val="FFFFFF"/>
              </a:solidFill>
            </a:endParaRPr>
          </a:p>
        </p:txBody>
      </p:sp>
    </p:spTree>
    <p:extLst>
      <p:ext uri="{BB962C8B-B14F-4D97-AF65-F5344CB8AC3E}">
        <p14:creationId xmlns:p14="http://schemas.microsoft.com/office/powerpoint/2010/main" xmlns="" val="3243736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079" y="214317"/>
            <a:ext cx="8425339"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tr-TR" smtClean="0"/>
          </a:p>
        </p:txBody>
      </p:sp>
      <p:sp>
        <p:nvSpPr>
          <p:cNvPr id="1027" name="Rectangle 3"/>
          <p:cNvSpPr>
            <a:spLocks noGrp="1" noChangeArrowheads="1"/>
          </p:cNvSpPr>
          <p:nvPr>
            <p:ph type="body" idx="1"/>
          </p:nvPr>
        </p:nvSpPr>
        <p:spPr bwMode="auto">
          <a:xfrm>
            <a:off x="468079" y="1600204"/>
            <a:ext cx="8425339"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xmlns="" val="35774130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9" r:id="rId4"/>
    <p:sldLayoutId id="2147483770" r:id="rId5"/>
  </p:sldLayoutIdLst>
  <p:transition/>
  <p:hf hdr="0" ftr="0" dt="0"/>
  <p:txStyles>
    <p:titleStyle>
      <a:lvl1pPr algn="ctr" rtl="0" eaLnBrk="0" fontAlgn="base" hangingPunct="0">
        <a:spcBef>
          <a:spcPct val="0"/>
        </a:spcBef>
        <a:spcAft>
          <a:spcPct val="0"/>
        </a:spcAft>
        <a:defRPr sz="3000">
          <a:solidFill>
            <a:srgbClr val="0033CC"/>
          </a:solidFill>
          <a:latin typeface="+mj-lt"/>
          <a:ea typeface="+mj-ea"/>
          <a:cs typeface="+mj-cs"/>
        </a:defRPr>
      </a:lvl1pPr>
      <a:lvl2pPr algn="ctr" rtl="0" eaLnBrk="0" fontAlgn="base" hangingPunct="0">
        <a:spcBef>
          <a:spcPct val="0"/>
        </a:spcBef>
        <a:spcAft>
          <a:spcPct val="0"/>
        </a:spcAft>
        <a:defRPr sz="3000">
          <a:solidFill>
            <a:srgbClr val="0033CC"/>
          </a:solidFill>
          <a:latin typeface="Arial" charset="0"/>
        </a:defRPr>
      </a:lvl2pPr>
      <a:lvl3pPr algn="ctr" rtl="0" eaLnBrk="0" fontAlgn="base" hangingPunct="0">
        <a:spcBef>
          <a:spcPct val="0"/>
        </a:spcBef>
        <a:spcAft>
          <a:spcPct val="0"/>
        </a:spcAft>
        <a:defRPr sz="3000">
          <a:solidFill>
            <a:srgbClr val="0033CC"/>
          </a:solidFill>
          <a:latin typeface="Arial" charset="0"/>
        </a:defRPr>
      </a:lvl3pPr>
      <a:lvl4pPr algn="ctr" rtl="0" eaLnBrk="0" fontAlgn="base" hangingPunct="0">
        <a:spcBef>
          <a:spcPct val="0"/>
        </a:spcBef>
        <a:spcAft>
          <a:spcPct val="0"/>
        </a:spcAft>
        <a:defRPr sz="3000">
          <a:solidFill>
            <a:srgbClr val="0033CC"/>
          </a:solidFill>
          <a:latin typeface="Arial" charset="0"/>
        </a:defRPr>
      </a:lvl4pPr>
      <a:lvl5pPr algn="ctr" rtl="0" eaLnBrk="0" fontAlgn="base" hangingPunct="0">
        <a:spcBef>
          <a:spcPct val="0"/>
        </a:spcBef>
        <a:spcAft>
          <a:spcPct val="0"/>
        </a:spcAft>
        <a:defRPr sz="3000">
          <a:solidFill>
            <a:srgbClr val="0033CC"/>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079" y="214317"/>
            <a:ext cx="8425339"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tr-TR" smtClean="0"/>
          </a:p>
        </p:txBody>
      </p:sp>
      <p:sp>
        <p:nvSpPr>
          <p:cNvPr id="1027" name="Rectangle 3"/>
          <p:cNvSpPr>
            <a:spLocks noGrp="1" noChangeArrowheads="1"/>
          </p:cNvSpPr>
          <p:nvPr>
            <p:ph type="body" idx="1"/>
          </p:nvPr>
        </p:nvSpPr>
        <p:spPr bwMode="auto">
          <a:xfrm>
            <a:off x="468079" y="1600204"/>
            <a:ext cx="8425339"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xmlns="" val="22758774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8" r:id="rId7"/>
    <p:sldLayoutId id="2147483769" r:id="rId8"/>
  </p:sldLayoutIdLst>
  <p:transition/>
  <p:hf hdr="0" ftr="0" dt="0"/>
  <p:txStyles>
    <p:titleStyle>
      <a:lvl1pPr algn="ctr" rtl="0" eaLnBrk="0" fontAlgn="base" hangingPunct="0">
        <a:spcBef>
          <a:spcPct val="0"/>
        </a:spcBef>
        <a:spcAft>
          <a:spcPct val="0"/>
        </a:spcAft>
        <a:defRPr sz="3000">
          <a:solidFill>
            <a:srgbClr val="0033CC"/>
          </a:solidFill>
          <a:latin typeface="+mj-lt"/>
          <a:ea typeface="+mj-ea"/>
          <a:cs typeface="+mj-cs"/>
        </a:defRPr>
      </a:lvl1pPr>
      <a:lvl2pPr algn="ctr" rtl="0" eaLnBrk="0" fontAlgn="base" hangingPunct="0">
        <a:spcBef>
          <a:spcPct val="0"/>
        </a:spcBef>
        <a:spcAft>
          <a:spcPct val="0"/>
        </a:spcAft>
        <a:defRPr sz="3000">
          <a:solidFill>
            <a:srgbClr val="0033CC"/>
          </a:solidFill>
          <a:latin typeface="Arial" charset="0"/>
        </a:defRPr>
      </a:lvl2pPr>
      <a:lvl3pPr algn="ctr" rtl="0" eaLnBrk="0" fontAlgn="base" hangingPunct="0">
        <a:spcBef>
          <a:spcPct val="0"/>
        </a:spcBef>
        <a:spcAft>
          <a:spcPct val="0"/>
        </a:spcAft>
        <a:defRPr sz="3000">
          <a:solidFill>
            <a:srgbClr val="0033CC"/>
          </a:solidFill>
          <a:latin typeface="Arial" charset="0"/>
        </a:defRPr>
      </a:lvl3pPr>
      <a:lvl4pPr algn="ctr" rtl="0" eaLnBrk="0" fontAlgn="base" hangingPunct="0">
        <a:spcBef>
          <a:spcPct val="0"/>
        </a:spcBef>
        <a:spcAft>
          <a:spcPct val="0"/>
        </a:spcAft>
        <a:defRPr sz="3000">
          <a:solidFill>
            <a:srgbClr val="0033CC"/>
          </a:solidFill>
          <a:latin typeface="Arial" charset="0"/>
        </a:defRPr>
      </a:lvl4pPr>
      <a:lvl5pPr algn="ctr" rtl="0" eaLnBrk="0" fontAlgn="base" hangingPunct="0">
        <a:spcBef>
          <a:spcPct val="0"/>
        </a:spcBef>
        <a:spcAft>
          <a:spcPct val="0"/>
        </a:spcAft>
        <a:defRPr sz="3000">
          <a:solidFill>
            <a:srgbClr val="0033CC"/>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C:\Documents%20and%20Settings\murat\Desktop\orijinal_logo.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file:///C:\Documents%20and%20Settings\murat\Desktop\orijinal_logo.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file:///C:\Documents%20and%20Settings\murat\Desktop\orijinal_logo.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file:///C:\Documents%20and%20Settings\murat\Desktop\orijinal_logo.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Documents%20and%20Settings\murat\Desktop\orijinal_logo.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C:\Documents%20and%20Settings\murat\Desktop\orijinal_log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file:///C:\Documents%20and%20Settings\murat\Desktop\orijinal_logo.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file:///C:\Documents%20and%20Settings\murat\Desktop\orijinal_logo.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12396" y="188640"/>
            <a:ext cx="7533073" cy="1385392"/>
          </a:xfrm>
        </p:spPr>
        <p:txBody>
          <a:bodyPr lIns="90000" tIns="46800" rIns="90000" bIns="46800" anchorCtr="1">
            <a:normAutofit fontScale="90000"/>
          </a:bodyPr>
          <a:lstStyle/>
          <a:p>
            <a:pPr algn="ct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4000" b="0" dirty="0">
                <a:solidFill>
                  <a:srgbClr val="FFFF00"/>
                </a:solidFill>
                <a:latin typeface="Arial" charset="0"/>
              </a:rPr>
              <a:t>	</a:t>
            </a:r>
            <a:r>
              <a:rPr lang="tr-TR" sz="4000" b="1" dirty="0">
                <a:solidFill>
                  <a:schemeClr val="tx1"/>
                </a:solidFill>
                <a:latin typeface="Arial" charset="0"/>
              </a:rPr>
              <a:t>ÇEVRE YÖNETİMİ GENEL MÜDÜRLÜĞÜ</a:t>
            </a:r>
            <a:br>
              <a:rPr lang="tr-TR" sz="4000" b="1" dirty="0">
                <a:solidFill>
                  <a:schemeClr val="tx1"/>
                </a:solidFill>
                <a:latin typeface="Arial" charset="0"/>
              </a:rPr>
            </a:br>
            <a:endParaRPr lang="en-US" sz="4000" b="1" dirty="0">
              <a:solidFill>
                <a:schemeClr val="tx1"/>
              </a:solidFill>
              <a:latin typeface="Arial" charset="0"/>
            </a:endParaRPr>
          </a:p>
        </p:txBody>
      </p:sp>
      <p:pic>
        <p:nvPicPr>
          <p:cNvPr id="16389" name="Picture 5" descr="C:\Documents and Settings\murat\Desktop\orijinal_logo.jpg"/>
          <p:cNvPicPr>
            <a:picLocks noGrp="1" noChangeAspect="1" noChangeArrowheads="1"/>
          </p:cNvPicPr>
          <p:nvPr>
            <p:ph idx="1"/>
          </p:nvPr>
        </p:nvPicPr>
        <p:blipFill>
          <a:blip r:embed="rId3" r:link="rId4" cstate="print">
            <a:lum bright="-6000" contrast="-12000"/>
          </a:blip>
          <a:srcRect/>
          <a:stretch>
            <a:fillRect/>
          </a:stretch>
        </p:blipFill>
        <p:spPr>
          <a:xfrm>
            <a:off x="9" y="2"/>
            <a:ext cx="1327837" cy="973139"/>
          </a:xfrm>
          <a:solidFill>
            <a:schemeClr val="tx1">
              <a:alpha val="20000"/>
            </a:schemeClr>
          </a:solidFill>
        </p:spPr>
      </p:pic>
      <p:sp>
        <p:nvSpPr>
          <p:cNvPr id="33795" name="Rectangle 3"/>
          <p:cNvSpPr>
            <a:spLocks noGrp="1" noChangeArrowheads="1"/>
          </p:cNvSpPr>
          <p:nvPr>
            <p:ph type="body" idx="4294967295"/>
          </p:nvPr>
        </p:nvSpPr>
        <p:spPr>
          <a:xfrm>
            <a:off x="792312" y="3861048"/>
            <a:ext cx="7747000" cy="2000250"/>
          </a:xfrm>
        </p:spPr>
        <p:txBody>
          <a:bodyPr/>
          <a:lstStyle/>
          <a:p>
            <a:pPr marL="333375" indent="-333375" algn="ctr" defTabSz="449263" eaLnBrk="1" hangingPunct="1">
              <a:lnSpc>
                <a:spcPct val="80000"/>
              </a:lnSpc>
              <a:buFont typeface="Wingdings" pitchFamily="2" charset="2"/>
              <a:buNone/>
              <a:defRPr/>
            </a:pPr>
            <a:r>
              <a:rPr lang="tr-TR" sz="2800" dirty="0" smtClean="0">
                <a:latin typeface="Arial" charset="0"/>
              </a:rPr>
              <a:t>KEMAL ÜNSAL</a:t>
            </a:r>
            <a:endParaRPr lang="tr-TR" sz="2800" dirty="0">
              <a:latin typeface="Arial" charset="0"/>
            </a:endParaRPr>
          </a:p>
          <a:p>
            <a:pPr marL="333375" indent="-333375" algn="ctr" defTabSz="449263" eaLnBrk="1" hangingPunct="1">
              <a:lnSpc>
                <a:spcPct val="80000"/>
              </a:lnSpc>
              <a:buFont typeface="Wingdings" pitchFamily="2" charset="2"/>
              <a:buNone/>
              <a:defRPr/>
            </a:pPr>
            <a:r>
              <a:rPr lang="tr-TR" sz="2800" dirty="0">
                <a:latin typeface="Arial" charset="0"/>
              </a:rPr>
              <a:t> </a:t>
            </a:r>
            <a:r>
              <a:rPr lang="tr-TR" sz="2800" dirty="0" smtClean="0">
                <a:latin typeface="Arial" charset="0"/>
              </a:rPr>
              <a:t>Daire Başkanı</a:t>
            </a:r>
          </a:p>
          <a:p>
            <a:pPr marL="333375" indent="-333375" algn="ctr" defTabSz="449263" eaLnBrk="1" hangingPunct="1">
              <a:lnSpc>
                <a:spcPct val="80000"/>
              </a:lnSpc>
              <a:buFont typeface="Wingdings" pitchFamily="2" charset="2"/>
              <a:buNone/>
              <a:defRPr/>
            </a:pPr>
            <a:r>
              <a:rPr lang="tr-TR" sz="2000" dirty="0" smtClean="0">
                <a:latin typeface="Arial" charset="0"/>
              </a:rPr>
              <a:t>Tel     :0.312.498 21 65</a:t>
            </a:r>
          </a:p>
          <a:p>
            <a:pPr marL="333375" indent="-333375" algn="ctr" defTabSz="449263" eaLnBrk="1" hangingPunct="1">
              <a:lnSpc>
                <a:spcPct val="80000"/>
              </a:lnSpc>
              <a:buFont typeface="Wingdings" pitchFamily="2" charset="2"/>
              <a:buNone/>
              <a:defRPr/>
            </a:pPr>
            <a:r>
              <a:rPr lang="tr-TR" sz="2000" dirty="0" smtClean="0">
                <a:latin typeface="Arial" charset="0"/>
              </a:rPr>
              <a:t>  Faks  :0.312.498 </a:t>
            </a:r>
            <a:r>
              <a:rPr lang="tr-TR" sz="2000" dirty="0">
                <a:latin typeface="Arial" charset="0"/>
              </a:rPr>
              <a:t>21 66</a:t>
            </a:r>
          </a:p>
          <a:p>
            <a:pPr marL="333375" indent="-333375" algn="ctr" defTabSz="449263" eaLnBrk="1" hangingPunct="1">
              <a:lnSpc>
                <a:spcPct val="80000"/>
              </a:lnSpc>
              <a:buFont typeface="Wingdings" pitchFamily="2" charset="2"/>
              <a:buNone/>
              <a:defRPr/>
            </a:pPr>
            <a:endParaRPr lang="tr-TR" sz="2000" dirty="0">
              <a:latin typeface="Arial" charset="0"/>
            </a:endParaRPr>
          </a:p>
          <a:p>
            <a:pPr marL="333375" indent="-333375" algn="ctr" defTabSz="449263" eaLnBrk="1" hangingPunct="1">
              <a:lnSpc>
                <a:spcPct val="80000"/>
              </a:lnSpc>
              <a:buFont typeface="Wingdings" pitchFamily="2" charset="2"/>
              <a:buNone/>
              <a:defRPr/>
            </a:pPr>
            <a:endParaRPr lang="tr-TR" sz="3600" dirty="0">
              <a:latin typeface="Arial" charset="0"/>
            </a:endParaRPr>
          </a:p>
        </p:txBody>
      </p:sp>
      <p:sp>
        <p:nvSpPr>
          <p:cNvPr id="33796" name="Text Box 4"/>
          <p:cNvSpPr txBox="1">
            <a:spLocks noChangeArrowheads="1"/>
          </p:cNvSpPr>
          <p:nvPr/>
        </p:nvSpPr>
        <p:spPr bwMode="auto">
          <a:xfrm>
            <a:off x="2616674" y="6213330"/>
            <a:ext cx="4836769" cy="543227"/>
          </a:xfrm>
          <a:prstGeom prst="rect">
            <a:avLst/>
          </a:prstGeom>
          <a:noFill/>
          <a:ln w="9525">
            <a:noFill/>
            <a:round/>
            <a:headEnd/>
            <a:tailEnd/>
          </a:ln>
          <a:effectLst/>
        </p:spPr>
        <p:txBody>
          <a:bodyPr lIns="90000" tIns="46800" rIns="90000" bIns="46800">
            <a:spAutoFit/>
          </a:bodyPr>
          <a:lstStyle/>
          <a:p>
            <a:pPr algn="ctr" defTabSz="449263">
              <a:lnSpc>
                <a:spcPct val="81000"/>
              </a:lnSpc>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cs typeface="+mn-cs"/>
              </a:rPr>
              <a:t>ANTALYA</a:t>
            </a:r>
            <a:endParaRPr lang="tr-TR" b="1" dirty="0">
              <a:cs typeface="+mn-cs"/>
            </a:endParaRPr>
          </a:p>
          <a:p>
            <a:pPr algn="ctr" defTabSz="449263">
              <a:lnSpc>
                <a:spcPct val="81000"/>
              </a:lnSpc>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cs typeface="+mn-cs"/>
              </a:rPr>
              <a:t>2011</a:t>
            </a:r>
            <a:endParaRPr lang="tr-TR" b="1" dirty="0">
              <a:cs typeface="+mn-cs"/>
            </a:endParaRPr>
          </a:p>
        </p:txBody>
      </p:sp>
      <p:sp>
        <p:nvSpPr>
          <p:cNvPr id="33797" name="Text Box 5"/>
          <p:cNvSpPr txBox="1">
            <a:spLocks noChangeArrowheads="1"/>
          </p:cNvSpPr>
          <p:nvPr/>
        </p:nvSpPr>
        <p:spPr bwMode="auto">
          <a:xfrm>
            <a:off x="219412" y="1844675"/>
            <a:ext cx="9142079" cy="1202510"/>
          </a:xfrm>
          <a:prstGeom prst="rect">
            <a:avLst/>
          </a:prstGeom>
          <a:noFill/>
          <a:ln w="9525">
            <a:noFill/>
            <a:round/>
            <a:headEnd/>
            <a:tailEnd/>
          </a:ln>
          <a:effectLst/>
        </p:spPr>
        <p:txBody>
          <a:bodyPr lIns="90000" tIns="46800" rIns="90000" bIns="46800">
            <a:spAutoFit/>
          </a:bodyPr>
          <a:lstStyle/>
          <a:p>
            <a:pPr algn="ctr" defTabSz="449263">
              <a:spcBef>
                <a:spcPts val="2750"/>
              </a:spcBef>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3600" dirty="0">
                <a:cs typeface="+mn-cs"/>
              </a:rPr>
              <a:t>ÖLÇÜM VE İZLEME DAİRESİ BAŞKANLIĞI</a:t>
            </a:r>
            <a:endParaRPr lang="tr-TR" sz="2400" b="1" dirty="0">
              <a:solidFill>
                <a:srgbClr val="FFFFFF"/>
              </a:solidFill>
              <a:effectLst>
                <a:outerShdw blurRad="38100" dist="38100" dir="2700000" algn="tl">
                  <a:srgbClr val="000000"/>
                </a:outerShdw>
              </a:effectLst>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361488"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4" name="3 Slayt Numarası Yer Tutucusu"/>
          <p:cNvSpPr>
            <a:spLocks noGrp="1"/>
          </p:cNvSpPr>
          <p:nvPr>
            <p:ph type="sldNum" sz="quarter" idx="12"/>
          </p:nvPr>
        </p:nvSpPr>
        <p:spPr/>
        <p:txBody>
          <a:bodyPr/>
          <a:lstStyle/>
          <a:p>
            <a:pPr>
              <a:defRPr/>
            </a:pPr>
            <a:fld id="{08F2B4C9-132A-4161-8D91-5043F3AE6AA6}" type="slidenum">
              <a:rPr lang="tr-TR" smtClean="0">
                <a:solidFill>
                  <a:srgbClr val="FFFFFF"/>
                </a:solidFill>
              </a:rPr>
              <a:pPr>
                <a:defRPr/>
              </a:pPr>
              <a:t>10</a:t>
            </a:fld>
            <a:endParaRPr lang="tr-TR">
              <a:solidFill>
                <a:srgbClr val="FFFFFF"/>
              </a:solidFill>
            </a:endParaRPr>
          </a:p>
        </p:txBody>
      </p:sp>
    </p:spTree>
    <p:extLst>
      <p:ext uri="{BB962C8B-B14F-4D97-AF65-F5344CB8AC3E}">
        <p14:creationId xmlns:p14="http://schemas.microsoft.com/office/powerpoint/2010/main" xmlns="" val="29302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idx="4294967295"/>
          </p:nvPr>
        </p:nvSpPr>
        <p:spPr>
          <a:xfrm>
            <a:off x="1584400" y="0"/>
            <a:ext cx="5873750" cy="980728"/>
          </a:xfrm>
        </p:spPr>
        <p:txBody>
          <a:bodyPr lIns="0" rIns="0" bIns="0" anchor="b"/>
          <a:lstStyle/>
          <a:p>
            <a:pPr algn="ctr" eaLnBrk="1" hangingPunct="1">
              <a:defRPr/>
            </a:pPr>
            <a:r>
              <a:rPr lang="tr-TR" sz="3600" dirty="0" smtClean="0">
                <a:latin typeface="Arial" charset="0"/>
              </a:rPr>
              <a:t>AKREDİTASYON</a:t>
            </a:r>
          </a:p>
        </p:txBody>
      </p:sp>
      <p:sp>
        <p:nvSpPr>
          <p:cNvPr id="48131" name="2 İçerik Yer Tutucusu"/>
          <p:cNvSpPr>
            <a:spLocks noGrp="1"/>
          </p:cNvSpPr>
          <p:nvPr>
            <p:ph idx="4294967295"/>
          </p:nvPr>
        </p:nvSpPr>
        <p:spPr>
          <a:xfrm>
            <a:off x="504280" y="1916832"/>
            <a:ext cx="7723188" cy="4114800"/>
          </a:xfrm>
        </p:spPr>
        <p:txBody>
          <a:bodyPr/>
          <a:lstStyle/>
          <a:p>
            <a:pPr marL="273050" indent="-273050" algn="just" eaLnBrk="1" hangingPunct="1">
              <a:defRPr/>
            </a:pPr>
            <a:r>
              <a:rPr lang="tr-TR" sz="2400" dirty="0" smtClean="0">
                <a:latin typeface="Times New Roman" pitchFamily="18" charset="0"/>
              </a:rPr>
              <a:t>22 Aralık 2008 tarihinde Çevre Referans Laboratuvarı toplam 51 parametreden TÜRKAK tarafından akredite edilmiştir. </a:t>
            </a:r>
          </a:p>
          <a:p>
            <a:pPr marL="273050" indent="-273050" algn="just" eaLnBrk="1" hangingPunct="1">
              <a:defRPr/>
            </a:pPr>
            <a:endParaRPr lang="tr-TR" sz="2400" dirty="0" smtClean="0">
              <a:latin typeface="Times New Roman" pitchFamily="18" charset="0"/>
            </a:endParaRPr>
          </a:p>
          <a:p>
            <a:pPr marL="273050" indent="-273050" algn="just" eaLnBrk="1" hangingPunct="1">
              <a:defRPr/>
            </a:pPr>
            <a:endParaRPr lang="tr-TR" sz="2400" dirty="0" smtClean="0">
              <a:latin typeface="Times New Roman" pitchFamily="18" charset="0"/>
            </a:endParaRPr>
          </a:p>
          <a:p>
            <a:pPr marL="273050" indent="-273050" algn="just" eaLnBrk="1" hangingPunct="1">
              <a:defRPr/>
            </a:pPr>
            <a:endParaRPr lang="tr-TR" sz="2400" dirty="0" smtClean="0">
              <a:solidFill>
                <a:srgbClr val="FFFF66"/>
              </a:solidFill>
              <a:latin typeface="Times New Roman" pitchFamily="18" charset="0"/>
            </a:endParaRPr>
          </a:p>
        </p:txBody>
      </p:sp>
      <p:pic>
        <p:nvPicPr>
          <p:cNvPr id="23556" name="Picture 2" descr="C:\Users\CASPER\Desktop\sertifika 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6333" y="3140971"/>
            <a:ext cx="2688178"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6" name="5 Slayt Numarası Yer Tutucusu"/>
          <p:cNvSpPr>
            <a:spLocks noGrp="1"/>
          </p:cNvSpPr>
          <p:nvPr>
            <p:ph type="sldNum" sz="quarter" idx="12"/>
          </p:nvPr>
        </p:nvSpPr>
        <p:spPr/>
        <p:txBody>
          <a:bodyPr/>
          <a:lstStyle/>
          <a:p>
            <a:pPr>
              <a:defRPr/>
            </a:pPr>
            <a:fld id="{08F2B4C9-132A-4161-8D91-5043F3AE6AA6}" type="slidenum">
              <a:rPr lang="tr-TR" smtClean="0">
                <a:solidFill>
                  <a:srgbClr val="FFFFFF"/>
                </a:solidFill>
              </a:rPr>
              <a:pPr>
                <a:defRPr/>
              </a:pPr>
              <a:t>11</a:t>
            </a:fld>
            <a:endParaRPr lang="tr-TR">
              <a:solidFill>
                <a:srgbClr val="FFFFFF"/>
              </a:solidFill>
            </a:endParaRPr>
          </a:p>
        </p:txBody>
      </p:sp>
    </p:spTree>
    <p:extLst>
      <p:ext uri="{BB962C8B-B14F-4D97-AF65-F5344CB8AC3E}">
        <p14:creationId xmlns:p14="http://schemas.microsoft.com/office/powerpoint/2010/main" xmlns="" val="2716859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defRPr/>
            </a:pPr>
            <a:r>
              <a:rPr lang="tr-TR" sz="4000" dirty="0" smtClean="0">
                <a:latin typeface="Arial" charset="0"/>
              </a:rPr>
              <a:t>AKREDİTASYON</a:t>
            </a:r>
          </a:p>
        </p:txBody>
      </p:sp>
      <p:sp>
        <p:nvSpPr>
          <p:cNvPr id="55299" name="Rectangle 3"/>
          <p:cNvSpPr>
            <a:spLocks noGrp="1" noChangeArrowheads="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defRPr/>
            </a:pPr>
            <a:r>
              <a:rPr lang="tr-TR" dirty="0" smtClean="0">
                <a:effectLst/>
              </a:rPr>
              <a:t>SU/ATIKSU/ELUAT </a:t>
            </a:r>
            <a:r>
              <a:rPr lang="tr-TR" dirty="0" err="1" smtClean="0">
                <a:effectLst/>
              </a:rPr>
              <a:t>matriksinde</a:t>
            </a:r>
            <a:endParaRPr lang="tr-TR" sz="2400" dirty="0" smtClean="0">
              <a:latin typeface="Times New Roman" pitchFamily="18" charset="0"/>
            </a:endParaRPr>
          </a:p>
          <a:p>
            <a:pPr>
              <a:defRPr/>
            </a:pPr>
            <a:endParaRPr lang="tr-TR" dirty="0" smtClean="0">
              <a:effectLst/>
            </a:endParaRPr>
          </a:p>
        </p:txBody>
      </p:sp>
      <p:sp>
        <p:nvSpPr>
          <p:cNvPr id="24580" name="Rectangle 5"/>
          <p:cNvSpPr>
            <a:spLocks noChangeArrowheads="1"/>
          </p:cNvSpPr>
          <p:nvPr/>
        </p:nvSpPr>
        <p:spPr bwMode="auto">
          <a:xfrm>
            <a:off x="921528" y="3141664"/>
            <a:ext cx="8293693"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2000" dirty="0" smtClean="0">
                <a:solidFill>
                  <a:srgbClr val="FF0000"/>
                </a:solidFill>
                <a:latin typeface="Arial" pitchFamily="34" charset="0"/>
                <a:cs typeface="+mn-cs"/>
              </a:rPr>
              <a:t>Antimon: Sb, Arsenik: </a:t>
            </a:r>
            <a:r>
              <a:rPr lang="tr-TR" sz="2000" dirty="0" err="1" smtClean="0">
                <a:solidFill>
                  <a:srgbClr val="FF0000"/>
                </a:solidFill>
                <a:latin typeface="Arial" pitchFamily="34" charset="0"/>
                <a:cs typeface="+mn-cs"/>
              </a:rPr>
              <a:t>As,Kadmiyum</a:t>
            </a:r>
            <a:r>
              <a:rPr lang="tr-TR" sz="2000" dirty="0" smtClean="0">
                <a:solidFill>
                  <a:srgbClr val="FF0000"/>
                </a:solidFill>
                <a:latin typeface="Arial" pitchFamily="34" charset="0"/>
                <a:cs typeface="+mn-cs"/>
              </a:rPr>
              <a:t>: </a:t>
            </a:r>
            <a:r>
              <a:rPr lang="tr-TR" sz="2000" dirty="0" err="1" smtClean="0">
                <a:solidFill>
                  <a:srgbClr val="FF0000"/>
                </a:solidFill>
                <a:latin typeface="Arial" pitchFamily="34" charset="0"/>
                <a:cs typeface="+mn-cs"/>
              </a:rPr>
              <a:t>Cd</a:t>
            </a:r>
            <a:r>
              <a:rPr lang="tr-TR" sz="2000" dirty="0" smtClean="0">
                <a:solidFill>
                  <a:srgbClr val="FF0000"/>
                </a:solidFill>
                <a:latin typeface="Arial" pitchFamily="34" charset="0"/>
                <a:cs typeface="+mn-cs"/>
              </a:rPr>
              <a:t>, Krom: Cr, </a:t>
            </a:r>
            <a:r>
              <a:rPr lang="tr-TR" sz="2000" dirty="0" err="1" smtClean="0">
                <a:solidFill>
                  <a:srgbClr val="FF0000"/>
                </a:solidFill>
                <a:latin typeface="Arial" pitchFamily="34" charset="0"/>
                <a:cs typeface="+mn-cs"/>
              </a:rPr>
              <a:t>Cobalt:Co</a:t>
            </a:r>
            <a:r>
              <a:rPr lang="tr-TR" sz="2000" dirty="0" smtClean="0">
                <a:solidFill>
                  <a:srgbClr val="FF0000"/>
                </a:solidFill>
                <a:latin typeface="Arial" pitchFamily="34" charset="0"/>
                <a:cs typeface="+mn-cs"/>
              </a:rPr>
              <a:t>, Bakır: Cu, Demir: Fe, </a:t>
            </a:r>
            <a:r>
              <a:rPr lang="tr-TR" sz="2000" dirty="0" err="1" smtClean="0">
                <a:solidFill>
                  <a:srgbClr val="FF0000"/>
                </a:solidFill>
                <a:latin typeface="Arial" pitchFamily="34" charset="0"/>
                <a:cs typeface="+mn-cs"/>
              </a:rPr>
              <a:t>Kurşun:Pb</a:t>
            </a:r>
            <a:r>
              <a:rPr lang="tr-TR" sz="2000" dirty="0" smtClean="0">
                <a:solidFill>
                  <a:srgbClr val="FF0000"/>
                </a:solidFill>
                <a:latin typeface="Arial" pitchFamily="34" charset="0"/>
                <a:cs typeface="+mn-cs"/>
              </a:rPr>
              <a:t>, Alüminyum: Al, Baryum: </a:t>
            </a:r>
            <a:r>
              <a:rPr lang="tr-TR" sz="2000" dirty="0" err="1" smtClean="0">
                <a:solidFill>
                  <a:srgbClr val="FF0000"/>
                </a:solidFill>
                <a:latin typeface="Arial" pitchFamily="34" charset="0"/>
                <a:cs typeface="+mn-cs"/>
              </a:rPr>
              <a:t>Ba</a:t>
            </a:r>
            <a:r>
              <a:rPr lang="tr-TR" sz="2000" dirty="0" smtClean="0">
                <a:solidFill>
                  <a:srgbClr val="FF0000"/>
                </a:solidFill>
                <a:latin typeface="Arial" pitchFamily="34" charset="0"/>
                <a:cs typeface="+mn-cs"/>
              </a:rPr>
              <a:t>,</a:t>
            </a:r>
          </a:p>
          <a:p>
            <a:r>
              <a:rPr lang="tr-TR" sz="2000" dirty="0" smtClean="0">
                <a:solidFill>
                  <a:srgbClr val="FF0000"/>
                </a:solidFill>
                <a:latin typeface="Arial" pitchFamily="34" charset="0"/>
                <a:cs typeface="+mn-cs"/>
              </a:rPr>
              <a:t>Bor: B, Gümüş: </a:t>
            </a:r>
            <a:r>
              <a:rPr lang="tr-TR" sz="2000" dirty="0" err="1" smtClean="0">
                <a:solidFill>
                  <a:srgbClr val="FF0000"/>
                </a:solidFill>
                <a:latin typeface="Arial" pitchFamily="34" charset="0"/>
                <a:cs typeface="+mn-cs"/>
              </a:rPr>
              <a:t>Ag</a:t>
            </a:r>
            <a:r>
              <a:rPr lang="tr-TR" sz="2000" dirty="0" smtClean="0">
                <a:solidFill>
                  <a:srgbClr val="FF0000"/>
                </a:solidFill>
                <a:latin typeface="Arial" pitchFamily="34" charset="0"/>
                <a:cs typeface="+mn-cs"/>
              </a:rPr>
              <a:t>, Sodyum: </a:t>
            </a:r>
            <a:r>
              <a:rPr lang="tr-TR" sz="2000" dirty="0" err="1" smtClean="0">
                <a:solidFill>
                  <a:srgbClr val="FF0000"/>
                </a:solidFill>
                <a:latin typeface="Arial" pitchFamily="34" charset="0"/>
                <a:cs typeface="+mn-cs"/>
              </a:rPr>
              <a:t>Na,Magnezyum</a:t>
            </a:r>
            <a:r>
              <a:rPr lang="tr-TR" sz="2000" dirty="0" smtClean="0">
                <a:solidFill>
                  <a:srgbClr val="FF0000"/>
                </a:solidFill>
                <a:latin typeface="Arial" pitchFamily="34" charset="0"/>
                <a:cs typeface="+mn-cs"/>
              </a:rPr>
              <a:t>: Mg, Manganez: Mn,</a:t>
            </a:r>
          </a:p>
          <a:p>
            <a:r>
              <a:rPr lang="tr-TR" sz="2000" dirty="0" smtClean="0">
                <a:solidFill>
                  <a:srgbClr val="FF0000"/>
                </a:solidFill>
                <a:latin typeface="Arial" pitchFamily="34" charset="0"/>
                <a:cs typeface="+mn-cs"/>
              </a:rPr>
              <a:t>Molibden: </a:t>
            </a:r>
            <a:r>
              <a:rPr lang="tr-TR" sz="2000" dirty="0" err="1" smtClean="0">
                <a:solidFill>
                  <a:srgbClr val="FF0000"/>
                </a:solidFill>
                <a:latin typeface="Arial" pitchFamily="34" charset="0"/>
                <a:cs typeface="+mn-cs"/>
              </a:rPr>
              <a:t>Mo</a:t>
            </a:r>
            <a:r>
              <a:rPr lang="tr-TR" sz="2000" dirty="0" smtClean="0">
                <a:solidFill>
                  <a:srgbClr val="FF0000"/>
                </a:solidFill>
                <a:latin typeface="Arial" pitchFamily="34" charset="0"/>
                <a:cs typeface="+mn-cs"/>
              </a:rPr>
              <a:t>, </a:t>
            </a:r>
            <a:r>
              <a:rPr lang="tr-TR" sz="2000" dirty="0" err="1" smtClean="0">
                <a:solidFill>
                  <a:srgbClr val="FF0000"/>
                </a:solidFill>
                <a:latin typeface="Arial" pitchFamily="34" charset="0"/>
                <a:cs typeface="+mn-cs"/>
              </a:rPr>
              <a:t>Civa</a:t>
            </a:r>
            <a:r>
              <a:rPr lang="tr-TR" sz="2000" dirty="0" smtClean="0">
                <a:solidFill>
                  <a:srgbClr val="FF0000"/>
                </a:solidFill>
                <a:latin typeface="Arial" pitchFamily="34" charset="0"/>
                <a:cs typeface="+mn-cs"/>
              </a:rPr>
              <a:t>: Hg, </a:t>
            </a:r>
            <a:r>
              <a:rPr lang="tr-TR" sz="2000" dirty="0" err="1" smtClean="0">
                <a:solidFill>
                  <a:srgbClr val="FF0000"/>
                </a:solidFill>
                <a:latin typeface="Arial" pitchFamily="34" charset="0"/>
                <a:cs typeface="+mn-cs"/>
              </a:rPr>
              <a:t>Nikel:Ni</a:t>
            </a:r>
            <a:r>
              <a:rPr lang="tr-TR" sz="2000" dirty="0" smtClean="0">
                <a:solidFill>
                  <a:srgbClr val="FF0000"/>
                </a:solidFill>
                <a:latin typeface="Arial" pitchFamily="34" charset="0"/>
                <a:cs typeface="+mn-cs"/>
              </a:rPr>
              <a:t>, Selenyum: Se, Stronsiyum: </a:t>
            </a:r>
            <a:r>
              <a:rPr lang="tr-TR" sz="2000" dirty="0" err="1" smtClean="0">
                <a:solidFill>
                  <a:srgbClr val="FF0000"/>
                </a:solidFill>
                <a:latin typeface="Arial" pitchFamily="34" charset="0"/>
                <a:cs typeface="+mn-cs"/>
              </a:rPr>
              <a:t>Sr</a:t>
            </a:r>
            <a:r>
              <a:rPr lang="tr-TR" sz="2000" dirty="0" smtClean="0">
                <a:solidFill>
                  <a:srgbClr val="FF0000"/>
                </a:solidFill>
                <a:latin typeface="Arial" pitchFamily="34" charset="0"/>
                <a:cs typeface="+mn-cs"/>
              </a:rPr>
              <a:t>,</a:t>
            </a:r>
          </a:p>
          <a:p>
            <a:r>
              <a:rPr lang="tr-TR" sz="2000" dirty="0" smtClean="0">
                <a:solidFill>
                  <a:srgbClr val="FF0000"/>
                </a:solidFill>
                <a:latin typeface="Arial" pitchFamily="34" charset="0"/>
                <a:cs typeface="+mn-cs"/>
              </a:rPr>
              <a:t>Kalay: </a:t>
            </a:r>
            <a:r>
              <a:rPr lang="tr-TR" sz="2000" dirty="0" err="1" smtClean="0">
                <a:solidFill>
                  <a:srgbClr val="FF0000"/>
                </a:solidFill>
                <a:latin typeface="Arial" pitchFamily="34" charset="0"/>
                <a:cs typeface="+mn-cs"/>
              </a:rPr>
              <a:t>Sn</a:t>
            </a:r>
            <a:r>
              <a:rPr lang="tr-TR" sz="2000" dirty="0" smtClean="0">
                <a:solidFill>
                  <a:srgbClr val="FF0000"/>
                </a:solidFill>
                <a:latin typeface="Arial" pitchFamily="34" charset="0"/>
                <a:cs typeface="+mn-cs"/>
              </a:rPr>
              <a:t>, Talyum: </a:t>
            </a:r>
            <a:r>
              <a:rPr lang="tr-TR" sz="2000" dirty="0" err="1" smtClean="0">
                <a:solidFill>
                  <a:srgbClr val="FF0000"/>
                </a:solidFill>
                <a:latin typeface="Arial" pitchFamily="34" charset="0"/>
                <a:cs typeface="+mn-cs"/>
              </a:rPr>
              <a:t>Tl</a:t>
            </a:r>
            <a:r>
              <a:rPr lang="tr-TR" sz="2000" dirty="0" smtClean="0">
                <a:solidFill>
                  <a:srgbClr val="FF0000"/>
                </a:solidFill>
                <a:latin typeface="Arial" pitchFamily="34" charset="0"/>
                <a:cs typeface="+mn-cs"/>
              </a:rPr>
              <a:t>, Çinko: </a:t>
            </a:r>
            <a:r>
              <a:rPr lang="tr-TR" sz="2000" dirty="0" err="1" smtClean="0">
                <a:solidFill>
                  <a:srgbClr val="FF0000"/>
                </a:solidFill>
                <a:latin typeface="Arial" pitchFamily="34" charset="0"/>
                <a:cs typeface="+mn-cs"/>
              </a:rPr>
              <a:t>Zn,Kalsiyum</a:t>
            </a:r>
            <a:r>
              <a:rPr lang="tr-TR" sz="2000" dirty="0" smtClean="0">
                <a:solidFill>
                  <a:srgbClr val="FF0000"/>
                </a:solidFill>
                <a:latin typeface="Arial" pitchFamily="34" charset="0"/>
                <a:cs typeface="+mn-cs"/>
              </a:rPr>
              <a:t>: </a:t>
            </a:r>
            <a:r>
              <a:rPr lang="tr-TR" sz="2000" dirty="0" err="1" smtClean="0">
                <a:solidFill>
                  <a:srgbClr val="FF0000"/>
                </a:solidFill>
                <a:latin typeface="Arial" pitchFamily="34" charset="0"/>
                <a:cs typeface="+mn-cs"/>
              </a:rPr>
              <a:t>Ca</a:t>
            </a:r>
            <a:r>
              <a:rPr lang="tr-TR" sz="2000" dirty="0" smtClean="0">
                <a:solidFill>
                  <a:srgbClr val="FF0000"/>
                </a:solidFill>
                <a:latin typeface="Arial" pitchFamily="34" charset="0"/>
                <a:cs typeface="+mn-cs"/>
              </a:rPr>
              <a:t>)</a:t>
            </a:r>
          </a:p>
          <a:p>
            <a:endParaRPr lang="tr-TR" sz="2000" dirty="0" smtClean="0">
              <a:solidFill>
                <a:srgbClr val="FF0000"/>
              </a:solidFill>
              <a:latin typeface="Arial" pitchFamily="34" charset="0"/>
              <a:cs typeface="+mn-cs"/>
            </a:endParaRPr>
          </a:p>
          <a:p>
            <a:r>
              <a:rPr lang="tr-TR" sz="2000" dirty="0" smtClean="0">
                <a:solidFill>
                  <a:srgbClr val="FF0000"/>
                </a:solidFill>
                <a:latin typeface="Arial" pitchFamily="34" charset="0"/>
                <a:cs typeface="+mn-cs"/>
              </a:rPr>
              <a:t>İyon </a:t>
            </a:r>
            <a:r>
              <a:rPr lang="tr-TR" sz="2000" dirty="0" err="1" smtClean="0">
                <a:solidFill>
                  <a:srgbClr val="FF0000"/>
                </a:solidFill>
                <a:latin typeface="Arial" pitchFamily="34" charset="0"/>
                <a:cs typeface="+mn-cs"/>
              </a:rPr>
              <a:t>Kromotografi</a:t>
            </a:r>
            <a:r>
              <a:rPr lang="tr-TR" sz="2000" dirty="0" smtClean="0">
                <a:solidFill>
                  <a:srgbClr val="FF0000"/>
                </a:solidFill>
                <a:latin typeface="Arial" pitchFamily="34" charset="0"/>
                <a:cs typeface="+mn-cs"/>
              </a:rPr>
              <a:t> Metodu ile Anyon Tayini (</a:t>
            </a:r>
            <a:r>
              <a:rPr lang="tr-TR" sz="2000" dirty="0" err="1" smtClean="0">
                <a:solidFill>
                  <a:srgbClr val="FF0000"/>
                </a:solidFill>
                <a:latin typeface="Arial" pitchFamily="34" charset="0"/>
                <a:cs typeface="+mn-cs"/>
              </a:rPr>
              <a:t>Florür</a:t>
            </a:r>
            <a:r>
              <a:rPr lang="tr-TR" sz="2000" dirty="0" smtClean="0">
                <a:solidFill>
                  <a:srgbClr val="FF0000"/>
                </a:solidFill>
                <a:latin typeface="Arial" pitchFamily="34" charset="0"/>
                <a:cs typeface="+mn-cs"/>
              </a:rPr>
              <a:t>: F-, Klorür:</a:t>
            </a:r>
          </a:p>
          <a:p>
            <a:r>
              <a:rPr lang="tr-TR" sz="2000" dirty="0" smtClean="0">
                <a:solidFill>
                  <a:srgbClr val="FF0000"/>
                </a:solidFill>
                <a:latin typeface="Arial" pitchFamily="34" charset="0"/>
                <a:cs typeface="+mn-cs"/>
              </a:rPr>
              <a:t>Cl-, Sülfat: SO42-, Nitrat: NO3-,</a:t>
            </a:r>
          </a:p>
          <a:p>
            <a:r>
              <a:rPr lang="tr-TR" sz="2000" dirty="0" err="1" smtClean="0">
                <a:solidFill>
                  <a:srgbClr val="FF0000"/>
                </a:solidFill>
                <a:latin typeface="Arial" pitchFamily="34" charset="0"/>
                <a:cs typeface="+mn-cs"/>
              </a:rPr>
              <a:t>Nitrit</a:t>
            </a:r>
            <a:r>
              <a:rPr lang="tr-TR" sz="2000" dirty="0" smtClean="0">
                <a:solidFill>
                  <a:srgbClr val="FF0000"/>
                </a:solidFill>
                <a:latin typeface="Arial" pitchFamily="34" charset="0"/>
                <a:cs typeface="+mn-cs"/>
              </a:rPr>
              <a:t>: NO2</a:t>
            </a:r>
          </a:p>
        </p:txBody>
      </p:sp>
      <p:pic>
        <p:nvPicPr>
          <p:cNvPr id="7"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21046715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defRPr/>
            </a:pPr>
            <a:r>
              <a:rPr lang="tr-TR" sz="4000" dirty="0" smtClean="0">
                <a:latin typeface="Arial" charset="0"/>
              </a:rPr>
              <a:t>AKREDİTASYON</a:t>
            </a:r>
          </a:p>
        </p:txBody>
      </p:sp>
      <p:sp>
        <p:nvSpPr>
          <p:cNvPr id="28675" name="Rectangle 3"/>
          <p:cNvSpPr>
            <a:spLocks noGrp="1" noChangeArrowheads="1"/>
          </p:cNvSpPr>
          <p:nvPr>
            <p:ph idx="1"/>
          </p:nvPr>
        </p:nvSpPr>
        <p:spPr>
          <a:xfrm>
            <a:off x="468079" y="1600200"/>
            <a:ext cx="8425339" cy="5257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dirty="0" smtClean="0">
                <a:effectLst/>
              </a:rPr>
              <a:t>KÖMÜR VE KOK </a:t>
            </a:r>
            <a:r>
              <a:rPr lang="tr-TR" dirty="0" err="1" smtClean="0">
                <a:effectLst/>
              </a:rPr>
              <a:t>matriksinde</a:t>
            </a:r>
            <a:endParaRPr lang="tr-TR" dirty="0" smtClean="0">
              <a:effectLst/>
            </a:endParaRPr>
          </a:p>
        </p:txBody>
      </p:sp>
      <p:sp>
        <p:nvSpPr>
          <p:cNvPr id="28676" name="Rectangle 4"/>
          <p:cNvSpPr>
            <a:spLocks noChangeArrowheads="1"/>
          </p:cNvSpPr>
          <p:nvPr/>
        </p:nvSpPr>
        <p:spPr bwMode="auto">
          <a:xfrm>
            <a:off x="1288830" y="2708296"/>
            <a:ext cx="46807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2400" dirty="0" smtClean="0">
                <a:solidFill>
                  <a:srgbClr val="FF0000"/>
                </a:solidFill>
                <a:latin typeface="Arial" pitchFamily="34" charset="0"/>
                <a:cs typeface="+mn-cs"/>
              </a:rPr>
              <a:t>  </a:t>
            </a:r>
            <a:r>
              <a:rPr lang="tr-TR" sz="2400" dirty="0" err="1" smtClean="0">
                <a:solidFill>
                  <a:srgbClr val="FF0000"/>
                </a:solidFill>
                <a:latin typeface="Arial" pitchFamily="34" charset="0"/>
                <a:cs typeface="+mn-cs"/>
              </a:rPr>
              <a:t>Nem,Kül</a:t>
            </a:r>
            <a:r>
              <a:rPr lang="tr-TR" sz="2400" dirty="0" smtClean="0">
                <a:solidFill>
                  <a:srgbClr val="FF0000"/>
                </a:solidFill>
                <a:latin typeface="Arial" pitchFamily="34" charset="0"/>
                <a:cs typeface="+mn-cs"/>
              </a:rPr>
              <a:t>, Uçucu Madde tayini</a:t>
            </a:r>
          </a:p>
        </p:txBody>
      </p:sp>
      <p:sp>
        <p:nvSpPr>
          <p:cNvPr id="28677" name="Rectangle 5"/>
          <p:cNvSpPr>
            <a:spLocks noChangeArrowheads="1"/>
          </p:cNvSpPr>
          <p:nvPr/>
        </p:nvSpPr>
        <p:spPr bwMode="auto">
          <a:xfrm>
            <a:off x="1436728" y="3284542"/>
            <a:ext cx="46807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2400" dirty="0" smtClean="0">
                <a:solidFill>
                  <a:srgbClr val="FF0000"/>
                </a:solidFill>
                <a:latin typeface="Arial" pitchFamily="34" charset="0"/>
                <a:cs typeface="+mn-cs"/>
              </a:rPr>
              <a:t>Toplam Kükürt Tayini</a:t>
            </a:r>
          </a:p>
        </p:txBody>
      </p:sp>
      <p:sp>
        <p:nvSpPr>
          <p:cNvPr id="28678" name="Rectangle 6"/>
          <p:cNvSpPr>
            <a:spLocks noChangeArrowheads="1"/>
          </p:cNvSpPr>
          <p:nvPr/>
        </p:nvSpPr>
        <p:spPr bwMode="auto">
          <a:xfrm>
            <a:off x="1288834" y="3933835"/>
            <a:ext cx="50496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2400" dirty="0" smtClean="0">
                <a:solidFill>
                  <a:srgbClr val="FFFFFF"/>
                </a:solidFill>
                <a:latin typeface="Arial" pitchFamily="34" charset="0"/>
                <a:cs typeface="+mn-cs"/>
              </a:rPr>
              <a:t>  </a:t>
            </a:r>
            <a:r>
              <a:rPr lang="tr-TR" sz="2400" dirty="0" smtClean="0">
                <a:solidFill>
                  <a:srgbClr val="FF0000"/>
                </a:solidFill>
                <a:latin typeface="Arial" pitchFamily="34" charset="0"/>
                <a:cs typeface="+mn-cs"/>
              </a:rPr>
              <a:t>Üst Isıl Değer Tayini</a:t>
            </a:r>
          </a:p>
        </p:txBody>
      </p:sp>
      <p:sp>
        <p:nvSpPr>
          <p:cNvPr id="28679" name="Rectangle 7"/>
          <p:cNvSpPr>
            <a:spLocks noChangeArrowheads="1"/>
          </p:cNvSpPr>
          <p:nvPr/>
        </p:nvSpPr>
        <p:spPr bwMode="auto">
          <a:xfrm>
            <a:off x="1436736" y="4437077"/>
            <a:ext cx="7741106"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2400" dirty="0" smtClean="0">
                <a:solidFill>
                  <a:srgbClr val="FF0000"/>
                </a:solidFill>
                <a:latin typeface="Arial" pitchFamily="34" charset="0"/>
                <a:cs typeface="+mn-cs"/>
              </a:rPr>
              <a:t>Kömür ve Kok -Analizlerin Farklı Esaslara Göre Hesaplanması</a:t>
            </a:r>
          </a:p>
          <a:p>
            <a:pPr lvl="0" algn="just"/>
            <a:r>
              <a:rPr lang="tr-TR" sz="2400" dirty="0">
                <a:solidFill>
                  <a:srgbClr val="FF0000"/>
                </a:solidFill>
                <a:latin typeface="Arial" pitchFamily="34" charset="0"/>
              </a:rPr>
              <a:t>Bombalı Kalorimetre Metodu ile Sıvı Hidrokarbonlarda Isıl Değer Tayini</a:t>
            </a:r>
          </a:p>
          <a:p>
            <a:endParaRPr lang="tr-TR" sz="2400" dirty="0" smtClean="0">
              <a:solidFill>
                <a:srgbClr val="FF0000"/>
              </a:solidFill>
              <a:latin typeface="Arial" pitchFamily="34" charset="0"/>
              <a:cs typeface="+mn-cs"/>
            </a:endParaRPr>
          </a:p>
          <a:p>
            <a:endParaRPr lang="tr-TR" sz="2400" dirty="0" smtClean="0">
              <a:solidFill>
                <a:srgbClr val="FF0000"/>
              </a:solidFill>
              <a:latin typeface="Arial" pitchFamily="34" charset="0"/>
              <a:cs typeface="+mn-cs"/>
            </a:endParaRPr>
          </a:p>
        </p:txBody>
      </p:sp>
      <p:pic>
        <p:nvPicPr>
          <p:cNvPr id="10"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6712368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algn="ctr" eaLnBrk="1" hangingPunct="1">
              <a:defRPr/>
            </a:pPr>
            <a:r>
              <a:rPr lang="tr-TR" sz="3600" dirty="0" smtClean="0">
                <a:latin typeface="Times New Roman" pitchFamily="18" charset="0"/>
              </a:rPr>
              <a:t>2011 YILI HEDEFLERİ</a:t>
            </a:r>
            <a:br>
              <a:rPr lang="tr-TR" sz="3600" dirty="0" smtClean="0">
                <a:latin typeface="Times New Roman" pitchFamily="18" charset="0"/>
              </a:rPr>
            </a:br>
            <a:r>
              <a:rPr lang="tr-TR" sz="3600" dirty="0" smtClean="0">
                <a:latin typeface="Times New Roman" pitchFamily="18" charset="0"/>
              </a:rPr>
              <a:t>AKREDİTASYON</a:t>
            </a:r>
          </a:p>
        </p:txBody>
      </p:sp>
      <p:sp>
        <p:nvSpPr>
          <p:cNvPr id="98307" name="Rectangle 3"/>
          <p:cNvSpPr>
            <a:spLocks noGrp="1" noChangeArrowheads="1"/>
          </p:cNvSpPr>
          <p:nvPr>
            <p:ph idx="1"/>
          </p:nvPr>
        </p:nvSpPr>
        <p:spPr>
          <a:xfrm>
            <a:off x="950776" y="1981203"/>
            <a:ext cx="7864625" cy="4162425"/>
          </a:xfrm>
        </p:spPr>
        <p:txBody>
          <a:bodyPr/>
          <a:lstStyle/>
          <a:p>
            <a:pPr algn="just" eaLnBrk="1" hangingPunct="1">
              <a:defRPr/>
            </a:pPr>
            <a:r>
              <a:rPr lang="tr-TR" sz="2800" dirty="0" smtClean="0">
                <a:latin typeface="Times New Roman" pitchFamily="18" charset="0"/>
              </a:rPr>
              <a:t>Kimya </a:t>
            </a:r>
            <a:r>
              <a:rPr lang="tr-TR" sz="2800" dirty="0" err="1" smtClean="0">
                <a:latin typeface="Times New Roman" pitchFamily="18" charset="0"/>
              </a:rPr>
              <a:t>laboratuvarında</a:t>
            </a:r>
            <a:r>
              <a:rPr lang="tr-TR" sz="2800" dirty="0" smtClean="0">
                <a:latin typeface="Times New Roman" pitchFamily="18" charset="0"/>
              </a:rPr>
              <a:t>;  sülfür, sülfit ve Toplam Organik Karbon parametreleri ile, </a:t>
            </a:r>
          </a:p>
          <a:p>
            <a:pPr algn="just" eaLnBrk="1" hangingPunct="1">
              <a:buNone/>
              <a:defRPr/>
            </a:pPr>
            <a:endParaRPr lang="tr-TR" sz="2800" dirty="0" smtClean="0">
              <a:latin typeface="Times New Roman" pitchFamily="18" charset="0"/>
            </a:endParaRPr>
          </a:p>
          <a:p>
            <a:pPr algn="just" eaLnBrk="1" hangingPunct="1">
              <a:buFont typeface="Wingdings" pitchFamily="2" charset="2"/>
              <a:buNone/>
              <a:defRPr/>
            </a:pPr>
            <a:endParaRPr lang="tr-TR" sz="2800" dirty="0" smtClean="0">
              <a:latin typeface="Times New Roman" pitchFamily="18" charset="0"/>
            </a:endParaRPr>
          </a:p>
        </p:txBody>
      </p:sp>
      <p:pic>
        <p:nvPicPr>
          <p:cNvPr id="6"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34593269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638304" y="304802"/>
            <a:ext cx="7723188" cy="1431925"/>
          </a:xfrm>
        </p:spPr>
        <p:txBody>
          <a:bodyPr/>
          <a:lstStyle/>
          <a:p>
            <a:pPr algn="ctr" eaLnBrk="1" hangingPunct="1">
              <a:defRPr/>
            </a:pPr>
            <a:r>
              <a:rPr lang="tr-TR" dirty="0" smtClean="0">
                <a:solidFill>
                  <a:schemeClr val="accent2"/>
                </a:solidFill>
              </a:rPr>
              <a:t>Ulusal Hava Kalitesi İzleme Ağı</a:t>
            </a:r>
            <a:r>
              <a:rPr lang="tr-TR" sz="2600" dirty="0" smtClean="0"/>
              <a:t/>
            </a:r>
            <a:br>
              <a:rPr lang="tr-TR" sz="2600" dirty="0" smtClean="0"/>
            </a:br>
            <a:endParaRPr lang="tr-TR" sz="2600" dirty="0" smtClean="0"/>
          </a:p>
        </p:txBody>
      </p:sp>
      <p:sp>
        <p:nvSpPr>
          <p:cNvPr id="46083" name="Rectangle 3"/>
          <p:cNvSpPr>
            <a:spLocks noGrp="1" noChangeArrowheads="1"/>
          </p:cNvSpPr>
          <p:nvPr>
            <p:ph type="body" idx="4294967295"/>
          </p:nvPr>
        </p:nvSpPr>
        <p:spPr>
          <a:xfrm>
            <a:off x="1638304" y="1981200"/>
            <a:ext cx="7723188" cy="4114800"/>
          </a:xfrm>
        </p:spPr>
        <p:txBody>
          <a:bodyPr/>
          <a:lstStyle/>
          <a:p>
            <a:pPr eaLnBrk="1" hangingPunct="1">
              <a:defRPr/>
            </a:pPr>
            <a:r>
              <a:rPr lang="tr-TR" sz="2400" dirty="0" smtClean="0"/>
              <a:t>2005 yılında 36 adet </a:t>
            </a:r>
            <a:r>
              <a:rPr lang="tr-TR" sz="2400" dirty="0"/>
              <a:t>2007 yılında 45 adet hava </a:t>
            </a:r>
            <a:r>
              <a:rPr lang="tr-TR" sz="2400" dirty="0" smtClean="0"/>
              <a:t>kalitesi izleme istasyonu Bakanlığımız tarafından kurulmuştur.</a:t>
            </a:r>
          </a:p>
          <a:p>
            <a:pPr eaLnBrk="1" hangingPunct="1">
              <a:buFontTx/>
              <a:buNone/>
              <a:defRPr/>
            </a:pPr>
            <a:endParaRPr lang="tr-TR" sz="2400" dirty="0" smtClean="0"/>
          </a:p>
          <a:p>
            <a:pPr eaLnBrk="1" hangingPunct="1">
              <a:defRPr/>
            </a:pPr>
            <a:r>
              <a:rPr lang="tr-TR" sz="2400" dirty="0" smtClean="0"/>
              <a:t>2010 yılında 81 ilde 117 noktada hava kalitesi ölçümü yapılmaktadır.</a:t>
            </a:r>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6" name="5 Slayt Numarası Yer Tutucusu"/>
          <p:cNvSpPr>
            <a:spLocks noGrp="1"/>
          </p:cNvSpPr>
          <p:nvPr>
            <p:ph type="sldNum" sz="quarter" idx="10"/>
          </p:nvPr>
        </p:nvSpPr>
        <p:spPr/>
        <p:txBody>
          <a:bodyPr/>
          <a:lstStyle/>
          <a:p>
            <a:pPr>
              <a:defRPr/>
            </a:pPr>
            <a:fld id="{58D213FA-8041-405B-B19C-E05E68E80592}" type="slidenum">
              <a:rPr lang="tr-TR" smtClean="0"/>
              <a:pPr>
                <a:defRPr/>
              </a:pPr>
              <a:t>15</a:t>
            </a:fld>
            <a:endParaRPr lang="tr-TR"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4" name="Rectangle 30"/>
          <p:cNvSpPr>
            <a:spLocks noGrp="1" noChangeArrowheads="1"/>
          </p:cNvSpPr>
          <p:nvPr>
            <p:ph type="title" idx="4294967295"/>
          </p:nvPr>
        </p:nvSpPr>
        <p:spPr>
          <a:xfrm>
            <a:off x="1638304" y="0"/>
            <a:ext cx="7723188" cy="1052513"/>
          </a:xfrm>
        </p:spPr>
        <p:txBody>
          <a:bodyPr/>
          <a:lstStyle/>
          <a:p>
            <a:pPr algn="ctr" eaLnBrk="1" hangingPunct="1">
              <a:defRPr/>
            </a:pPr>
            <a:r>
              <a:rPr lang="tr-TR" dirty="0" smtClean="0">
                <a:solidFill>
                  <a:schemeClr val="accent2"/>
                </a:solidFill>
              </a:rPr>
              <a:t>Mevcut İstasyon Sayısı</a:t>
            </a:r>
          </a:p>
        </p:txBody>
      </p:sp>
      <p:graphicFrame>
        <p:nvGraphicFramePr>
          <p:cNvPr id="47251" name="Group 147"/>
          <p:cNvGraphicFramePr>
            <a:graphicFrameLocks noGrp="1"/>
          </p:cNvGraphicFramePr>
          <p:nvPr>
            <p:extLst>
              <p:ext uri="{D42A27DB-BD31-4B8C-83A1-F6EECF244321}">
                <p14:modId xmlns:p14="http://schemas.microsoft.com/office/powerpoint/2010/main" xmlns="" val="3774539888"/>
              </p:ext>
            </p:extLst>
          </p:nvPr>
        </p:nvGraphicFramePr>
        <p:xfrm>
          <a:off x="360266" y="1124744"/>
          <a:ext cx="8773143" cy="5464156"/>
        </p:xfrm>
        <a:graphic>
          <a:graphicData uri="http://schemas.openxmlformats.org/drawingml/2006/table">
            <a:tbl>
              <a:tblPr/>
              <a:tblGrid>
                <a:gridCol w="2358250"/>
                <a:gridCol w="6414893"/>
              </a:tblGrid>
              <a:tr h="23762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300" b="1" i="0" u="none" strike="noStrike" cap="none" normalizeH="0" baseline="0" dirty="0" smtClean="0">
                          <a:ln>
                            <a:noFill/>
                          </a:ln>
                          <a:solidFill>
                            <a:schemeClr val="tx1"/>
                          </a:solidFill>
                          <a:effectLst/>
                          <a:latin typeface="Times New Roman" pitchFamily="18" charset="0"/>
                          <a:cs typeface="Times New Roman" pitchFamily="18" charset="0"/>
                        </a:rPr>
                        <a:t>ÇEVRE VE ORMAN BAKANLIĞI</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36 İstasyon (2005)</a:t>
                      </a:r>
                      <a:endParaRPr kumimoji="0" lang="tr-TR"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45 İstasyon (2007)</a:t>
                      </a:r>
                      <a:endParaRPr kumimoji="0" lang="tr-TR"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 Mobil İstasyon (2005)</a:t>
                      </a:r>
                      <a:endParaRPr kumimoji="0" lang="tr-TR"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Sağlık Bakanlığı tarafından (2008) kurulan ve Aralık 2009’da Bakanlığımıza devredilen 8 adet Ankara istasyonu</a:t>
                      </a:r>
                      <a:endParaRPr kumimoji="0" lang="tr-TR"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İl müdürlükleri tarafından kurulan 10 istasyon</a:t>
                      </a:r>
                      <a:r>
                        <a:rPr kumimoji="0" lang="tr-TR" sz="2000" b="0" i="0" u="none" strike="noStrike" cap="none" normalizeH="0" baseline="0" dirty="0" smtClean="0">
                          <a:ln>
                            <a:noFill/>
                          </a:ln>
                          <a:solidFill>
                            <a:schemeClr val="tx1"/>
                          </a:solidFill>
                          <a:effectLst/>
                          <a:latin typeface="Times New Roman" pitchFamily="18" charset="0"/>
                          <a:cs typeface="Arial" charset="0"/>
                        </a:rPr>
                        <a:t> (2005-2008)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err="1" smtClean="0">
                          <a:ln>
                            <a:noFill/>
                          </a:ln>
                          <a:solidFill>
                            <a:schemeClr val="tx1"/>
                          </a:solidFill>
                          <a:effectLst/>
                          <a:latin typeface="Times New Roman" pitchFamily="18" charset="0"/>
                          <a:cs typeface="Arial" charset="0"/>
                        </a:rPr>
                        <a:t>Payas</a:t>
                      </a:r>
                      <a:r>
                        <a:rPr kumimoji="0" lang="tr-TR" sz="2000" b="0" i="0" u="none" strike="noStrike" cap="none" normalizeH="0" baseline="0" dirty="0" smtClean="0">
                          <a:ln>
                            <a:noFill/>
                          </a:ln>
                          <a:solidFill>
                            <a:schemeClr val="tx1"/>
                          </a:solidFill>
                          <a:effectLst/>
                          <a:latin typeface="Times New Roman" pitchFamily="18" charset="0"/>
                          <a:cs typeface="Arial" charset="0"/>
                        </a:rPr>
                        <a:t> /Hatay 1 İstasyon (2011)</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1521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300" b="1" i="0" u="none" strike="noStrike" cap="none" normalizeH="0" baseline="0" smtClean="0">
                          <a:ln>
                            <a:noFill/>
                          </a:ln>
                          <a:solidFill>
                            <a:schemeClr val="tx1"/>
                          </a:solidFill>
                          <a:effectLst/>
                          <a:latin typeface="Times New Roman" pitchFamily="18" charset="0"/>
                          <a:cs typeface="Times New Roman" pitchFamily="18" charset="0"/>
                        </a:rPr>
                        <a:t>İSTANBUL BÜYÜKŞEHİR BELEDİYESİ </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 İstasyon (2007) </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1521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300" b="1" i="0" u="none" strike="noStrike" cap="none" normalizeH="0" baseline="0" smtClean="0">
                          <a:ln>
                            <a:noFill/>
                          </a:ln>
                          <a:solidFill>
                            <a:schemeClr val="tx1"/>
                          </a:solidFill>
                          <a:effectLst/>
                          <a:latin typeface="Times New Roman" pitchFamily="18" charset="0"/>
                          <a:cs typeface="Times New Roman" pitchFamily="18" charset="0"/>
                        </a:rPr>
                        <a:t>İZMİR BÜYÜKŞEHİR BELEDİYESİ </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 İstasyon (2007-2008)</a:t>
                      </a:r>
                      <a:endParaRPr kumimoji="0" lang="tr-TR" sz="2000" b="0" i="0" u="none" strike="noStrike" cap="none" normalizeH="0" baseline="0" dirty="0" smtClean="0">
                        <a:ln>
                          <a:noFill/>
                        </a:ln>
                        <a:solidFill>
                          <a:schemeClr val="tx1"/>
                        </a:solidFill>
                        <a:effectLst/>
                        <a:latin typeface="Times New Roman" pitchFamily="18" charset="0"/>
                        <a:cs typeface="Arial" charset="0"/>
                      </a:endParaRP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836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300" b="1" i="0" u="none" strike="noStrike" cap="none" normalizeH="0" baseline="0" smtClean="0">
                          <a:ln>
                            <a:noFill/>
                          </a:ln>
                          <a:solidFill>
                            <a:schemeClr val="tx1"/>
                          </a:solidFill>
                          <a:effectLst/>
                          <a:latin typeface="Times New Roman" pitchFamily="18" charset="0"/>
                          <a:cs typeface="Times New Roman" pitchFamily="18" charset="0"/>
                        </a:rPr>
                        <a:t>DİLOVASI OSB</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Arial" charset="0"/>
                        </a:rPr>
                        <a:t> </a:t>
                      </a:r>
                      <a:r>
                        <a:rPr kumimoji="0" lang="tr-TR" sz="3600" b="1" i="0" u="none" strike="noStrike" cap="none" normalizeH="0" baseline="0" dirty="0" smtClean="0">
                          <a:ln>
                            <a:noFill/>
                          </a:ln>
                          <a:solidFill>
                            <a:schemeClr val="tx1"/>
                          </a:solidFill>
                          <a:effectLst/>
                          <a:latin typeface="Times New Roman" pitchFamily="18" charset="0"/>
                          <a:cs typeface="Times New Roman" pitchFamily="18" charset="0"/>
                        </a:rPr>
                        <a:t>1 İstasyon (2007)</a:t>
                      </a:r>
                    </a:p>
                  </a:txBody>
                  <a:tcPr marL="93615" marR="936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6" name="5 Slayt Numarası Yer Tutucusu"/>
          <p:cNvSpPr>
            <a:spLocks noGrp="1"/>
          </p:cNvSpPr>
          <p:nvPr>
            <p:ph type="sldNum" sz="quarter" idx="10"/>
          </p:nvPr>
        </p:nvSpPr>
        <p:spPr/>
        <p:txBody>
          <a:bodyPr/>
          <a:lstStyle/>
          <a:p>
            <a:pPr>
              <a:defRPr/>
            </a:pPr>
            <a:fld id="{58D213FA-8041-405B-B19C-E05E68E80592}" type="slidenum">
              <a:rPr lang="tr-TR" smtClean="0"/>
              <a:pPr>
                <a:defRPr/>
              </a:pPr>
              <a:t>16</a:t>
            </a:fld>
            <a:endParaRPr lang="tr-TR"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638304" y="304806"/>
            <a:ext cx="7723188" cy="819943"/>
          </a:xfrm>
        </p:spPr>
        <p:txBody>
          <a:bodyPr>
            <a:normAutofit/>
          </a:bodyPr>
          <a:lstStyle/>
          <a:p>
            <a:pPr algn="ctr" eaLnBrk="1" hangingPunct="1">
              <a:defRPr/>
            </a:pPr>
            <a:r>
              <a:rPr lang="tr-TR" dirty="0" smtClean="0"/>
              <a:t>İstasyonlarda Ölçülen Parametreler</a:t>
            </a:r>
          </a:p>
        </p:txBody>
      </p:sp>
      <p:sp>
        <p:nvSpPr>
          <p:cNvPr id="50179" name="Rectangle 3"/>
          <p:cNvSpPr>
            <a:spLocks noGrp="1" noChangeArrowheads="1"/>
          </p:cNvSpPr>
          <p:nvPr>
            <p:ph type="body" idx="4294967295"/>
          </p:nvPr>
        </p:nvSpPr>
        <p:spPr>
          <a:xfrm>
            <a:off x="1638304" y="1981200"/>
            <a:ext cx="7723188" cy="4114800"/>
          </a:xfrm>
        </p:spPr>
        <p:txBody>
          <a:bodyPr/>
          <a:lstStyle/>
          <a:p>
            <a:pPr eaLnBrk="1" hangingPunct="1">
              <a:defRPr/>
            </a:pPr>
            <a:r>
              <a:rPr lang="tr-TR" sz="2400" dirty="0" smtClean="0"/>
              <a:t>Kükürt dioksit (SO</a:t>
            </a:r>
            <a:r>
              <a:rPr lang="tr-TR" sz="1800" dirty="0" smtClean="0"/>
              <a:t>2</a:t>
            </a:r>
            <a:r>
              <a:rPr lang="tr-TR" sz="2400" dirty="0" smtClean="0"/>
              <a:t>), </a:t>
            </a:r>
          </a:p>
          <a:p>
            <a:pPr eaLnBrk="1" hangingPunct="1">
              <a:defRPr/>
            </a:pPr>
            <a:r>
              <a:rPr lang="tr-TR" sz="2400" dirty="0" err="1" smtClean="0"/>
              <a:t>Partiküler</a:t>
            </a:r>
            <a:r>
              <a:rPr lang="tr-TR" sz="2400" dirty="0" smtClean="0"/>
              <a:t> madde (PM</a:t>
            </a:r>
            <a:r>
              <a:rPr lang="tr-TR" sz="1800" dirty="0" smtClean="0"/>
              <a:t>10</a:t>
            </a:r>
            <a:r>
              <a:rPr lang="tr-TR" sz="2400" dirty="0" smtClean="0"/>
              <a:t>, PM</a:t>
            </a:r>
            <a:r>
              <a:rPr lang="tr-TR" sz="1800" dirty="0" smtClean="0"/>
              <a:t>2.5</a:t>
            </a:r>
            <a:r>
              <a:rPr lang="tr-TR" sz="2400" dirty="0" smtClean="0"/>
              <a:t>),</a:t>
            </a:r>
          </a:p>
          <a:p>
            <a:pPr eaLnBrk="1" hangingPunct="1">
              <a:defRPr/>
            </a:pPr>
            <a:r>
              <a:rPr lang="tr-TR" sz="2400" dirty="0" smtClean="0"/>
              <a:t>Azot oksitler (NO, NO</a:t>
            </a:r>
            <a:r>
              <a:rPr lang="tr-TR" sz="1800" dirty="0" smtClean="0"/>
              <a:t>2</a:t>
            </a:r>
            <a:r>
              <a:rPr lang="tr-TR" sz="2400" dirty="0" smtClean="0"/>
              <a:t>, </a:t>
            </a:r>
            <a:r>
              <a:rPr lang="tr-TR" sz="2400" dirty="0" err="1" smtClean="0"/>
              <a:t>NO</a:t>
            </a:r>
            <a:r>
              <a:rPr lang="tr-TR" sz="1800" dirty="0" err="1" smtClean="0"/>
              <a:t>x</a:t>
            </a:r>
            <a:r>
              <a:rPr lang="tr-TR" sz="2400" dirty="0" smtClean="0"/>
              <a:t>),</a:t>
            </a:r>
          </a:p>
          <a:p>
            <a:pPr eaLnBrk="1" hangingPunct="1">
              <a:defRPr/>
            </a:pPr>
            <a:r>
              <a:rPr lang="tr-TR" sz="2400" dirty="0" smtClean="0"/>
              <a:t>Ozon (O</a:t>
            </a:r>
            <a:r>
              <a:rPr lang="tr-TR" sz="1800" dirty="0" smtClean="0"/>
              <a:t>3</a:t>
            </a:r>
            <a:r>
              <a:rPr lang="tr-TR" sz="2400" dirty="0" smtClean="0"/>
              <a:t>),</a:t>
            </a:r>
          </a:p>
          <a:p>
            <a:pPr eaLnBrk="1" hangingPunct="1">
              <a:defRPr/>
            </a:pPr>
            <a:r>
              <a:rPr lang="tr-TR" sz="2400" dirty="0" smtClean="0"/>
              <a:t>Karbon monoksit (CO),</a:t>
            </a:r>
          </a:p>
          <a:p>
            <a:pPr eaLnBrk="1" hangingPunct="1">
              <a:defRPr/>
            </a:pPr>
            <a:r>
              <a:rPr lang="tr-TR" sz="2400" dirty="0" smtClean="0"/>
              <a:t>Meteorolojik parametreler (Rüzgar yönü, Rüzgar </a:t>
            </a:r>
            <a:r>
              <a:rPr lang="tr-TR" sz="2400" dirty="0" err="1" smtClean="0"/>
              <a:t>hızı,nem</a:t>
            </a:r>
            <a:r>
              <a:rPr lang="tr-TR" sz="2400" dirty="0" smtClean="0"/>
              <a:t>, basınç, sıcaklık)</a:t>
            </a:r>
          </a:p>
          <a:p>
            <a:pPr eaLnBrk="1" hangingPunct="1">
              <a:defRPr/>
            </a:pPr>
            <a:endParaRPr lang="tr-TR" sz="2400" dirty="0" smtClean="0"/>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6" name="5 Slayt Numarası Yer Tutucusu"/>
          <p:cNvSpPr>
            <a:spLocks noGrp="1"/>
          </p:cNvSpPr>
          <p:nvPr>
            <p:ph type="sldNum" sz="quarter" idx="10"/>
          </p:nvPr>
        </p:nvSpPr>
        <p:spPr/>
        <p:txBody>
          <a:bodyPr/>
          <a:lstStyle/>
          <a:p>
            <a:pPr>
              <a:defRPr/>
            </a:pPr>
            <a:fld id="{58D213FA-8041-405B-B19C-E05E68E80592}" type="slidenum">
              <a:rPr lang="tr-TR" smtClean="0"/>
              <a:pPr>
                <a:defRPr/>
              </a:pPr>
              <a:t>17</a:t>
            </a:fld>
            <a:endParaRPr lang="tr-TR"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638304" y="214317"/>
            <a:ext cx="7723188" cy="981075"/>
          </a:xfrm>
        </p:spPr>
        <p:txBody>
          <a:bodyPr/>
          <a:lstStyle/>
          <a:p>
            <a:pPr algn="ctr" eaLnBrk="1" hangingPunct="1">
              <a:defRPr/>
            </a:pPr>
            <a:r>
              <a:rPr lang="tr-TR" sz="4000" b="1" dirty="0" smtClean="0">
                <a:solidFill>
                  <a:schemeClr val="accent2"/>
                </a:solidFill>
              </a:rPr>
              <a:t>Halkı Bilgilendirme</a:t>
            </a:r>
          </a:p>
        </p:txBody>
      </p:sp>
      <p:sp>
        <p:nvSpPr>
          <p:cNvPr id="52227" name="Rectangle 3"/>
          <p:cNvSpPr>
            <a:spLocks noGrp="1" noChangeArrowheads="1"/>
          </p:cNvSpPr>
          <p:nvPr>
            <p:ph type="body" idx="4294967295"/>
          </p:nvPr>
        </p:nvSpPr>
        <p:spPr>
          <a:xfrm>
            <a:off x="936630" y="1196983"/>
            <a:ext cx="8424863" cy="792163"/>
          </a:xfrm>
        </p:spPr>
        <p:txBody>
          <a:bodyPr/>
          <a:lstStyle/>
          <a:p>
            <a:pPr algn="ctr" eaLnBrk="1" hangingPunct="1">
              <a:lnSpc>
                <a:spcPct val="80000"/>
              </a:lnSpc>
              <a:defRPr/>
            </a:pPr>
            <a:r>
              <a:rPr lang="tr-TR" sz="2400" b="1" dirty="0" smtClean="0"/>
              <a:t>www.havaizleme.gov.tr   </a:t>
            </a:r>
          </a:p>
          <a:p>
            <a:pPr algn="ctr" eaLnBrk="1" hangingPunct="1">
              <a:lnSpc>
                <a:spcPct val="80000"/>
              </a:lnSpc>
              <a:defRPr/>
            </a:pPr>
            <a:r>
              <a:rPr lang="tr-TR" sz="2400" b="1" dirty="0" smtClean="0"/>
              <a:t>mobil.havaizleme.gov.tr</a:t>
            </a:r>
          </a:p>
        </p:txBody>
      </p:sp>
      <p:pic>
        <p:nvPicPr>
          <p:cNvPr id="76803" name="Picture 4"/>
          <p:cNvPicPr>
            <a:picLocks noChangeAspect="1" noChangeArrowheads="1"/>
          </p:cNvPicPr>
          <p:nvPr/>
        </p:nvPicPr>
        <p:blipFill>
          <a:blip r:embed="rId2" cstate="print"/>
          <a:srcRect b="5020"/>
          <a:stretch>
            <a:fillRect/>
          </a:stretch>
        </p:blipFill>
        <p:spPr bwMode="auto">
          <a:xfrm>
            <a:off x="404690" y="2060578"/>
            <a:ext cx="8678880" cy="4375151"/>
          </a:xfrm>
          <a:prstGeom prst="rect">
            <a:avLst/>
          </a:prstGeom>
          <a:noFill/>
          <a:ln w="9525">
            <a:noFill/>
            <a:miter lim="800000"/>
            <a:headEnd/>
            <a:tailEnd/>
          </a:ln>
        </p:spPr>
      </p:pic>
      <p:pic>
        <p:nvPicPr>
          <p:cNvPr id="6"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7" name="6 Slayt Numarası Yer Tutucusu"/>
          <p:cNvSpPr>
            <a:spLocks noGrp="1"/>
          </p:cNvSpPr>
          <p:nvPr>
            <p:ph type="sldNum" sz="quarter" idx="10"/>
          </p:nvPr>
        </p:nvSpPr>
        <p:spPr/>
        <p:txBody>
          <a:bodyPr/>
          <a:lstStyle/>
          <a:p>
            <a:pPr>
              <a:defRPr/>
            </a:pPr>
            <a:fld id="{58D213FA-8041-405B-B19C-E05E68E80592}" type="slidenum">
              <a:rPr lang="tr-TR" smtClean="0"/>
              <a:pPr>
                <a:defRPr/>
              </a:pPr>
              <a:t>18</a:t>
            </a:fld>
            <a:endParaRPr lang="tr-TR"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12392" y="260648"/>
            <a:ext cx="7344816" cy="717551"/>
          </a:xfrm>
        </p:spPr>
        <p:txBody>
          <a:bodyPr anchor="ctr">
            <a:normAutofit fontScale="90000"/>
          </a:bodyPr>
          <a:lstStyle/>
          <a:p>
            <a:pPr algn="ctr" eaLnBrk="1" hangingPunct="1"/>
            <a:r>
              <a:rPr lang="tr-TR" sz="1800" dirty="0" smtClean="0"/>
              <a:t/>
            </a:r>
            <a:br>
              <a:rPr lang="tr-TR" sz="1800" dirty="0" smtClean="0"/>
            </a:br>
            <a:r>
              <a:rPr lang="tr-TR" sz="4000" b="1" dirty="0" smtClean="0"/>
              <a:t>Ulusal Su Kalitesi İzleme Ağı</a:t>
            </a:r>
          </a:p>
        </p:txBody>
      </p:sp>
      <p:sp>
        <p:nvSpPr>
          <p:cNvPr id="4099" name="Content Placeholder 2"/>
          <p:cNvSpPr>
            <a:spLocks noGrp="1"/>
          </p:cNvSpPr>
          <p:nvPr>
            <p:ph idx="1"/>
          </p:nvPr>
        </p:nvSpPr>
        <p:spPr>
          <a:xfrm>
            <a:off x="331564" y="1052736"/>
            <a:ext cx="8846283" cy="5805264"/>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tr-TR" sz="3400" dirty="0" smtClean="0"/>
              <a:t>2011 yılında havzalarda büyük su kütlelerinden başlamak üzere su kalitesi konusunda (SÇD gerekliliklerini de karşılayacak) izlenmesi gereken kirlilik parametreleri ve havzaları belirlemek amacıyla çalışmalara başlanılmıştır. Bu çalışmalar sonucunda ulusal izleme ağını oluşturmak hedeflenmektedir.</a:t>
            </a:r>
          </a:p>
          <a:p>
            <a:pPr marL="274320" indent="-274320" eaLnBrk="1" fontAlgn="auto" hangingPunct="1">
              <a:spcAft>
                <a:spcPts val="0"/>
              </a:spcAft>
              <a:buClr>
                <a:schemeClr val="accent3"/>
              </a:buClr>
              <a:buFont typeface="Wingdings 2"/>
              <a:buChar char=""/>
              <a:defRPr/>
            </a:pPr>
            <a:r>
              <a:rPr lang="tr-TR" sz="3400" smtClean="0"/>
              <a:t>?????</a:t>
            </a:r>
            <a:endParaRPr lang="tr-TR" sz="3400" dirty="0" smtClean="0"/>
          </a:p>
          <a:p>
            <a:pPr marL="274320" indent="-274320" eaLnBrk="1" fontAlgn="auto" hangingPunct="1">
              <a:spcAft>
                <a:spcPts val="0"/>
              </a:spcAft>
              <a:buClr>
                <a:schemeClr val="accent3"/>
              </a:buClr>
              <a:buNone/>
              <a:defRPr/>
            </a:pPr>
            <a:endParaRPr lang="tr-TR" sz="3400" dirty="0" smtClean="0"/>
          </a:p>
          <a:p>
            <a:pPr marL="274320" indent="-274320" eaLnBrk="1" fontAlgn="auto" hangingPunct="1">
              <a:spcAft>
                <a:spcPts val="0"/>
              </a:spcAft>
              <a:buClr>
                <a:schemeClr val="accent3"/>
              </a:buClr>
              <a:buFont typeface="Wingdings 2"/>
              <a:buChar char=""/>
              <a:defRPr/>
            </a:pPr>
            <a:r>
              <a:rPr lang="tr-TR" sz="3400" dirty="0" smtClean="0"/>
              <a:t>Havza da yapılan faaliyetlere ilişkin belirlenen parametrelerin izlenmesi sonucu ortaya çıkan veriler toplanarak su kalitesi konusunda izlenecek politikaların belirlenmesinde değerlendirilecektir.</a:t>
            </a:r>
          </a:p>
          <a:p>
            <a:pPr marL="0" indent="0" eaLnBrk="1" fontAlgn="auto" hangingPunct="1">
              <a:spcAft>
                <a:spcPts val="0"/>
              </a:spcAft>
              <a:buClr>
                <a:schemeClr val="accent3"/>
              </a:buClr>
              <a:buFont typeface="Wingdings 2" pitchFamily="18" charset="2"/>
              <a:buNone/>
              <a:defRPr/>
            </a:pPr>
            <a:endParaRPr lang="tr-TR" dirty="0" smtClean="0"/>
          </a:p>
          <a:p>
            <a:pPr marL="0" indent="0" eaLnBrk="1" fontAlgn="auto" hangingPunct="1">
              <a:spcAft>
                <a:spcPts val="0"/>
              </a:spcAft>
              <a:buClr>
                <a:schemeClr val="accent3"/>
              </a:buClr>
              <a:buFont typeface="Wingdings 2"/>
              <a:buNone/>
              <a:defRPr/>
            </a:pPr>
            <a:r>
              <a:rPr lang="tr-TR" dirty="0" smtClean="0"/>
              <a:t>    </a:t>
            </a:r>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Char char=""/>
              <a:defRPr/>
            </a:pPr>
            <a:endParaRPr lang="tr-TR" dirty="0" smtClean="0"/>
          </a:p>
        </p:txBody>
      </p:sp>
      <p:pic>
        <p:nvPicPr>
          <p:cNvPr id="5"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1859507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1327839" y="116635"/>
            <a:ext cx="7409055" cy="993711"/>
          </a:xfrm>
        </p:spPr>
        <p:txBody>
          <a:bodyPr/>
          <a:lstStyle/>
          <a:p>
            <a:pPr eaLnBrk="1" hangingPunct="1">
              <a:defRPr/>
            </a:pPr>
            <a:r>
              <a:rPr lang="tr-TR" sz="3200" b="1" dirty="0">
                <a:solidFill>
                  <a:schemeClr val="tx1"/>
                </a:solidFill>
                <a:latin typeface="Arial" charset="0"/>
              </a:rPr>
              <a:t>ÖLÇÜM VE İZLEME DAİRESİ BAŞKANLIĞI</a:t>
            </a:r>
          </a:p>
        </p:txBody>
      </p:sp>
      <p:grpSp>
        <p:nvGrpSpPr>
          <p:cNvPr id="18434" name="Group 2"/>
          <p:cNvGrpSpPr>
            <a:grpSpLocks/>
          </p:cNvGrpSpPr>
          <p:nvPr/>
        </p:nvGrpSpPr>
        <p:grpSpPr bwMode="auto">
          <a:xfrm>
            <a:off x="146273" y="2000256"/>
            <a:ext cx="9068942" cy="3929063"/>
            <a:chOff x="877" y="2323"/>
            <a:chExt cx="9484" cy="5373"/>
          </a:xfrm>
        </p:grpSpPr>
        <p:sp>
          <p:nvSpPr>
            <p:cNvPr id="18436" name="Text Box 4"/>
            <p:cNvSpPr txBox="1">
              <a:spLocks noChangeArrowheads="1"/>
            </p:cNvSpPr>
            <p:nvPr/>
          </p:nvSpPr>
          <p:spPr bwMode="auto">
            <a:xfrm>
              <a:off x="877" y="4608"/>
              <a:ext cx="2600" cy="1300"/>
            </a:xfrm>
            <a:prstGeom prst="rect">
              <a:avLst/>
            </a:prstGeom>
            <a:solidFill>
              <a:srgbClr val="CCFFFF"/>
            </a:solidFill>
            <a:ln w="38100" cmpd="dbl">
              <a:solidFill>
                <a:srgbClr val="000000"/>
              </a:solidFill>
              <a:miter lim="800000"/>
              <a:headEnd/>
              <a:tailEnd/>
            </a:ln>
          </p:spPr>
          <p:txBody>
            <a:bodyPr/>
            <a:lstStyle/>
            <a:p>
              <a:r>
                <a:rPr lang="tr-TR" dirty="0">
                  <a:latin typeface="Times New Roman" pitchFamily="18" charset="0"/>
                </a:rPr>
                <a:t>Yeterlik ve Kalite Şube Müdürlüğü</a:t>
              </a:r>
              <a:endParaRPr lang="tr-TR" sz="2000" dirty="0"/>
            </a:p>
          </p:txBody>
        </p:sp>
        <p:sp>
          <p:nvSpPr>
            <p:cNvPr id="18435" name="Text Box 3"/>
            <p:cNvSpPr txBox="1">
              <a:spLocks noChangeArrowheads="1"/>
            </p:cNvSpPr>
            <p:nvPr/>
          </p:nvSpPr>
          <p:spPr bwMode="auto">
            <a:xfrm>
              <a:off x="3235" y="2323"/>
              <a:ext cx="5182" cy="1130"/>
            </a:xfrm>
            <a:prstGeom prst="rect">
              <a:avLst/>
            </a:prstGeom>
            <a:solidFill>
              <a:srgbClr val="CCFFFF"/>
            </a:solidFill>
            <a:ln w="38100" cmpd="dbl">
              <a:solidFill>
                <a:srgbClr val="000000"/>
              </a:solidFill>
              <a:miter lim="800000"/>
              <a:headEnd/>
              <a:tailEnd/>
            </a:ln>
          </p:spPr>
          <p:txBody>
            <a:bodyPr/>
            <a:lstStyle/>
            <a:p>
              <a:pPr algn="ctr"/>
              <a:r>
                <a:rPr lang="tr-TR" sz="2000" dirty="0">
                  <a:latin typeface="Times New Roman" pitchFamily="18" charset="0"/>
                </a:rPr>
                <a:t>Ölçüm ve İzleme Daire Başkanlığı</a:t>
              </a:r>
            </a:p>
            <a:p>
              <a:endParaRPr lang="tr-TR" sz="2000" dirty="0"/>
            </a:p>
          </p:txBody>
        </p:sp>
        <p:sp>
          <p:nvSpPr>
            <p:cNvPr id="18437" name="Text Box 5"/>
            <p:cNvSpPr txBox="1">
              <a:spLocks noChangeArrowheads="1"/>
            </p:cNvSpPr>
            <p:nvPr/>
          </p:nvSpPr>
          <p:spPr bwMode="auto">
            <a:xfrm>
              <a:off x="4097" y="4608"/>
              <a:ext cx="2600" cy="1300"/>
            </a:xfrm>
            <a:prstGeom prst="rect">
              <a:avLst/>
            </a:prstGeom>
            <a:solidFill>
              <a:srgbClr val="CCFFFF"/>
            </a:solidFill>
            <a:ln w="38100" cmpd="dbl">
              <a:solidFill>
                <a:srgbClr val="000000"/>
              </a:solidFill>
              <a:miter lim="800000"/>
              <a:headEnd/>
              <a:tailEnd/>
            </a:ln>
          </p:spPr>
          <p:txBody>
            <a:bodyPr/>
            <a:lstStyle/>
            <a:p>
              <a:pPr algn="ctr"/>
              <a:r>
                <a:rPr lang="tr-TR" dirty="0">
                  <a:latin typeface="Times New Roman" pitchFamily="18" charset="0"/>
                </a:rPr>
                <a:t>Endüstriyel Kirlilik İzleme Şube Müdürlüğü</a:t>
              </a:r>
            </a:p>
            <a:p>
              <a:endParaRPr lang="tr-TR" sz="2000" dirty="0"/>
            </a:p>
          </p:txBody>
        </p:sp>
        <p:sp>
          <p:nvSpPr>
            <p:cNvPr id="18438" name="Text Box 6"/>
            <p:cNvSpPr txBox="1">
              <a:spLocks noChangeArrowheads="1"/>
            </p:cNvSpPr>
            <p:nvPr/>
          </p:nvSpPr>
          <p:spPr bwMode="auto">
            <a:xfrm>
              <a:off x="7761" y="4683"/>
              <a:ext cx="2600" cy="1300"/>
            </a:xfrm>
            <a:prstGeom prst="rect">
              <a:avLst/>
            </a:prstGeom>
            <a:solidFill>
              <a:srgbClr val="CCFFFF"/>
            </a:solidFill>
            <a:ln w="38100" cmpd="dbl">
              <a:solidFill>
                <a:srgbClr val="000000"/>
              </a:solidFill>
              <a:miter lim="800000"/>
              <a:headEnd/>
              <a:tailEnd/>
            </a:ln>
          </p:spPr>
          <p:txBody>
            <a:bodyPr/>
            <a:lstStyle/>
            <a:p>
              <a:pPr algn="ctr"/>
              <a:r>
                <a:rPr lang="tr-TR" dirty="0">
                  <a:latin typeface="Times New Roman" pitchFamily="18" charset="0"/>
                </a:rPr>
                <a:t>Hava Kalitesi İzleme Şube Müdürlüğü</a:t>
              </a:r>
            </a:p>
            <a:p>
              <a:pPr algn="ctr"/>
              <a:endParaRPr lang="tr-TR" dirty="0">
                <a:latin typeface="Times New Roman" pitchFamily="18" charset="0"/>
              </a:endParaRPr>
            </a:p>
            <a:p>
              <a:endParaRPr lang="tr-TR" sz="2000" dirty="0"/>
            </a:p>
          </p:txBody>
        </p:sp>
        <p:sp>
          <p:nvSpPr>
            <p:cNvPr id="18439" name="Text Box 7"/>
            <p:cNvSpPr txBox="1">
              <a:spLocks noChangeArrowheads="1"/>
            </p:cNvSpPr>
            <p:nvPr/>
          </p:nvSpPr>
          <p:spPr bwMode="auto">
            <a:xfrm>
              <a:off x="2401" y="6388"/>
              <a:ext cx="2600" cy="1300"/>
            </a:xfrm>
            <a:prstGeom prst="rect">
              <a:avLst/>
            </a:prstGeom>
            <a:solidFill>
              <a:srgbClr val="CCFFFF"/>
            </a:solidFill>
            <a:ln w="38100" cmpd="dbl">
              <a:solidFill>
                <a:srgbClr val="000000"/>
              </a:solidFill>
              <a:miter lim="800000"/>
              <a:headEnd/>
              <a:tailEnd/>
            </a:ln>
          </p:spPr>
          <p:txBody>
            <a:bodyPr/>
            <a:lstStyle/>
            <a:p>
              <a:pPr algn="ctr"/>
              <a:r>
                <a:rPr lang="da-DK" dirty="0">
                  <a:latin typeface="Times New Roman" pitchFamily="18" charset="0"/>
                </a:rPr>
                <a:t>Su ve Toprak Kalitesi İzleme Şb. </a:t>
              </a:r>
              <a:r>
                <a:rPr lang="tr-TR" dirty="0">
                  <a:latin typeface="Times New Roman" pitchFamily="18" charset="0"/>
                </a:rPr>
                <a:t>Müdürlüğü</a:t>
              </a:r>
            </a:p>
            <a:p>
              <a:endParaRPr lang="tr-TR" sz="2000" dirty="0"/>
            </a:p>
          </p:txBody>
        </p:sp>
        <p:sp>
          <p:nvSpPr>
            <p:cNvPr id="18440" name="Text Box 8"/>
            <p:cNvSpPr txBox="1">
              <a:spLocks noChangeArrowheads="1"/>
            </p:cNvSpPr>
            <p:nvPr/>
          </p:nvSpPr>
          <p:spPr bwMode="auto">
            <a:xfrm>
              <a:off x="5817" y="6396"/>
              <a:ext cx="2600" cy="1300"/>
            </a:xfrm>
            <a:prstGeom prst="rect">
              <a:avLst/>
            </a:prstGeom>
            <a:solidFill>
              <a:srgbClr val="CCFFFF"/>
            </a:solidFill>
            <a:ln w="38100" cmpd="dbl">
              <a:solidFill>
                <a:srgbClr val="000000"/>
              </a:solidFill>
              <a:miter lim="800000"/>
              <a:headEnd/>
              <a:tailEnd/>
            </a:ln>
          </p:spPr>
          <p:txBody>
            <a:bodyPr/>
            <a:lstStyle/>
            <a:p>
              <a:pPr algn="ctr"/>
              <a:r>
                <a:rPr lang="tr-TR" dirty="0">
                  <a:latin typeface="Times New Roman" pitchFamily="18" charset="0"/>
                </a:rPr>
                <a:t>Laboratuvar Şube Müdürlüğü</a:t>
              </a:r>
              <a:endParaRPr lang="tr-TR" sz="2000" dirty="0"/>
            </a:p>
          </p:txBody>
        </p:sp>
        <p:sp>
          <p:nvSpPr>
            <p:cNvPr id="18441" name="Line 9"/>
            <p:cNvSpPr>
              <a:spLocks noChangeShapeType="1"/>
            </p:cNvSpPr>
            <p:nvPr/>
          </p:nvSpPr>
          <p:spPr bwMode="auto">
            <a:xfrm flipV="1">
              <a:off x="2077" y="4196"/>
              <a:ext cx="6824" cy="15"/>
            </a:xfrm>
            <a:prstGeom prst="line">
              <a:avLst/>
            </a:prstGeom>
            <a:noFill/>
            <a:ln w="28575">
              <a:solidFill>
                <a:srgbClr val="000000"/>
              </a:solidFill>
              <a:round/>
              <a:headEnd/>
              <a:tailEnd/>
            </a:ln>
          </p:spPr>
          <p:txBody>
            <a:bodyPr/>
            <a:lstStyle/>
            <a:p>
              <a:endParaRPr lang="tr-TR"/>
            </a:p>
          </p:txBody>
        </p:sp>
        <p:sp>
          <p:nvSpPr>
            <p:cNvPr id="18442" name="Line 10"/>
            <p:cNvSpPr>
              <a:spLocks noChangeShapeType="1"/>
            </p:cNvSpPr>
            <p:nvPr/>
          </p:nvSpPr>
          <p:spPr bwMode="auto">
            <a:xfrm>
              <a:off x="2077" y="4211"/>
              <a:ext cx="0" cy="410"/>
            </a:xfrm>
            <a:prstGeom prst="line">
              <a:avLst/>
            </a:prstGeom>
            <a:noFill/>
            <a:ln w="28575">
              <a:solidFill>
                <a:srgbClr val="000000"/>
              </a:solidFill>
              <a:round/>
              <a:headEnd/>
              <a:tailEnd/>
            </a:ln>
          </p:spPr>
          <p:txBody>
            <a:bodyPr/>
            <a:lstStyle/>
            <a:p>
              <a:endParaRPr lang="tr-TR"/>
            </a:p>
          </p:txBody>
        </p:sp>
        <p:sp>
          <p:nvSpPr>
            <p:cNvPr id="18443" name="Line 11"/>
            <p:cNvSpPr>
              <a:spLocks noChangeShapeType="1"/>
            </p:cNvSpPr>
            <p:nvPr/>
          </p:nvSpPr>
          <p:spPr bwMode="auto">
            <a:xfrm>
              <a:off x="7117" y="4177"/>
              <a:ext cx="0" cy="2200"/>
            </a:xfrm>
            <a:prstGeom prst="line">
              <a:avLst/>
            </a:prstGeom>
            <a:noFill/>
            <a:ln w="28575">
              <a:solidFill>
                <a:srgbClr val="000000"/>
              </a:solidFill>
              <a:round/>
              <a:headEnd/>
              <a:tailEnd/>
            </a:ln>
          </p:spPr>
          <p:txBody>
            <a:bodyPr/>
            <a:lstStyle/>
            <a:p>
              <a:endParaRPr lang="tr-TR"/>
            </a:p>
          </p:txBody>
        </p:sp>
        <p:sp>
          <p:nvSpPr>
            <p:cNvPr id="18444" name="Line 12"/>
            <p:cNvSpPr>
              <a:spLocks noChangeShapeType="1"/>
            </p:cNvSpPr>
            <p:nvPr/>
          </p:nvSpPr>
          <p:spPr bwMode="auto">
            <a:xfrm>
              <a:off x="3783" y="4196"/>
              <a:ext cx="0" cy="2200"/>
            </a:xfrm>
            <a:prstGeom prst="line">
              <a:avLst/>
            </a:prstGeom>
            <a:noFill/>
            <a:ln w="28575">
              <a:solidFill>
                <a:srgbClr val="000000"/>
              </a:solidFill>
              <a:round/>
              <a:headEnd/>
              <a:tailEnd/>
            </a:ln>
          </p:spPr>
          <p:txBody>
            <a:bodyPr/>
            <a:lstStyle/>
            <a:p>
              <a:endParaRPr lang="tr-TR"/>
            </a:p>
          </p:txBody>
        </p:sp>
        <p:sp>
          <p:nvSpPr>
            <p:cNvPr id="18445" name="Line 13"/>
            <p:cNvSpPr>
              <a:spLocks noChangeShapeType="1"/>
            </p:cNvSpPr>
            <p:nvPr/>
          </p:nvSpPr>
          <p:spPr bwMode="auto">
            <a:xfrm>
              <a:off x="8901" y="4211"/>
              <a:ext cx="0" cy="459"/>
            </a:xfrm>
            <a:prstGeom prst="line">
              <a:avLst/>
            </a:prstGeom>
            <a:noFill/>
            <a:ln w="28575">
              <a:solidFill>
                <a:srgbClr val="000000"/>
              </a:solidFill>
              <a:round/>
              <a:headEnd/>
              <a:tailEnd/>
            </a:ln>
          </p:spPr>
          <p:txBody>
            <a:bodyPr/>
            <a:lstStyle/>
            <a:p>
              <a:endParaRPr lang="tr-TR"/>
            </a:p>
          </p:txBody>
        </p:sp>
        <p:sp>
          <p:nvSpPr>
            <p:cNvPr id="18446" name="Line 16"/>
            <p:cNvSpPr>
              <a:spLocks noChangeShapeType="1"/>
            </p:cNvSpPr>
            <p:nvPr/>
          </p:nvSpPr>
          <p:spPr bwMode="auto">
            <a:xfrm>
              <a:off x="5361" y="4211"/>
              <a:ext cx="0" cy="410"/>
            </a:xfrm>
            <a:prstGeom prst="line">
              <a:avLst/>
            </a:prstGeom>
            <a:noFill/>
            <a:ln w="28575">
              <a:solidFill>
                <a:srgbClr val="000000"/>
              </a:solidFill>
              <a:round/>
              <a:headEnd/>
              <a:tailEnd/>
            </a:ln>
          </p:spPr>
          <p:txBody>
            <a:bodyPr/>
            <a:lstStyle/>
            <a:p>
              <a:endParaRPr lang="tr-TR"/>
            </a:p>
          </p:txBody>
        </p:sp>
        <p:sp>
          <p:nvSpPr>
            <p:cNvPr id="18447" name="Line 17"/>
            <p:cNvSpPr>
              <a:spLocks noChangeShapeType="1"/>
            </p:cNvSpPr>
            <p:nvPr/>
          </p:nvSpPr>
          <p:spPr bwMode="auto">
            <a:xfrm>
              <a:off x="5773" y="3476"/>
              <a:ext cx="0" cy="720"/>
            </a:xfrm>
            <a:prstGeom prst="line">
              <a:avLst/>
            </a:prstGeom>
            <a:noFill/>
            <a:ln w="28575">
              <a:solidFill>
                <a:srgbClr val="000000"/>
              </a:solidFill>
              <a:round/>
              <a:headEnd/>
              <a:tailEnd/>
            </a:ln>
          </p:spPr>
          <p:txBody>
            <a:bodyPr/>
            <a:lstStyle/>
            <a:p>
              <a:endParaRPr lang="tr-TR"/>
            </a:p>
          </p:txBody>
        </p:sp>
      </p:grpSp>
      <p:pic>
        <p:nvPicPr>
          <p:cNvPr id="18"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19" name="18 Slayt Numarası Yer Tutucusu"/>
          <p:cNvSpPr>
            <a:spLocks noGrp="1"/>
          </p:cNvSpPr>
          <p:nvPr>
            <p:ph type="sldNum" sz="quarter" idx="12"/>
          </p:nvPr>
        </p:nvSpPr>
        <p:spPr/>
        <p:txBody>
          <a:bodyPr/>
          <a:lstStyle/>
          <a:p>
            <a:pPr>
              <a:defRPr/>
            </a:pPr>
            <a:fld id="{2AFB8889-2C04-44D5-ACD6-D33C84CC0F2D}" type="slidenum">
              <a:rPr lang="tr-TR" smtClean="0">
                <a:solidFill>
                  <a:srgbClr val="FFFFFF"/>
                </a:solidFill>
              </a:rPr>
              <a:pPr>
                <a:defRPr/>
              </a:pPr>
              <a:t>2</a:t>
            </a:fld>
            <a:endParaRPr lang="tr-TR">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31916" y="304802"/>
            <a:ext cx="7083485" cy="718455"/>
          </a:xfrm>
        </p:spPr>
        <p:txBody>
          <a:bodyPr>
            <a:normAutofit/>
          </a:bodyPr>
          <a:lstStyle/>
          <a:p>
            <a:pPr algn="ctr"/>
            <a:r>
              <a:rPr lang="tr-TR" sz="3600" b="1" dirty="0" smtClean="0">
                <a:latin typeface="Times New Roman" pitchFamily="18" charset="0"/>
                <a:cs typeface="Times New Roman" pitchFamily="18" charset="0"/>
              </a:rPr>
              <a:t>Endüstriyel Kirlilik İzleme </a:t>
            </a:r>
            <a:endParaRPr lang="tr-TR" sz="3600" b="1" dirty="0">
              <a:latin typeface="Times New Roman" pitchFamily="18" charset="0"/>
              <a:cs typeface="Times New Roman" pitchFamily="18" charset="0"/>
            </a:endParaRPr>
          </a:p>
        </p:txBody>
      </p:sp>
      <p:sp>
        <p:nvSpPr>
          <p:cNvPr id="3" name="İçerik Yer Tutucusu 2"/>
          <p:cNvSpPr>
            <a:spLocks noGrp="1"/>
          </p:cNvSpPr>
          <p:nvPr>
            <p:ph idx="1"/>
          </p:nvPr>
        </p:nvSpPr>
        <p:spPr>
          <a:xfrm>
            <a:off x="1068430" y="1052736"/>
            <a:ext cx="7372069" cy="5162349"/>
          </a:xfrm>
        </p:spPr>
        <p:txBody>
          <a:bodyPr>
            <a:normAutofit/>
          </a:bodyPr>
          <a:lstStyle/>
          <a:p>
            <a:pPr>
              <a:buSzTx/>
              <a:buFontTx/>
              <a:buChar char="•"/>
            </a:pPr>
            <a:r>
              <a:rPr lang="tr-TR" sz="3600" dirty="0">
                <a:latin typeface="Times New Roman" pitchFamily="18" charset="0"/>
                <a:cs typeface="Times New Roman" pitchFamily="18" charset="0"/>
              </a:rPr>
              <a:t>Sürekli emisyon ölçüm sistemleri, </a:t>
            </a:r>
            <a:endParaRPr lang="tr-TR" sz="3600" dirty="0" smtClean="0">
              <a:latin typeface="Times New Roman" pitchFamily="18" charset="0"/>
              <a:cs typeface="Times New Roman" pitchFamily="18" charset="0"/>
            </a:endParaRPr>
          </a:p>
          <a:p>
            <a:pPr>
              <a:buSzTx/>
              <a:buFontTx/>
              <a:buChar char="•"/>
            </a:pPr>
            <a:endParaRPr lang="tr-TR" sz="3600" dirty="0" smtClean="0">
              <a:latin typeface="Times New Roman" pitchFamily="18" charset="0"/>
              <a:cs typeface="Times New Roman" pitchFamily="18" charset="0"/>
            </a:endParaRPr>
          </a:p>
          <a:p>
            <a:pPr>
              <a:buSzTx/>
              <a:buNone/>
            </a:pPr>
            <a:endParaRPr lang="tr-TR" sz="3600" dirty="0">
              <a:latin typeface="Times New Roman" pitchFamily="18" charset="0"/>
              <a:cs typeface="Times New Roman" pitchFamily="18" charset="0"/>
            </a:endParaRPr>
          </a:p>
          <a:p>
            <a:pPr>
              <a:buSzTx/>
              <a:buFontTx/>
              <a:buChar char="•"/>
            </a:pPr>
            <a:r>
              <a:rPr lang="tr-TR" sz="3600" dirty="0" err="1">
                <a:latin typeface="Times New Roman" pitchFamily="18" charset="0"/>
                <a:cs typeface="Times New Roman" pitchFamily="18" charset="0"/>
              </a:rPr>
              <a:t>Atıksu</a:t>
            </a:r>
            <a:r>
              <a:rPr lang="tr-TR" sz="3600" dirty="0">
                <a:latin typeface="Times New Roman" pitchFamily="18" charset="0"/>
                <a:cs typeface="Times New Roman" pitchFamily="18" charset="0"/>
              </a:rPr>
              <a:t> debisi 10.000 m³/gün ve </a:t>
            </a:r>
            <a:r>
              <a:rPr lang="tr-TR" sz="3600" dirty="0" smtClean="0">
                <a:latin typeface="Times New Roman" pitchFamily="18" charset="0"/>
                <a:cs typeface="Times New Roman" pitchFamily="18" charset="0"/>
              </a:rPr>
              <a:t>üzerindeki </a:t>
            </a:r>
            <a:r>
              <a:rPr lang="tr-TR" sz="3600" dirty="0">
                <a:latin typeface="Times New Roman" pitchFamily="18" charset="0"/>
                <a:cs typeface="Times New Roman" pitchFamily="18" charset="0"/>
              </a:rPr>
              <a:t>arıtma tesislerinin sürekli ölçüm sistemleri ile online olarak izlenmesi,</a:t>
            </a:r>
          </a:p>
          <a:p>
            <a:pPr>
              <a:buSzTx/>
              <a:buNone/>
            </a:pPr>
            <a:endParaRPr lang="tr-TR" sz="3600" dirty="0">
              <a:latin typeface="Times New Roman" pitchFamily="18" charset="0"/>
              <a:cs typeface="Times New Roman" pitchFamily="18" charset="0"/>
            </a:endParaRPr>
          </a:p>
          <a:p>
            <a:pPr>
              <a:buSzTx/>
              <a:buNone/>
            </a:pPr>
            <a:endParaRPr lang="tr-TR" sz="3600" dirty="0">
              <a:latin typeface="Times New Roman" pitchFamily="18" charset="0"/>
              <a:cs typeface="Times New Roman" pitchFamily="18" charset="0"/>
            </a:endParaRPr>
          </a:p>
          <a:p>
            <a:endParaRPr lang="tr-TR" sz="3600" dirty="0"/>
          </a:p>
        </p:txBody>
      </p:sp>
      <p:pic>
        <p:nvPicPr>
          <p:cNvPr id="6"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24398305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7837" y="304803"/>
            <a:ext cx="7487565" cy="747934"/>
          </a:xfrm>
        </p:spPr>
        <p:txBody>
          <a:bodyPr>
            <a:normAutofit fontScale="90000"/>
          </a:bodyPr>
          <a:lstStyle/>
          <a:p>
            <a:pPr marL="342900" lvl="0" indent="-342900">
              <a:lnSpc>
                <a:spcPct val="90000"/>
              </a:lnSpc>
              <a:spcBef>
                <a:spcPct val="20000"/>
              </a:spcBef>
            </a:pPr>
            <a:r>
              <a:rPr lang="tr-TR" b="1" dirty="0">
                <a:solidFill>
                  <a:schemeClr val="accent2"/>
                </a:solidFill>
                <a:latin typeface="Times New Roman" pitchFamily="18" charset="0"/>
                <a:ea typeface="+mn-ea"/>
                <a:cs typeface="Times New Roman" pitchFamily="18" charset="0"/>
              </a:rPr>
              <a:t>Sürekli Emisyon Ölçüm Sistemleri Tebliği </a:t>
            </a:r>
            <a:r>
              <a:rPr lang="tr-TR" b="1" dirty="0">
                <a:solidFill>
                  <a:srgbClr val="000000"/>
                </a:solidFill>
                <a:latin typeface="Times New Roman" pitchFamily="18" charset="0"/>
                <a:ea typeface="+mn-ea"/>
                <a:cs typeface="Times New Roman" pitchFamily="18" charset="0"/>
              </a:rPr>
              <a:t/>
            </a:r>
            <a:br>
              <a:rPr lang="tr-TR" b="1" dirty="0">
                <a:solidFill>
                  <a:srgbClr val="000000"/>
                </a:solidFill>
                <a:latin typeface="Times New Roman" pitchFamily="18" charset="0"/>
                <a:ea typeface="+mn-ea"/>
                <a:cs typeface="Times New Roman" pitchFamily="18" charset="0"/>
              </a:rPr>
            </a:br>
            <a:endParaRPr lang="tr-TR" sz="2400" b="1" dirty="0">
              <a:latin typeface="Times New Roman" pitchFamily="18" charset="0"/>
              <a:cs typeface="Times New Roman" pitchFamily="18" charset="0"/>
            </a:endParaRPr>
          </a:p>
        </p:txBody>
      </p:sp>
      <p:sp>
        <p:nvSpPr>
          <p:cNvPr id="3" name="İçerik Yer Tutucusu 2"/>
          <p:cNvSpPr>
            <a:spLocks noGrp="1"/>
          </p:cNvSpPr>
          <p:nvPr>
            <p:ph idx="1"/>
          </p:nvPr>
        </p:nvSpPr>
        <p:spPr>
          <a:xfrm>
            <a:off x="1142161" y="1268760"/>
            <a:ext cx="7077187" cy="4968551"/>
          </a:xfrm>
        </p:spPr>
        <p:txBody>
          <a:bodyPr>
            <a:normAutofit/>
          </a:bodyPr>
          <a:lstStyle/>
          <a:p>
            <a:pPr marL="274320" lvl="1" indent="-274320">
              <a:lnSpc>
                <a:spcPct val="90000"/>
              </a:lnSpc>
              <a:buClr>
                <a:schemeClr val="accent3"/>
              </a:buClr>
              <a:buSzTx/>
              <a:buFontTx/>
              <a:buChar char="•"/>
            </a:pPr>
            <a:r>
              <a:rPr lang="tr-TR" dirty="0" smtClean="0">
                <a:latin typeface="Times New Roman" pitchFamily="18" charset="0"/>
                <a:cs typeface="Times New Roman" pitchFamily="18" charset="0"/>
              </a:rPr>
              <a:t>Sürekli emisyon ölçüm sistemlerinin kurulması, işletilmesi ve kalite güvence sisteminin oluşturulması ile ilgili ülkemizde net kriterler belirlenmemiştir. 	</a:t>
            </a:r>
          </a:p>
          <a:p>
            <a:pPr marL="0" lvl="1" indent="0">
              <a:lnSpc>
                <a:spcPct val="90000"/>
              </a:lnSpc>
              <a:buClr>
                <a:schemeClr val="accent3"/>
              </a:buClr>
              <a:buSzTx/>
              <a:buNone/>
            </a:pPr>
            <a:endParaRPr lang="tr-TR" dirty="0" smtClean="0">
              <a:latin typeface="Times New Roman" pitchFamily="18" charset="0"/>
              <a:cs typeface="Times New Roman" pitchFamily="18" charset="0"/>
            </a:endParaRPr>
          </a:p>
          <a:p>
            <a:pPr marL="274320" lvl="1" indent="-274320">
              <a:lnSpc>
                <a:spcPct val="110000"/>
              </a:lnSpc>
              <a:buClr>
                <a:srgbClr val="FFFFFF"/>
              </a:buClr>
              <a:buFontTx/>
              <a:buChar char="•"/>
            </a:pPr>
            <a:r>
              <a:rPr lang="tr-TR" dirty="0" smtClean="0">
                <a:solidFill>
                  <a:srgbClr val="000000"/>
                </a:solidFill>
                <a:latin typeface="Times New Roman" pitchFamily="18" charset="0"/>
                <a:cs typeface="Times New Roman" pitchFamily="18" charset="0"/>
              </a:rPr>
              <a:t>Bu Tebliğin amacı; sürekli emisyon ölçüm sistemlerinin kurulması, işletilmesi ve kalite güvence sisteminin oluşturulması ile ilgili uyulması gereken usul ve esasları düzenlemektir</a:t>
            </a:r>
            <a:r>
              <a:rPr lang="tr-TR" sz="2600" dirty="0" smtClean="0">
                <a:solidFill>
                  <a:srgbClr val="000000"/>
                </a:solidFill>
                <a:latin typeface="Times New Roman" pitchFamily="18" charset="0"/>
                <a:cs typeface="Times New Roman" pitchFamily="18" charset="0"/>
              </a:rPr>
              <a:t>. </a:t>
            </a:r>
          </a:p>
          <a:p>
            <a:pPr marL="0" indent="0">
              <a:buNone/>
            </a:pPr>
            <a:endParaRPr lang="tr-TR" sz="2400" dirty="0" smtClean="0">
              <a:effectLst>
                <a:outerShdw blurRad="38100" dist="38100" dir="2700000" algn="tl">
                  <a:srgbClr val="C0C0C0"/>
                </a:outerShdw>
              </a:effectLst>
              <a:latin typeface="Times New Roman" pitchFamily="18" charset="0"/>
            </a:endParaRPr>
          </a:p>
          <a:p>
            <a:pPr marL="0" indent="0">
              <a:buNone/>
            </a:pPr>
            <a:endParaRPr lang="tr-TR" dirty="0"/>
          </a:p>
        </p:txBody>
      </p:sp>
      <p:pic>
        <p:nvPicPr>
          <p:cNvPr id="6"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4832583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7848" y="62030"/>
            <a:ext cx="7565577" cy="1224136"/>
          </a:xfrm>
        </p:spPr>
        <p:txBody>
          <a:bodyPr>
            <a:normAutofit/>
          </a:bodyPr>
          <a:lstStyle/>
          <a:p>
            <a:pPr algn="ctr"/>
            <a:r>
              <a:rPr lang="tr-TR" sz="2400" dirty="0" smtClean="0"/>
              <a:t>Anlık On-</a:t>
            </a:r>
            <a:r>
              <a:rPr lang="tr-TR" sz="2400" dirty="0" err="1" smtClean="0"/>
              <a:t>Line</a:t>
            </a:r>
            <a:r>
              <a:rPr lang="tr-TR" sz="2400" dirty="0" smtClean="0"/>
              <a:t> İzleme</a:t>
            </a:r>
            <a:endParaRPr lang="tr-TR" sz="2400" dirty="0"/>
          </a:p>
        </p:txBody>
      </p:sp>
      <p:sp>
        <p:nvSpPr>
          <p:cNvPr id="3" name="İçerik Yer Tutucusu 2"/>
          <p:cNvSpPr>
            <a:spLocks noGrp="1"/>
          </p:cNvSpPr>
          <p:nvPr>
            <p:ph idx="1"/>
          </p:nvPr>
        </p:nvSpPr>
        <p:spPr>
          <a:xfrm>
            <a:off x="468085" y="1052736"/>
            <a:ext cx="8425339" cy="5233784"/>
          </a:xfrm>
        </p:spPr>
        <p:txBody>
          <a:bodyPr>
            <a:normAutofit/>
          </a:bodyPr>
          <a:lstStyle/>
          <a:p>
            <a:pPr>
              <a:lnSpc>
                <a:spcPct val="90000"/>
              </a:lnSpc>
              <a:buNone/>
            </a:pPr>
            <a:r>
              <a:rPr lang="tr-TR" sz="4000" dirty="0" smtClean="0">
                <a:latin typeface="Times New Roman" pitchFamily="18" charset="0"/>
                <a:cs typeface="Times New Roman" pitchFamily="18" charset="0"/>
              </a:rPr>
              <a:t>   2011 sonuna kadar 10.000 m</a:t>
            </a:r>
            <a:r>
              <a:rPr lang="tr-TR" sz="4000" baseline="30000" dirty="0" smtClean="0"/>
              <a:t>3</a:t>
            </a:r>
            <a:r>
              <a:rPr lang="tr-TR" sz="4000" dirty="0" smtClean="0">
                <a:latin typeface="Times New Roman" pitchFamily="18" charset="0"/>
                <a:cs typeface="Times New Roman" pitchFamily="18" charset="0"/>
              </a:rPr>
              <a:t>/gün ve üzerinde </a:t>
            </a:r>
            <a:r>
              <a:rPr lang="tr-TR" sz="4000" dirty="0" err="1" smtClean="0">
                <a:latin typeface="Times New Roman" pitchFamily="18" charset="0"/>
                <a:cs typeface="Times New Roman" pitchFamily="18" charset="0"/>
              </a:rPr>
              <a:t>atıksu</a:t>
            </a:r>
            <a:r>
              <a:rPr lang="tr-TR" sz="4000" dirty="0" smtClean="0">
                <a:latin typeface="Times New Roman" pitchFamily="18" charset="0"/>
                <a:cs typeface="Times New Roman" pitchFamily="18" charset="0"/>
              </a:rPr>
              <a:t> deşarjına sahip arıtma tesisleri çıkışlarında kurulan sürekli ölçüm sistemlerinin Bakanlık veri işletim merkezine entegrasyonunu gerçekleştirerek anlık olarak izlenmesini sağlamak,</a:t>
            </a:r>
          </a:p>
        </p:txBody>
      </p:sp>
      <p:pic>
        <p:nvPicPr>
          <p:cNvPr id="6"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extLst>
      <p:ext uri="{BB962C8B-B14F-4D97-AF65-F5344CB8AC3E}">
        <p14:creationId xmlns:p14="http://schemas.microsoft.com/office/powerpoint/2010/main" xmlns="" val="36562693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8430" y="1124744"/>
            <a:ext cx="7372069" cy="5256584"/>
          </a:xfrm>
        </p:spPr>
        <p:txBody>
          <a:bodyPr>
            <a:normAutofit lnSpcReduction="10000"/>
          </a:bodyPr>
          <a:lstStyle/>
          <a:p>
            <a:pPr lvl="0" fontAlgn="base">
              <a:lnSpc>
                <a:spcPct val="90000"/>
              </a:lnSpc>
              <a:spcAft>
                <a:spcPct val="0"/>
              </a:spcAft>
              <a:buClr>
                <a:srgbClr val="3333CC"/>
              </a:buClr>
              <a:buSzPct val="60000"/>
              <a:buFont typeface="Wingdings" pitchFamily="2" charset="2"/>
              <a:buChar char="n"/>
            </a:pPr>
            <a:r>
              <a:rPr lang="tr-TR" sz="2800" kern="0" dirty="0" smtClean="0">
                <a:latin typeface="Times New Roman" pitchFamily="18" charset="0"/>
                <a:cs typeface="Times New Roman" pitchFamily="18" charset="0"/>
              </a:rPr>
              <a:t>Veri amaçlarını </a:t>
            </a:r>
            <a:r>
              <a:rPr lang="tr-TR" sz="2800" kern="0" dirty="0" err="1" smtClean="0">
                <a:latin typeface="Times New Roman" pitchFamily="18" charset="0"/>
                <a:cs typeface="Times New Roman" pitchFamily="18" charset="0"/>
              </a:rPr>
              <a:t>karşılmayan</a:t>
            </a:r>
            <a:r>
              <a:rPr lang="tr-TR" sz="2800" kern="0" dirty="0" smtClean="0">
                <a:latin typeface="Times New Roman" pitchFamily="18" charset="0"/>
                <a:cs typeface="Times New Roman" pitchFamily="18" charset="0"/>
              </a:rPr>
              <a:t> ölçümlerin yapılması kaynak israfı anlamına gelmektedir. Bu amaçla elde edilen verilerin güvenilir ve sürekli olması gerekmektedir. Güvenilir olmayan bir veri ile kirliliğin önlenmesi/azaltılması için sağlıklı kararlar alınması mümkün değildir.</a:t>
            </a:r>
          </a:p>
          <a:p>
            <a:pPr lvl="0" fontAlgn="base">
              <a:lnSpc>
                <a:spcPct val="90000"/>
              </a:lnSpc>
              <a:spcAft>
                <a:spcPct val="0"/>
              </a:spcAft>
              <a:buClr>
                <a:srgbClr val="3333CC"/>
              </a:buClr>
              <a:buSzPct val="60000"/>
              <a:buFont typeface="Wingdings" pitchFamily="2" charset="2"/>
              <a:buChar char="n"/>
            </a:pPr>
            <a:endParaRPr lang="tr-TR" sz="2800" dirty="0" smtClean="0">
              <a:latin typeface="Times New Roman" pitchFamily="18" charset="0"/>
              <a:cs typeface="Times New Roman" pitchFamily="18" charset="0"/>
            </a:endParaRPr>
          </a:p>
          <a:p>
            <a:pPr lvl="0" fontAlgn="base">
              <a:lnSpc>
                <a:spcPct val="90000"/>
              </a:lnSpc>
              <a:spcAft>
                <a:spcPct val="0"/>
              </a:spcAft>
              <a:buClr>
                <a:srgbClr val="3333CC"/>
              </a:buClr>
              <a:buSzPct val="60000"/>
              <a:buNone/>
            </a:pPr>
            <a:endParaRPr lang="tr-TR" sz="2800" kern="0" dirty="0" smtClean="0">
              <a:latin typeface="Times New Roman" pitchFamily="18" charset="0"/>
              <a:cs typeface="Times New Roman" pitchFamily="18" charset="0"/>
            </a:endParaRPr>
          </a:p>
          <a:p>
            <a:pPr lvl="0" fontAlgn="base">
              <a:lnSpc>
                <a:spcPct val="90000"/>
              </a:lnSpc>
              <a:spcAft>
                <a:spcPct val="0"/>
              </a:spcAft>
              <a:buClr>
                <a:srgbClr val="3333CC"/>
              </a:buClr>
              <a:buSzPct val="60000"/>
              <a:buFont typeface="Wingdings" pitchFamily="2" charset="2"/>
              <a:buChar char="n"/>
            </a:pPr>
            <a:r>
              <a:rPr lang="tr-TR" sz="2800" dirty="0" smtClean="0">
                <a:latin typeface="Times New Roman" pitchFamily="18" charset="0"/>
                <a:cs typeface="Times New Roman" pitchFamily="18" charset="0"/>
              </a:rPr>
              <a:t>Uygun ölçüm metotları, numune alma, uygun cihaz seçimi, cihazların kalibrasyonları, karşılaştırmalı ölçümler  sonuçların güvenilirliği açısından  önem arz etmektedir.</a:t>
            </a:r>
            <a:endParaRPr lang="tr-TR" sz="2800" dirty="0"/>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6" name="5 Başlık"/>
          <p:cNvSpPr>
            <a:spLocks noGrp="1"/>
          </p:cNvSpPr>
          <p:nvPr>
            <p:ph type="title"/>
          </p:nvPr>
        </p:nvSpPr>
        <p:spPr/>
        <p:txBody>
          <a:bodyPr/>
          <a:lstStyle/>
          <a:p>
            <a:r>
              <a:rPr lang="tr-TR" sz="3200" b="1" dirty="0" err="1" smtClean="0">
                <a:solidFill>
                  <a:schemeClr val="tx1"/>
                </a:solidFill>
              </a:rPr>
              <a:t>Laboratuvar</a:t>
            </a:r>
            <a:r>
              <a:rPr lang="tr-TR" sz="3200" b="1" dirty="0" smtClean="0">
                <a:solidFill>
                  <a:schemeClr val="tx1"/>
                </a:solidFill>
              </a:rPr>
              <a:t> Yetkilendirmeleri</a:t>
            </a:r>
            <a:endParaRPr lang="tr-TR" dirty="0"/>
          </a:p>
        </p:txBody>
      </p:sp>
    </p:spTree>
    <p:extLst>
      <p:ext uri="{BB962C8B-B14F-4D97-AF65-F5344CB8AC3E}">
        <p14:creationId xmlns:p14="http://schemas.microsoft.com/office/powerpoint/2010/main" xmlns="" val="38369423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26216" y="214315"/>
            <a:ext cx="7830495" cy="838422"/>
          </a:xfrm>
        </p:spPr>
        <p:txBody>
          <a:bodyPr/>
          <a:lstStyle/>
          <a:p>
            <a:r>
              <a:rPr lang="tr-TR" sz="2400" b="1" dirty="0" err="1">
                <a:solidFill>
                  <a:schemeClr val="tx1"/>
                </a:solidFill>
              </a:rPr>
              <a:t>Laboratuvar</a:t>
            </a:r>
            <a:r>
              <a:rPr lang="tr-TR" sz="2400" b="1" dirty="0">
                <a:solidFill>
                  <a:schemeClr val="tx1"/>
                </a:solidFill>
              </a:rPr>
              <a:t> Yetkilendirmeleri</a:t>
            </a:r>
          </a:p>
        </p:txBody>
      </p:sp>
      <p:sp>
        <p:nvSpPr>
          <p:cNvPr id="27651" name="Rectangle 3"/>
          <p:cNvSpPr>
            <a:spLocks noGrp="1" noChangeArrowheads="1"/>
          </p:cNvSpPr>
          <p:nvPr>
            <p:ph idx="1"/>
          </p:nvPr>
        </p:nvSpPr>
        <p:spPr>
          <a:xfrm>
            <a:off x="1097024" y="2214560"/>
            <a:ext cx="7957265" cy="3389313"/>
          </a:xfrm>
        </p:spPr>
        <p:txBody>
          <a:bodyPr/>
          <a:lstStyle/>
          <a:p>
            <a:r>
              <a:rPr lang="tr-TR" sz="2800" dirty="0"/>
              <a:t>Çevre Ölçüm ve Analizleri Ön Yeterlik Belgesi → </a:t>
            </a:r>
            <a:r>
              <a:rPr lang="tr-TR" sz="2800" dirty="0">
                <a:solidFill>
                  <a:srgbClr val="CC0000"/>
                </a:solidFill>
              </a:rPr>
              <a:t>2yıl </a:t>
            </a:r>
            <a:r>
              <a:rPr lang="tr-TR" sz="2800" dirty="0"/>
              <a:t>→ Akreditasyona başvuru.</a:t>
            </a:r>
          </a:p>
          <a:p>
            <a:endParaRPr lang="tr-TR" sz="2800" dirty="0"/>
          </a:p>
          <a:p>
            <a:r>
              <a:rPr lang="tr-TR" sz="2800" dirty="0"/>
              <a:t>Çevre Ölçüm ve Analizleri Yeterlik Belgesi → </a:t>
            </a:r>
            <a:r>
              <a:rPr lang="tr-TR" sz="2800" dirty="0">
                <a:solidFill>
                  <a:srgbClr val="CC0000"/>
                </a:solidFill>
              </a:rPr>
              <a:t>4 yıl </a:t>
            </a:r>
            <a:r>
              <a:rPr lang="tr-TR" sz="2800" dirty="0"/>
              <a:t>→ Akredite.</a:t>
            </a:r>
          </a:p>
          <a:p>
            <a:endParaRPr lang="tr-TR" sz="2800" dirty="0"/>
          </a:p>
          <a:p>
            <a:endParaRPr lang="tr-TR" sz="2800" dirty="0"/>
          </a:p>
        </p:txBody>
      </p:sp>
    </p:spTree>
    <p:extLst>
      <p:ext uri="{BB962C8B-B14F-4D97-AF65-F5344CB8AC3E}">
        <p14:creationId xmlns:p14="http://schemas.microsoft.com/office/powerpoint/2010/main" xmlns="" val="27504865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idx="4294967295"/>
          </p:nvPr>
        </p:nvSpPr>
        <p:spPr>
          <a:xfrm>
            <a:off x="1677399" y="188640"/>
            <a:ext cx="6948488" cy="785812"/>
          </a:xfrm>
        </p:spPr>
        <p:txBody>
          <a:bodyPr lIns="92075" tIns="46038" rIns="92075" bIns="46038" anchor="ctr"/>
          <a:lstStyle/>
          <a:p>
            <a:r>
              <a:rPr lang="tr-TR" sz="2800" b="1" dirty="0" err="1">
                <a:solidFill>
                  <a:schemeClr val="tx1"/>
                </a:solidFill>
              </a:rPr>
              <a:t>Laboratuvar</a:t>
            </a:r>
            <a:r>
              <a:rPr lang="tr-TR" sz="2800" b="1" dirty="0">
                <a:solidFill>
                  <a:schemeClr val="tx1"/>
                </a:solidFill>
              </a:rPr>
              <a:t> Yetkilendirmeleri</a:t>
            </a:r>
          </a:p>
        </p:txBody>
      </p:sp>
      <p:pic>
        <p:nvPicPr>
          <p:cNvPr id="28675" name="11 İçerik Yer Tutucusu" descr="xxxxxx.bmp"/>
          <p:cNvPicPr>
            <a:picLocks noGrp="1" noChangeAspect="1"/>
          </p:cNvPicPr>
          <p:nvPr>
            <p:ph sz="quarter" idx="4294967295"/>
          </p:nvPr>
        </p:nvPicPr>
        <p:blipFill>
          <a:blip r:embed="rId2" cstate="print"/>
          <a:srcRect/>
          <a:stretch>
            <a:fillRect/>
          </a:stretch>
        </p:blipFill>
        <p:spPr>
          <a:xfrm>
            <a:off x="0" y="908720"/>
            <a:ext cx="9361488" cy="5949280"/>
          </a:xfrm>
        </p:spPr>
      </p:pic>
      <p:sp>
        <p:nvSpPr>
          <p:cNvPr id="4" name="3 Slayt Numarası Yer Tutucusu"/>
          <p:cNvSpPr>
            <a:spLocks noGrp="1"/>
          </p:cNvSpPr>
          <p:nvPr>
            <p:ph type="sldNum" sz="quarter" idx="12"/>
          </p:nvPr>
        </p:nvSpPr>
        <p:spPr/>
        <p:txBody>
          <a:bodyPr/>
          <a:lstStyle/>
          <a:p>
            <a:pPr>
              <a:defRPr/>
            </a:pPr>
            <a:fld id="{08F2B4C9-132A-4161-8D91-5043F3AE6AA6}" type="slidenum">
              <a:rPr lang="tr-TR" smtClean="0">
                <a:solidFill>
                  <a:srgbClr val="FFFFFF"/>
                </a:solidFill>
              </a:rPr>
              <a:pPr>
                <a:defRPr/>
              </a:pPr>
              <a:t>25</a:t>
            </a:fld>
            <a:endParaRPr lang="tr-TR">
              <a:solidFill>
                <a:srgbClr val="FFFFFF"/>
              </a:solidFill>
            </a:endParaRPr>
          </a:p>
        </p:txBody>
      </p:sp>
    </p:spTree>
    <p:extLst>
      <p:ext uri="{BB962C8B-B14F-4D97-AF65-F5344CB8AC3E}">
        <p14:creationId xmlns:p14="http://schemas.microsoft.com/office/powerpoint/2010/main" xmlns="" val="18244523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Başlık 1"/>
          <p:cNvSpPr>
            <a:spLocks noGrp="1"/>
          </p:cNvSpPr>
          <p:nvPr>
            <p:ph type="title"/>
          </p:nvPr>
        </p:nvSpPr>
        <p:spPr>
          <a:xfrm>
            <a:off x="468074" y="274638"/>
            <a:ext cx="7645215" cy="715962"/>
          </a:xfrm>
        </p:spPr>
        <p:txBody>
          <a:bodyPr/>
          <a:lstStyle/>
          <a:p>
            <a:r>
              <a:rPr lang="tr-TR" sz="3200" u="sng" dirty="0" smtClean="0">
                <a:solidFill>
                  <a:schemeClr val="tx1"/>
                </a:solidFill>
                <a:latin typeface="Times New Roman" pitchFamily="18" charset="0"/>
                <a:cs typeface="Times New Roman" pitchFamily="18" charset="0"/>
              </a:rPr>
              <a:t>MEVCUT DURUM</a:t>
            </a:r>
          </a:p>
        </p:txBody>
      </p:sp>
      <p:sp>
        <p:nvSpPr>
          <p:cNvPr id="3" name="İçerik Yer Tutucusu 2"/>
          <p:cNvSpPr>
            <a:spLocks noGrp="1"/>
          </p:cNvSpPr>
          <p:nvPr>
            <p:ph idx="1"/>
          </p:nvPr>
        </p:nvSpPr>
        <p:spPr>
          <a:xfrm>
            <a:off x="468075" y="1412776"/>
            <a:ext cx="8119866" cy="3960440"/>
          </a:xfrm>
        </p:spPr>
        <p:txBody>
          <a:bodyPr/>
          <a:lstStyle/>
          <a:p>
            <a:pPr>
              <a:defRPr/>
            </a:pPr>
            <a:r>
              <a:rPr lang="tr-TR" dirty="0" smtClean="0">
                <a:latin typeface="Times New Roman" pitchFamily="18" charset="0"/>
                <a:cs typeface="Times New Roman" pitchFamily="18" charset="0"/>
              </a:rPr>
              <a:t>Ön Yeterlik Belgeli Laboratuvarlar            35</a:t>
            </a:r>
          </a:p>
          <a:p>
            <a:pPr>
              <a:defRPr/>
            </a:pPr>
            <a:r>
              <a:rPr lang="tr-TR" dirty="0" smtClean="0">
                <a:latin typeface="Times New Roman" pitchFamily="18" charset="0"/>
                <a:cs typeface="Times New Roman" pitchFamily="18" charset="0"/>
              </a:rPr>
              <a:t>Yeterlik Belgeli Laboratuvarlar                  98</a:t>
            </a:r>
          </a:p>
          <a:p>
            <a:pPr>
              <a:defRPr/>
            </a:pPr>
            <a:r>
              <a:rPr lang="tr-TR" dirty="0" smtClean="0">
                <a:latin typeface="Times New Roman" pitchFamily="18" charset="0"/>
                <a:cs typeface="Times New Roman" pitchFamily="18" charset="0"/>
              </a:rPr>
              <a:t>Belgesi Askıda olan </a:t>
            </a:r>
            <a:r>
              <a:rPr lang="tr-TR" dirty="0" err="1" smtClean="0">
                <a:latin typeface="Times New Roman" pitchFamily="18" charset="0"/>
                <a:cs typeface="Times New Roman" pitchFamily="18" charset="0"/>
              </a:rPr>
              <a:t>Laboratuvarlar</a:t>
            </a:r>
            <a:r>
              <a:rPr lang="tr-TR" dirty="0" smtClean="0">
                <a:latin typeface="Times New Roman" pitchFamily="18" charset="0"/>
                <a:cs typeface="Times New Roman" pitchFamily="18" charset="0"/>
              </a:rPr>
              <a:t>              3</a:t>
            </a:r>
          </a:p>
          <a:p>
            <a:pPr>
              <a:defRPr/>
            </a:pPr>
            <a:r>
              <a:rPr lang="tr-TR" dirty="0" smtClean="0">
                <a:latin typeface="Times New Roman" pitchFamily="18" charset="0"/>
                <a:cs typeface="Times New Roman" pitchFamily="18" charset="0"/>
              </a:rPr>
              <a:t>Kamu                                                           38</a:t>
            </a:r>
          </a:p>
          <a:p>
            <a:pPr>
              <a:defRPr/>
            </a:pPr>
            <a:r>
              <a:rPr lang="tr-TR" dirty="0" smtClean="0">
                <a:latin typeface="Times New Roman" pitchFamily="18" charset="0"/>
                <a:cs typeface="Times New Roman" pitchFamily="18" charset="0"/>
              </a:rPr>
              <a:t>Özel                                                             98</a:t>
            </a:r>
          </a:p>
          <a:p>
            <a:pPr marL="0" indent="0">
              <a:buNone/>
              <a:defRPr/>
            </a:pP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84666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Grp="1" noChangeAspect="1"/>
          </p:cNvGraphicFramePr>
          <p:nvPr>
            <p:extLst>
              <p:ext uri="{D42A27DB-BD31-4B8C-83A1-F6EECF244321}">
                <p14:modId xmlns="" xmlns:p14="http://schemas.microsoft.com/office/powerpoint/2010/main" val="3318719040"/>
              </p:ext>
            </p:extLst>
          </p:nvPr>
        </p:nvGraphicFramePr>
        <p:xfrm>
          <a:off x="479425" y="1346200"/>
          <a:ext cx="8645525" cy="5170488"/>
        </p:xfrm>
        <a:graphic>
          <a:graphicData uri="http://schemas.openxmlformats.org/presentationml/2006/ole">
            <p:oleObj spid="_x0000_s1026" name="Worksheet" r:id="rId3" imgW="5819655" imgH="3171720" progId="Excel.Sheet.8">
              <p:embed/>
            </p:oleObj>
          </a:graphicData>
        </a:graphic>
      </p:graphicFrame>
      <p:sp>
        <p:nvSpPr>
          <p:cNvPr id="6" name="Dikdörtgen 5"/>
          <p:cNvSpPr/>
          <p:nvPr/>
        </p:nvSpPr>
        <p:spPr>
          <a:xfrm>
            <a:off x="2542844" y="260649"/>
            <a:ext cx="5681876" cy="584775"/>
          </a:xfrm>
          <a:prstGeom prst="rect">
            <a:avLst/>
          </a:prstGeom>
        </p:spPr>
        <p:txBody>
          <a:bodyPr wrap="none">
            <a:spAutoFit/>
          </a:bodyPr>
          <a:lstStyle/>
          <a:p>
            <a:r>
              <a:rPr lang="tr-TR" sz="3200" dirty="0" smtClean="0">
                <a:solidFill>
                  <a:schemeClr val="accent2"/>
                </a:solidFill>
              </a:rPr>
              <a:t>2004/2010 Ön Yeterlik-Yeterlik</a:t>
            </a:r>
            <a:endParaRPr lang="tr-TR" sz="3200" dirty="0">
              <a:solidFill>
                <a:schemeClr val="accent2"/>
              </a:solidFill>
            </a:endParaRPr>
          </a:p>
        </p:txBody>
      </p:sp>
      <p:sp>
        <p:nvSpPr>
          <p:cNvPr id="4" name="3 Slayt Numarası Yer Tutucusu"/>
          <p:cNvSpPr>
            <a:spLocks noGrp="1"/>
          </p:cNvSpPr>
          <p:nvPr>
            <p:ph type="sldNum" sz="quarter" idx="12"/>
          </p:nvPr>
        </p:nvSpPr>
        <p:spPr/>
        <p:txBody>
          <a:bodyPr/>
          <a:lstStyle/>
          <a:p>
            <a:pPr>
              <a:defRPr/>
            </a:pPr>
            <a:fld id="{6EAD9F69-E693-440D-B389-5E3CBF6034A9}" type="slidenum">
              <a:rPr lang="tr-TR" smtClean="0"/>
              <a:pPr>
                <a:defRPr/>
              </a:pPr>
              <a:t>27</a:t>
            </a:fld>
            <a:endParaRPr lang="tr-TR"/>
          </a:p>
        </p:txBody>
      </p:sp>
    </p:spTree>
    <p:extLst>
      <p:ext uri="{BB962C8B-B14F-4D97-AF65-F5344CB8AC3E}">
        <p14:creationId xmlns="" xmlns:p14="http://schemas.microsoft.com/office/powerpoint/2010/main" val="3074799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4"/>
          <p:cNvGraphicFramePr>
            <a:graphicFrameLocks noGrp="1" noChangeAspect="1"/>
          </p:cNvGraphicFramePr>
          <p:nvPr>
            <p:extLst>
              <p:ext uri="{D42A27DB-BD31-4B8C-83A1-F6EECF244321}">
                <p14:modId xmlns="" xmlns:p14="http://schemas.microsoft.com/office/powerpoint/2010/main" val="157418498"/>
              </p:ext>
            </p:extLst>
          </p:nvPr>
        </p:nvGraphicFramePr>
        <p:xfrm>
          <a:off x="604393" y="1391568"/>
          <a:ext cx="8057268" cy="5049714"/>
        </p:xfrm>
        <a:graphic>
          <a:graphicData uri="http://schemas.openxmlformats.org/drawingml/2006/chart">
            <c:chart xmlns:c="http://schemas.openxmlformats.org/drawingml/2006/chart" xmlns:r="http://schemas.openxmlformats.org/officeDocument/2006/relationships" r:id="rId2"/>
          </a:graphicData>
        </a:graphic>
      </p:graphicFrame>
      <p:sp>
        <p:nvSpPr>
          <p:cNvPr id="7" name="Dikdörtgen 6"/>
          <p:cNvSpPr/>
          <p:nvPr/>
        </p:nvSpPr>
        <p:spPr>
          <a:xfrm>
            <a:off x="2867656" y="260649"/>
            <a:ext cx="3785011" cy="523220"/>
          </a:xfrm>
          <a:prstGeom prst="rect">
            <a:avLst/>
          </a:prstGeom>
        </p:spPr>
        <p:txBody>
          <a:bodyPr wrap="none">
            <a:spAutoFit/>
          </a:bodyPr>
          <a:lstStyle/>
          <a:p>
            <a:r>
              <a:rPr lang="tr-TR" sz="2800" dirty="0" smtClean="0">
                <a:solidFill>
                  <a:schemeClr val="accent2"/>
                </a:solidFill>
              </a:rPr>
              <a:t>2004/2010 Kamu-Özel</a:t>
            </a:r>
            <a:endParaRPr lang="tr-TR" dirty="0">
              <a:solidFill>
                <a:schemeClr val="accent2"/>
              </a:solidFill>
            </a:endParaRPr>
          </a:p>
        </p:txBody>
      </p:sp>
      <p:sp>
        <p:nvSpPr>
          <p:cNvPr id="4" name="3 Slayt Numarası Yer Tutucusu"/>
          <p:cNvSpPr>
            <a:spLocks noGrp="1"/>
          </p:cNvSpPr>
          <p:nvPr>
            <p:ph type="sldNum" sz="quarter" idx="12"/>
          </p:nvPr>
        </p:nvSpPr>
        <p:spPr/>
        <p:txBody>
          <a:bodyPr/>
          <a:lstStyle/>
          <a:p>
            <a:pPr>
              <a:defRPr/>
            </a:pPr>
            <a:fld id="{6EAD9F69-E693-440D-B389-5E3CBF6034A9}" type="slidenum">
              <a:rPr lang="tr-TR" smtClean="0"/>
              <a:pPr>
                <a:defRPr/>
              </a:pPr>
              <a:t>28</a:t>
            </a:fld>
            <a:endParaRPr lang="tr-TR"/>
          </a:p>
        </p:txBody>
      </p:sp>
    </p:spTree>
    <p:extLst>
      <p:ext uri="{BB962C8B-B14F-4D97-AF65-F5344CB8AC3E}">
        <p14:creationId xmlns="" xmlns:p14="http://schemas.microsoft.com/office/powerpoint/2010/main" val="161586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pPr algn="ctr"/>
            <a:r>
              <a:rPr lang="tr-TR" sz="2400" b="1" u="sng" dirty="0" smtClean="0">
                <a:solidFill>
                  <a:schemeClr val="tx1"/>
                </a:solidFill>
                <a:latin typeface="Times New Roman" pitchFamily="18" charset="0"/>
              </a:rPr>
              <a:t>LABORATUVAR DENETİMİ</a:t>
            </a:r>
            <a:endParaRPr lang="tr-TR" sz="2400" dirty="0" smtClean="0">
              <a:solidFill>
                <a:schemeClr val="tx1"/>
              </a:solidFill>
            </a:endParaRPr>
          </a:p>
        </p:txBody>
      </p:sp>
      <p:sp>
        <p:nvSpPr>
          <p:cNvPr id="51203" name="2 İçerik Yer Tutucusu"/>
          <p:cNvSpPr>
            <a:spLocks noGrp="1"/>
          </p:cNvSpPr>
          <p:nvPr>
            <p:ph sz="half" idx="1"/>
          </p:nvPr>
        </p:nvSpPr>
        <p:spPr>
          <a:xfrm>
            <a:off x="468076" y="1735141"/>
            <a:ext cx="3744595" cy="4391025"/>
          </a:xfrm>
        </p:spPr>
        <p:txBody>
          <a:bodyPr/>
          <a:lstStyle/>
          <a:p>
            <a:r>
              <a:rPr lang="tr-TR" sz="2200" smtClean="0">
                <a:latin typeface="Times New Roman" pitchFamily="18" charset="0"/>
                <a:cs typeface="Times New Roman" pitchFamily="18" charset="0"/>
              </a:rPr>
              <a:t>Bakanlıkça Düzenlenen Yeterlik Testi</a:t>
            </a:r>
          </a:p>
          <a:p>
            <a:r>
              <a:rPr lang="tr-TR" sz="2200" smtClean="0">
                <a:latin typeface="Times New Roman" pitchFamily="18" charset="0"/>
                <a:cs typeface="Times New Roman" pitchFamily="18" charset="0"/>
              </a:rPr>
              <a:t>Ulusal ve Uluslar arası Kuruluşlarca Düzenlenen Yeterlik ve Karşılaştırma Testi</a:t>
            </a:r>
          </a:p>
          <a:p>
            <a:r>
              <a:rPr lang="tr-TR" sz="2200" smtClean="0">
                <a:latin typeface="Times New Roman" pitchFamily="18" charset="0"/>
                <a:cs typeface="Times New Roman" pitchFamily="18" charset="0"/>
              </a:rPr>
              <a:t>Bir veya Daha Fazla Laboratuvara Numune Gönderme</a:t>
            </a:r>
          </a:p>
          <a:p>
            <a:r>
              <a:rPr lang="tr-TR" sz="2200" smtClean="0">
                <a:latin typeface="Times New Roman" pitchFamily="18" charset="0"/>
                <a:cs typeface="Times New Roman" pitchFamily="18" charset="0"/>
              </a:rPr>
              <a:t>Aylık Faaliyet Raporunda belirtilen faaliyetlere ilişkin analiz raporlarını sunma </a:t>
            </a:r>
          </a:p>
          <a:p>
            <a:endParaRPr lang="tr-TR" smtClean="0"/>
          </a:p>
        </p:txBody>
      </p:sp>
      <p:sp>
        <p:nvSpPr>
          <p:cNvPr id="51204" name="3 İçerik Yer Tutucusu"/>
          <p:cNvSpPr>
            <a:spLocks noGrp="1"/>
          </p:cNvSpPr>
          <p:nvPr>
            <p:ph sz="half" idx="2"/>
          </p:nvPr>
        </p:nvSpPr>
        <p:spPr>
          <a:xfrm>
            <a:off x="4263053" y="1789113"/>
            <a:ext cx="3744595" cy="4525962"/>
          </a:xfrm>
        </p:spPr>
        <p:txBody>
          <a:bodyPr/>
          <a:lstStyle/>
          <a:p>
            <a:r>
              <a:rPr lang="tr-TR" sz="2200" dirty="0" smtClean="0">
                <a:latin typeface="Times New Roman" pitchFamily="18" charset="0"/>
                <a:cs typeface="Times New Roman" pitchFamily="18" charset="0"/>
              </a:rPr>
              <a:t>Haberli ya da habersiz olabilir.</a:t>
            </a:r>
          </a:p>
          <a:p>
            <a:r>
              <a:rPr lang="tr-TR" sz="2200" dirty="0" smtClean="0">
                <a:latin typeface="Times New Roman" pitchFamily="18" charset="0"/>
                <a:cs typeface="Times New Roman" pitchFamily="18" charset="0"/>
              </a:rPr>
              <a:t>Kapsamda yer alan ölçüm veya analizlerin tamamı veya denetim personelince gerekli görülenlerin uygulanması</a:t>
            </a:r>
          </a:p>
          <a:p>
            <a:pPr>
              <a:buNone/>
            </a:pPr>
            <a:endParaRPr lang="tr-TR" sz="2000" dirty="0" smtClean="0"/>
          </a:p>
        </p:txBody>
      </p:sp>
      <p:cxnSp>
        <p:nvCxnSpPr>
          <p:cNvPr id="6" name="5 Düz Ok Bağlayıcısı"/>
          <p:cNvCxnSpPr/>
          <p:nvPr/>
        </p:nvCxnSpPr>
        <p:spPr>
          <a:xfrm rot="5400000">
            <a:off x="2738237" y="1058318"/>
            <a:ext cx="246062" cy="183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6" name="9 Metin kutusu"/>
          <p:cNvSpPr txBox="1">
            <a:spLocks noChangeArrowheads="1"/>
          </p:cNvSpPr>
          <p:nvPr/>
        </p:nvSpPr>
        <p:spPr bwMode="auto">
          <a:xfrm>
            <a:off x="1274204" y="1273178"/>
            <a:ext cx="278894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tr-TR" sz="2400">
                <a:solidFill>
                  <a:schemeClr val="accent2"/>
                </a:solidFill>
                <a:latin typeface="Times New Roman" pitchFamily="18" charset="0"/>
                <a:cs typeface="Times New Roman" pitchFamily="18" charset="0"/>
              </a:rPr>
              <a:t>Uzaktan Denetim</a:t>
            </a:r>
          </a:p>
        </p:txBody>
      </p:sp>
      <p:cxnSp>
        <p:nvCxnSpPr>
          <p:cNvPr id="12" name="11 Düz Ok Bağlayıcısı"/>
          <p:cNvCxnSpPr/>
          <p:nvPr/>
        </p:nvCxnSpPr>
        <p:spPr>
          <a:xfrm rot="16200000" flipH="1">
            <a:off x="4423138" y="1025549"/>
            <a:ext cx="273050" cy="203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8" name="13 Metin kutusu"/>
          <p:cNvSpPr txBox="1">
            <a:spLocks noChangeArrowheads="1"/>
          </p:cNvSpPr>
          <p:nvPr/>
        </p:nvSpPr>
        <p:spPr bwMode="auto">
          <a:xfrm>
            <a:off x="4440207" y="1366838"/>
            <a:ext cx="257603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tr-TR" sz="2400">
                <a:solidFill>
                  <a:schemeClr val="accent2"/>
                </a:solidFill>
                <a:latin typeface="Times New Roman" pitchFamily="18" charset="0"/>
                <a:cs typeface="Times New Roman" pitchFamily="18" charset="0"/>
              </a:rPr>
              <a:t>Yerinde Denetim</a:t>
            </a:r>
          </a:p>
        </p:txBody>
      </p:sp>
      <p:sp>
        <p:nvSpPr>
          <p:cNvPr id="9" name="8 Slayt Numarası Yer Tutucusu"/>
          <p:cNvSpPr>
            <a:spLocks noGrp="1"/>
          </p:cNvSpPr>
          <p:nvPr>
            <p:ph type="sldNum" sz="quarter" idx="12"/>
          </p:nvPr>
        </p:nvSpPr>
        <p:spPr/>
        <p:txBody>
          <a:bodyPr/>
          <a:lstStyle/>
          <a:p>
            <a:pPr>
              <a:defRPr/>
            </a:pPr>
            <a:fld id="{5A0081A1-DAD0-4D32-AD2B-F3FA2496C7A2}" type="slidenum">
              <a:rPr lang="tr-TR" smtClean="0">
                <a:solidFill>
                  <a:srgbClr val="FFFFFF"/>
                </a:solidFill>
              </a:rPr>
              <a:pPr>
                <a:defRPr/>
              </a:pPr>
              <a:t>29</a:t>
            </a:fld>
            <a:endParaRPr lang="tr-TR">
              <a:solidFill>
                <a:srgbClr val="FFFFFF"/>
              </a:solidFill>
            </a:endParaRPr>
          </a:p>
        </p:txBody>
      </p:sp>
    </p:spTree>
    <p:extLst>
      <p:ext uri="{BB962C8B-B14F-4D97-AF65-F5344CB8AC3E}">
        <p14:creationId xmlns="" xmlns:p14="http://schemas.microsoft.com/office/powerpoint/2010/main" val="405103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solidFill>
                  <a:schemeClr val="accent2"/>
                </a:solidFill>
              </a:rPr>
              <a:t>ÖİD GÖREVLERİ</a:t>
            </a:r>
            <a:endParaRPr lang="tr-TR" dirty="0">
              <a:solidFill>
                <a:schemeClr val="accent2"/>
              </a:solidFill>
            </a:endParaRPr>
          </a:p>
        </p:txBody>
      </p:sp>
      <p:sp>
        <p:nvSpPr>
          <p:cNvPr id="3" name="2 İçerik Yer Tutucusu"/>
          <p:cNvSpPr>
            <a:spLocks noGrp="1"/>
          </p:cNvSpPr>
          <p:nvPr>
            <p:ph idx="1"/>
          </p:nvPr>
        </p:nvSpPr>
        <p:spPr/>
        <p:txBody>
          <a:bodyPr/>
          <a:lstStyle/>
          <a:p>
            <a:pPr marL="457200" indent="-457200" eaLnBrk="1" hangingPunct="1">
              <a:buFont typeface="Wingdings" pitchFamily="2" charset="2"/>
              <a:buAutoNum type="alphaLcParenR"/>
              <a:defRPr/>
            </a:pPr>
            <a:r>
              <a:rPr lang="tr-TR" sz="2000" b="1" i="1" u="sng" dirty="0" smtClean="0"/>
              <a:t>Her türlü izin, izleme ve denetimlere esas teşkil eden </a:t>
            </a:r>
            <a:r>
              <a:rPr lang="tr-TR" sz="2000" b="1" i="1" u="sng" dirty="0" smtClean="0">
                <a:solidFill>
                  <a:srgbClr val="FF0000"/>
                </a:solidFill>
              </a:rPr>
              <a:t>ölçüm ve analizleri yapmak/yaptırmak</a:t>
            </a:r>
            <a:endParaRPr lang="tr-TR" sz="2000" dirty="0" smtClean="0">
              <a:solidFill>
                <a:srgbClr val="FF0000"/>
              </a:solidFill>
            </a:endParaRPr>
          </a:p>
          <a:p>
            <a:pPr marL="457200" indent="-457200" eaLnBrk="1" hangingPunct="1">
              <a:buFont typeface="Wingdings" pitchFamily="2" charset="2"/>
              <a:buAutoNum type="alphaLcParenR"/>
              <a:defRPr/>
            </a:pPr>
            <a:endParaRPr lang="tr-TR" sz="2000" dirty="0" smtClean="0"/>
          </a:p>
          <a:p>
            <a:pPr marL="457200" indent="-457200" eaLnBrk="1" hangingPunct="1">
              <a:buNone/>
              <a:defRPr/>
            </a:pPr>
            <a:r>
              <a:rPr lang="tr-TR" sz="2000" b="1" i="1" dirty="0" smtClean="0"/>
              <a:t>b) </a:t>
            </a:r>
            <a:r>
              <a:rPr lang="tr-TR" sz="2000" b="1" i="1" u="sng" dirty="0" smtClean="0">
                <a:solidFill>
                  <a:srgbClr val="FF0000"/>
                </a:solidFill>
              </a:rPr>
              <a:t>Hava, su ve toprak kalitesi </a:t>
            </a:r>
            <a:r>
              <a:rPr lang="tr-TR" sz="2000" dirty="0" smtClean="0"/>
              <a:t>konusunda </a:t>
            </a:r>
            <a:r>
              <a:rPr lang="tr-TR" sz="2000" b="1" i="1" u="sng" dirty="0" smtClean="0">
                <a:solidFill>
                  <a:srgbClr val="FF0000"/>
                </a:solidFill>
              </a:rPr>
              <a:t>izleme sistemlerini kurmak, izleme programlarını oluşturmak,</a:t>
            </a:r>
            <a:r>
              <a:rPr lang="tr-TR" sz="2000" dirty="0" smtClean="0"/>
              <a:t> izleme yapmak/yaptırmak, değerlendirmek, raporlamak</a:t>
            </a:r>
          </a:p>
          <a:p>
            <a:pPr marL="0" lvl="0" indent="0" eaLnBrk="1" hangingPunct="1">
              <a:buClr>
                <a:srgbClr val="FFFFCC"/>
              </a:buClr>
              <a:buNone/>
              <a:defRPr/>
            </a:pPr>
            <a:r>
              <a:rPr lang="tr-TR" sz="2000" b="1" i="1" dirty="0" smtClean="0"/>
              <a:t>c) </a:t>
            </a:r>
            <a:r>
              <a:rPr lang="tr-TR" sz="2000" b="1" i="1" u="sng" dirty="0" smtClean="0">
                <a:solidFill>
                  <a:srgbClr val="FF0000"/>
                </a:solidFill>
              </a:rPr>
              <a:t>Hava </a:t>
            </a:r>
            <a:r>
              <a:rPr lang="tr-TR" sz="2000" b="1" i="1" u="sng" dirty="0">
                <a:solidFill>
                  <a:srgbClr val="FF0000"/>
                </a:solidFill>
              </a:rPr>
              <a:t>ve su kirliliği ölçüm istasyonlarının yer seçimlerini</a:t>
            </a:r>
            <a:r>
              <a:rPr lang="tr-TR" sz="2000" dirty="0">
                <a:solidFill>
                  <a:srgbClr val="FF0000"/>
                </a:solidFill>
              </a:rPr>
              <a:t> </a:t>
            </a:r>
            <a:r>
              <a:rPr lang="tr-TR" sz="2000" dirty="0"/>
              <a:t>yaparak kurmak/kurdurmak, </a:t>
            </a:r>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p:cNvSpPr>
            <a:spLocks noGrp="1"/>
          </p:cNvSpPr>
          <p:nvPr>
            <p:ph type="title"/>
          </p:nvPr>
        </p:nvSpPr>
        <p:spPr>
          <a:xfrm>
            <a:off x="468074" y="274638"/>
            <a:ext cx="7645215" cy="792162"/>
          </a:xfrm>
        </p:spPr>
        <p:txBody>
          <a:bodyPr/>
          <a:lstStyle/>
          <a:p>
            <a:r>
              <a:rPr lang="tr-TR" sz="3200" b="1" dirty="0" smtClean="0">
                <a:solidFill>
                  <a:schemeClr val="tx1"/>
                </a:solidFill>
                <a:latin typeface="Times New Roman" pitchFamily="18" charset="0"/>
                <a:cs typeface="Times New Roman" pitchFamily="18" charset="0"/>
              </a:rPr>
              <a:t>İşgücü-Yatırım</a:t>
            </a:r>
            <a:endParaRPr lang="tr-TR" sz="3200" b="1" dirty="0" smtClean="0">
              <a:solidFill>
                <a:schemeClr val="tx1"/>
              </a:solidFill>
            </a:endParaRPr>
          </a:p>
        </p:txBody>
      </p:sp>
      <p:sp>
        <p:nvSpPr>
          <p:cNvPr id="62467" name="İçerik Yer Tutucusu 2"/>
          <p:cNvSpPr>
            <a:spLocks noGrp="1"/>
          </p:cNvSpPr>
          <p:nvPr>
            <p:ph idx="1"/>
          </p:nvPr>
        </p:nvSpPr>
        <p:spPr>
          <a:xfrm>
            <a:off x="468074" y="1181101"/>
            <a:ext cx="7645215" cy="4945063"/>
          </a:xfrm>
        </p:spPr>
        <p:txBody>
          <a:bodyPr/>
          <a:lstStyle/>
          <a:p>
            <a:pPr>
              <a:buFont typeface="Wingdings" pitchFamily="2" charset="2"/>
              <a:buChar char="§"/>
            </a:pPr>
            <a:r>
              <a:rPr lang="tr-TR" sz="2400" dirty="0" smtClean="0">
                <a:latin typeface="Times New Roman" pitchFamily="18" charset="0"/>
                <a:cs typeface="Times New Roman" pitchFamily="18" charset="0"/>
              </a:rPr>
              <a:t> </a:t>
            </a:r>
            <a:r>
              <a:rPr lang="tr-TR" sz="4400" dirty="0" smtClean="0">
                <a:latin typeface="Times New Roman" pitchFamily="18" charset="0"/>
                <a:cs typeface="Times New Roman" pitchFamily="18" charset="0"/>
              </a:rPr>
              <a:t>Çalışan Personel Sayısı :1350</a:t>
            </a:r>
          </a:p>
          <a:p>
            <a:pPr>
              <a:buFont typeface="Wingdings" pitchFamily="2" charset="2"/>
              <a:buChar char="§"/>
            </a:pPr>
            <a:endParaRPr lang="tr-TR" sz="2400" dirty="0" smtClean="0">
              <a:latin typeface="Times New Roman" pitchFamily="18" charset="0"/>
              <a:cs typeface="Times New Roman" pitchFamily="18" charset="0"/>
            </a:endParaRPr>
          </a:p>
          <a:p>
            <a:pPr>
              <a:buFont typeface="Wingdings" pitchFamily="2" charset="2"/>
              <a:buChar char="§"/>
            </a:pPr>
            <a:endParaRPr lang="tr-TR" sz="2400" dirty="0" smtClean="0">
              <a:latin typeface="Times New Roman" pitchFamily="18" charset="0"/>
              <a:cs typeface="Times New Roman" pitchFamily="18" charset="0"/>
            </a:endParaRPr>
          </a:p>
          <a:p>
            <a:pPr>
              <a:buFont typeface="Wingdings" pitchFamily="2" charset="2"/>
              <a:buChar char="§"/>
            </a:pPr>
            <a:endParaRPr lang="tr-TR" sz="2400" dirty="0" smtClean="0">
              <a:latin typeface="Times New Roman" pitchFamily="18" charset="0"/>
              <a:cs typeface="Times New Roman" pitchFamily="18" charset="0"/>
            </a:endParaRPr>
          </a:p>
          <a:p>
            <a:pPr>
              <a:buFont typeface="Wingdings" pitchFamily="2" charset="2"/>
              <a:buChar char="§"/>
            </a:pPr>
            <a:endParaRPr lang="tr-TR" sz="2400" dirty="0" smtClean="0">
              <a:latin typeface="Times New Roman" pitchFamily="18" charset="0"/>
              <a:cs typeface="Times New Roman" pitchFamily="18" charset="0"/>
            </a:endParaRPr>
          </a:p>
          <a:p>
            <a:pPr>
              <a:buFont typeface="Wingdings" pitchFamily="2" charset="2"/>
              <a:buChar char="§"/>
            </a:pPr>
            <a:endParaRPr lang="tr-TR" sz="2400" dirty="0" smtClean="0">
              <a:latin typeface="Times New Roman" pitchFamily="18" charset="0"/>
              <a:cs typeface="Times New Roman" pitchFamily="18" charset="0"/>
            </a:endParaRPr>
          </a:p>
          <a:p>
            <a:pPr>
              <a:buFont typeface="Wingdings" pitchFamily="2" charset="2"/>
              <a:buChar char="§"/>
            </a:pPr>
            <a:r>
              <a:rPr lang="tr-TR" sz="4000" dirty="0" smtClean="0">
                <a:latin typeface="Times New Roman" pitchFamily="18" charset="0"/>
                <a:cs typeface="Times New Roman" pitchFamily="18" charset="0"/>
              </a:rPr>
              <a:t>Yapılan Yatırım:Yaklaşık 75-100 Milyon $</a:t>
            </a:r>
          </a:p>
        </p:txBody>
      </p:sp>
    </p:spTree>
    <p:extLst>
      <p:ext uri="{BB962C8B-B14F-4D97-AF65-F5344CB8AC3E}">
        <p14:creationId xmlns="" xmlns:p14="http://schemas.microsoft.com/office/powerpoint/2010/main" val="3314630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p:cNvSpPr>
            <a:spLocks noGrp="1"/>
          </p:cNvSpPr>
          <p:nvPr>
            <p:ph type="title"/>
          </p:nvPr>
        </p:nvSpPr>
        <p:spPr>
          <a:xfrm>
            <a:off x="468074" y="274638"/>
            <a:ext cx="7645215" cy="792162"/>
          </a:xfrm>
        </p:spPr>
        <p:txBody>
          <a:bodyPr/>
          <a:lstStyle/>
          <a:p>
            <a:r>
              <a:rPr lang="tr-TR" sz="3200" u="sng" dirty="0" smtClean="0">
                <a:solidFill>
                  <a:schemeClr val="tx1"/>
                </a:solidFill>
                <a:latin typeface="Times New Roman" pitchFamily="18" charset="0"/>
                <a:cs typeface="Times New Roman" pitchFamily="18" charset="0"/>
              </a:rPr>
              <a:t>MEVCUT DURUM</a:t>
            </a:r>
            <a:endParaRPr lang="tr-TR" sz="3200" dirty="0" smtClean="0">
              <a:solidFill>
                <a:schemeClr val="tx1"/>
              </a:solidFill>
            </a:endParaRPr>
          </a:p>
        </p:txBody>
      </p:sp>
      <p:sp>
        <p:nvSpPr>
          <p:cNvPr id="62467" name="İçerik Yer Tutucusu 2"/>
          <p:cNvSpPr>
            <a:spLocks noGrp="1"/>
          </p:cNvSpPr>
          <p:nvPr>
            <p:ph idx="1"/>
          </p:nvPr>
        </p:nvSpPr>
        <p:spPr>
          <a:xfrm>
            <a:off x="468074" y="1181101"/>
            <a:ext cx="7645215" cy="4945063"/>
          </a:xfrm>
        </p:spPr>
        <p:txBody>
          <a:bodyPr/>
          <a:lstStyle/>
          <a:p>
            <a:r>
              <a:rPr lang="tr-TR" sz="4000" dirty="0" smtClean="0">
                <a:latin typeface="Times New Roman" pitchFamily="18" charset="0"/>
                <a:cs typeface="Times New Roman" pitchFamily="18" charset="0"/>
              </a:rPr>
              <a:t>Marmara Bölgesi                      48     </a:t>
            </a:r>
          </a:p>
          <a:p>
            <a:r>
              <a:rPr lang="tr-TR" sz="4000" dirty="0" smtClean="0">
                <a:latin typeface="Times New Roman" pitchFamily="18" charset="0"/>
                <a:cs typeface="Times New Roman" pitchFamily="18" charset="0"/>
              </a:rPr>
              <a:t>İç Anadolu Bölgesi                   41</a:t>
            </a:r>
          </a:p>
          <a:p>
            <a:r>
              <a:rPr lang="tr-TR" sz="4000" dirty="0" smtClean="0">
                <a:latin typeface="Times New Roman" pitchFamily="18" charset="0"/>
                <a:cs typeface="Times New Roman" pitchFamily="18" charset="0"/>
              </a:rPr>
              <a:t>Doğu Anadolu Bölgesi               1</a:t>
            </a:r>
          </a:p>
          <a:p>
            <a:r>
              <a:rPr lang="tr-TR" sz="4000" dirty="0" smtClean="0">
                <a:latin typeface="Times New Roman" pitchFamily="18" charset="0"/>
                <a:cs typeface="Times New Roman" pitchFamily="18" charset="0"/>
              </a:rPr>
              <a:t>Güneydoğu Anadolu Bölgesi     6</a:t>
            </a:r>
          </a:p>
          <a:p>
            <a:r>
              <a:rPr lang="tr-TR" sz="4000" dirty="0" smtClean="0">
                <a:latin typeface="Times New Roman" pitchFamily="18" charset="0"/>
                <a:cs typeface="Times New Roman" pitchFamily="18" charset="0"/>
              </a:rPr>
              <a:t>Akdeniz Bölgesi                       14</a:t>
            </a:r>
          </a:p>
          <a:p>
            <a:r>
              <a:rPr lang="tr-TR" sz="4000" dirty="0" smtClean="0">
                <a:latin typeface="Times New Roman" pitchFamily="18" charset="0"/>
                <a:cs typeface="Times New Roman" pitchFamily="18" charset="0"/>
              </a:rPr>
              <a:t>Karadeniz Bölgesi                      3</a:t>
            </a:r>
          </a:p>
          <a:p>
            <a:r>
              <a:rPr lang="tr-TR" sz="4000" dirty="0" smtClean="0">
                <a:latin typeface="Times New Roman" pitchFamily="18" charset="0"/>
                <a:cs typeface="Times New Roman" pitchFamily="18" charset="0"/>
              </a:rPr>
              <a:t>Ege Bölgesi                               23</a:t>
            </a:r>
          </a:p>
          <a:p>
            <a:pPr>
              <a:buNone/>
            </a:pPr>
            <a:endParaRPr lang="tr-TR"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314630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p:cNvSpPr>
            <a:spLocks noGrp="1"/>
          </p:cNvSpPr>
          <p:nvPr>
            <p:ph type="title"/>
          </p:nvPr>
        </p:nvSpPr>
        <p:spPr>
          <a:xfrm>
            <a:off x="468074" y="274638"/>
            <a:ext cx="7645215" cy="792162"/>
          </a:xfrm>
        </p:spPr>
        <p:txBody>
          <a:bodyPr/>
          <a:lstStyle/>
          <a:p>
            <a:r>
              <a:rPr lang="tr-TR" sz="3200" u="sng" dirty="0" smtClean="0">
                <a:solidFill>
                  <a:schemeClr val="tx1"/>
                </a:solidFill>
                <a:latin typeface="Times New Roman" pitchFamily="18" charset="0"/>
                <a:cs typeface="Times New Roman" pitchFamily="18" charset="0"/>
              </a:rPr>
              <a:t>Yeterlik Belgeli OSB</a:t>
            </a:r>
            <a:endParaRPr lang="tr-TR" sz="3200" dirty="0" smtClean="0">
              <a:solidFill>
                <a:schemeClr val="tx1"/>
              </a:solidFill>
            </a:endParaRPr>
          </a:p>
        </p:txBody>
      </p:sp>
      <p:sp>
        <p:nvSpPr>
          <p:cNvPr id="62467" name="İçerik Yer Tutucusu 2"/>
          <p:cNvSpPr>
            <a:spLocks noGrp="1"/>
          </p:cNvSpPr>
          <p:nvPr>
            <p:ph idx="1"/>
          </p:nvPr>
        </p:nvSpPr>
        <p:spPr>
          <a:xfrm>
            <a:off x="468074" y="1181101"/>
            <a:ext cx="7645215" cy="4945063"/>
          </a:xfrm>
        </p:spPr>
        <p:txBody>
          <a:bodyPr/>
          <a:lstStyle/>
          <a:p>
            <a:r>
              <a:rPr lang="tr-TR" dirty="0" smtClean="0">
                <a:latin typeface="Times New Roman" pitchFamily="18" charset="0"/>
                <a:cs typeface="Times New Roman" pitchFamily="18" charset="0"/>
              </a:rPr>
              <a:t>Çorlu Deri Organize Sanayi </a:t>
            </a:r>
            <a:r>
              <a:rPr lang="tr-TR" dirty="0" err="1" smtClean="0">
                <a:latin typeface="Times New Roman" pitchFamily="18" charset="0"/>
                <a:cs typeface="Times New Roman" pitchFamily="18" charset="0"/>
              </a:rPr>
              <a:t>Lab</a:t>
            </a:r>
            <a:r>
              <a:rPr lang="tr-TR" dirty="0" smtClean="0">
                <a:latin typeface="Times New Roman" pitchFamily="18" charset="0"/>
                <a:cs typeface="Times New Roman" pitchFamily="18" charset="0"/>
              </a:rPr>
              <a:t>.</a:t>
            </a:r>
          </a:p>
          <a:p>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a:t>
            </a:r>
          </a:p>
          <a:p>
            <a:r>
              <a:rPr lang="tr-TR" dirty="0" smtClean="0">
                <a:latin typeface="Times New Roman" pitchFamily="18" charset="0"/>
                <a:cs typeface="Times New Roman" pitchFamily="18" charset="0"/>
              </a:rPr>
              <a:t>Çerkezköy OSB </a:t>
            </a:r>
            <a:r>
              <a:rPr lang="tr-TR" dirty="0" err="1" smtClean="0">
                <a:latin typeface="Times New Roman" pitchFamily="18" charset="0"/>
                <a:cs typeface="Times New Roman" pitchFamily="18" charset="0"/>
              </a:rPr>
              <a:t>Lab</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314630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tr-TR" sz="4400" b="1" i="1" dirty="0" smtClean="0">
                <a:effectLst>
                  <a:outerShdw blurRad="38100" dist="38100" dir="2700000" algn="tl">
                    <a:srgbClr val="000000">
                      <a:alpha val="43137"/>
                    </a:srgbClr>
                  </a:outerShdw>
                </a:effectLst>
              </a:rPr>
              <a:t>İLGİNİZE TEŞEKKÜR EDERİM</a:t>
            </a:r>
            <a:endParaRPr lang="tr-TR" sz="4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415268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defRPr/>
            </a:pPr>
            <a:r>
              <a:rPr lang="tr-TR" dirty="0" smtClean="0">
                <a:solidFill>
                  <a:schemeClr val="accent2"/>
                </a:solidFill>
              </a:rPr>
              <a:t>ÖİD GÖREVLERİ</a:t>
            </a:r>
            <a:endParaRPr lang="tr-TR" dirty="0">
              <a:solidFill>
                <a:schemeClr val="accent2"/>
              </a:solidFill>
            </a:endParaRPr>
          </a:p>
        </p:txBody>
      </p:sp>
      <p:sp>
        <p:nvSpPr>
          <p:cNvPr id="3" name="2 İçerik Yer Tutucusu"/>
          <p:cNvSpPr>
            <a:spLocks noGrp="1"/>
          </p:cNvSpPr>
          <p:nvPr>
            <p:ph idx="1"/>
          </p:nvPr>
        </p:nvSpPr>
        <p:spPr/>
        <p:txBody>
          <a:bodyPr/>
          <a:lstStyle/>
          <a:p>
            <a:pPr lvl="0" eaLnBrk="1" hangingPunct="1">
              <a:buClr>
                <a:srgbClr val="FFFFCC"/>
              </a:buClr>
              <a:buNone/>
              <a:defRPr/>
            </a:pPr>
            <a:r>
              <a:rPr lang="tr-TR" sz="2000" dirty="0" smtClean="0"/>
              <a:t>ç)</a:t>
            </a:r>
            <a:r>
              <a:rPr lang="tr-TR" sz="2000" dirty="0" smtClean="0">
                <a:solidFill>
                  <a:srgbClr val="FF0000"/>
                </a:solidFill>
              </a:rPr>
              <a:t> </a:t>
            </a:r>
            <a:r>
              <a:rPr lang="tr-TR" sz="2000" dirty="0" smtClean="0"/>
              <a:t>Seyyar </a:t>
            </a:r>
            <a:r>
              <a:rPr lang="tr-TR" sz="2000" dirty="0"/>
              <a:t>su/atık su Laboratuarları </a:t>
            </a:r>
            <a:r>
              <a:rPr lang="tr-TR" sz="2000" dirty="0" smtClean="0"/>
              <a:t>ile </a:t>
            </a:r>
            <a:r>
              <a:rPr lang="tr-TR" sz="2000" b="1" i="1" u="sng" dirty="0">
                <a:solidFill>
                  <a:srgbClr val="FF0000"/>
                </a:solidFill>
              </a:rPr>
              <a:t>havzalarda ve denizlerde izleme ve denetim programlarını </a:t>
            </a:r>
            <a:r>
              <a:rPr lang="tr-TR" sz="2000" dirty="0" smtClean="0"/>
              <a:t> yapmak ve </a:t>
            </a:r>
            <a:r>
              <a:rPr lang="tr-TR" sz="2000" dirty="0"/>
              <a:t>uygulamak,</a:t>
            </a:r>
          </a:p>
          <a:p>
            <a:pPr lvl="0" eaLnBrk="1" hangingPunct="1">
              <a:buClr>
                <a:srgbClr val="FFFFCC"/>
              </a:buClr>
              <a:buNone/>
              <a:defRPr/>
            </a:pPr>
            <a:endParaRPr lang="tr-TR" sz="2000" dirty="0">
              <a:solidFill>
                <a:srgbClr val="FF0000"/>
              </a:solidFill>
            </a:endParaRPr>
          </a:p>
          <a:p>
            <a:pPr marL="457200" lvl="0" indent="-457200" eaLnBrk="1" hangingPunct="1">
              <a:buClr>
                <a:srgbClr val="FFFFCC"/>
              </a:buClr>
              <a:buNone/>
              <a:defRPr/>
            </a:pPr>
            <a:r>
              <a:rPr lang="tr-TR" sz="2000" dirty="0" smtClean="0"/>
              <a:t>d)</a:t>
            </a:r>
            <a:r>
              <a:rPr lang="tr-TR" sz="2000" b="1" i="1" dirty="0" smtClean="0">
                <a:solidFill>
                  <a:srgbClr val="FF0000"/>
                </a:solidFill>
              </a:rPr>
              <a:t> </a:t>
            </a:r>
            <a:r>
              <a:rPr lang="tr-TR" sz="2000" dirty="0" smtClean="0"/>
              <a:t>Çevre </a:t>
            </a:r>
            <a:r>
              <a:rPr lang="tr-TR" sz="2000" dirty="0"/>
              <a:t>ölçüm ve analiz yöntemlerine ilişkin </a:t>
            </a:r>
            <a:r>
              <a:rPr lang="tr-TR" sz="2000" b="1" i="1" u="sng" dirty="0">
                <a:solidFill>
                  <a:srgbClr val="FF0000"/>
                </a:solidFill>
              </a:rPr>
              <a:t>standartları belirlemek, </a:t>
            </a:r>
            <a:r>
              <a:rPr lang="tr-TR" sz="2000" b="1" i="1" u="sng" dirty="0" smtClean="0">
                <a:solidFill>
                  <a:srgbClr val="FF0000"/>
                </a:solidFill>
              </a:rPr>
              <a:t> uygulamak </a:t>
            </a:r>
            <a:r>
              <a:rPr lang="tr-TR" sz="2000" b="1" i="1" u="sng" dirty="0">
                <a:solidFill>
                  <a:srgbClr val="FF0000"/>
                </a:solidFill>
              </a:rPr>
              <a:t>ve uygulatmak</a:t>
            </a:r>
            <a:r>
              <a:rPr lang="tr-TR" sz="2000" dirty="0">
                <a:solidFill>
                  <a:srgbClr val="FF0000"/>
                </a:solidFill>
              </a:rPr>
              <a:t>, </a:t>
            </a:r>
            <a:r>
              <a:rPr lang="tr-TR" sz="2000" dirty="0"/>
              <a:t>standart taslaklarına görüş vermek</a:t>
            </a:r>
            <a:r>
              <a:rPr lang="tr-TR" sz="2000" dirty="0" smtClean="0"/>
              <a:t>,</a:t>
            </a:r>
          </a:p>
          <a:p>
            <a:pPr marL="457200" lvl="0" indent="-457200" eaLnBrk="1" hangingPunct="1">
              <a:buClr>
                <a:srgbClr val="FFFFCC"/>
              </a:buClr>
              <a:buNone/>
              <a:defRPr/>
            </a:pPr>
            <a:endParaRPr lang="tr-TR" sz="2000" dirty="0"/>
          </a:p>
          <a:p>
            <a:pPr eaLnBrk="1" hangingPunct="1">
              <a:buClr>
                <a:srgbClr val="FFFFCC"/>
              </a:buClr>
              <a:buNone/>
              <a:defRPr/>
            </a:pPr>
            <a:r>
              <a:rPr lang="tr-TR" sz="2000" dirty="0" smtClean="0"/>
              <a:t>e)</a:t>
            </a:r>
            <a:r>
              <a:rPr lang="tr-TR" sz="2000" dirty="0" smtClean="0">
                <a:solidFill>
                  <a:srgbClr val="FF0000"/>
                </a:solidFill>
              </a:rPr>
              <a:t> </a:t>
            </a:r>
            <a:r>
              <a:rPr lang="tr-TR" sz="2000" dirty="0" smtClean="0"/>
              <a:t>Ölçüm, izleme ve analiz sistemlerine yönelik </a:t>
            </a:r>
            <a:r>
              <a:rPr lang="tr-TR" sz="2000" b="1" i="1" u="sng" dirty="0" smtClean="0">
                <a:solidFill>
                  <a:srgbClr val="FF0000"/>
                </a:solidFill>
              </a:rPr>
              <a:t>Kalite Yönetim  Sistemlerini oluşturmak ,</a:t>
            </a:r>
          </a:p>
          <a:p>
            <a:pPr lvl="0" eaLnBrk="1" hangingPunct="1">
              <a:buClr>
                <a:srgbClr val="FFFFCC"/>
              </a:buClr>
              <a:buNone/>
              <a:defRPr/>
            </a:pPr>
            <a:endParaRPr lang="tr-TR" sz="2000" dirty="0">
              <a:solidFill>
                <a:srgbClr val="FF0000"/>
              </a:solidFill>
            </a:endParaRPr>
          </a:p>
          <a:p>
            <a:pPr marL="0" indent="0" eaLnBrk="1" hangingPunct="1">
              <a:buNone/>
              <a:defRPr/>
            </a:pPr>
            <a:endParaRPr lang="tr-TR" sz="2000" dirty="0" smtClean="0">
              <a:solidFill>
                <a:srgbClr val="FF0000"/>
              </a:solidFill>
            </a:endParaRPr>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defRPr/>
            </a:pPr>
            <a:r>
              <a:rPr lang="tr-TR" dirty="0">
                <a:solidFill>
                  <a:schemeClr val="accent2"/>
                </a:solidFill>
              </a:rPr>
              <a:t>ÖİD GÖREVLERİ</a:t>
            </a:r>
          </a:p>
        </p:txBody>
      </p:sp>
      <p:sp>
        <p:nvSpPr>
          <p:cNvPr id="3" name="2 İçerik Yer Tutucusu"/>
          <p:cNvSpPr>
            <a:spLocks noGrp="1"/>
          </p:cNvSpPr>
          <p:nvPr>
            <p:ph idx="1"/>
          </p:nvPr>
        </p:nvSpPr>
        <p:spPr>
          <a:xfrm>
            <a:off x="1092173" y="1124744"/>
            <a:ext cx="7723228" cy="5184576"/>
          </a:xfrm>
        </p:spPr>
        <p:txBody>
          <a:bodyPr>
            <a:normAutofit/>
          </a:bodyPr>
          <a:lstStyle/>
          <a:p>
            <a:pPr eaLnBrk="1" hangingPunct="1">
              <a:buFont typeface="Wingdings" pitchFamily="2" charset="2"/>
              <a:buNone/>
              <a:defRPr/>
            </a:pPr>
            <a:endParaRPr lang="tr-TR" sz="2400" dirty="0" smtClean="0"/>
          </a:p>
          <a:p>
            <a:pPr marL="268288" indent="-268288" eaLnBrk="1" hangingPunct="1">
              <a:buNone/>
              <a:defRPr/>
            </a:pPr>
            <a:r>
              <a:rPr lang="tr-TR" sz="2400" dirty="0" smtClean="0"/>
              <a:t>f)</a:t>
            </a:r>
            <a:r>
              <a:rPr lang="tr-TR" sz="2400" b="1" i="1" u="sng" dirty="0" smtClean="0">
                <a:solidFill>
                  <a:srgbClr val="FF0000"/>
                </a:solidFill>
              </a:rPr>
              <a:t> Laboratuarların uzaktan denetlenmesi ve izlenmesi amacıyla yeterlik testleri düzenlemek ve/veya düzenlettirmek</a:t>
            </a:r>
            <a:endParaRPr lang="tr-TR" sz="2400" dirty="0" smtClean="0"/>
          </a:p>
          <a:p>
            <a:pPr marL="0" indent="0" eaLnBrk="1" hangingPunct="1">
              <a:buNone/>
              <a:defRPr/>
            </a:pPr>
            <a:endParaRPr lang="tr-TR" sz="2400" dirty="0" smtClean="0"/>
          </a:p>
          <a:p>
            <a:pPr eaLnBrk="1" hangingPunct="1">
              <a:buNone/>
              <a:defRPr/>
            </a:pPr>
            <a:r>
              <a:rPr lang="tr-TR" sz="2400" dirty="0" smtClean="0"/>
              <a:t>g) Her türlü kirletici yayan sanayi tesislerinin </a:t>
            </a:r>
            <a:r>
              <a:rPr lang="tr-TR" sz="2400" b="1" i="1" u="sng" dirty="0" smtClean="0">
                <a:solidFill>
                  <a:srgbClr val="FF0000"/>
                </a:solidFill>
              </a:rPr>
              <a:t>envanterini tutmak</a:t>
            </a:r>
            <a:r>
              <a:rPr lang="tr-TR" sz="2400" b="1" i="1" u="sng" dirty="0" smtClean="0">
                <a:solidFill>
                  <a:srgbClr val="FFFF00"/>
                </a:solidFill>
              </a:rPr>
              <a:t>;</a:t>
            </a:r>
            <a:r>
              <a:rPr lang="tr-TR" sz="2400" dirty="0" smtClean="0"/>
              <a:t>havaya, suya ve toprağa verdikleri emisyon ve deşarjları izlemek, izleme verilerini kayıt altına almak, raporlamak </a:t>
            </a:r>
          </a:p>
          <a:p>
            <a:pPr eaLnBrk="1" hangingPunct="1">
              <a:buNone/>
              <a:defRPr/>
            </a:pPr>
            <a:r>
              <a:rPr lang="tr-TR" sz="2400" dirty="0"/>
              <a:t>h) </a:t>
            </a:r>
            <a:r>
              <a:rPr lang="tr-TR" sz="2400" dirty="0" smtClean="0"/>
              <a:t>Sanayi </a:t>
            </a:r>
            <a:r>
              <a:rPr lang="tr-TR" sz="2400" dirty="0"/>
              <a:t>tesislerine </a:t>
            </a:r>
            <a:r>
              <a:rPr lang="tr-TR" sz="2400" b="1" i="1" u="sng" dirty="0">
                <a:solidFill>
                  <a:srgbClr val="FF0000"/>
                </a:solidFill>
              </a:rPr>
              <a:t>sürekli emisyon ve deşarj ölçüm sistemlerini kurdurmak ve bu konudaki çalışmaları koordine etmek</a:t>
            </a:r>
            <a:endParaRPr lang="tr-TR" sz="2400" b="1" i="1" u="sng" dirty="0" smtClean="0">
              <a:solidFill>
                <a:srgbClr val="FF0000"/>
              </a:solidFill>
            </a:endParaRPr>
          </a:p>
        </p:txBody>
      </p:sp>
      <p:pic>
        <p:nvPicPr>
          <p:cNvPr id="5" name="Picture 5" descr="C:\Documents and Settings\murat\Desktop\orijinal_logo.jpg"/>
          <p:cNvPicPr>
            <a:picLocks noChangeAspect="1" noChangeArrowheads="1"/>
          </p:cNvPicPr>
          <p:nvPr/>
        </p:nvPicPr>
        <p:blipFill>
          <a:blip r:embed="rId2" r:link="rId3"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tr-TR" sz="2400" b="1" smtClean="0"/>
              <a:t/>
            </a:r>
            <a:br>
              <a:rPr lang="tr-TR" sz="2400" b="1" smtClean="0"/>
            </a:br>
            <a:r>
              <a:rPr lang="tr-TR" sz="2400" b="1" smtClean="0"/>
              <a:t>Ölçüm ve İzleme Dairesi Başkanlığı</a:t>
            </a:r>
            <a:br>
              <a:rPr lang="tr-TR" sz="2400" b="1" smtClean="0"/>
            </a:br>
            <a:r>
              <a:rPr lang="tr-TR" sz="2400" b="1" smtClean="0"/>
              <a:t>Çevre Referans Laboratuvarı (ÇRL)</a:t>
            </a:r>
            <a:br>
              <a:rPr lang="tr-TR" sz="2400" b="1" smtClean="0"/>
            </a:br>
            <a:endParaRPr lang="tr-TR" sz="2400" b="1" smtClean="0"/>
          </a:p>
        </p:txBody>
      </p:sp>
      <p:sp>
        <p:nvSpPr>
          <p:cNvPr id="7171" name="Rectangle 3"/>
          <p:cNvSpPr>
            <a:spLocks noGrp="1" noChangeArrowheads="1"/>
          </p:cNvSpPr>
          <p:nvPr>
            <p:ph idx="1"/>
          </p:nvPr>
        </p:nvSpPr>
        <p:spPr>
          <a:xfrm>
            <a:off x="3648711" y="1052513"/>
            <a:ext cx="5455992" cy="4525962"/>
          </a:xfrm>
        </p:spPr>
        <p:txBody>
          <a:bodyPr/>
          <a:lstStyle/>
          <a:p>
            <a:pPr algn="just" eaLnBrk="1" hangingPunct="1">
              <a:spcBef>
                <a:spcPct val="50000"/>
              </a:spcBef>
              <a:buFont typeface="Wingdings" pitchFamily="2" charset="2"/>
              <a:buChar char="§"/>
            </a:pPr>
            <a:r>
              <a:rPr lang="tr-TR" sz="2200" dirty="0" smtClean="0"/>
              <a:t>Bakanlığımız Çevre Yönetimi Genel Müdürlüğü bünyesinde faaliyetini sürdüren ÇRL, 1998 yılında kurulmuş olup, (51 parametre) olan akredite bir laboratuvardır. Bünyesindeki 3 adet seyyar su ve atık su laboratuvarı ile deniz, göl, akarsu ve arıtma tesislerinde denetim ve kirlilik izleme çalışmaları yapmaktadır. </a:t>
            </a:r>
          </a:p>
          <a:p>
            <a:endParaRPr lang="tr-TR" dirty="0" smtClean="0"/>
          </a:p>
        </p:txBody>
      </p:sp>
      <p:pic>
        <p:nvPicPr>
          <p:cNvPr id="7172" name="Picture 6" descr="binaresmi"/>
          <p:cNvPicPr>
            <a:picLocks noChangeAspect="1" noChangeArrowheads="1"/>
          </p:cNvPicPr>
          <p:nvPr/>
        </p:nvPicPr>
        <p:blipFill>
          <a:blip r:embed="rId2" cstate="print">
            <a:extLst>
              <a:ext uri="{28A0092B-C50C-407E-A947-70E740481C1C}">
                <a14:useLocalDpi xmlns:a14="http://schemas.microsoft.com/office/drawing/2010/main" xmlns="" val="0"/>
              </a:ext>
            </a:extLst>
          </a:blip>
          <a:srcRect b="22221"/>
          <a:stretch>
            <a:fillRect/>
          </a:stretch>
        </p:blipFill>
        <p:spPr bwMode="auto">
          <a:xfrm>
            <a:off x="552588" y="1052513"/>
            <a:ext cx="3169254"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2 İçerik Yer Tutucusu"/>
          <p:cNvSpPr>
            <a:spLocks/>
          </p:cNvSpPr>
          <p:nvPr/>
        </p:nvSpPr>
        <p:spPr bwMode="auto">
          <a:xfrm>
            <a:off x="552593" y="2420938"/>
            <a:ext cx="3317153" cy="14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273050" algn="ctr">
              <a:spcBef>
                <a:spcPct val="20000"/>
              </a:spcBef>
            </a:pPr>
            <a:r>
              <a:rPr lang="tr-TR" smtClean="0">
                <a:solidFill>
                  <a:srgbClr val="0033CC"/>
                </a:solidFill>
              </a:rPr>
              <a:t>www.lab-cevreorman.gov.tr</a:t>
            </a:r>
          </a:p>
        </p:txBody>
      </p:sp>
      <p:pic>
        <p:nvPicPr>
          <p:cNvPr id="7174" name="Picture 4" descr="AB-0262-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9967" y="188913"/>
            <a:ext cx="811003"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7927" y="188914"/>
            <a:ext cx="975155"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8001">
                <a:solidFill>
                  <a:srgbClr val="000000"/>
                </a:solidFill>
                <a:miter lim="800000"/>
                <a:headEnd/>
                <a:tailEnd/>
              </a14:hiddenLine>
            </a:ext>
          </a:extLst>
        </p:spPr>
      </p:pic>
      <p:pic>
        <p:nvPicPr>
          <p:cNvPr id="7176" name="Picture 11" descr="IMG_0517"/>
          <p:cNvPicPr>
            <a:picLocks noChangeAspect="1" noChangeArrowheads="1"/>
          </p:cNvPicPr>
          <p:nvPr/>
        </p:nvPicPr>
        <p:blipFill>
          <a:blip r:embed="rId5" cstate="print">
            <a:extLst>
              <a:ext uri="{28A0092B-C50C-407E-A947-70E740481C1C}">
                <a14:useLocalDpi xmlns:a14="http://schemas.microsoft.com/office/drawing/2010/main" xmlns="" val="0"/>
              </a:ext>
            </a:extLst>
          </a:blip>
          <a:srcRect b="6915"/>
          <a:stretch>
            <a:fillRect/>
          </a:stretch>
        </p:blipFill>
        <p:spPr bwMode="auto">
          <a:xfrm>
            <a:off x="552588" y="2781300"/>
            <a:ext cx="317088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12" descr="IMG_0486"/>
          <p:cNvPicPr>
            <a:picLocks noChangeAspect="1" noChangeArrowheads="1"/>
          </p:cNvPicPr>
          <p:nvPr/>
        </p:nvPicPr>
        <p:blipFill>
          <a:blip r:embed="rId6" cstate="print">
            <a:extLst>
              <a:ext uri="{28A0092B-C50C-407E-A947-70E740481C1C}">
                <a14:useLocalDpi xmlns:a14="http://schemas.microsoft.com/office/drawing/2010/main" xmlns="" val="0"/>
              </a:ext>
            </a:extLst>
          </a:blip>
          <a:srcRect b="14331"/>
          <a:stretch>
            <a:fillRect/>
          </a:stretch>
        </p:blipFill>
        <p:spPr bwMode="auto">
          <a:xfrm>
            <a:off x="552593" y="4797436"/>
            <a:ext cx="3317153"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6" descr="DSC07308"/>
          <p:cNvPicPr>
            <a:picLocks noChangeAspect="1" noChangeArrowheads="1"/>
          </p:cNvPicPr>
          <p:nvPr/>
        </p:nvPicPr>
        <p:blipFill>
          <a:blip r:embed="rId7" cstate="print">
            <a:extLst>
              <a:ext uri="{28A0092B-C50C-407E-A947-70E740481C1C}">
                <a14:useLocalDpi xmlns:a14="http://schemas.microsoft.com/office/drawing/2010/main" xmlns="" val="0"/>
              </a:ext>
            </a:extLst>
          </a:blip>
          <a:srcRect t="7011" b="5624"/>
          <a:stretch>
            <a:fillRect/>
          </a:stretch>
        </p:blipFill>
        <p:spPr bwMode="auto">
          <a:xfrm>
            <a:off x="4901779" y="4365636"/>
            <a:ext cx="3538188"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7753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sz="2400" b="1" smtClean="0"/>
              <a:t>Ölçüm ve İzleme Dairesi Başkanlığı</a:t>
            </a:r>
            <a:br>
              <a:rPr lang="tr-TR" sz="2400" b="1" smtClean="0"/>
            </a:br>
            <a:r>
              <a:rPr lang="tr-TR" sz="2400" b="1" smtClean="0"/>
              <a:t>Çevre Referans Laboratuvarı (ÇRL)</a:t>
            </a:r>
          </a:p>
        </p:txBody>
      </p:sp>
      <p:pic>
        <p:nvPicPr>
          <p:cNvPr id="9219" name="Picture 4" descr="DSC_693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256" y="3789040"/>
            <a:ext cx="4238674"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5" descr="DSC_01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256" y="1052736"/>
            <a:ext cx="4422328"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 Box 7"/>
          <p:cNvSpPr txBox="1">
            <a:spLocks noChangeArrowheads="1"/>
          </p:cNvSpPr>
          <p:nvPr/>
        </p:nvSpPr>
        <p:spPr bwMode="auto">
          <a:xfrm>
            <a:off x="4752752" y="1124744"/>
            <a:ext cx="460873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r>
              <a:rPr lang="tr-TR" b="1" dirty="0" smtClean="0">
                <a:solidFill>
                  <a:srgbClr val="000000"/>
                </a:solidFill>
              </a:rPr>
              <a:t>Seyyar Su ve Atık Su Laboratuvarı</a:t>
            </a:r>
          </a:p>
        </p:txBody>
      </p:sp>
      <p:sp>
        <p:nvSpPr>
          <p:cNvPr id="9222" name="Text Box 8"/>
          <p:cNvSpPr txBox="1">
            <a:spLocks noChangeArrowheads="1"/>
          </p:cNvSpPr>
          <p:nvPr/>
        </p:nvSpPr>
        <p:spPr bwMode="auto">
          <a:xfrm>
            <a:off x="5112792" y="2276872"/>
            <a:ext cx="3907121"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just" eaLnBrk="1" hangingPunct="1">
              <a:spcBef>
                <a:spcPct val="50000"/>
              </a:spcBef>
            </a:pPr>
            <a:r>
              <a:rPr lang="tr-TR" sz="2800" dirty="0" smtClean="0">
                <a:solidFill>
                  <a:srgbClr val="000000"/>
                </a:solidFill>
              </a:rPr>
              <a:t>Seyyar Su ve Atık Su Laboratuvarı, 3 adet seyyar analiz aracı ve 1 adet numune alma botu ile havzalarda ve denizlerde su kalitesi izleme ve tesislerde denetim faaliyetlerini sürdürmektedir. </a:t>
            </a:r>
          </a:p>
        </p:txBody>
      </p:sp>
    </p:spTree>
    <p:extLst>
      <p:ext uri="{BB962C8B-B14F-4D97-AF65-F5344CB8AC3E}">
        <p14:creationId xmlns:p14="http://schemas.microsoft.com/office/powerpoint/2010/main" xmlns="" val="29117804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760" y="530352"/>
            <a:ext cx="8855968" cy="5797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4" name="3 Slayt Numarası Yer Tutucusu"/>
          <p:cNvSpPr>
            <a:spLocks noGrp="1"/>
          </p:cNvSpPr>
          <p:nvPr>
            <p:ph type="sldNum" sz="quarter" idx="12"/>
          </p:nvPr>
        </p:nvSpPr>
        <p:spPr/>
        <p:txBody>
          <a:bodyPr/>
          <a:lstStyle/>
          <a:p>
            <a:pPr>
              <a:defRPr/>
            </a:pPr>
            <a:fld id="{08F2B4C9-132A-4161-8D91-5043F3AE6AA6}" type="slidenum">
              <a:rPr lang="tr-TR" smtClean="0">
                <a:solidFill>
                  <a:srgbClr val="FFFFFF"/>
                </a:solidFill>
              </a:rPr>
              <a:pPr>
                <a:defRPr/>
              </a:pPr>
              <a:t>8</a:t>
            </a:fld>
            <a:endParaRPr lang="tr-TR">
              <a:solidFill>
                <a:srgbClr val="FFFFFF"/>
              </a:solidFill>
            </a:endParaRPr>
          </a:p>
        </p:txBody>
      </p:sp>
    </p:spTree>
    <p:extLst>
      <p:ext uri="{BB962C8B-B14F-4D97-AF65-F5344CB8AC3E}">
        <p14:creationId xmlns:p14="http://schemas.microsoft.com/office/powerpoint/2010/main" xmlns="" val="318869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061" y="4"/>
            <a:ext cx="8705340" cy="6857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5" descr="C:\Documents and Settings\murat\Desktop\orijinal_logo.jpg"/>
          <p:cNvPicPr>
            <a:picLocks noChangeAspect="1" noChangeArrowheads="1"/>
          </p:cNvPicPr>
          <p:nvPr/>
        </p:nvPicPr>
        <p:blipFill>
          <a:blip r:embed="rId3" r:link="rId4" cstate="print">
            <a:lum bright="-6000" contrast="-12000"/>
          </a:blip>
          <a:srcRect/>
          <a:stretch>
            <a:fillRect/>
          </a:stretch>
        </p:blipFill>
        <p:spPr bwMode="auto">
          <a:xfrm>
            <a:off x="9" y="2"/>
            <a:ext cx="1327837" cy="973139"/>
          </a:xfrm>
          <a:prstGeom prst="rect">
            <a:avLst/>
          </a:prstGeom>
          <a:solidFill>
            <a:schemeClr val="tx1">
              <a:alpha val="20000"/>
            </a:schemeClr>
          </a:solidFill>
          <a:ln w="9525">
            <a:noFill/>
            <a:miter lim="800000"/>
            <a:headEnd/>
            <a:tailEnd/>
          </a:ln>
          <a:effectLst/>
        </p:spPr>
      </p:pic>
      <p:sp>
        <p:nvSpPr>
          <p:cNvPr id="4" name="3 Slayt Numarası Yer Tutucusu"/>
          <p:cNvSpPr>
            <a:spLocks noGrp="1"/>
          </p:cNvSpPr>
          <p:nvPr>
            <p:ph type="sldNum" sz="quarter" idx="12"/>
          </p:nvPr>
        </p:nvSpPr>
        <p:spPr/>
        <p:txBody>
          <a:bodyPr/>
          <a:lstStyle/>
          <a:p>
            <a:pPr>
              <a:defRPr/>
            </a:pPr>
            <a:fld id="{08F2B4C9-132A-4161-8D91-5043F3AE6AA6}" type="slidenum">
              <a:rPr lang="tr-TR" smtClean="0">
                <a:solidFill>
                  <a:srgbClr val="FFFFFF"/>
                </a:solidFill>
              </a:rPr>
              <a:pPr>
                <a:defRPr/>
              </a:pPr>
              <a:t>9</a:t>
            </a:fld>
            <a:endParaRPr lang="tr-TR">
              <a:solidFill>
                <a:srgbClr val="FFFFFF"/>
              </a:solidFill>
            </a:endParaRPr>
          </a:p>
        </p:txBody>
      </p:sp>
    </p:spTree>
    <p:extLst>
      <p:ext uri="{BB962C8B-B14F-4D97-AF65-F5344CB8AC3E}">
        <p14:creationId xmlns:p14="http://schemas.microsoft.com/office/powerpoint/2010/main" xmlns="" val="43213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ateji">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ateji">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3153</TotalTime>
  <Words>1047</Words>
  <Application>Microsoft Office PowerPoint</Application>
  <PresentationFormat>Özel</PresentationFormat>
  <Paragraphs>175</Paragraphs>
  <Slides>33</Slides>
  <Notes>2</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33</vt:i4>
      </vt:variant>
    </vt:vector>
  </HeadingPairs>
  <TitlesOfParts>
    <vt:vector size="36" baseType="lpstr">
      <vt:lpstr>strateji</vt:lpstr>
      <vt:lpstr>1_strateji</vt:lpstr>
      <vt:lpstr>Worksheet</vt:lpstr>
      <vt:lpstr> ÇEVRE YÖNETİMİ GENEL MÜDÜRLÜĞÜ </vt:lpstr>
      <vt:lpstr>ÖLÇÜM VE İZLEME DAİRESİ BAŞKANLIĞI</vt:lpstr>
      <vt:lpstr>ÖİD GÖREVLERİ</vt:lpstr>
      <vt:lpstr>ÖİD GÖREVLERİ</vt:lpstr>
      <vt:lpstr>ÖİD GÖREVLERİ</vt:lpstr>
      <vt:lpstr> Ölçüm ve İzleme Dairesi Başkanlığı Çevre Referans Laboratuvarı (ÇRL) </vt:lpstr>
      <vt:lpstr>Ölçüm ve İzleme Dairesi Başkanlığı Çevre Referans Laboratuvarı (ÇRL)</vt:lpstr>
      <vt:lpstr>Slayt 8</vt:lpstr>
      <vt:lpstr>Slayt 9</vt:lpstr>
      <vt:lpstr>Slayt 10</vt:lpstr>
      <vt:lpstr>AKREDİTASYON</vt:lpstr>
      <vt:lpstr>AKREDİTASYON</vt:lpstr>
      <vt:lpstr>AKREDİTASYON</vt:lpstr>
      <vt:lpstr>2011 YILI HEDEFLERİ AKREDİTASYON</vt:lpstr>
      <vt:lpstr>Ulusal Hava Kalitesi İzleme Ağı </vt:lpstr>
      <vt:lpstr>Mevcut İstasyon Sayısı</vt:lpstr>
      <vt:lpstr>İstasyonlarda Ölçülen Parametreler</vt:lpstr>
      <vt:lpstr>Halkı Bilgilendirme</vt:lpstr>
      <vt:lpstr> Ulusal Su Kalitesi İzleme Ağı</vt:lpstr>
      <vt:lpstr>Endüstriyel Kirlilik İzleme </vt:lpstr>
      <vt:lpstr>Sürekli Emisyon Ölçüm Sistemleri Tebliği  </vt:lpstr>
      <vt:lpstr>Anlık On-Line İzleme</vt:lpstr>
      <vt:lpstr>Laboratuvar Yetkilendirmeleri</vt:lpstr>
      <vt:lpstr>Laboratuvar Yetkilendirmeleri</vt:lpstr>
      <vt:lpstr>Laboratuvar Yetkilendirmeleri</vt:lpstr>
      <vt:lpstr>MEVCUT DURUM</vt:lpstr>
      <vt:lpstr>Slayt 27</vt:lpstr>
      <vt:lpstr>Slayt 28</vt:lpstr>
      <vt:lpstr>LABORATUVAR DENETİMİ</vt:lpstr>
      <vt:lpstr>İşgücü-Yatırım</vt:lpstr>
      <vt:lpstr>MEVCUT DURUM</vt:lpstr>
      <vt:lpstr>Yeterlik Belgeli OSB</vt:lpstr>
      <vt:lpstr> </vt:lpstr>
    </vt:vector>
  </TitlesOfParts>
  <Company>Çevre Referans Laboratuvarı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Birim</dc:creator>
  <cp:lastModifiedBy>HIY</cp:lastModifiedBy>
  <cp:revision>245</cp:revision>
  <dcterms:created xsi:type="dcterms:W3CDTF">2009-04-15T12:40:34Z</dcterms:created>
  <dcterms:modified xsi:type="dcterms:W3CDTF">2011-02-25T07:39:36Z</dcterms:modified>
</cp:coreProperties>
</file>