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3" r:id="rId1"/>
  </p:sldMasterIdLst>
  <p:notesMasterIdLst>
    <p:notesMasterId r:id="rId25"/>
  </p:notesMasterIdLst>
  <p:sldIdLst>
    <p:sldId id="296" r:id="rId2"/>
    <p:sldId id="295" r:id="rId3"/>
    <p:sldId id="257" r:id="rId4"/>
    <p:sldId id="282" r:id="rId5"/>
    <p:sldId id="267" r:id="rId6"/>
    <p:sldId id="261" r:id="rId7"/>
    <p:sldId id="270" r:id="rId8"/>
    <p:sldId id="259" r:id="rId9"/>
    <p:sldId id="271" r:id="rId10"/>
    <p:sldId id="272" r:id="rId11"/>
    <p:sldId id="260" r:id="rId12"/>
    <p:sldId id="305" r:id="rId13"/>
    <p:sldId id="262" r:id="rId14"/>
    <p:sldId id="279" r:id="rId15"/>
    <p:sldId id="285" r:id="rId16"/>
    <p:sldId id="287" r:id="rId17"/>
    <p:sldId id="300" r:id="rId18"/>
    <p:sldId id="301" r:id="rId19"/>
    <p:sldId id="302" r:id="rId20"/>
    <p:sldId id="303" r:id="rId21"/>
    <p:sldId id="304" r:id="rId22"/>
    <p:sldId id="263" r:id="rId23"/>
    <p:sldId id="297" r:id="rId24"/>
  </p:sldIdLst>
  <p:sldSz cx="9144000" cy="6858000" type="screen4x3"/>
  <p:notesSz cx="6794500" cy="9906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427" autoAdjust="0"/>
    <p:restoredTop sz="94660"/>
  </p:normalViewPr>
  <p:slideViewPr>
    <p:cSldViewPr>
      <p:cViewPr varScale="1">
        <p:scale>
          <a:sx n="61" d="100"/>
          <a:sy n="61" d="100"/>
        </p:scale>
        <p:origin x="-155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Erdal%20Hoca%20Van%20Sunum\TEDAS%20-%202009%20T&#252;rkiye%20Elektrik%20Da&#287;&#305;t&#305;m%20ve%20T&#252;ketim%20&#304;statistikleri\T&#252;ketim-Y&#305;llar.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tr-TR"/>
  <c:chart>
    <c:autoTitleDeleted val="1"/>
    <c:plotArea>
      <c:layout/>
      <c:lineChart>
        <c:grouping val="standard"/>
        <c:ser>
          <c:idx val="2"/>
          <c:order val="2"/>
          <c:tx>
            <c:strRef>
              <c:f>"Elektirik"</c:f>
            </c:strRef>
          </c:tx>
          <c:marker>
            <c:symbol val="none"/>
          </c:marker>
          <c:cat>
            <c:multiLvlStrRef>
              <c:f>Sayfa1!$C$10:$C$48</c:f>
            </c:multiLvlStrRef>
          </c:cat>
          <c:val>
            <c:numRef>
              <c:f>Sayfa1!$Y$10:$Y$48</c:f>
            </c:numRef>
          </c:val>
        </c:ser>
        <c:ser>
          <c:idx val="3"/>
          <c:order val="3"/>
          <c:tx>
            <c:strRef>
              <c:f>"Büyüme Hızı"</c:f>
            </c:strRef>
          </c:tx>
          <c:marker>
            <c:symbol val="none"/>
          </c:marker>
          <c:cat>
            <c:multiLvlStrRef>
              <c:f>Sayfa1!$C$10:$C$48</c:f>
            </c:multiLvlStrRef>
          </c:cat>
          <c:val>
            <c:numRef>
              <c:f>Sayfa1!$Z$10:$Z$48</c:f>
            </c:numRef>
          </c:val>
        </c:ser>
        <c:ser>
          <c:idx val="0"/>
          <c:order val="0"/>
          <c:tx>
            <c:v>Elektrik</c:v>
          </c:tx>
          <c:marker>
            <c:symbol val="none"/>
          </c:marker>
          <c:cat>
            <c:numRef>
              <c:f>'[Tüketim-Yıllar.xls]Sayfa2'!$A$2:$A$40</c:f>
              <c:numCache>
                <c:formatCode>0</c:formatCode>
                <c:ptCount val="39"/>
                <c:pt idx="0">
                  <c:v>1970</c:v>
                </c:pt>
                <c:pt idx="1">
                  <c:v>1971</c:v>
                </c:pt>
                <c:pt idx="2">
                  <c:v>1972</c:v>
                </c:pt>
                <c:pt idx="3">
                  <c:v>1973</c:v>
                </c:pt>
                <c:pt idx="4">
                  <c:v>1974</c:v>
                </c:pt>
                <c:pt idx="5">
                  <c:v>1975</c:v>
                </c:pt>
                <c:pt idx="6">
                  <c:v>1976</c:v>
                </c:pt>
                <c:pt idx="7">
                  <c:v>1977</c:v>
                </c:pt>
                <c:pt idx="8">
                  <c:v>1978</c:v>
                </c:pt>
                <c:pt idx="9">
                  <c:v>1979</c:v>
                </c:pt>
                <c:pt idx="10" formatCode="General">
                  <c:v>1980</c:v>
                </c:pt>
                <c:pt idx="11" formatCode="General">
                  <c:v>1981</c:v>
                </c:pt>
                <c:pt idx="12" formatCode="General">
                  <c:v>1982</c:v>
                </c:pt>
                <c:pt idx="13" formatCode="General">
                  <c:v>1983</c:v>
                </c:pt>
                <c:pt idx="14" formatCode="General">
                  <c:v>1984</c:v>
                </c:pt>
                <c:pt idx="15" formatCode="General">
                  <c:v>1985</c:v>
                </c:pt>
                <c:pt idx="16" formatCode="General">
                  <c:v>1986</c:v>
                </c:pt>
                <c:pt idx="17" formatCode="General">
                  <c:v>1987</c:v>
                </c:pt>
                <c:pt idx="18" formatCode="General">
                  <c:v>1988</c:v>
                </c:pt>
                <c:pt idx="19" formatCode="General">
                  <c:v>1989</c:v>
                </c:pt>
                <c:pt idx="20" formatCode="General">
                  <c:v>1990</c:v>
                </c:pt>
                <c:pt idx="21" formatCode="General">
                  <c:v>1991</c:v>
                </c:pt>
                <c:pt idx="22" formatCode="General">
                  <c:v>1992</c:v>
                </c:pt>
                <c:pt idx="23" formatCode="General">
                  <c:v>1993</c:v>
                </c:pt>
                <c:pt idx="24" formatCode="General">
                  <c:v>1994</c:v>
                </c:pt>
                <c:pt idx="25" formatCode="General">
                  <c:v>1995</c:v>
                </c:pt>
                <c:pt idx="26" formatCode="General">
                  <c:v>1996</c:v>
                </c:pt>
                <c:pt idx="27" formatCode="General">
                  <c:v>1997</c:v>
                </c:pt>
                <c:pt idx="28" formatCode="General">
                  <c:v>1998</c:v>
                </c:pt>
                <c:pt idx="29" formatCode="General">
                  <c:v>1999</c:v>
                </c:pt>
                <c:pt idx="30" formatCode="General">
                  <c:v>2000</c:v>
                </c:pt>
                <c:pt idx="31" formatCode="General">
                  <c:v>2001</c:v>
                </c:pt>
                <c:pt idx="32" formatCode="General">
                  <c:v>2002</c:v>
                </c:pt>
                <c:pt idx="33" formatCode="General">
                  <c:v>2003</c:v>
                </c:pt>
                <c:pt idx="34" formatCode="General">
                  <c:v>2004</c:v>
                </c:pt>
                <c:pt idx="35" formatCode="General">
                  <c:v>2005</c:v>
                </c:pt>
                <c:pt idx="36" formatCode="General">
                  <c:v>2006</c:v>
                </c:pt>
                <c:pt idx="37" formatCode="General">
                  <c:v>2007</c:v>
                </c:pt>
                <c:pt idx="38" formatCode="General">
                  <c:v>2008</c:v>
                </c:pt>
              </c:numCache>
            </c:numRef>
          </c:cat>
          <c:val>
            <c:numRef>
              <c:f>'[Tüketim-Yıllar.xls]Sayfa2'!$B$2:$B$40</c:f>
              <c:numCache>
                <c:formatCode>General</c:formatCode>
                <c:ptCount val="39"/>
                <c:pt idx="0">
                  <c:v>13.430854703193868</c:v>
                </c:pt>
                <c:pt idx="1">
                  <c:v>14.9349160966547</c:v>
                </c:pt>
                <c:pt idx="2">
                  <c:v>10.525542388714529</c:v>
                </c:pt>
                <c:pt idx="3">
                  <c:v>7.8688711408248952</c:v>
                </c:pt>
                <c:pt idx="4">
                  <c:v>18.778557405336844</c:v>
                </c:pt>
                <c:pt idx="5">
                  <c:v>19.176234277370529</c:v>
                </c:pt>
                <c:pt idx="6">
                  <c:v>11.753913513984164</c:v>
                </c:pt>
                <c:pt idx="7">
                  <c:v>5.370419838831749</c:v>
                </c:pt>
                <c:pt idx="8">
                  <c:v>3.6933948811120847</c:v>
                </c:pt>
                <c:pt idx="9">
                  <c:v>3.8969902868115689</c:v>
                </c:pt>
                <c:pt idx="10">
                  <c:v>7.999725465972487</c:v>
                </c:pt>
                <c:pt idx="11">
                  <c:v>7.0667271901951887</c:v>
                </c:pt>
                <c:pt idx="12">
                  <c:v>3.7236929129852272</c:v>
                </c:pt>
                <c:pt idx="13">
                  <c:v>12.957641701852848</c:v>
                </c:pt>
                <c:pt idx="14">
                  <c:v>7.5027501157943437</c:v>
                </c:pt>
                <c:pt idx="15">
                  <c:v>8.4187743616326696</c:v>
                </c:pt>
                <c:pt idx="16">
                  <c:v>13.93244892066677</c:v>
                </c:pt>
                <c:pt idx="17">
                  <c:v>8.2409332566700719</c:v>
                </c:pt>
                <c:pt idx="18">
                  <c:v>8.5558198960260956</c:v>
                </c:pt>
                <c:pt idx="19">
                  <c:v>8.5807050092764374</c:v>
                </c:pt>
                <c:pt idx="20">
                  <c:v>5.2603588210166476</c:v>
                </c:pt>
                <c:pt idx="21">
                  <c:v>9.5404288302839397</c:v>
                </c:pt>
                <c:pt idx="22">
                  <c:v>9.7292380989428509</c:v>
                </c:pt>
                <c:pt idx="23">
                  <c:v>3.6529820888971445</c:v>
                </c:pt>
                <c:pt idx="24">
                  <c:v>9.7603330582180217</c:v>
                </c:pt>
                <c:pt idx="25">
                  <c:v>10.034724087810318</c:v>
                </c:pt>
                <c:pt idx="26">
                  <c:v>10.421554439941014</c:v>
                </c:pt>
                <c:pt idx="27">
                  <c:v>7.1071753372236834</c:v>
                </c:pt>
                <c:pt idx="28">
                  <c:v>3.9875441369323936</c:v>
                </c:pt>
                <c:pt idx="29">
                  <c:v>7.7781624560205014</c:v>
                </c:pt>
                <c:pt idx="30">
                  <c:v>-1.246917277938512</c:v>
                </c:pt>
                <c:pt idx="31">
                  <c:v>6.0552364444762219</c:v>
                </c:pt>
                <c:pt idx="32">
                  <c:v>8.5657004635885041</c:v>
                </c:pt>
                <c:pt idx="33">
                  <c:v>8.3887584717198429</c:v>
                </c:pt>
                <c:pt idx="34">
                  <c:v>7.5291129070156062</c:v>
                </c:pt>
                <c:pt idx="35">
                  <c:v>9.8322341099688426</c:v>
                </c:pt>
                <c:pt idx="36">
                  <c:v>8.4327385313366392</c:v>
                </c:pt>
                <c:pt idx="37">
                  <c:v>4.3911800865319695</c:v>
                </c:pt>
                <c:pt idx="38">
                  <c:v>-3.1204295228077732</c:v>
                </c:pt>
              </c:numCache>
            </c:numRef>
          </c:val>
        </c:ser>
        <c:ser>
          <c:idx val="1"/>
          <c:order val="1"/>
          <c:tx>
            <c:v>Büyüme</c:v>
          </c:tx>
          <c:marker>
            <c:symbol val="none"/>
          </c:marker>
          <c:cat>
            <c:numRef>
              <c:f>'[Tüketim-Yıllar.xls]Sayfa2'!$A$2:$A$40</c:f>
              <c:numCache>
                <c:formatCode>0</c:formatCode>
                <c:ptCount val="39"/>
                <c:pt idx="0">
                  <c:v>1970</c:v>
                </c:pt>
                <c:pt idx="1">
                  <c:v>1971</c:v>
                </c:pt>
                <c:pt idx="2">
                  <c:v>1972</c:v>
                </c:pt>
                <c:pt idx="3">
                  <c:v>1973</c:v>
                </c:pt>
                <c:pt idx="4">
                  <c:v>1974</c:v>
                </c:pt>
                <c:pt idx="5">
                  <c:v>1975</c:v>
                </c:pt>
                <c:pt idx="6">
                  <c:v>1976</c:v>
                </c:pt>
                <c:pt idx="7">
                  <c:v>1977</c:v>
                </c:pt>
                <c:pt idx="8">
                  <c:v>1978</c:v>
                </c:pt>
                <c:pt idx="9">
                  <c:v>1979</c:v>
                </c:pt>
                <c:pt idx="10" formatCode="General">
                  <c:v>1980</c:v>
                </c:pt>
                <c:pt idx="11" formatCode="General">
                  <c:v>1981</c:v>
                </c:pt>
                <c:pt idx="12" formatCode="General">
                  <c:v>1982</c:v>
                </c:pt>
                <c:pt idx="13" formatCode="General">
                  <c:v>1983</c:v>
                </c:pt>
                <c:pt idx="14" formatCode="General">
                  <c:v>1984</c:v>
                </c:pt>
                <c:pt idx="15" formatCode="General">
                  <c:v>1985</c:v>
                </c:pt>
                <c:pt idx="16" formatCode="General">
                  <c:v>1986</c:v>
                </c:pt>
                <c:pt idx="17" formatCode="General">
                  <c:v>1987</c:v>
                </c:pt>
                <c:pt idx="18" formatCode="General">
                  <c:v>1988</c:v>
                </c:pt>
                <c:pt idx="19" formatCode="General">
                  <c:v>1989</c:v>
                </c:pt>
                <c:pt idx="20" formatCode="General">
                  <c:v>1990</c:v>
                </c:pt>
                <c:pt idx="21" formatCode="General">
                  <c:v>1991</c:v>
                </c:pt>
                <c:pt idx="22" formatCode="General">
                  <c:v>1992</c:v>
                </c:pt>
                <c:pt idx="23" formatCode="General">
                  <c:v>1993</c:v>
                </c:pt>
                <c:pt idx="24" formatCode="General">
                  <c:v>1994</c:v>
                </c:pt>
                <c:pt idx="25" formatCode="General">
                  <c:v>1995</c:v>
                </c:pt>
                <c:pt idx="26" formatCode="General">
                  <c:v>1996</c:v>
                </c:pt>
                <c:pt idx="27" formatCode="General">
                  <c:v>1997</c:v>
                </c:pt>
                <c:pt idx="28" formatCode="General">
                  <c:v>1998</c:v>
                </c:pt>
                <c:pt idx="29" formatCode="General">
                  <c:v>1999</c:v>
                </c:pt>
                <c:pt idx="30" formatCode="General">
                  <c:v>2000</c:v>
                </c:pt>
                <c:pt idx="31" formatCode="General">
                  <c:v>2001</c:v>
                </c:pt>
                <c:pt idx="32" formatCode="General">
                  <c:v>2002</c:v>
                </c:pt>
                <c:pt idx="33" formatCode="General">
                  <c:v>2003</c:v>
                </c:pt>
                <c:pt idx="34" formatCode="General">
                  <c:v>2004</c:v>
                </c:pt>
                <c:pt idx="35" formatCode="General">
                  <c:v>2005</c:v>
                </c:pt>
                <c:pt idx="36" formatCode="General">
                  <c:v>2006</c:v>
                </c:pt>
                <c:pt idx="37" formatCode="General">
                  <c:v>2007</c:v>
                </c:pt>
                <c:pt idx="38" formatCode="General">
                  <c:v>2008</c:v>
                </c:pt>
              </c:numCache>
            </c:numRef>
          </c:cat>
          <c:val>
            <c:numRef>
              <c:f>'[Tüketim-Yıllar.xls]Sayfa2'!$C$2:$C$40</c:f>
              <c:numCache>
                <c:formatCode>General</c:formatCode>
                <c:ptCount val="39"/>
                <c:pt idx="0">
                  <c:v>4.4422133240901163</c:v>
                </c:pt>
                <c:pt idx="1">
                  <c:v>7.0462716171210937</c:v>
                </c:pt>
                <c:pt idx="2">
                  <c:v>9.1656132801432868</c:v>
                </c:pt>
                <c:pt idx="3">
                  <c:v>4.9051472454406424</c:v>
                </c:pt>
                <c:pt idx="4">
                  <c:v>3.2615482959586903</c:v>
                </c:pt>
                <c:pt idx="5">
                  <c:v>6.0555805699604761</c:v>
                </c:pt>
                <c:pt idx="6">
                  <c:v>8.9951744439921253</c:v>
                </c:pt>
                <c:pt idx="7">
                  <c:v>2.9865826925475116</c:v>
                </c:pt>
                <c:pt idx="8">
                  <c:v>1.2279135607396658</c:v>
                </c:pt>
                <c:pt idx="9">
                  <c:v>-0.49065149970877081</c:v>
                </c:pt>
                <c:pt idx="10">
                  <c:v>-2.7793280080178642</c:v>
                </c:pt>
                <c:pt idx="11">
                  <c:v>4.8101792369454248</c:v>
                </c:pt>
                <c:pt idx="12">
                  <c:v>3.087891424026691</c:v>
                </c:pt>
                <c:pt idx="13">
                  <c:v>4.2133349182274964</c:v>
                </c:pt>
                <c:pt idx="14">
                  <c:v>7.1070197477056176</c:v>
                </c:pt>
                <c:pt idx="15">
                  <c:v>4.3019984462021119</c:v>
                </c:pt>
                <c:pt idx="16">
                  <c:v>6.7601819535023475</c:v>
                </c:pt>
                <c:pt idx="17">
                  <c:v>9.8141285118175929</c:v>
                </c:pt>
                <c:pt idx="18">
                  <c:v>1.4512976298873639</c:v>
                </c:pt>
                <c:pt idx="19">
                  <c:v>1.6281602173799274</c:v>
                </c:pt>
                <c:pt idx="20">
                  <c:v>9.3660817538521997</c:v>
                </c:pt>
                <c:pt idx="21">
                  <c:v>0.34915646648320836</c:v>
                </c:pt>
                <c:pt idx="22">
                  <c:v>6.4031446968045174</c:v>
                </c:pt>
                <c:pt idx="23">
                  <c:v>8.1420107599863503</c:v>
                </c:pt>
                <c:pt idx="24">
                  <c:v>-6.0849545093025847</c:v>
                </c:pt>
                <c:pt idx="25">
                  <c:v>7.9526786659517104</c:v>
                </c:pt>
                <c:pt idx="26">
                  <c:v>7.1207360722864834</c:v>
                </c:pt>
                <c:pt idx="27">
                  <c:v>8.2903809916424933</c:v>
                </c:pt>
                <c:pt idx="28">
                  <c:v>3.8554506047089032</c:v>
                </c:pt>
                <c:pt idx="29">
                  <c:v>-6.0847429493396987</c:v>
                </c:pt>
                <c:pt idx="30">
                  <c:v>6.337379812323249</c:v>
                </c:pt>
                <c:pt idx="31">
                  <c:v>-9.5358247086780352</c:v>
                </c:pt>
                <c:pt idx="32">
                  <c:v>7.9368314647874474</c:v>
                </c:pt>
                <c:pt idx="33">
                  <c:v>5.8685794495377746</c:v>
                </c:pt>
                <c:pt idx="34">
                  <c:v>9.8591594584225248</c:v>
                </c:pt>
                <c:pt idx="35">
                  <c:v>7.6437301951753271</c:v>
                </c:pt>
                <c:pt idx="36">
                  <c:v>6.9</c:v>
                </c:pt>
                <c:pt idx="37">
                  <c:v>4.7</c:v>
                </c:pt>
                <c:pt idx="38">
                  <c:v>0.7000000000000004</c:v>
                </c:pt>
              </c:numCache>
            </c:numRef>
          </c:val>
        </c:ser>
        <c:marker val="1"/>
        <c:axId val="120650752"/>
        <c:axId val="121926784"/>
      </c:lineChart>
      <c:dateAx>
        <c:axId val="120650752"/>
        <c:scaling>
          <c:orientation val="minMax"/>
        </c:scaling>
        <c:axPos val="b"/>
        <c:numFmt formatCode="0" sourceLinked="1"/>
        <c:majorTickMark val="none"/>
        <c:tickLblPos val="nextTo"/>
        <c:txPr>
          <a:bodyPr rot="0" vert="horz"/>
          <a:lstStyle/>
          <a:p>
            <a:pPr>
              <a:defRPr/>
            </a:pPr>
            <a:endParaRPr lang="tr-TR"/>
          </a:p>
        </c:txPr>
        <c:crossAx val="121926784"/>
        <c:crosses val="autoZero"/>
        <c:lblOffset val="100"/>
        <c:baseTimeUnit val="days"/>
      </c:dateAx>
      <c:valAx>
        <c:axId val="121926784"/>
        <c:scaling>
          <c:orientation val="minMax"/>
        </c:scaling>
        <c:axPos val="l"/>
        <c:majorGridlines/>
        <c:numFmt formatCode="General" sourceLinked="1"/>
        <c:majorTickMark val="none"/>
        <c:tickLblPos val="nextTo"/>
        <c:crossAx val="120650752"/>
        <c:crosses val="autoZero"/>
        <c:crossBetween val="between"/>
      </c:valAx>
    </c:plotArea>
    <c:legend>
      <c:legendPos val="b"/>
      <c:legendEntry>
        <c:idx val="0"/>
        <c:delete val="1"/>
      </c:legendEntry>
      <c:legendEntry>
        <c:idx val="1"/>
        <c:delete val="1"/>
      </c:legendEntry>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Date Placeholder 2"/>
          <p:cNvSpPr>
            <a:spLocks noGrp="1"/>
          </p:cNvSpPr>
          <p:nvPr>
            <p:ph type="dt" idx="1"/>
          </p:nvPr>
        </p:nvSpPr>
        <p:spPr>
          <a:xfrm>
            <a:off x="3848100" y="0"/>
            <a:ext cx="2944813" cy="4953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135106C-A44B-4D4B-85C8-9C0EE317B81D}" type="datetimeFigureOut">
              <a:rPr lang="tr-TR"/>
              <a:pPr>
                <a:defRPr/>
              </a:pPr>
              <a:t>30.10.2010</a:t>
            </a:fld>
            <a:endParaRPr lang="tr-TR"/>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tr-TR" noProof="0"/>
          </a:p>
        </p:txBody>
      </p:sp>
      <p:sp>
        <p:nvSpPr>
          <p:cNvPr id="6" name="Footer Placeholder 5"/>
          <p:cNvSpPr>
            <a:spLocks noGrp="1"/>
          </p:cNvSpPr>
          <p:nvPr>
            <p:ph type="ftr" sz="quarter" idx="4"/>
          </p:nvPr>
        </p:nvSpPr>
        <p:spPr>
          <a:xfrm>
            <a:off x="0" y="9409113"/>
            <a:ext cx="2944813"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Slide Number Placeholder 6"/>
          <p:cNvSpPr>
            <a:spLocks noGrp="1"/>
          </p:cNvSpPr>
          <p:nvPr>
            <p:ph type="sldNum" sz="quarter" idx="5"/>
          </p:nvPr>
        </p:nvSpPr>
        <p:spPr>
          <a:xfrm>
            <a:off x="3848100" y="9409113"/>
            <a:ext cx="2944813" cy="4953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59964A0-4BA4-4B94-82F2-995C47F142A4}"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CF1BB76-339A-4C2A-A8D8-6BBF6B581337}" type="slidenum">
              <a:rPr lang="tr-TR" smtClean="0"/>
              <a:pPr/>
              <a:t>12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r>
              <a:rPr lang="tr-TR"/>
              <a:t>30.10.2010</a:t>
            </a:r>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tr-TR"/>
              <a:t>IV. OSB ENERJİ ZİRVESİ, VAN</a:t>
            </a:r>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F7134261-96D4-4F5B-9E39-C40364FE8F8A}"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tr-TR"/>
              <a:t>30.10.2010</a:t>
            </a:r>
          </a:p>
        </p:txBody>
      </p:sp>
      <p:sp>
        <p:nvSpPr>
          <p:cNvPr id="5" name="Footer Placeholder 21"/>
          <p:cNvSpPr>
            <a:spLocks noGrp="1"/>
          </p:cNvSpPr>
          <p:nvPr>
            <p:ph type="ftr" sz="quarter" idx="11"/>
          </p:nvPr>
        </p:nvSpPr>
        <p:spPr/>
        <p:txBody>
          <a:bodyPr/>
          <a:lstStyle>
            <a:lvl1pPr>
              <a:defRPr/>
            </a:lvl1pPr>
          </a:lstStyle>
          <a:p>
            <a:pPr>
              <a:defRPr/>
            </a:pPr>
            <a:r>
              <a:rPr lang="tr-TR"/>
              <a:t>IV. OSB ENERJİ ZİRVESİ, VAN</a:t>
            </a:r>
          </a:p>
        </p:txBody>
      </p:sp>
      <p:sp>
        <p:nvSpPr>
          <p:cNvPr id="6" name="Slide Number Placeholder 17"/>
          <p:cNvSpPr>
            <a:spLocks noGrp="1"/>
          </p:cNvSpPr>
          <p:nvPr>
            <p:ph type="sldNum" sz="quarter" idx="12"/>
          </p:nvPr>
        </p:nvSpPr>
        <p:spPr/>
        <p:txBody>
          <a:bodyPr/>
          <a:lstStyle>
            <a:lvl1pPr>
              <a:defRPr/>
            </a:lvl1pPr>
          </a:lstStyle>
          <a:p>
            <a:pPr>
              <a:defRPr/>
            </a:pPr>
            <a:fld id="{105052EB-BFE5-4201-BAC3-3DA7F2BCF4C1}"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tr-TR"/>
              <a:t>30.10.2010</a:t>
            </a:r>
          </a:p>
        </p:txBody>
      </p:sp>
      <p:sp>
        <p:nvSpPr>
          <p:cNvPr id="5" name="Footer Placeholder 21"/>
          <p:cNvSpPr>
            <a:spLocks noGrp="1"/>
          </p:cNvSpPr>
          <p:nvPr>
            <p:ph type="ftr" sz="quarter" idx="11"/>
          </p:nvPr>
        </p:nvSpPr>
        <p:spPr/>
        <p:txBody>
          <a:bodyPr/>
          <a:lstStyle>
            <a:lvl1pPr>
              <a:defRPr/>
            </a:lvl1pPr>
          </a:lstStyle>
          <a:p>
            <a:pPr>
              <a:defRPr/>
            </a:pPr>
            <a:r>
              <a:rPr lang="tr-TR"/>
              <a:t>IV. OSB ENERJİ ZİRVESİ, VAN</a:t>
            </a:r>
          </a:p>
        </p:txBody>
      </p:sp>
      <p:sp>
        <p:nvSpPr>
          <p:cNvPr id="6" name="Slide Number Placeholder 17"/>
          <p:cNvSpPr>
            <a:spLocks noGrp="1"/>
          </p:cNvSpPr>
          <p:nvPr>
            <p:ph type="sldNum" sz="quarter" idx="12"/>
          </p:nvPr>
        </p:nvSpPr>
        <p:spPr/>
        <p:txBody>
          <a:bodyPr/>
          <a:lstStyle>
            <a:lvl1pPr>
              <a:defRPr/>
            </a:lvl1pPr>
          </a:lstStyle>
          <a:p>
            <a:pPr>
              <a:defRPr/>
            </a:pPr>
            <a:fld id="{557C738E-DCF2-4462-894F-0D7EE78BDD09}"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tr-TR"/>
          </a:p>
        </p:txBody>
      </p:sp>
      <p:sp>
        <p:nvSpPr>
          <p:cNvPr id="3" name="Table Placeholder 2"/>
          <p:cNvSpPr>
            <a:spLocks noGrp="1"/>
          </p:cNvSpPr>
          <p:nvPr>
            <p:ph type="tbl" idx="1"/>
          </p:nvPr>
        </p:nvSpPr>
        <p:spPr>
          <a:xfrm>
            <a:off x="457200" y="1481138"/>
            <a:ext cx="8229600" cy="4525962"/>
          </a:xfrm>
        </p:spPr>
        <p:txBody>
          <a:bodyPr>
            <a:normAutofit/>
          </a:bodyPr>
          <a:lstStyle/>
          <a:p>
            <a:pPr lvl="0"/>
            <a:endParaRPr lang="tr-TR" noProof="0"/>
          </a:p>
        </p:txBody>
      </p:sp>
      <p:sp>
        <p:nvSpPr>
          <p:cNvPr id="4" name="Date Placeholder 9"/>
          <p:cNvSpPr>
            <a:spLocks noGrp="1"/>
          </p:cNvSpPr>
          <p:nvPr>
            <p:ph type="dt" sz="half" idx="10"/>
          </p:nvPr>
        </p:nvSpPr>
        <p:spPr/>
        <p:txBody>
          <a:bodyPr/>
          <a:lstStyle>
            <a:lvl1pPr>
              <a:defRPr/>
            </a:lvl1pPr>
          </a:lstStyle>
          <a:p>
            <a:pPr>
              <a:defRPr/>
            </a:pPr>
            <a:r>
              <a:rPr lang="tr-TR"/>
              <a:t>30.10.2010</a:t>
            </a:r>
          </a:p>
        </p:txBody>
      </p:sp>
      <p:sp>
        <p:nvSpPr>
          <p:cNvPr id="5" name="Footer Placeholder 21"/>
          <p:cNvSpPr>
            <a:spLocks noGrp="1"/>
          </p:cNvSpPr>
          <p:nvPr>
            <p:ph type="ftr" sz="quarter" idx="11"/>
          </p:nvPr>
        </p:nvSpPr>
        <p:spPr/>
        <p:txBody>
          <a:bodyPr/>
          <a:lstStyle>
            <a:lvl1pPr>
              <a:defRPr/>
            </a:lvl1pPr>
          </a:lstStyle>
          <a:p>
            <a:pPr>
              <a:defRPr/>
            </a:pPr>
            <a:r>
              <a:rPr lang="tr-TR"/>
              <a:t>IV. OSB ENERJİ ZİRVESİ, VAN</a:t>
            </a:r>
          </a:p>
        </p:txBody>
      </p:sp>
      <p:sp>
        <p:nvSpPr>
          <p:cNvPr id="6" name="Slide Number Placeholder 17"/>
          <p:cNvSpPr>
            <a:spLocks noGrp="1"/>
          </p:cNvSpPr>
          <p:nvPr>
            <p:ph type="sldNum" sz="quarter" idx="12"/>
          </p:nvPr>
        </p:nvSpPr>
        <p:spPr/>
        <p:txBody>
          <a:bodyPr/>
          <a:lstStyle>
            <a:lvl1pPr>
              <a:defRPr/>
            </a:lvl1pPr>
          </a:lstStyle>
          <a:p>
            <a:pPr>
              <a:defRPr/>
            </a:pPr>
            <a:fld id="{B3916B18-41A4-42AE-9430-16D12DDDE06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r>
              <a:rPr lang="tr-TR"/>
              <a:t>30.10.2010</a:t>
            </a:r>
          </a:p>
        </p:txBody>
      </p:sp>
      <p:sp>
        <p:nvSpPr>
          <p:cNvPr id="5" name="Footer Placeholder 21"/>
          <p:cNvSpPr>
            <a:spLocks noGrp="1"/>
          </p:cNvSpPr>
          <p:nvPr>
            <p:ph type="ftr" sz="quarter" idx="11"/>
          </p:nvPr>
        </p:nvSpPr>
        <p:spPr/>
        <p:txBody>
          <a:bodyPr/>
          <a:lstStyle>
            <a:lvl1pPr>
              <a:defRPr/>
            </a:lvl1pPr>
          </a:lstStyle>
          <a:p>
            <a:pPr>
              <a:defRPr/>
            </a:pPr>
            <a:r>
              <a:rPr lang="tr-TR"/>
              <a:t>IV. OSB ENERJİ ZİRVESİ, VAN</a:t>
            </a:r>
          </a:p>
        </p:txBody>
      </p:sp>
      <p:sp>
        <p:nvSpPr>
          <p:cNvPr id="6" name="Slide Number Placeholder 17"/>
          <p:cNvSpPr>
            <a:spLocks noGrp="1"/>
          </p:cNvSpPr>
          <p:nvPr>
            <p:ph type="sldNum" sz="quarter" idx="12"/>
          </p:nvPr>
        </p:nvSpPr>
        <p:spPr/>
        <p:txBody>
          <a:bodyPr/>
          <a:lstStyle>
            <a:lvl1pPr>
              <a:defRPr/>
            </a:lvl1pPr>
          </a:lstStyle>
          <a:p>
            <a:pPr>
              <a:defRPr/>
            </a:pPr>
            <a:fld id="{1B7ECD63-CCEA-48F5-A9AE-5973C3029F0E}"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r>
              <a:rPr lang="tr-TR"/>
              <a:t>30.10.2010</a:t>
            </a:r>
          </a:p>
        </p:txBody>
      </p:sp>
      <p:sp>
        <p:nvSpPr>
          <p:cNvPr id="7" name="Footer Placeholder 4"/>
          <p:cNvSpPr>
            <a:spLocks noGrp="1"/>
          </p:cNvSpPr>
          <p:nvPr>
            <p:ph type="ftr" sz="quarter" idx="11"/>
          </p:nvPr>
        </p:nvSpPr>
        <p:spPr/>
        <p:txBody>
          <a:bodyPr/>
          <a:lstStyle>
            <a:lvl1pPr>
              <a:defRPr/>
            </a:lvl1pPr>
            <a:extLst/>
          </a:lstStyle>
          <a:p>
            <a:pPr>
              <a:defRPr/>
            </a:pPr>
            <a:r>
              <a:rPr lang="tr-TR"/>
              <a:t>IV. OSB ENERJİ ZİRVESİ, VAN</a:t>
            </a:r>
          </a:p>
        </p:txBody>
      </p:sp>
      <p:sp>
        <p:nvSpPr>
          <p:cNvPr id="8" name="Slide Number Placeholder 5"/>
          <p:cNvSpPr>
            <a:spLocks noGrp="1"/>
          </p:cNvSpPr>
          <p:nvPr>
            <p:ph type="sldNum" sz="quarter" idx="12"/>
          </p:nvPr>
        </p:nvSpPr>
        <p:spPr/>
        <p:txBody>
          <a:bodyPr/>
          <a:lstStyle>
            <a:lvl1pPr>
              <a:defRPr/>
            </a:lvl1pPr>
            <a:extLst/>
          </a:lstStyle>
          <a:p>
            <a:pPr>
              <a:defRPr/>
            </a:pPr>
            <a:fld id="{CB2060EE-13A5-4A2B-84D5-BA1DC9622625}"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r>
              <a:rPr lang="tr-TR"/>
              <a:t>30.10.2010</a:t>
            </a:r>
          </a:p>
        </p:txBody>
      </p:sp>
      <p:sp>
        <p:nvSpPr>
          <p:cNvPr id="6" name="Footer Placeholder 5"/>
          <p:cNvSpPr>
            <a:spLocks noGrp="1"/>
          </p:cNvSpPr>
          <p:nvPr>
            <p:ph type="ftr" sz="quarter" idx="11"/>
          </p:nvPr>
        </p:nvSpPr>
        <p:spPr/>
        <p:txBody>
          <a:bodyPr/>
          <a:lstStyle>
            <a:lvl1pPr>
              <a:defRPr/>
            </a:lvl1pPr>
            <a:extLst/>
          </a:lstStyle>
          <a:p>
            <a:pPr>
              <a:defRPr/>
            </a:pPr>
            <a:r>
              <a:rPr lang="tr-TR"/>
              <a:t>IV. OSB ENERJİ ZİRVESİ, VAN</a:t>
            </a:r>
          </a:p>
        </p:txBody>
      </p:sp>
      <p:sp>
        <p:nvSpPr>
          <p:cNvPr id="7" name="Slide Number Placeholder 6"/>
          <p:cNvSpPr>
            <a:spLocks noGrp="1"/>
          </p:cNvSpPr>
          <p:nvPr>
            <p:ph type="sldNum" sz="quarter" idx="12"/>
          </p:nvPr>
        </p:nvSpPr>
        <p:spPr/>
        <p:txBody>
          <a:bodyPr/>
          <a:lstStyle>
            <a:lvl1pPr>
              <a:defRPr/>
            </a:lvl1pPr>
            <a:extLst/>
          </a:lstStyle>
          <a:p>
            <a:pPr>
              <a:defRPr/>
            </a:pPr>
            <a:fld id="{46996892-8340-449F-86DB-BC00AA3A1B86}"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r>
              <a:rPr lang="tr-TR"/>
              <a:t>30.10.2010</a:t>
            </a:r>
          </a:p>
        </p:txBody>
      </p:sp>
      <p:sp>
        <p:nvSpPr>
          <p:cNvPr id="8" name="Footer Placeholder 7"/>
          <p:cNvSpPr>
            <a:spLocks noGrp="1"/>
          </p:cNvSpPr>
          <p:nvPr>
            <p:ph type="ftr" sz="quarter" idx="11"/>
          </p:nvPr>
        </p:nvSpPr>
        <p:spPr/>
        <p:txBody>
          <a:bodyPr/>
          <a:lstStyle>
            <a:lvl1pPr>
              <a:defRPr/>
            </a:lvl1pPr>
            <a:extLst/>
          </a:lstStyle>
          <a:p>
            <a:pPr>
              <a:defRPr/>
            </a:pPr>
            <a:r>
              <a:rPr lang="tr-TR"/>
              <a:t>IV. OSB ENERJİ ZİRVESİ, VAN</a:t>
            </a:r>
          </a:p>
        </p:txBody>
      </p:sp>
      <p:sp>
        <p:nvSpPr>
          <p:cNvPr id="9" name="Slide Number Placeholder 8"/>
          <p:cNvSpPr>
            <a:spLocks noGrp="1"/>
          </p:cNvSpPr>
          <p:nvPr>
            <p:ph type="sldNum" sz="quarter" idx="12"/>
          </p:nvPr>
        </p:nvSpPr>
        <p:spPr/>
        <p:txBody>
          <a:bodyPr/>
          <a:lstStyle>
            <a:lvl1pPr>
              <a:defRPr/>
            </a:lvl1pPr>
            <a:extLst/>
          </a:lstStyle>
          <a:p>
            <a:pPr>
              <a:defRPr/>
            </a:pPr>
            <a:fld id="{702E6145-A32E-4198-94AA-0F68FD03F4FC}"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r>
              <a:rPr lang="tr-TR"/>
              <a:t>30.10.2010</a:t>
            </a:r>
          </a:p>
        </p:txBody>
      </p:sp>
      <p:sp>
        <p:nvSpPr>
          <p:cNvPr id="4" name="Footer Placeholder 3"/>
          <p:cNvSpPr>
            <a:spLocks noGrp="1"/>
          </p:cNvSpPr>
          <p:nvPr>
            <p:ph type="ftr" sz="quarter" idx="11"/>
          </p:nvPr>
        </p:nvSpPr>
        <p:spPr/>
        <p:txBody>
          <a:bodyPr/>
          <a:lstStyle>
            <a:lvl1pPr>
              <a:defRPr/>
            </a:lvl1pPr>
            <a:extLst/>
          </a:lstStyle>
          <a:p>
            <a:pPr>
              <a:defRPr/>
            </a:pPr>
            <a:r>
              <a:rPr lang="tr-TR"/>
              <a:t>IV. OSB ENERJİ ZİRVESİ, VAN</a:t>
            </a:r>
          </a:p>
        </p:txBody>
      </p:sp>
      <p:sp>
        <p:nvSpPr>
          <p:cNvPr id="5" name="Slide Number Placeholder 4"/>
          <p:cNvSpPr>
            <a:spLocks noGrp="1"/>
          </p:cNvSpPr>
          <p:nvPr>
            <p:ph type="sldNum" sz="quarter" idx="12"/>
          </p:nvPr>
        </p:nvSpPr>
        <p:spPr/>
        <p:txBody>
          <a:bodyPr/>
          <a:lstStyle>
            <a:lvl1pPr>
              <a:defRPr/>
            </a:lvl1pPr>
            <a:extLst/>
          </a:lstStyle>
          <a:p>
            <a:pPr>
              <a:defRPr/>
            </a:pPr>
            <a:fld id="{876E752B-8149-4BB0-9913-DC99C4C15116}"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r>
              <a:rPr lang="tr-TR"/>
              <a:t>30.10.2010</a:t>
            </a:r>
          </a:p>
        </p:txBody>
      </p:sp>
      <p:sp>
        <p:nvSpPr>
          <p:cNvPr id="3" name="Footer Placeholder 21"/>
          <p:cNvSpPr>
            <a:spLocks noGrp="1"/>
          </p:cNvSpPr>
          <p:nvPr>
            <p:ph type="ftr" sz="quarter" idx="11"/>
          </p:nvPr>
        </p:nvSpPr>
        <p:spPr/>
        <p:txBody>
          <a:bodyPr/>
          <a:lstStyle>
            <a:lvl1pPr>
              <a:defRPr/>
            </a:lvl1pPr>
          </a:lstStyle>
          <a:p>
            <a:pPr>
              <a:defRPr/>
            </a:pPr>
            <a:r>
              <a:rPr lang="tr-TR"/>
              <a:t>IV. OSB ENERJİ ZİRVESİ, VAN</a:t>
            </a:r>
          </a:p>
        </p:txBody>
      </p:sp>
      <p:sp>
        <p:nvSpPr>
          <p:cNvPr id="4" name="Slide Number Placeholder 17"/>
          <p:cNvSpPr>
            <a:spLocks noGrp="1"/>
          </p:cNvSpPr>
          <p:nvPr>
            <p:ph type="sldNum" sz="quarter" idx="12"/>
          </p:nvPr>
        </p:nvSpPr>
        <p:spPr/>
        <p:txBody>
          <a:bodyPr/>
          <a:lstStyle>
            <a:lvl1pPr>
              <a:defRPr/>
            </a:lvl1pPr>
          </a:lstStyle>
          <a:p>
            <a:pPr>
              <a:defRPr/>
            </a:pPr>
            <a:fld id="{842B1C76-F97C-4373-ABB9-A37AD26A464A}"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r>
              <a:rPr lang="tr-TR"/>
              <a:t>30.10.2010</a:t>
            </a:r>
          </a:p>
        </p:txBody>
      </p:sp>
      <p:sp>
        <p:nvSpPr>
          <p:cNvPr id="6" name="Footer Placeholder 5"/>
          <p:cNvSpPr>
            <a:spLocks noGrp="1"/>
          </p:cNvSpPr>
          <p:nvPr>
            <p:ph type="ftr" sz="quarter" idx="11"/>
          </p:nvPr>
        </p:nvSpPr>
        <p:spPr/>
        <p:txBody>
          <a:bodyPr/>
          <a:lstStyle>
            <a:lvl1pPr>
              <a:defRPr/>
            </a:lvl1pPr>
            <a:extLst/>
          </a:lstStyle>
          <a:p>
            <a:pPr>
              <a:defRPr/>
            </a:pPr>
            <a:r>
              <a:rPr lang="tr-TR"/>
              <a:t>IV. OSB ENERJİ ZİRVESİ, VAN</a:t>
            </a:r>
          </a:p>
        </p:txBody>
      </p:sp>
      <p:sp>
        <p:nvSpPr>
          <p:cNvPr id="7" name="Slide Number Placeholder 6"/>
          <p:cNvSpPr>
            <a:spLocks noGrp="1"/>
          </p:cNvSpPr>
          <p:nvPr>
            <p:ph type="sldNum" sz="quarter" idx="12"/>
          </p:nvPr>
        </p:nvSpPr>
        <p:spPr/>
        <p:txBody>
          <a:bodyPr/>
          <a:lstStyle>
            <a:lvl1pPr>
              <a:defRPr/>
            </a:lvl1pPr>
            <a:extLst/>
          </a:lstStyle>
          <a:p>
            <a:pPr>
              <a:defRPr/>
            </a:pPr>
            <a:fld id="{9CB4EDD0-79D2-4367-846D-AA5C94742A80}"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r>
              <a:rPr lang="tr-TR"/>
              <a:t>30.10.2010</a:t>
            </a:r>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tr-TR"/>
              <a:t>IV. OSB ENERJİ ZİRVESİ, VAN</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3521F5E8-7208-4C0A-992E-5C8B8AB0A883}"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r>
              <a:rPr lang="tr-TR"/>
              <a:t>30.10.2010</a:t>
            </a: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tr-TR"/>
              <a:t>IV. OSB ENERJİ ZİRVESİ, VAN</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BFEE5AE7-DCC0-4F59-B19D-E0215E17348E}"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4426" r:id="rId1"/>
    <p:sldLayoutId id="2147484421" r:id="rId2"/>
    <p:sldLayoutId id="2147484427" r:id="rId3"/>
    <p:sldLayoutId id="2147484428" r:id="rId4"/>
    <p:sldLayoutId id="2147484429" r:id="rId5"/>
    <p:sldLayoutId id="2147484430" r:id="rId6"/>
    <p:sldLayoutId id="2147484422" r:id="rId7"/>
    <p:sldLayoutId id="2147484431" r:id="rId8"/>
    <p:sldLayoutId id="2147484432" r:id="rId9"/>
    <p:sldLayoutId id="2147484423" r:id="rId10"/>
    <p:sldLayoutId id="2147484424" r:id="rId11"/>
    <p:sldLayoutId id="2147484425" r:id="rId12"/>
  </p:sldLayoutIdLst>
  <p:hf hdr="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Content Placeholder 2"/>
          <p:cNvSpPr>
            <a:spLocks noGrp="1"/>
          </p:cNvSpPr>
          <p:nvPr>
            <p:ph idx="1"/>
          </p:nvPr>
        </p:nvSpPr>
        <p:spPr>
          <a:xfrm>
            <a:off x="1357313" y="3143250"/>
            <a:ext cx="6829425" cy="2214563"/>
          </a:xfrm>
        </p:spPr>
        <p:txBody>
          <a:bodyPr/>
          <a:lstStyle/>
          <a:p>
            <a:pPr eaLnBrk="1" hangingPunct="1">
              <a:buFont typeface="Wingdings 3" pitchFamily="18" charset="2"/>
              <a:buNone/>
            </a:pPr>
            <a:r>
              <a:rPr lang="tr-TR" b="1" smtClean="0">
                <a:solidFill>
                  <a:srgbClr val="002060"/>
                </a:solidFill>
              </a:rPr>
              <a:t>Doç. Dr. Erdal Tanas KARAGÖL</a:t>
            </a:r>
          </a:p>
          <a:p>
            <a:pPr eaLnBrk="1" hangingPunct="1">
              <a:buFont typeface="Wingdings 3" pitchFamily="18" charset="2"/>
              <a:buNone/>
            </a:pPr>
            <a:r>
              <a:rPr lang="tr-TR" b="1" smtClean="0">
                <a:solidFill>
                  <a:srgbClr val="002060"/>
                </a:solidFill>
              </a:rPr>
              <a:t>Balıkesir Üniversitesi ve TÜBİTAK/G</a:t>
            </a:r>
            <a:r>
              <a:rPr lang="tr-TR" b="1" i="1" smtClean="0">
                <a:solidFill>
                  <a:srgbClr val="002060"/>
                </a:solidFill>
              </a:rPr>
              <a:t>222</a:t>
            </a:r>
          </a:p>
          <a:p>
            <a:pPr algn="ctr" eaLnBrk="1" hangingPunct="1">
              <a:buFont typeface="Wingdings 3" pitchFamily="18" charset="2"/>
              <a:buNone/>
            </a:pPr>
            <a:r>
              <a:rPr lang="tr-TR" sz="2000" b="1" smtClean="0">
                <a:solidFill>
                  <a:srgbClr val="002060"/>
                </a:solidFill>
              </a:rPr>
              <a:t>erdal.karagol@tubitak.gov.tr</a:t>
            </a:r>
          </a:p>
        </p:txBody>
      </p:sp>
      <p:sp>
        <p:nvSpPr>
          <p:cNvPr id="2" name="Title 1"/>
          <p:cNvSpPr>
            <a:spLocks noGrp="1"/>
          </p:cNvSpPr>
          <p:nvPr>
            <p:ph type="title"/>
          </p:nvPr>
        </p:nvSpPr>
        <p:spPr>
          <a:xfrm>
            <a:off x="571472" y="928670"/>
            <a:ext cx="8115328" cy="1785950"/>
          </a:xfrm>
        </p:spPr>
        <p:txBody>
          <a:bodyPr/>
          <a:lstStyle/>
          <a:p>
            <a:pPr algn="ctr" eaLnBrk="1" fontAlgn="auto" hangingPunct="1">
              <a:spcAft>
                <a:spcPts val="0"/>
              </a:spcAft>
              <a:defRPr/>
            </a:pPr>
            <a:r>
              <a:rPr lang="tr-TR" dirty="0" smtClean="0"/>
              <a:t>ENERJİ TÜKETİMİ VE EKONOMİK BÜYÜME</a:t>
            </a:r>
            <a:endParaRPr lang="tr-TR" dirty="0"/>
          </a:p>
        </p:txBody>
      </p:sp>
      <p:sp>
        <p:nvSpPr>
          <p:cNvPr id="1536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5230237-3EBC-41B9-BD23-C3826FDB06B2}" type="slidenum">
              <a:rPr lang="tr-TR" smtClean="0"/>
              <a:pPr/>
              <a:t>1</a:t>
            </a:fld>
            <a:endParaRPr lang="tr-TR" smtClean="0"/>
          </a:p>
        </p:txBody>
      </p:sp>
      <p:sp>
        <p:nvSpPr>
          <p:cNvPr id="15364"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15365"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İçerik Yer Tutucusu"/>
          <p:cNvSpPr>
            <a:spLocks noGrp="1"/>
          </p:cNvSpPr>
          <p:nvPr>
            <p:ph idx="1"/>
          </p:nvPr>
        </p:nvSpPr>
        <p:spPr/>
        <p:txBody>
          <a:bodyPr/>
          <a:lstStyle/>
          <a:p>
            <a:pPr algn="just" eaLnBrk="1" hangingPunct="1">
              <a:lnSpc>
                <a:spcPct val="90000"/>
              </a:lnSpc>
            </a:pPr>
            <a:r>
              <a:rPr lang="tr-TR" sz="2300" smtClean="0"/>
              <a:t>Eğer elektrik arzında sıkıntı varsa ya da yeterli miktarda elektrik enerjisi yoksa,</a:t>
            </a:r>
          </a:p>
          <a:p>
            <a:pPr marL="742950" lvl="1" indent="-285750" algn="just" eaLnBrk="1" hangingPunct="1">
              <a:lnSpc>
                <a:spcPct val="90000"/>
              </a:lnSpc>
            </a:pPr>
            <a:r>
              <a:rPr lang="tr-TR" sz="2100" smtClean="0"/>
              <a:t> bu üretim  miktarında azalmaya  neden olacaktır. </a:t>
            </a:r>
          </a:p>
          <a:p>
            <a:pPr algn="just" eaLnBrk="1" hangingPunct="1">
              <a:lnSpc>
                <a:spcPct val="90000"/>
              </a:lnSpc>
            </a:pPr>
            <a:r>
              <a:rPr lang="tr-TR" sz="2300" smtClean="0"/>
              <a:t>Bu nedenle, ülkenin enerji arz güvenliği ile ilgili olarak enerji arzı sağlayan ülkeleri, enerji hatlarını ve teknolojileri çeşitlendirmeleri gerekmektedir. </a:t>
            </a:r>
          </a:p>
          <a:p>
            <a:pPr algn="just" eaLnBrk="1" hangingPunct="1">
              <a:lnSpc>
                <a:spcPct val="90000"/>
              </a:lnSpc>
            </a:pPr>
            <a:r>
              <a:rPr lang="tr-TR" sz="2300" smtClean="0"/>
              <a:t>Bu ülkelerde  elektrik tüketimi </a:t>
            </a:r>
            <a:endParaRPr lang="tr-TR" sz="2300" smtClean="0">
              <a:latin typeface="Arial" charset="0"/>
            </a:endParaRPr>
          </a:p>
          <a:p>
            <a:pPr marL="742950" lvl="1" indent="-285750" algn="just" eaLnBrk="1" hangingPunct="1">
              <a:lnSpc>
                <a:spcPct val="90000"/>
              </a:lnSpc>
            </a:pPr>
            <a:r>
              <a:rPr lang="tr-TR" sz="2100" smtClean="0"/>
              <a:t>hem bir girdidir</a:t>
            </a:r>
          </a:p>
          <a:p>
            <a:pPr marL="742950" lvl="1" indent="-285750" algn="just" eaLnBrk="1" hangingPunct="1">
              <a:lnSpc>
                <a:spcPct val="90000"/>
              </a:lnSpc>
            </a:pPr>
            <a:r>
              <a:rPr lang="tr-TR" sz="2100" smtClean="0"/>
              <a:t>hem de sosyal ve ekonomik kalkınma için kullanılan göstergeler arasında da önemli bir yer tutmaktadır. </a:t>
            </a:r>
          </a:p>
          <a:p>
            <a:pPr eaLnBrk="1" hangingPunct="1">
              <a:lnSpc>
                <a:spcPct val="90000"/>
              </a:lnSpc>
            </a:pPr>
            <a:r>
              <a:rPr lang="tr-TR" sz="2300" smtClean="0"/>
              <a:t>Dolayısıyla, enerjide tasarruf politikası az gelişmiş ya da gelişmekte olan ülkeler için, ki bunların içine Türkiye’de dahil, uygun bir politika  değildir.</a:t>
            </a:r>
          </a:p>
        </p:txBody>
      </p:sp>
      <p:sp>
        <p:nvSpPr>
          <p:cNvPr id="5" name="4 Başlık"/>
          <p:cNvSpPr>
            <a:spLocks noGrp="1"/>
          </p:cNvSpPr>
          <p:nvPr>
            <p:ph type="title"/>
          </p:nvPr>
        </p:nvSpPr>
        <p:spPr/>
        <p:txBody>
          <a:bodyPr>
            <a:noAutofit/>
          </a:bodyPr>
          <a:lstStyle/>
          <a:p>
            <a:pPr algn="ctr" eaLnBrk="1" fontAlgn="auto" hangingPunct="1">
              <a:spcAft>
                <a:spcPts val="0"/>
              </a:spcAft>
              <a:defRPr/>
            </a:pPr>
            <a:r>
              <a:rPr lang="tr-TR" sz="2800" dirty="0" smtClean="0">
                <a:solidFill>
                  <a:srgbClr val="FF0000"/>
                </a:solidFill>
              </a:rPr>
              <a:t>Elektrik Tüketiminden Ekonomik Büyümeye Doğru Nedensellik</a:t>
            </a:r>
            <a:endParaRPr lang="tr-TR" sz="2800" dirty="0"/>
          </a:p>
        </p:txBody>
      </p:sp>
      <p:sp>
        <p:nvSpPr>
          <p:cNvPr id="2457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6B36836-2254-4FEE-91F9-8CB13291C497}" type="slidenum">
              <a:rPr lang="tr-TR" smtClean="0"/>
              <a:pPr/>
              <a:t>10</a:t>
            </a:fld>
            <a:endParaRPr lang="tr-TR" smtClean="0"/>
          </a:p>
        </p:txBody>
      </p:sp>
      <p:sp>
        <p:nvSpPr>
          <p:cNvPr id="24580"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4581"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2"/>
          <p:cNvSpPr>
            <a:spLocks noGrp="1"/>
          </p:cNvSpPr>
          <p:nvPr>
            <p:ph idx="1"/>
          </p:nvPr>
        </p:nvSpPr>
        <p:spPr/>
        <p:txBody>
          <a:bodyPr/>
          <a:lstStyle/>
          <a:p>
            <a:pPr algn="just" eaLnBrk="1" hangingPunct="1"/>
            <a:r>
              <a:rPr lang="tr-TR" smtClean="0"/>
              <a:t>Diğer gelişmekte olan ülkelerde olduğu gibi, Türkiye’de yıllar itibariyle hızlı büyüme için artan elektrik talebi ile karşı karşıya kalmıştır. </a:t>
            </a:r>
          </a:p>
          <a:p>
            <a:pPr lvl="1" eaLnBrk="1" hangingPunct="1"/>
            <a:r>
              <a:rPr lang="tr-TR" smtClean="0"/>
              <a:t>1970 – 2008 arasında ekonomi % 4 oranında büyürken elektrik tüketimi ortalama % 8 oranında artmıştır. </a:t>
            </a:r>
          </a:p>
          <a:p>
            <a:pPr algn="just" eaLnBrk="1" hangingPunct="1"/>
            <a:r>
              <a:rPr lang="tr-TR" smtClean="0"/>
              <a:t>Dolayısıyla, eğer Türkiye’de nedenselliğin yönü, elektrik tüketiminden ekonomik büyümeye doğru ise, elektrikte arz sıkıntısı ve darboğazların ekonomik büyüme üzerinde olumsuz etkileri olacaktır. </a:t>
            </a:r>
          </a:p>
        </p:txBody>
      </p:sp>
      <p:sp>
        <p:nvSpPr>
          <p:cNvPr id="2" name="Title 1"/>
          <p:cNvSpPr>
            <a:spLocks noGrp="1"/>
          </p:cNvSpPr>
          <p:nvPr>
            <p:ph type="title"/>
          </p:nvPr>
        </p:nvSpPr>
        <p:spPr/>
        <p:txBody>
          <a:bodyPr/>
          <a:lstStyle/>
          <a:p>
            <a:pPr algn="ctr" eaLnBrk="1" fontAlgn="auto" hangingPunct="1">
              <a:spcAft>
                <a:spcPts val="0"/>
              </a:spcAft>
              <a:defRPr/>
            </a:pPr>
            <a:r>
              <a:rPr lang="tr-TR" sz="3600" dirty="0" smtClean="0">
                <a:solidFill>
                  <a:srgbClr val="FF0000"/>
                </a:solidFill>
              </a:rPr>
              <a:t>Türkiye’de Enerji (Elektrik) Tüketimi</a:t>
            </a:r>
            <a:endParaRPr lang="tr-TR" sz="3600" dirty="0">
              <a:solidFill>
                <a:srgbClr val="FF0000"/>
              </a:solidFill>
            </a:endParaRPr>
          </a:p>
        </p:txBody>
      </p:sp>
      <p:sp>
        <p:nvSpPr>
          <p:cNvPr id="2560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3C6FAAF-EA1E-41E8-A680-ACBF12F82F27}" type="slidenum">
              <a:rPr lang="tr-TR" smtClean="0"/>
              <a:pPr/>
              <a:t>11</a:t>
            </a:fld>
            <a:endParaRPr lang="tr-TR" smtClean="0"/>
          </a:p>
        </p:txBody>
      </p:sp>
      <p:sp>
        <p:nvSpPr>
          <p:cNvPr id="25604"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5605"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tr-TR" smtClean="0"/>
              <a:t>30.10.2010</a:t>
            </a:r>
            <a:endParaRPr lang="tr-TR"/>
          </a:p>
        </p:txBody>
      </p:sp>
      <p:sp>
        <p:nvSpPr>
          <p:cNvPr id="4" name="Footer Placeholder 3"/>
          <p:cNvSpPr>
            <a:spLocks noGrp="1"/>
          </p:cNvSpPr>
          <p:nvPr>
            <p:ph type="ftr" sz="quarter" idx="11"/>
          </p:nvPr>
        </p:nvSpPr>
        <p:spPr/>
        <p:txBody>
          <a:bodyPr/>
          <a:lstStyle/>
          <a:p>
            <a:r>
              <a:rPr lang="tr-TR" smtClean="0"/>
              <a:t>OSB ENERJİ ZİRVESİ, VAN</a:t>
            </a:r>
            <a:endParaRPr lang="tr-TR"/>
          </a:p>
        </p:txBody>
      </p:sp>
      <p:sp>
        <p:nvSpPr>
          <p:cNvPr id="5" name="Title 4"/>
          <p:cNvSpPr>
            <a:spLocks noGrp="1"/>
          </p:cNvSpPr>
          <p:nvPr>
            <p:ph type="title"/>
          </p:nvPr>
        </p:nvSpPr>
        <p:spPr/>
        <p:txBody>
          <a:bodyPr>
            <a:normAutofit fontScale="90000"/>
          </a:bodyPr>
          <a:lstStyle/>
          <a:p>
            <a:pPr algn="ctr"/>
            <a:r>
              <a:rPr lang="tr-TR" sz="3600" dirty="0" smtClean="0">
                <a:solidFill>
                  <a:srgbClr val="FF0000"/>
                </a:solidFill>
              </a:rPr>
              <a:t>Türkiye’de Enerji (Elektrik) Tüketimi Ve Büyüme </a:t>
            </a:r>
            <a:endParaRPr lang="tr-TR" sz="3600" dirty="0"/>
          </a:p>
        </p:txBody>
      </p:sp>
      <p:graphicFrame>
        <p:nvGraphicFramePr>
          <p:cNvPr id="6" name="Content Placeholder 5"/>
          <p:cNvGraphicFramePr>
            <a:graphicFrameLocks noGrp="1"/>
          </p:cNvGraphicFramePr>
          <p:nvPr>
            <p:ph idx="1"/>
          </p:nvPr>
        </p:nvGraphicFramePr>
        <p:xfrm>
          <a:off x="539552" y="1556792"/>
          <a:ext cx="8075240" cy="4237930"/>
        </p:xfrm>
        <a:graphic>
          <a:graphicData uri="http://schemas.openxmlformats.org/drawingml/2006/chart">
            <c:chart xmlns:c="http://schemas.openxmlformats.org/drawingml/2006/chart" xmlns:r="http://schemas.openxmlformats.org/officeDocument/2006/relationships" r:id="rId3"/>
          </a:graphicData>
        </a:graphic>
      </p:graphicFrame>
      <p:sp>
        <p:nvSpPr>
          <p:cNvPr id="7" name="6 Slayt Numarası Yer Tutucusu"/>
          <p:cNvSpPr>
            <a:spLocks noGrp="1"/>
          </p:cNvSpPr>
          <p:nvPr>
            <p:ph type="sldNum" sz="quarter" idx="12"/>
          </p:nvPr>
        </p:nvSpPr>
        <p:spPr/>
        <p:txBody>
          <a:bodyPr/>
          <a:lstStyle/>
          <a:p>
            <a:fld id="{7ABD65D6-A05F-4E31-A5EB-A450F2FA56AB}"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Content Placeholder 2"/>
          <p:cNvSpPr>
            <a:spLocks noGrp="1"/>
          </p:cNvSpPr>
          <p:nvPr>
            <p:ph idx="1"/>
          </p:nvPr>
        </p:nvSpPr>
        <p:spPr/>
        <p:txBody>
          <a:bodyPr/>
          <a:lstStyle/>
          <a:p>
            <a:pPr algn="just" eaLnBrk="1" hangingPunct="1"/>
            <a:r>
              <a:rPr lang="tr-TR" sz="2400" smtClean="0"/>
              <a:t>Altınay  ve Karagöl (2005) Türkiye’de GSYİH ve elektrik tüketimi ilişkisini 1950 - 2000 yılları arasında incelemişler ve elektrik tüketiminden GSYİH’ya doğru tek yönlü nedensellik bulmuşlardır. </a:t>
            </a:r>
          </a:p>
          <a:p>
            <a:pPr marL="742950" lvl="1" indent="-285750" algn="just" eaLnBrk="1" hangingPunct="1"/>
            <a:r>
              <a:rPr lang="tr-TR" sz="2000" smtClean="0"/>
              <a:t>Bu da elektrik tüketiminin bir girdi olarak çok önemli olduğunu ve</a:t>
            </a:r>
          </a:p>
          <a:p>
            <a:pPr marL="742950" lvl="1" indent="-285750" algn="just" eaLnBrk="1" hangingPunct="1"/>
            <a:r>
              <a:rPr lang="tr-TR" sz="2000" smtClean="0"/>
              <a:t>ekonomik büyümenin sürdürülmesi için elektrik arz miktarının artırılmasının hayati derecede önemli olduğunu göstermektedir.</a:t>
            </a:r>
            <a:endParaRPr lang="tr-TR" sz="2000" b="1" smtClean="0"/>
          </a:p>
        </p:txBody>
      </p:sp>
      <p:sp>
        <p:nvSpPr>
          <p:cNvPr id="28674" name="Rectangle 6"/>
          <p:cNvSpPr>
            <a:spLocks noChangeArrowheads="1"/>
          </p:cNvSpPr>
          <p:nvPr/>
        </p:nvSpPr>
        <p:spPr bwMode="auto">
          <a:xfrm>
            <a:off x="2500313" y="642938"/>
            <a:ext cx="4071937" cy="523875"/>
          </a:xfrm>
          <a:prstGeom prst="rect">
            <a:avLst/>
          </a:prstGeom>
          <a:noFill/>
          <a:ln w="9525">
            <a:noFill/>
            <a:miter lim="800000"/>
            <a:headEnd/>
            <a:tailEnd/>
          </a:ln>
        </p:spPr>
        <p:txBody>
          <a:bodyPr>
            <a:spAutoFit/>
          </a:bodyPr>
          <a:lstStyle/>
          <a:p>
            <a:r>
              <a:rPr lang="tr-TR" sz="2800" b="1">
                <a:solidFill>
                  <a:schemeClr val="accent2"/>
                </a:solidFill>
              </a:rPr>
              <a:t> AMPİRİK SONUÇLAR</a:t>
            </a:r>
          </a:p>
        </p:txBody>
      </p:sp>
      <p:sp>
        <p:nvSpPr>
          <p:cNvPr id="2867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5C724F3-D0AD-4956-9FEC-B90EEF160E51}" type="slidenum">
              <a:rPr lang="tr-TR" smtClean="0"/>
              <a:pPr/>
              <a:t>13</a:t>
            </a:fld>
            <a:endParaRPr lang="tr-TR" smtClean="0"/>
          </a:p>
        </p:txBody>
      </p:sp>
      <p:sp>
        <p:nvSpPr>
          <p:cNvPr id="28676"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8677"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İçerik Yer Tutucusu"/>
          <p:cNvSpPr>
            <a:spLocks noGrp="1"/>
          </p:cNvSpPr>
          <p:nvPr>
            <p:ph idx="1"/>
          </p:nvPr>
        </p:nvSpPr>
        <p:spPr/>
        <p:txBody>
          <a:bodyPr>
            <a:normAutofit lnSpcReduction="10000"/>
          </a:bodyPr>
          <a:lstStyle/>
          <a:p>
            <a:pPr marL="365760" indent="-256032" algn="just" eaLnBrk="1" fontAlgn="auto" hangingPunct="1">
              <a:lnSpc>
                <a:spcPct val="90000"/>
              </a:lnSpc>
              <a:spcAft>
                <a:spcPts val="0"/>
              </a:spcAft>
              <a:buFont typeface="Wingdings 3"/>
              <a:buChar char=""/>
              <a:defRPr/>
            </a:pPr>
            <a:r>
              <a:rPr lang="tr-TR" sz="2500" dirty="0" smtClean="0"/>
              <a:t>Karagöl vd.(2007) Türkiye’de elektrik tüketiminin ekonomik büyüme üzerindeki etkisini 1974 – 2004 yıllarını kapsayan veriler çerçevesinde incelemiştir. </a:t>
            </a:r>
          </a:p>
          <a:p>
            <a:pPr marL="621792" lvl="1" algn="just" eaLnBrk="1" fontAlgn="auto" hangingPunct="1">
              <a:lnSpc>
                <a:spcPct val="90000"/>
              </a:lnSpc>
              <a:spcBef>
                <a:spcPts val="324"/>
              </a:spcBef>
              <a:spcAft>
                <a:spcPts val="0"/>
              </a:spcAft>
              <a:buFont typeface="Verdana"/>
              <a:buChar char="◦"/>
              <a:defRPr/>
            </a:pPr>
            <a:r>
              <a:rPr lang="tr-TR" sz="2100" dirty="0" smtClean="0"/>
              <a:t>Kısa dönemde pozitif bir ilişki çıkmasına rağmen uzun dönemde negatif bir ilişki çıkmıştır. </a:t>
            </a:r>
          </a:p>
          <a:p>
            <a:pPr marL="859536" lvl="2" algn="just" eaLnBrk="1" fontAlgn="auto" hangingPunct="1">
              <a:lnSpc>
                <a:spcPct val="90000"/>
              </a:lnSpc>
              <a:spcAft>
                <a:spcPts val="0"/>
              </a:spcAft>
              <a:buFont typeface="Wingdings 2"/>
              <a:buChar char=""/>
              <a:defRPr/>
            </a:pPr>
            <a:r>
              <a:rPr lang="tr-TR" sz="1900" dirty="0" smtClean="0"/>
              <a:t>Kısa dönem için elektrik tüketimi sadece sanayinin gelişmesindeki temel girdi olmasından değil aynı zamanda insanların hayat kalitesini artıran temel bir faktör olarak da ekonomik kalkınmada önemli bir rol oynar görüşü desteklenmektedir. </a:t>
            </a:r>
          </a:p>
          <a:p>
            <a:pPr marL="859536" lvl="2" eaLnBrk="1" fontAlgn="auto" hangingPunct="1">
              <a:spcAft>
                <a:spcPts val="0"/>
              </a:spcAft>
              <a:buFont typeface="Wingdings 2"/>
              <a:buChar char=""/>
              <a:defRPr/>
            </a:pPr>
            <a:r>
              <a:rPr lang="tr-TR" dirty="0" smtClean="0"/>
              <a:t>Elektrik tüketimi hala düşük düzeylerde olduğundan enerji maliyetleri yüksektir. Bu durum uzun dönemde ekonomik büyüme üzerinde olumsuz bir etki yapmaktadır.</a:t>
            </a:r>
            <a:endParaRPr lang="tr-TR" sz="1900" dirty="0" smtClean="0"/>
          </a:p>
          <a:p>
            <a:pPr marL="365760" indent="-256032" eaLnBrk="1" fontAlgn="auto" hangingPunct="1">
              <a:lnSpc>
                <a:spcPct val="90000"/>
              </a:lnSpc>
              <a:spcAft>
                <a:spcPts val="0"/>
              </a:spcAft>
              <a:buFont typeface="Wingdings 3"/>
              <a:buChar char=""/>
              <a:defRPr/>
            </a:pPr>
            <a:endParaRPr lang="tr-TR" sz="2500" dirty="0" smtClean="0"/>
          </a:p>
        </p:txBody>
      </p:sp>
      <p:sp>
        <p:nvSpPr>
          <p:cNvPr id="29698" name="Rectangle 6"/>
          <p:cNvSpPr>
            <a:spLocks noChangeArrowheads="1"/>
          </p:cNvSpPr>
          <p:nvPr/>
        </p:nvSpPr>
        <p:spPr bwMode="auto">
          <a:xfrm>
            <a:off x="2714625" y="785813"/>
            <a:ext cx="3922713" cy="523875"/>
          </a:xfrm>
          <a:prstGeom prst="rect">
            <a:avLst/>
          </a:prstGeom>
          <a:noFill/>
          <a:ln w="9525">
            <a:noFill/>
            <a:miter lim="800000"/>
            <a:headEnd/>
            <a:tailEnd/>
          </a:ln>
        </p:spPr>
        <p:txBody>
          <a:bodyPr wrap="none">
            <a:spAutoFit/>
          </a:bodyPr>
          <a:lstStyle/>
          <a:p>
            <a:r>
              <a:rPr lang="tr-TR" sz="2800" b="1">
                <a:solidFill>
                  <a:schemeClr val="accent2"/>
                </a:solidFill>
              </a:rPr>
              <a:t> AMPİRİK SONUÇLAR</a:t>
            </a:r>
            <a:endParaRPr lang="tr-TR" sz="2800" b="1">
              <a:solidFill>
                <a:schemeClr val="hlink"/>
              </a:solidFill>
            </a:endParaRPr>
          </a:p>
        </p:txBody>
      </p:sp>
      <p:sp>
        <p:nvSpPr>
          <p:cNvPr id="2969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3EB2407-C293-46A9-A01E-C1EB50CA7013}" type="slidenum">
              <a:rPr lang="tr-TR" smtClean="0"/>
              <a:pPr/>
              <a:t>14</a:t>
            </a:fld>
            <a:endParaRPr lang="tr-TR" smtClean="0"/>
          </a:p>
        </p:txBody>
      </p:sp>
      <p:sp>
        <p:nvSpPr>
          <p:cNvPr id="29700"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9701"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1"/>
          <p:cNvSpPr>
            <a:spLocks noGrp="1"/>
          </p:cNvSpPr>
          <p:nvPr>
            <p:ph idx="4294967295"/>
          </p:nvPr>
        </p:nvSpPr>
        <p:spPr>
          <a:xfrm>
            <a:off x="0" y="1481138"/>
            <a:ext cx="8229600" cy="4525962"/>
          </a:xfrm>
        </p:spPr>
        <p:txBody>
          <a:bodyPr/>
          <a:lstStyle/>
          <a:p>
            <a:pPr algn="just" eaLnBrk="1" hangingPunct="1">
              <a:lnSpc>
                <a:spcPct val="90000"/>
              </a:lnSpc>
            </a:pPr>
            <a:r>
              <a:rPr lang="tr-TR" sz="1800" dirty="0" smtClean="0"/>
              <a:t>Enerji ekonomisi alanında coğrafi bölgeler ya da siyasi sınırlar bazında ve sektörler itibari ile elektrik tüketiminin mekansal olarak nasıl dağıldığ</a:t>
            </a:r>
            <a:r>
              <a:rPr lang="tr-TR" sz="1800" dirty="0" smtClean="0">
                <a:latin typeface="Arial" charset="0"/>
              </a:rPr>
              <a:t>ı</a:t>
            </a:r>
            <a:r>
              <a:rPr lang="tr-TR" sz="1800" dirty="0" smtClean="0"/>
              <a:t> araştırılabilir. </a:t>
            </a:r>
          </a:p>
          <a:p>
            <a:pPr algn="just" eaLnBrk="1" hangingPunct="1">
              <a:lnSpc>
                <a:spcPct val="90000"/>
              </a:lnSpc>
            </a:pPr>
            <a:r>
              <a:rPr lang="tr-TR" sz="1800" dirty="0" smtClean="0"/>
              <a:t>Böylece Türkiye için yapılacak bir çalışmada iller arasında görülen gelişmişlik farklılıklarının enerji tüketimine yansıyıp yansımadığı anlaşılabilecektir.</a:t>
            </a:r>
          </a:p>
          <a:p>
            <a:pPr algn="just" eaLnBrk="1" hangingPunct="1">
              <a:lnSpc>
                <a:spcPct val="90000"/>
              </a:lnSpc>
            </a:pPr>
            <a:r>
              <a:rPr lang="tr-TR" sz="1800" dirty="0" smtClean="0"/>
              <a:t>Mekansal farklılıklar dikkate alındığında politika yapıcıların bölgesel politikalar geliştirebilmeleri mümkün olabilmektedir.</a:t>
            </a:r>
            <a:r>
              <a:rPr lang="tr-TR" dirty="0" smtClean="0"/>
              <a:t>  </a:t>
            </a:r>
          </a:p>
          <a:p>
            <a:pPr algn="just" eaLnBrk="1" hangingPunct="1">
              <a:lnSpc>
                <a:spcPct val="90000"/>
              </a:lnSpc>
            </a:pPr>
            <a:r>
              <a:rPr lang="tr-TR" sz="1800" dirty="0" smtClean="0"/>
              <a:t>Enerji tüketimi sonucunda gerçekleşen hasılanın, il bazında kişi başına enerji tüketimine paralel olması beklenir.</a:t>
            </a:r>
          </a:p>
          <a:p>
            <a:pPr lvl="1" algn="just" eaLnBrk="1" hangingPunct="1">
              <a:lnSpc>
                <a:spcPct val="90000"/>
              </a:lnSpc>
            </a:pPr>
            <a:r>
              <a:rPr lang="tr-TR" sz="1400" dirty="0" smtClean="0"/>
              <a:t>Eğer il bazında kişi başına enerji tüketiminin mekansal dağılımı enerji hasılasından farklı ise </a:t>
            </a:r>
          </a:p>
          <a:p>
            <a:pPr lvl="2" algn="just" eaLnBrk="1" hangingPunct="1">
              <a:lnSpc>
                <a:spcPct val="90000"/>
              </a:lnSpc>
            </a:pPr>
            <a:r>
              <a:rPr lang="tr-TR" sz="1200" dirty="0" smtClean="0"/>
              <a:t>bu durumda hangi illerde enerjinin yasadışı yollarla kullanıldığına dair bir bilgi edinilebilir. Böylelikle yasal olarak enerji kullanılmasını teşvik edecek politikalar geliştirilebilir (Yıldırım vd.,2009).   </a:t>
            </a:r>
          </a:p>
          <a:p>
            <a:pPr eaLnBrk="1" hangingPunct="1">
              <a:lnSpc>
                <a:spcPct val="90000"/>
              </a:lnSpc>
            </a:pPr>
            <a:endParaRPr lang="tr-TR" sz="1800" dirty="0" smtClean="0"/>
          </a:p>
        </p:txBody>
      </p:sp>
      <p:sp>
        <p:nvSpPr>
          <p:cNvPr id="5" name="Title 4"/>
          <p:cNvSpPr>
            <a:spLocks noGrp="1"/>
          </p:cNvSpPr>
          <p:nvPr>
            <p:ph type="title" idx="4294967295"/>
          </p:nvPr>
        </p:nvSpPr>
        <p:spPr>
          <a:xfrm>
            <a:off x="0" y="274638"/>
            <a:ext cx="8229600" cy="1143000"/>
          </a:xfrm>
        </p:spPr>
        <p:txBody>
          <a:bodyPr rtlCol="0"/>
          <a:lstStyle/>
          <a:p>
            <a:pPr algn="ctr" eaLnBrk="1" fontAlgn="auto" hangingPunct="1">
              <a:spcAft>
                <a:spcPts val="0"/>
              </a:spcAft>
              <a:defRPr/>
            </a:pPr>
            <a:r>
              <a:rPr lang="tr-TR" sz="2800" dirty="0" smtClean="0">
                <a:solidFill>
                  <a:srgbClr val="FF0000"/>
                </a:solidFill>
              </a:rPr>
              <a:t>Enerji (Elektrik) Tüketimi Ve Mekansal Etki</a:t>
            </a:r>
            <a:endParaRPr lang="tr-TR" sz="2800" dirty="0"/>
          </a:p>
        </p:txBody>
      </p:sp>
      <p:sp>
        <p:nvSpPr>
          <p:cNvPr id="30723" name="Date Placeholder 2"/>
          <p:cNvSpPr txBox="1">
            <a:spLocks noGrp="1"/>
          </p:cNvSpPr>
          <p:nvPr/>
        </p:nvSpPr>
        <p:spPr bwMode="auto">
          <a:xfrm>
            <a:off x="6727825" y="6408738"/>
            <a:ext cx="1919288" cy="365125"/>
          </a:xfrm>
          <a:prstGeom prst="rect">
            <a:avLst/>
          </a:prstGeom>
          <a:noFill/>
          <a:ln w="9525">
            <a:noFill/>
            <a:miter lim="800000"/>
            <a:headEnd/>
            <a:tailEnd/>
          </a:ln>
        </p:spPr>
        <p:txBody>
          <a:bodyPr anchor="b"/>
          <a:lstStyle/>
          <a:p>
            <a:r>
              <a:rPr lang="tr-TR" sz="1000">
                <a:latin typeface="Lucida Sans Unicode" pitchFamily="34" charset="0"/>
              </a:rPr>
              <a:t>30.10.2010</a:t>
            </a:r>
          </a:p>
        </p:txBody>
      </p:sp>
      <p:sp>
        <p:nvSpPr>
          <p:cNvPr id="30724" name="Footer Placeholder 3"/>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tr-TR" sz="1000">
                <a:latin typeface="Lucida Sans Unicode" pitchFamily="34" charset="0"/>
              </a:rPr>
              <a:t>IV. OSB ENERJİ ZİRVESİ, VAN</a:t>
            </a:r>
          </a:p>
        </p:txBody>
      </p:sp>
      <p:sp>
        <p:nvSpPr>
          <p:cNvPr id="3072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2D4B43A-F4E4-445C-BB66-FF60E7D583F9}" type="slidenum">
              <a:rPr lang="tr-TR" smtClean="0"/>
              <a:pPr/>
              <a:t>15</a:t>
            </a:fld>
            <a:endParaRPr lang="tr-TR"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İçerik Yer Tutucusu"/>
          <p:cNvSpPr>
            <a:spLocks noGrp="1"/>
          </p:cNvSpPr>
          <p:nvPr>
            <p:ph idx="4294967295"/>
          </p:nvPr>
        </p:nvSpPr>
        <p:spPr>
          <a:xfrm>
            <a:off x="0" y="1481138"/>
            <a:ext cx="8229600" cy="4525962"/>
          </a:xfrm>
        </p:spPr>
        <p:txBody>
          <a:bodyPr/>
          <a:lstStyle/>
          <a:p>
            <a:pPr algn="just" eaLnBrk="1" hangingPunct="1"/>
            <a:r>
              <a:rPr lang="tr-TR" sz="1800" smtClean="0"/>
              <a:t>Eğer mekansal etki ve /veya yakınsama kulüpleri varsa politika yapıcılar gelecekteki enerji politikalarını geliştirirken  bu bilgileri göz önünde bulundurmalıdırlar. </a:t>
            </a:r>
          </a:p>
          <a:p>
            <a:pPr algn="just" eaLnBrk="1" hangingPunct="1"/>
            <a:r>
              <a:rPr lang="tr-TR" sz="1800" smtClean="0"/>
              <a:t>Böylelikle genel olarak Türkiye’yi  hedef alan bir enerji ve/ veya fiyatlandırma politikası yerine bölgesel politikalara yönelerek, enerji politikalarını daha etkin kılabilirler.</a:t>
            </a:r>
          </a:p>
        </p:txBody>
      </p:sp>
      <p:sp>
        <p:nvSpPr>
          <p:cNvPr id="5" name="4 Başlık"/>
          <p:cNvSpPr>
            <a:spLocks noGrp="1"/>
          </p:cNvSpPr>
          <p:nvPr>
            <p:ph type="title" idx="4294967295"/>
          </p:nvPr>
        </p:nvSpPr>
        <p:spPr>
          <a:xfrm>
            <a:off x="0" y="274638"/>
            <a:ext cx="8229600" cy="1143000"/>
          </a:xfrm>
        </p:spPr>
        <p:txBody>
          <a:bodyPr rtlCol="0">
            <a:noAutofit/>
          </a:bodyPr>
          <a:lstStyle/>
          <a:p>
            <a:pPr algn="ctr" eaLnBrk="1" fontAlgn="auto" hangingPunct="1">
              <a:spcAft>
                <a:spcPts val="0"/>
              </a:spcAft>
              <a:defRPr/>
            </a:pPr>
            <a:r>
              <a:rPr lang="tr-TR" sz="2800" dirty="0" smtClean="0">
                <a:solidFill>
                  <a:srgbClr val="FF0000"/>
                </a:solidFill>
              </a:rPr>
              <a:t>Enerji (Elektrik) Tüketimi Ve Mekansal Etki</a:t>
            </a:r>
            <a:endParaRPr lang="tr-TR" sz="2800" dirty="0"/>
          </a:p>
        </p:txBody>
      </p:sp>
      <p:sp>
        <p:nvSpPr>
          <p:cNvPr id="31747" name="2 Veri Yer Tutucusu"/>
          <p:cNvSpPr txBox="1">
            <a:spLocks noGrp="1"/>
          </p:cNvSpPr>
          <p:nvPr/>
        </p:nvSpPr>
        <p:spPr bwMode="auto">
          <a:xfrm>
            <a:off x="6727825" y="6408738"/>
            <a:ext cx="1919288" cy="365125"/>
          </a:xfrm>
          <a:prstGeom prst="rect">
            <a:avLst/>
          </a:prstGeom>
          <a:noFill/>
          <a:ln w="9525">
            <a:noFill/>
            <a:miter lim="800000"/>
            <a:headEnd/>
            <a:tailEnd/>
          </a:ln>
        </p:spPr>
        <p:txBody>
          <a:bodyPr anchor="b"/>
          <a:lstStyle/>
          <a:p>
            <a:r>
              <a:rPr lang="tr-TR" sz="1000">
                <a:latin typeface="Lucida Sans Unicode" pitchFamily="34" charset="0"/>
              </a:rPr>
              <a:t>30.10.2010</a:t>
            </a:r>
          </a:p>
        </p:txBody>
      </p:sp>
      <p:sp>
        <p:nvSpPr>
          <p:cNvPr id="31748" name="3 Altbilgi Yer Tutucusu"/>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tr-TR" sz="1000">
                <a:latin typeface="Lucida Sans Unicode" pitchFamily="34" charset="0"/>
              </a:rPr>
              <a:t>IV. OSB ENERJİ ZİRVESİ, VAN</a:t>
            </a:r>
          </a:p>
        </p:txBody>
      </p:sp>
      <p:sp>
        <p:nvSpPr>
          <p:cNvPr id="3174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D977785-CD48-4961-A772-30F5118ECFCE}" type="slidenum">
              <a:rPr lang="tr-TR" smtClean="0"/>
              <a:pPr/>
              <a:t>16</a:t>
            </a:fld>
            <a:endParaRPr lang="tr-T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tr-TR" smtClean="0"/>
              <a:t>30.10.2010</a:t>
            </a:r>
            <a:endParaRPr lang="tr-TR"/>
          </a:p>
        </p:txBody>
      </p:sp>
      <p:sp>
        <p:nvSpPr>
          <p:cNvPr id="4" name="Footer Placeholder 3"/>
          <p:cNvSpPr>
            <a:spLocks noGrp="1"/>
          </p:cNvSpPr>
          <p:nvPr>
            <p:ph type="ftr" sz="quarter" idx="11"/>
          </p:nvPr>
        </p:nvSpPr>
        <p:spPr/>
        <p:txBody>
          <a:bodyPr/>
          <a:lstStyle/>
          <a:p>
            <a:r>
              <a:rPr lang="tr-TR" smtClean="0"/>
              <a:t>OSB ENERJİ ZİRVESİ, VAN</a:t>
            </a:r>
            <a:endParaRPr lang="tr-TR"/>
          </a:p>
        </p:txBody>
      </p:sp>
      <p:sp>
        <p:nvSpPr>
          <p:cNvPr id="5" name="Title 4"/>
          <p:cNvSpPr>
            <a:spLocks noGrp="1"/>
          </p:cNvSpPr>
          <p:nvPr>
            <p:ph type="title"/>
          </p:nvPr>
        </p:nvSpPr>
        <p:spPr/>
        <p:txBody>
          <a:bodyPr>
            <a:normAutofit/>
          </a:bodyPr>
          <a:lstStyle/>
          <a:p>
            <a:pPr algn="ctr"/>
            <a:r>
              <a:rPr lang="tr-TR" sz="2800" dirty="0" smtClean="0">
                <a:solidFill>
                  <a:srgbClr val="FF0000"/>
                </a:solidFill>
              </a:rPr>
              <a:t>Türkiye’de Kişi Başı Elektrik Tüketiminin İller İtibariyle Dağılımı (</a:t>
            </a:r>
            <a:r>
              <a:rPr lang="tr-TR" sz="2800" dirty="0" err="1" smtClean="0">
                <a:solidFill>
                  <a:srgbClr val="FF0000"/>
                </a:solidFill>
              </a:rPr>
              <a:t>kWh</a:t>
            </a:r>
            <a:r>
              <a:rPr lang="tr-TR" sz="2800" dirty="0" smtClean="0">
                <a:solidFill>
                  <a:srgbClr val="FF0000"/>
                </a:solidFill>
              </a:rPr>
              <a:t>/kişi)</a:t>
            </a:r>
            <a:endParaRPr lang="tr-TR" sz="2800" dirty="0"/>
          </a:p>
        </p:txBody>
      </p:sp>
      <p:pic>
        <p:nvPicPr>
          <p:cNvPr id="1028" name="Picture 4"/>
          <p:cNvPicPr>
            <a:picLocks noGrp="1" noChangeAspect="1" noChangeArrowheads="1"/>
          </p:cNvPicPr>
          <p:nvPr>
            <p:ph idx="1"/>
          </p:nvPr>
        </p:nvPicPr>
        <p:blipFill>
          <a:blip r:embed="rId2" cstate="print"/>
          <a:srcRect/>
          <a:stretch>
            <a:fillRect/>
          </a:stretch>
        </p:blipFill>
        <p:spPr bwMode="auto">
          <a:xfrm>
            <a:off x="457200" y="1686719"/>
            <a:ext cx="8229600" cy="4114800"/>
          </a:xfrm>
          <a:prstGeom prst="rect">
            <a:avLst/>
          </a:prstGeom>
          <a:noFill/>
          <a:ln w="9525">
            <a:noFill/>
            <a:miter lim="800000"/>
            <a:headEnd/>
            <a:tailEnd/>
          </a:ln>
          <a:effectLst/>
        </p:spPr>
      </p:pic>
      <p:sp>
        <p:nvSpPr>
          <p:cNvPr id="6" name="5 Slayt Numarası Yer Tutucusu"/>
          <p:cNvSpPr>
            <a:spLocks noGrp="1"/>
          </p:cNvSpPr>
          <p:nvPr>
            <p:ph type="sldNum" sz="quarter" idx="12"/>
          </p:nvPr>
        </p:nvSpPr>
        <p:spPr/>
        <p:txBody>
          <a:bodyPr/>
          <a:lstStyle/>
          <a:p>
            <a:fld id="{7ABD65D6-A05F-4E31-A5EB-A450F2FA56AB}" type="slidenum">
              <a:rPr lang="tr-TR" smtClean="0"/>
              <a:pPr/>
              <a:t>17</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r>
              <a:rPr lang="tr-TR" smtClean="0"/>
              <a:t>30.10.2010</a:t>
            </a:r>
            <a:endParaRPr lang="tr-TR"/>
          </a:p>
        </p:txBody>
      </p:sp>
      <p:sp>
        <p:nvSpPr>
          <p:cNvPr id="4" name="3 Altbilgi Yer Tutucusu"/>
          <p:cNvSpPr>
            <a:spLocks noGrp="1"/>
          </p:cNvSpPr>
          <p:nvPr>
            <p:ph type="ftr" sz="quarter" idx="11"/>
          </p:nvPr>
        </p:nvSpPr>
        <p:spPr/>
        <p:txBody>
          <a:bodyPr/>
          <a:lstStyle/>
          <a:p>
            <a:r>
              <a:rPr lang="tr-TR" smtClean="0"/>
              <a:t>OSB ENERJİ ZİRVESİ, VAN</a:t>
            </a:r>
            <a:endParaRPr lang="tr-TR"/>
          </a:p>
        </p:txBody>
      </p:sp>
      <p:sp>
        <p:nvSpPr>
          <p:cNvPr id="5" name="4 Başlık"/>
          <p:cNvSpPr>
            <a:spLocks noGrp="1"/>
          </p:cNvSpPr>
          <p:nvPr>
            <p:ph type="title"/>
          </p:nvPr>
        </p:nvSpPr>
        <p:spPr/>
        <p:txBody>
          <a:bodyPr>
            <a:noAutofit/>
          </a:bodyPr>
          <a:lstStyle/>
          <a:p>
            <a:pPr algn="ctr"/>
            <a:r>
              <a:rPr lang="tr-TR" sz="3200" dirty="0" smtClean="0">
                <a:solidFill>
                  <a:srgbClr val="FF0000"/>
                </a:solidFill>
              </a:rPr>
              <a:t>Türkiye’de Elektrik Tüketiminin (</a:t>
            </a:r>
            <a:r>
              <a:rPr lang="tr-TR" sz="3200" dirty="0" err="1" smtClean="0">
                <a:solidFill>
                  <a:srgbClr val="FF0000"/>
                </a:solidFill>
              </a:rPr>
              <a:t>MWh</a:t>
            </a:r>
            <a:r>
              <a:rPr lang="tr-TR" sz="3200" dirty="0" smtClean="0">
                <a:solidFill>
                  <a:srgbClr val="FF0000"/>
                </a:solidFill>
              </a:rPr>
              <a:t>) İller İtibariyle Dağılımı (Mesken)</a:t>
            </a:r>
            <a:endParaRPr lang="tr-TR" sz="3200"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457200" y="1674962"/>
            <a:ext cx="8229600" cy="4138313"/>
          </a:xfrm>
          <a:prstGeom prst="rect">
            <a:avLst/>
          </a:prstGeom>
          <a:noFill/>
          <a:ln w="9525">
            <a:noFill/>
            <a:miter lim="800000"/>
            <a:headEnd/>
            <a:tailEnd/>
          </a:ln>
          <a:effectLst/>
        </p:spPr>
      </p:pic>
      <p:sp>
        <p:nvSpPr>
          <p:cNvPr id="6" name="5 Slayt Numarası Yer Tutucusu"/>
          <p:cNvSpPr>
            <a:spLocks noGrp="1"/>
          </p:cNvSpPr>
          <p:nvPr>
            <p:ph type="sldNum" sz="quarter" idx="12"/>
          </p:nvPr>
        </p:nvSpPr>
        <p:spPr/>
        <p:txBody>
          <a:bodyPr/>
          <a:lstStyle/>
          <a:p>
            <a:fld id="{7ABD65D6-A05F-4E31-A5EB-A450F2FA56AB}" type="slidenum">
              <a:rPr lang="tr-TR" smtClean="0"/>
              <a:pPr/>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r>
              <a:rPr lang="tr-TR" smtClean="0"/>
              <a:t>30.10.2010</a:t>
            </a:r>
            <a:endParaRPr lang="tr-TR"/>
          </a:p>
        </p:txBody>
      </p:sp>
      <p:sp>
        <p:nvSpPr>
          <p:cNvPr id="4" name="3 Altbilgi Yer Tutucusu"/>
          <p:cNvSpPr>
            <a:spLocks noGrp="1"/>
          </p:cNvSpPr>
          <p:nvPr>
            <p:ph type="ftr" sz="quarter" idx="11"/>
          </p:nvPr>
        </p:nvSpPr>
        <p:spPr/>
        <p:txBody>
          <a:bodyPr/>
          <a:lstStyle/>
          <a:p>
            <a:r>
              <a:rPr lang="tr-TR" smtClean="0"/>
              <a:t>OSB ENERJİ ZİRVESİ, VAN</a:t>
            </a:r>
            <a:endParaRPr lang="tr-TR"/>
          </a:p>
        </p:txBody>
      </p:sp>
      <p:sp>
        <p:nvSpPr>
          <p:cNvPr id="5" name="4 Başlık"/>
          <p:cNvSpPr>
            <a:spLocks noGrp="1"/>
          </p:cNvSpPr>
          <p:nvPr>
            <p:ph type="title"/>
          </p:nvPr>
        </p:nvSpPr>
        <p:spPr/>
        <p:txBody>
          <a:bodyPr>
            <a:noAutofit/>
          </a:bodyPr>
          <a:lstStyle/>
          <a:p>
            <a:pPr algn="ctr"/>
            <a:r>
              <a:rPr lang="tr-TR" sz="3200" dirty="0" smtClean="0">
                <a:solidFill>
                  <a:srgbClr val="FF0000"/>
                </a:solidFill>
              </a:rPr>
              <a:t>Türkiye’de Elektrik Tüketiminin (</a:t>
            </a:r>
            <a:r>
              <a:rPr lang="tr-TR" sz="3200" dirty="0" err="1" smtClean="0">
                <a:solidFill>
                  <a:srgbClr val="FF0000"/>
                </a:solidFill>
              </a:rPr>
              <a:t>MWh</a:t>
            </a:r>
            <a:r>
              <a:rPr lang="tr-TR" sz="3200" dirty="0" smtClean="0">
                <a:solidFill>
                  <a:srgbClr val="FF0000"/>
                </a:solidFill>
              </a:rPr>
              <a:t>) İller İtibariyle Dağılımı (Ticaret)</a:t>
            </a:r>
            <a:endParaRPr lang="tr-TR" sz="3200"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457200" y="1679648"/>
            <a:ext cx="8229600" cy="4128941"/>
          </a:xfrm>
          <a:prstGeom prst="rect">
            <a:avLst/>
          </a:prstGeom>
          <a:noFill/>
          <a:ln w="9525">
            <a:noFill/>
            <a:miter lim="800000"/>
            <a:headEnd/>
            <a:tailEnd/>
          </a:ln>
          <a:effectLst/>
        </p:spPr>
      </p:pic>
      <p:sp>
        <p:nvSpPr>
          <p:cNvPr id="6" name="5 Slayt Numarası Yer Tutucusu"/>
          <p:cNvSpPr>
            <a:spLocks noGrp="1"/>
          </p:cNvSpPr>
          <p:nvPr>
            <p:ph type="sldNum" sz="quarter" idx="12"/>
          </p:nvPr>
        </p:nvSpPr>
        <p:spPr/>
        <p:txBody>
          <a:bodyPr/>
          <a:lstStyle/>
          <a:p>
            <a:fld id="{7ABD65D6-A05F-4E31-A5EB-A450F2FA56AB}" type="slidenum">
              <a:rPr lang="tr-TR" smtClean="0"/>
              <a:pPr/>
              <a:t>19</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3"/>
          <p:cNvSpPr>
            <a:spLocks noGrp="1"/>
          </p:cNvSpPr>
          <p:nvPr>
            <p:ph idx="1"/>
          </p:nvPr>
        </p:nvSpPr>
        <p:spPr/>
        <p:txBody>
          <a:bodyPr/>
          <a:lstStyle/>
          <a:p>
            <a:pPr algn="just" eaLnBrk="1" hangingPunct="1"/>
            <a:r>
              <a:rPr lang="tr-TR" sz="1800" smtClean="0"/>
              <a:t>1970’li yıllarda yaşanan iki büyük petrol krizi enerjinin bir üretim faktörü olarak önemini ortaya koymuştur. Daha sonraki süreçte ekonomik kalkınma için önemli girdilerden biri haline gelen enerji, küreselleşmenin de yaygınlaşmasıyla birlikte önemini daha da arttırmıştır. </a:t>
            </a:r>
          </a:p>
          <a:p>
            <a:pPr algn="just" eaLnBrk="1" hangingPunct="1"/>
            <a:r>
              <a:rPr lang="tr-TR" sz="1800" smtClean="0"/>
              <a:t>Buna bağlı olarak enerji talebi ve ülkelerin enerjiye olan bağımlılıkları hızla artmış, enerjiye olan bu bağımlılık ülkeleri alternatif ve yenilenebilir enerji kaynakları arayışlarına itmiştir. </a:t>
            </a:r>
          </a:p>
          <a:p>
            <a:pPr algn="just" eaLnBrk="1" hangingPunct="1"/>
            <a:r>
              <a:rPr lang="tr-TR" sz="1800" smtClean="0"/>
              <a:t>Ayrıca elektrik tüketimi sosyo-ekonomik kalkınma için kullanılan göstergeler arasında da önemli bir yer tutar. Ferguson vd.(2000) elektrik tüketimi ile ekonomik kalkınma arasındaki ilişkiyi 100 ülke için incelemişler ve kuvvetli bir ilişki tespit etmişlerdir.</a:t>
            </a:r>
          </a:p>
          <a:p>
            <a:pPr eaLnBrk="1" hangingPunct="1"/>
            <a:endParaRPr lang="tr-TR" sz="1800" smtClean="0"/>
          </a:p>
        </p:txBody>
      </p:sp>
      <p:pic>
        <p:nvPicPr>
          <p:cNvPr id="16386" name="Title 4"/>
          <p:cNvPicPr>
            <a:picLocks noGrp="1" noChangeArrowheads="1"/>
          </p:cNvPicPr>
          <p:nvPr>
            <p:ph type="title"/>
          </p:nvPr>
        </p:nvPicPr>
        <p:blipFill>
          <a:blip r:embed="rId2" cstate="print"/>
          <a:srcRect/>
          <a:stretch>
            <a:fillRect/>
          </a:stretch>
        </p:blipFill>
        <p:spPr bwMode="auto">
          <a:xfrm>
            <a:off x="500063" y="357188"/>
            <a:ext cx="8132762" cy="1143000"/>
          </a:xfrm>
        </p:spPr>
      </p:pic>
      <p:sp>
        <p:nvSpPr>
          <p:cNvPr id="16387"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58A676-0A7A-420B-92A5-5A20D20DB7F5}" type="slidenum">
              <a:rPr lang="tr-TR" smtClean="0"/>
              <a:pPr/>
              <a:t>2</a:t>
            </a:fld>
            <a:endParaRPr lang="tr-TR" smtClean="0"/>
          </a:p>
        </p:txBody>
      </p:sp>
      <p:sp>
        <p:nvSpPr>
          <p:cNvPr id="16388" name="Footer Placeholder 4"/>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16389" name="Date Placeholder 5"/>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r>
              <a:rPr lang="tr-TR" smtClean="0"/>
              <a:t>30.10.2010</a:t>
            </a:r>
            <a:endParaRPr lang="tr-TR"/>
          </a:p>
        </p:txBody>
      </p:sp>
      <p:sp>
        <p:nvSpPr>
          <p:cNvPr id="4" name="3 Altbilgi Yer Tutucusu"/>
          <p:cNvSpPr>
            <a:spLocks noGrp="1"/>
          </p:cNvSpPr>
          <p:nvPr>
            <p:ph type="ftr" sz="quarter" idx="11"/>
          </p:nvPr>
        </p:nvSpPr>
        <p:spPr/>
        <p:txBody>
          <a:bodyPr/>
          <a:lstStyle/>
          <a:p>
            <a:r>
              <a:rPr lang="tr-TR" smtClean="0"/>
              <a:t>OSB ENERJİ ZİRVESİ, VAN</a:t>
            </a:r>
            <a:endParaRPr lang="tr-TR"/>
          </a:p>
        </p:txBody>
      </p:sp>
      <p:sp>
        <p:nvSpPr>
          <p:cNvPr id="5" name="4 Başlık"/>
          <p:cNvSpPr>
            <a:spLocks noGrp="1"/>
          </p:cNvSpPr>
          <p:nvPr>
            <p:ph type="title"/>
          </p:nvPr>
        </p:nvSpPr>
        <p:spPr/>
        <p:txBody>
          <a:bodyPr>
            <a:noAutofit/>
          </a:bodyPr>
          <a:lstStyle/>
          <a:p>
            <a:pPr algn="ctr"/>
            <a:r>
              <a:rPr lang="tr-TR" sz="3200" dirty="0" smtClean="0">
                <a:solidFill>
                  <a:srgbClr val="FF0000"/>
                </a:solidFill>
              </a:rPr>
              <a:t>Türkiye’de Elektrik Tüketiminin (</a:t>
            </a:r>
            <a:r>
              <a:rPr lang="tr-TR" sz="3200" dirty="0" err="1" smtClean="0">
                <a:solidFill>
                  <a:srgbClr val="FF0000"/>
                </a:solidFill>
              </a:rPr>
              <a:t>MWh</a:t>
            </a:r>
            <a:r>
              <a:rPr lang="tr-TR" sz="3200" dirty="0" smtClean="0">
                <a:solidFill>
                  <a:srgbClr val="FF0000"/>
                </a:solidFill>
              </a:rPr>
              <a:t>) İller İtibariyle Dağılımı (Sanayi)</a:t>
            </a:r>
            <a:endParaRPr lang="tr-TR" sz="3200"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457200" y="1658276"/>
            <a:ext cx="8229600" cy="4171686"/>
          </a:xfrm>
          <a:prstGeom prst="rect">
            <a:avLst/>
          </a:prstGeom>
          <a:noFill/>
          <a:ln w="9525">
            <a:noFill/>
            <a:miter lim="800000"/>
            <a:headEnd/>
            <a:tailEnd/>
          </a:ln>
          <a:effectLst/>
        </p:spPr>
      </p:pic>
      <p:sp>
        <p:nvSpPr>
          <p:cNvPr id="6" name="5 Slayt Numarası Yer Tutucusu"/>
          <p:cNvSpPr>
            <a:spLocks noGrp="1"/>
          </p:cNvSpPr>
          <p:nvPr>
            <p:ph type="sldNum" sz="quarter" idx="12"/>
          </p:nvPr>
        </p:nvSpPr>
        <p:spPr/>
        <p:txBody>
          <a:bodyPr/>
          <a:lstStyle/>
          <a:p>
            <a:fld id="{7ABD65D6-A05F-4E31-A5EB-A450F2FA56AB}" type="slidenum">
              <a:rPr lang="tr-TR" smtClean="0"/>
              <a:pPr/>
              <a:t>20</a:t>
            </a:fld>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r>
              <a:rPr lang="tr-TR" smtClean="0"/>
              <a:t>30.10.2010</a:t>
            </a:r>
            <a:endParaRPr lang="tr-TR"/>
          </a:p>
        </p:txBody>
      </p:sp>
      <p:sp>
        <p:nvSpPr>
          <p:cNvPr id="4" name="3 Altbilgi Yer Tutucusu"/>
          <p:cNvSpPr>
            <a:spLocks noGrp="1"/>
          </p:cNvSpPr>
          <p:nvPr>
            <p:ph type="ftr" sz="quarter" idx="11"/>
          </p:nvPr>
        </p:nvSpPr>
        <p:spPr/>
        <p:txBody>
          <a:bodyPr/>
          <a:lstStyle/>
          <a:p>
            <a:r>
              <a:rPr lang="tr-TR" smtClean="0"/>
              <a:t>OSB ENERJİ ZİRVESİ, VAN</a:t>
            </a:r>
            <a:endParaRPr lang="tr-TR"/>
          </a:p>
        </p:txBody>
      </p:sp>
      <p:sp>
        <p:nvSpPr>
          <p:cNvPr id="5" name="4 Başlık"/>
          <p:cNvSpPr>
            <a:spLocks noGrp="1"/>
          </p:cNvSpPr>
          <p:nvPr>
            <p:ph type="title"/>
          </p:nvPr>
        </p:nvSpPr>
        <p:spPr/>
        <p:txBody>
          <a:bodyPr>
            <a:noAutofit/>
          </a:bodyPr>
          <a:lstStyle/>
          <a:p>
            <a:pPr algn="ctr"/>
            <a:r>
              <a:rPr lang="tr-TR" sz="3200" dirty="0" smtClean="0">
                <a:solidFill>
                  <a:srgbClr val="FF0000"/>
                </a:solidFill>
              </a:rPr>
              <a:t>Türkiye’de Elektrik Tüketiminin (</a:t>
            </a:r>
            <a:r>
              <a:rPr lang="tr-TR" sz="3200" dirty="0" err="1" smtClean="0">
                <a:solidFill>
                  <a:srgbClr val="FF0000"/>
                </a:solidFill>
              </a:rPr>
              <a:t>MWh</a:t>
            </a:r>
            <a:r>
              <a:rPr lang="tr-TR" sz="3200" dirty="0" smtClean="0">
                <a:solidFill>
                  <a:srgbClr val="FF0000"/>
                </a:solidFill>
              </a:rPr>
              <a:t>) İller İtibariyle Dağılımı (Sektörel Toplam)</a:t>
            </a:r>
            <a:endParaRPr lang="tr-TR" sz="3200"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457200" y="1712643"/>
            <a:ext cx="8229600" cy="4062952"/>
          </a:xfrm>
          <a:prstGeom prst="rect">
            <a:avLst/>
          </a:prstGeom>
          <a:noFill/>
          <a:ln w="9525">
            <a:noFill/>
            <a:miter lim="800000"/>
            <a:headEnd/>
            <a:tailEnd/>
          </a:ln>
          <a:effectLst/>
        </p:spPr>
      </p:pic>
      <p:sp>
        <p:nvSpPr>
          <p:cNvPr id="6" name="5 Slayt Numarası Yer Tutucusu"/>
          <p:cNvSpPr>
            <a:spLocks noGrp="1"/>
          </p:cNvSpPr>
          <p:nvPr>
            <p:ph type="sldNum" sz="quarter" idx="12"/>
          </p:nvPr>
        </p:nvSpPr>
        <p:spPr/>
        <p:txBody>
          <a:bodyPr/>
          <a:lstStyle/>
          <a:p>
            <a:fld id="{7ABD65D6-A05F-4E31-A5EB-A450F2FA56AB}" type="slidenum">
              <a:rPr lang="tr-TR" smtClean="0"/>
              <a:pPr/>
              <a:t>21</a:t>
            </a:fld>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Content Placeholder 2"/>
          <p:cNvSpPr>
            <a:spLocks noGrp="1"/>
          </p:cNvSpPr>
          <p:nvPr>
            <p:ph idx="1"/>
          </p:nvPr>
        </p:nvSpPr>
        <p:spPr>
          <a:xfrm>
            <a:off x="357188" y="1143000"/>
            <a:ext cx="8229600" cy="5072063"/>
          </a:xfrm>
        </p:spPr>
        <p:txBody>
          <a:bodyPr>
            <a:normAutofit/>
          </a:bodyPr>
          <a:lstStyle/>
          <a:p>
            <a:pPr marL="365760" indent="-256032" algn="just" eaLnBrk="1" fontAlgn="auto" hangingPunct="1">
              <a:lnSpc>
                <a:spcPct val="90000"/>
              </a:lnSpc>
              <a:spcAft>
                <a:spcPts val="0"/>
              </a:spcAft>
              <a:buFont typeface="Wingdings 3"/>
              <a:buChar char=""/>
              <a:defRPr/>
            </a:pPr>
            <a:r>
              <a:rPr lang="tr-TR" sz="1600" dirty="0" smtClean="0"/>
              <a:t>Ekonomi için gerekli büyüme oranlarına ulaşmak ve bu performansı sürdürülebilir kılmak için alternatif ve düşük maliyetli elektrik üretimi politikaları geliştirilmelidir. </a:t>
            </a:r>
          </a:p>
          <a:p>
            <a:pPr marL="621792" lvl="1" algn="just" eaLnBrk="1" fontAlgn="auto" hangingPunct="1">
              <a:lnSpc>
                <a:spcPct val="90000"/>
              </a:lnSpc>
              <a:spcBef>
                <a:spcPts val="324"/>
              </a:spcBef>
              <a:spcAft>
                <a:spcPts val="0"/>
              </a:spcAft>
              <a:buFont typeface="Verdana"/>
              <a:buChar char="◦"/>
              <a:defRPr/>
            </a:pPr>
            <a:r>
              <a:rPr lang="tr-TR" sz="1600" dirty="0" smtClean="0"/>
              <a:t>Bu kapsamda, yatırım programları içerisinde yer alan, özellikle hidroelektrik santral projelerinin düşük maliyetlerle ve hızlı şekilde tamamlanması,</a:t>
            </a:r>
          </a:p>
          <a:p>
            <a:pPr marL="621792" lvl="1" algn="just" eaLnBrk="1" fontAlgn="auto" hangingPunct="1">
              <a:lnSpc>
                <a:spcPct val="90000"/>
              </a:lnSpc>
              <a:spcBef>
                <a:spcPts val="324"/>
              </a:spcBef>
              <a:spcAft>
                <a:spcPts val="0"/>
              </a:spcAft>
              <a:buFont typeface="Verdana"/>
              <a:buChar char="◦"/>
              <a:defRPr/>
            </a:pPr>
            <a:r>
              <a:rPr lang="tr-TR" sz="1600" dirty="0" smtClean="0"/>
              <a:t>Devam eden projelerin tamamlanmasındaki gecikmelerden kaynaklanan maliyet artışlarının önlenmesi,</a:t>
            </a:r>
          </a:p>
          <a:p>
            <a:pPr marL="621792" lvl="1" algn="just" eaLnBrk="1" fontAlgn="auto" hangingPunct="1">
              <a:lnSpc>
                <a:spcPct val="90000"/>
              </a:lnSpc>
              <a:spcBef>
                <a:spcPts val="324"/>
              </a:spcBef>
              <a:spcAft>
                <a:spcPts val="0"/>
              </a:spcAft>
              <a:buFont typeface="Verdana"/>
              <a:buChar char="◦"/>
              <a:defRPr/>
            </a:pPr>
            <a:r>
              <a:rPr lang="tr-TR" sz="1600" dirty="0" smtClean="0"/>
              <a:t>Elektrik arzının artırılması,</a:t>
            </a:r>
          </a:p>
          <a:p>
            <a:pPr marL="621792" lvl="1" algn="just" eaLnBrk="1" fontAlgn="auto" hangingPunct="1">
              <a:lnSpc>
                <a:spcPct val="90000"/>
              </a:lnSpc>
              <a:spcBef>
                <a:spcPts val="324"/>
              </a:spcBef>
              <a:spcAft>
                <a:spcPts val="0"/>
              </a:spcAft>
              <a:buFont typeface="Verdana"/>
              <a:buChar char="◦"/>
              <a:defRPr/>
            </a:pPr>
            <a:r>
              <a:rPr lang="tr-TR" sz="1600" dirty="0" smtClean="0"/>
              <a:t>Bu arzda sağlıklı bir çeşitlendirme yaratmak için elektrik üretim kaynakları arasına nükleer enerjiyi hızlı bir şekilde dahil edip üretiminin artırılması önerilebilir.</a:t>
            </a:r>
          </a:p>
          <a:p>
            <a:pPr marL="621792" lvl="1" algn="just" eaLnBrk="1" fontAlgn="auto" hangingPunct="1">
              <a:lnSpc>
                <a:spcPct val="90000"/>
              </a:lnSpc>
              <a:spcBef>
                <a:spcPts val="324"/>
              </a:spcBef>
              <a:spcAft>
                <a:spcPts val="0"/>
              </a:spcAft>
              <a:buFont typeface="Verdana"/>
              <a:buNone/>
              <a:defRPr/>
            </a:pPr>
            <a:endParaRPr lang="tr-TR" sz="1600" dirty="0" smtClean="0"/>
          </a:p>
          <a:p>
            <a:pPr marL="621792" lvl="1" eaLnBrk="1" fontAlgn="auto" hangingPunct="1">
              <a:lnSpc>
                <a:spcPct val="90000"/>
              </a:lnSpc>
              <a:spcBef>
                <a:spcPts val="324"/>
              </a:spcBef>
              <a:spcAft>
                <a:spcPts val="0"/>
              </a:spcAft>
              <a:buFont typeface="Verdana"/>
              <a:buNone/>
              <a:defRPr/>
            </a:pPr>
            <a:r>
              <a:rPr lang="tr-TR" sz="1800" dirty="0" smtClean="0">
                <a:solidFill>
                  <a:schemeClr val="accent2"/>
                </a:solidFill>
              </a:rPr>
              <a:t>Mekansal analize bakıldığında;</a:t>
            </a:r>
            <a:r>
              <a:rPr lang="tr-TR" sz="1600" dirty="0" smtClean="0"/>
              <a:t> </a:t>
            </a:r>
          </a:p>
          <a:p>
            <a:pPr marL="621792" lvl="1" eaLnBrk="1" fontAlgn="auto" hangingPunct="1">
              <a:lnSpc>
                <a:spcPct val="90000"/>
              </a:lnSpc>
              <a:spcBef>
                <a:spcPts val="324"/>
              </a:spcBef>
              <a:spcAft>
                <a:spcPts val="0"/>
              </a:spcAft>
              <a:buFont typeface="Verdana"/>
              <a:buNone/>
              <a:defRPr/>
            </a:pPr>
            <a:endParaRPr lang="tr-TR" sz="1600" dirty="0" smtClean="0"/>
          </a:p>
          <a:p>
            <a:pPr marL="365760" indent="-256032" eaLnBrk="1" fontAlgn="auto" hangingPunct="1">
              <a:spcAft>
                <a:spcPts val="0"/>
              </a:spcAft>
              <a:buFont typeface="Wingdings 3"/>
              <a:buChar char=""/>
              <a:defRPr/>
            </a:pPr>
            <a:r>
              <a:rPr lang="tr-TR" sz="1600" dirty="0" smtClean="0"/>
              <a:t>Ülkede bölgeler veya iller arasında  gelişmişlik farklarını azaltma,</a:t>
            </a:r>
          </a:p>
          <a:p>
            <a:pPr marL="365760" indent="-256032" eaLnBrk="1" fontAlgn="auto" hangingPunct="1">
              <a:spcAft>
                <a:spcPts val="0"/>
              </a:spcAft>
              <a:buFont typeface="Wingdings 3"/>
              <a:buChar char=""/>
              <a:defRPr/>
            </a:pPr>
            <a:r>
              <a:rPr lang="tr-TR" sz="1600" dirty="0" smtClean="0"/>
              <a:t>Anadolu’ da yeni cazibe merkezleri oluşturma çabalarının geleceği, elektrik enerjisinin  bu gelişmelerin  önünde engel olmamasıyla yakından ilgilidir.</a:t>
            </a:r>
          </a:p>
          <a:p>
            <a:pPr marL="365760" indent="-256032" eaLnBrk="1" fontAlgn="auto" hangingPunct="1">
              <a:spcAft>
                <a:spcPts val="0"/>
              </a:spcAft>
              <a:buFont typeface="Wingdings 3"/>
              <a:buChar char=""/>
              <a:defRPr/>
            </a:pPr>
            <a:r>
              <a:rPr lang="tr-TR" sz="1600" dirty="0" smtClean="0"/>
              <a:t>Elektrik üretiminde doğal gazın  kullanılması nedeniyle, </a:t>
            </a:r>
          </a:p>
          <a:p>
            <a:pPr marL="621348" lvl="1" indent="-256032" eaLnBrk="1" fontAlgn="auto" hangingPunct="1">
              <a:spcAft>
                <a:spcPts val="0"/>
              </a:spcAft>
              <a:buFont typeface="Wingdings 3"/>
              <a:buChar char=""/>
              <a:defRPr/>
            </a:pPr>
            <a:r>
              <a:rPr lang="tr-TR" sz="1200" dirty="0" smtClean="0"/>
              <a:t>uzun vadede risk oluşturmaması açısından dışa bağımlılığın azaltılması zaruridir</a:t>
            </a:r>
            <a:r>
              <a:rPr lang="tr-TR" sz="1400" dirty="0" smtClean="0"/>
              <a:t>.</a:t>
            </a:r>
            <a:endParaRPr lang="tr-TR" sz="2100" dirty="0" smtClean="0"/>
          </a:p>
        </p:txBody>
      </p:sp>
      <p:sp>
        <p:nvSpPr>
          <p:cNvPr id="2" name="Title 1"/>
          <p:cNvSpPr>
            <a:spLocks noGrp="1"/>
          </p:cNvSpPr>
          <p:nvPr>
            <p:ph type="title"/>
          </p:nvPr>
        </p:nvSpPr>
        <p:spPr>
          <a:xfrm>
            <a:off x="490538" y="265112"/>
            <a:ext cx="8229599" cy="1143000"/>
          </a:xfrm>
        </p:spPr>
        <p:txBody>
          <a:bodyPr/>
          <a:lstStyle/>
          <a:p>
            <a:pPr algn="ctr" eaLnBrk="1" fontAlgn="auto" hangingPunct="1">
              <a:spcAft>
                <a:spcPts val="0"/>
              </a:spcAft>
              <a:defRPr/>
            </a:pPr>
            <a:r>
              <a:rPr lang="tr-TR" sz="2000" dirty="0" smtClean="0">
                <a:solidFill>
                  <a:schemeClr val="accent2"/>
                </a:solidFill>
              </a:rPr>
              <a:t>SONUÇ VE ÖNERİLER</a:t>
            </a:r>
            <a:endParaRPr lang="tr-TR" sz="2000" dirty="0">
              <a:solidFill>
                <a:schemeClr val="accent2"/>
              </a:solidFill>
            </a:endParaRPr>
          </a:p>
        </p:txBody>
      </p:sp>
      <p:sp>
        <p:nvSpPr>
          <p:cNvPr id="3789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CA091FE-030C-4103-830C-CC61565F1FE9}" type="slidenum">
              <a:rPr lang="tr-TR" smtClean="0"/>
              <a:pPr/>
              <a:t>22</a:t>
            </a:fld>
            <a:endParaRPr lang="tr-TR" smtClean="0"/>
          </a:p>
        </p:txBody>
      </p:sp>
      <p:sp>
        <p:nvSpPr>
          <p:cNvPr id="37892"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37893"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Content Placeholder 1"/>
          <p:cNvSpPr>
            <a:spLocks noGrp="1"/>
          </p:cNvSpPr>
          <p:nvPr>
            <p:ph idx="1"/>
          </p:nvPr>
        </p:nvSpPr>
        <p:spPr/>
        <p:txBody>
          <a:bodyPr/>
          <a:lstStyle/>
          <a:p>
            <a:pPr eaLnBrk="1" hangingPunct="1"/>
            <a:endParaRPr lang="tr-TR" smtClean="0"/>
          </a:p>
          <a:p>
            <a:pPr eaLnBrk="1" hangingPunct="1"/>
            <a:endParaRPr lang="tr-TR" smtClean="0"/>
          </a:p>
          <a:p>
            <a:pPr algn="ctr" eaLnBrk="1" hangingPunct="1">
              <a:buFont typeface="Wingdings 3" pitchFamily="18" charset="2"/>
              <a:buNone/>
            </a:pPr>
            <a:endParaRPr lang="tr-TR" sz="4000" smtClean="0">
              <a:solidFill>
                <a:schemeClr val="accent2"/>
              </a:solidFill>
            </a:endParaRPr>
          </a:p>
          <a:p>
            <a:pPr algn="ctr" eaLnBrk="1" hangingPunct="1">
              <a:buFont typeface="Wingdings 3" pitchFamily="18" charset="2"/>
              <a:buNone/>
            </a:pPr>
            <a:r>
              <a:rPr lang="tr-TR" sz="4000" smtClean="0">
                <a:solidFill>
                  <a:schemeClr val="accent2"/>
                </a:solidFill>
              </a:rPr>
              <a:t>TEŞEKKÜRLER</a:t>
            </a:r>
          </a:p>
          <a:p>
            <a:pPr algn="ctr" eaLnBrk="1" hangingPunct="1">
              <a:buFont typeface="Wingdings 3" pitchFamily="18" charset="2"/>
              <a:buNone/>
            </a:pPr>
            <a:endParaRPr lang="tr-TR" sz="4000" smtClean="0">
              <a:solidFill>
                <a:schemeClr val="accent2"/>
              </a:solidFill>
            </a:endParaRPr>
          </a:p>
          <a:p>
            <a:pPr algn="ctr" eaLnBrk="1" hangingPunct="1">
              <a:buFont typeface="Wingdings 3" pitchFamily="18" charset="2"/>
              <a:buNone/>
            </a:pPr>
            <a:endParaRPr lang="tr-TR" sz="4000" smtClean="0">
              <a:solidFill>
                <a:schemeClr val="accent2"/>
              </a:solidFill>
            </a:endParaRPr>
          </a:p>
          <a:p>
            <a:pPr algn="r" eaLnBrk="1" hangingPunct="1">
              <a:buFont typeface="Wingdings 3" pitchFamily="18" charset="2"/>
              <a:buNone/>
            </a:pPr>
            <a:endParaRPr lang="tr-TR" sz="2800" smtClean="0">
              <a:solidFill>
                <a:schemeClr val="accent2"/>
              </a:solidFill>
            </a:endParaRPr>
          </a:p>
        </p:txBody>
      </p:sp>
      <p:sp>
        <p:nvSpPr>
          <p:cNvPr id="38914" name="Date Placeholder 2"/>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
        <p:nvSpPr>
          <p:cNvPr id="38915" name="Footer Placeholder 3"/>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38916"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56A9A8A-92EE-4CAC-A897-E5E93BB5F51E}" type="slidenum">
              <a:rPr lang="tr-TR" smtClean="0"/>
              <a:pPr/>
              <a:t>23</a:t>
            </a:fld>
            <a:endParaRPr lang="tr-TR" smtClean="0"/>
          </a:p>
        </p:txBody>
      </p:sp>
      <p:sp>
        <p:nvSpPr>
          <p:cNvPr id="6" name="Title 5"/>
          <p:cNvSpPr>
            <a:spLocks noGrp="1"/>
          </p:cNvSpPr>
          <p:nvPr>
            <p:ph type="title"/>
          </p:nvPr>
        </p:nvSpPr>
        <p:spPr/>
        <p:txBody>
          <a:bodyPr/>
          <a:lstStyle/>
          <a:p>
            <a:pPr eaLnBrk="1" fontAlgn="auto" hangingPunct="1">
              <a:spcAft>
                <a:spcPts val="0"/>
              </a:spcAft>
              <a:defRPr/>
            </a:pP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4"/>
          <p:cNvSpPr>
            <a:spLocks noGrp="1"/>
          </p:cNvSpPr>
          <p:nvPr>
            <p:ph idx="1"/>
          </p:nvPr>
        </p:nvSpPr>
        <p:spPr/>
        <p:txBody>
          <a:bodyPr/>
          <a:lstStyle/>
          <a:p>
            <a:pPr algn="just" eaLnBrk="1" hangingPunct="1"/>
            <a:r>
              <a:rPr lang="tr-TR" sz="1600" smtClean="0"/>
              <a:t>Ekonomik büyüme ve  </a:t>
            </a:r>
            <a:r>
              <a:rPr lang="tr-TR" sz="1600" smtClean="0">
                <a:latin typeface="Arial" charset="0"/>
              </a:rPr>
              <a:t>Enerji (</a:t>
            </a:r>
            <a:r>
              <a:rPr lang="tr-TR" sz="1600" smtClean="0"/>
              <a:t>elektrik</a:t>
            </a:r>
            <a:r>
              <a:rPr lang="tr-TR" sz="1600" smtClean="0">
                <a:latin typeface="Arial" charset="0"/>
              </a:rPr>
              <a:t>)</a:t>
            </a:r>
            <a:r>
              <a:rPr lang="tr-TR" sz="1600" smtClean="0"/>
              <a:t> tüketimi arasında nedensellik ilişkisine baktığımızda, nedenselliğin yönü ülkeden ülkeye farklılık göstermektedir.</a:t>
            </a:r>
          </a:p>
          <a:p>
            <a:pPr algn="just" eaLnBrk="1" hangingPunct="1"/>
            <a:r>
              <a:rPr lang="tr-TR" sz="1600" smtClean="0"/>
              <a:t>Nedensellik ilişkisinin ekonomik büyümeden elektrik tüketimine mi elektrik tüketiminden ekonomik büyümeye mi veya çift yönlü mü olduğu tartışmaları enerji ekonomisi literatüründe tartışılan bir konu olmuştur. </a:t>
            </a:r>
            <a:endParaRPr lang="tr-TR" sz="1600" smtClean="0">
              <a:latin typeface="Arial" charset="0"/>
            </a:endParaRPr>
          </a:p>
          <a:p>
            <a:pPr algn="just" eaLnBrk="1" hangingPunct="1"/>
            <a:r>
              <a:rPr lang="tr-TR" sz="1600" smtClean="0">
                <a:solidFill>
                  <a:schemeClr val="accent2"/>
                </a:solidFill>
              </a:rPr>
              <a:t>Nedensellik, zaman içinde iki olaydan hangisinin daha önce meydana geldiğini  ifade etmektedir.</a:t>
            </a:r>
          </a:p>
          <a:p>
            <a:pPr algn="just" eaLnBrk="1" hangingPunct="1"/>
            <a:r>
              <a:rPr lang="tr-TR" sz="1600" smtClean="0"/>
              <a:t>Bu nedenle, nedensellik yönüne  bağlı olarak</a:t>
            </a:r>
          </a:p>
          <a:p>
            <a:pPr marL="742950" lvl="1" indent="-285750" algn="just" eaLnBrk="1" hangingPunct="1"/>
            <a:r>
              <a:rPr lang="tr-TR" sz="1600" smtClean="0"/>
              <a:t>uygulanacak enerji politikaları da  farklı olacaktır. </a:t>
            </a:r>
          </a:p>
          <a:p>
            <a:pPr marL="742950" lvl="1" indent="-285750" algn="just" eaLnBrk="1" hangingPunct="1">
              <a:buFont typeface="Verdana" pitchFamily="34" charset="0"/>
              <a:buNone/>
            </a:pPr>
            <a:endParaRPr lang="tr-TR" sz="1600" smtClean="0"/>
          </a:p>
          <a:p>
            <a:pPr marL="742950" lvl="1" indent="-285750" algn="just" eaLnBrk="1" hangingPunct="1">
              <a:buFont typeface="Verdana" pitchFamily="34" charset="0"/>
              <a:buNone/>
            </a:pPr>
            <a:r>
              <a:rPr lang="tr-TR" sz="1600" smtClean="0"/>
              <a:t>Bu nedenle ekonomik büyümeden elektrik tüketimine  ve elektrik tüketiminden ekonomik büyümeye nedensellik ilişkisinin olduğu durumlarda uygulanacak enerji politikalarına ayrı ayrı bakmakta fayda vardır.</a:t>
            </a:r>
          </a:p>
          <a:p>
            <a:pPr algn="just" eaLnBrk="1" hangingPunct="1"/>
            <a:endParaRPr lang="tr-TR" smtClean="0">
              <a:latin typeface="Arial" charset="0"/>
            </a:endParaRPr>
          </a:p>
          <a:p>
            <a:pPr eaLnBrk="1" hangingPunct="1"/>
            <a:endParaRPr lang="tr-TR" smtClean="0"/>
          </a:p>
        </p:txBody>
      </p:sp>
      <p:sp>
        <p:nvSpPr>
          <p:cNvPr id="4" name="Title 3"/>
          <p:cNvSpPr>
            <a:spLocks noGrp="1"/>
          </p:cNvSpPr>
          <p:nvPr>
            <p:ph type="title"/>
          </p:nvPr>
        </p:nvSpPr>
        <p:spPr>
          <a:xfrm>
            <a:off x="473076" y="244476"/>
            <a:ext cx="8229599" cy="1142999"/>
          </a:xfrm>
        </p:spPr>
        <p:txBody>
          <a:bodyPr/>
          <a:lstStyle/>
          <a:p>
            <a:pPr algn="ctr" eaLnBrk="1" fontAlgn="auto" hangingPunct="1">
              <a:spcAft>
                <a:spcPts val="0"/>
              </a:spcAft>
              <a:defRPr/>
            </a:pPr>
            <a:r>
              <a:rPr lang="tr-TR" sz="3200" dirty="0" smtClean="0">
                <a:solidFill>
                  <a:srgbClr val="FF0000"/>
                </a:solidFill>
              </a:rPr>
              <a:t>Enerji Tüketimi(Elektrik) Ve Ekonomik Büyüme Arasındaki Nedensellik</a:t>
            </a:r>
            <a:endParaRPr lang="tr-TR" sz="3200" dirty="0">
              <a:solidFill>
                <a:srgbClr val="FF0000"/>
              </a:solidFill>
            </a:endParaRPr>
          </a:p>
        </p:txBody>
      </p:sp>
      <p:sp>
        <p:nvSpPr>
          <p:cNvPr id="1741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144F8FE-F159-41C0-A186-248370AC317A}" type="slidenum">
              <a:rPr lang="tr-TR" smtClean="0"/>
              <a:pPr/>
              <a:t>3</a:t>
            </a:fld>
            <a:endParaRPr lang="tr-TR" smtClean="0"/>
          </a:p>
        </p:txBody>
      </p:sp>
      <p:sp>
        <p:nvSpPr>
          <p:cNvPr id="17412"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17413"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01" name="Rectangle 73"/>
          <p:cNvSpPr>
            <a:spLocks noGrp="1"/>
          </p:cNvSpPr>
          <p:nvPr>
            <p:ph type="title"/>
          </p:nvPr>
        </p:nvSpPr>
        <p:spPr bwMode="auto">
          <a:xfrm>
            <a:off x="488950" y="266700"/>
            <a:ext cx="8229600" cy="1143000"/>
          </a:xfrm>
        </p:spPr>
        <p:txBody>
          <a:bodyPr wrap="square" lIns="91440" tIns="45720" rIns="91440" bIns="45720" numCol="1" anchorCtr="0" compatLnSpc="1">
            <a:prstTxWarp prst="textNoShape">
              <a:avLst/>
            </a:prstTxWarp>
          </a:bodyPr>
          <a:lstStyle/>
          <a:p>
            <a:pPr algn="ctr" eaLnBrk="1" fontAlgn="auto" hangingPunct="1">
              <a:spcAft>
                <a:spcPts val="0"/>
              </a:spcAft>
              <a:defRPr/>
            </a:pPr>
            <a:r>
              <a:rPr lang="tr-TR" dirty="0" smtClean="0">
                <a:effectLst/>
              </a:rPr>
              <a:t>Ampirik Sonuçlar</a:t>
            </a:r>
          </a:p>
        </p:txBody>
      </p:sp>
      <p:graphicFrame>
        <p:nvGraphicFramePr>
          <p:cNvPr id="48233" name="Group 105"/>
          <p:cNvGraphicFramePr>
            <a:graphicFrameLocks noGrp="1"/>
          </p:cNvGraphicFramePr>
          <p:nvPr>
            <p:ph type="tbl" idx="1"/>
          </p:nvPr>
        </p:nvGraphicFramePr>
        <p:xfrm>
          <a:off x="1476375" y="1484313"/>
          <a:ext cx="5975350" cy="3784283"/>
        </p:xfrm>
        <a:graphic>
          <a:graphicData uri="http://schemas.openxmlformats.org/drawingml/2006/table">
            <a:tbl>
              <a:tblPr/>
              <a:tblGrid>
                <a:gridCol w="1646238"/>
                <a:gridCol w="1646237"/>
                <a:gridCol w="2682875"/>
              </a:tblGrid>
              <a:tr h="360363">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200" b="1" i="0" u="none" strike="noStrike" cap="none" normalizeH="0" baseline="0" dirty="0" smtClean="0">
                          <a:ln>
                            <a:noFill/>
                          </a:ln>
                          <a:solidFill>
                            <a:schemeClr val="tx1"/>
                          </a:solidFill>
                          <a:effectLst/>
                          <a:latin typeface="Arial" charset="0"/>
                        </a:rPr>
                        <a:t>Yazar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200" b="1" i="0" u="none" strike="noStrike" cap="none" normalizeH="0" baseline="0" smtClean="0">
                          <a:ln>
                            <a:noFill/>
                          </a:ln>
                          <a:solidFill>
                            <a:schemeClr val="tx1"/>
                          </a:solidFill>
                          <a:effectLst/>
                          <a:latin typeface="Arial" charset="0"/>
                        </a:rPr>
                        <a:t>Ülke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200" b="1" i="0" u="none" strike="noStrike" cap="none" normalizeH="0" baseline="0" smtClean="0">
                          <a:ln>
                            <a:noFill/>
                          </a:ln>
                          <a:solidFill>
                            <a:schemeClr val="tx1"/>
                          </a:solidFill>
                          <a:effectLst/>
                          <a:latin typeface="Arial" charset="0"/>
                        </a:rPr>
                        <a:t>Sonuç</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Ghosh (2002)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Hindistan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ekonomik  büyümeden elektrik tüketimine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dirty="0" smtClean="0">
                          <a:ln>
                            <a:noFill/>
                          </a:ln>
                          <a:solidFill>
                            <a:schemeClr val="tx1"/>
                          </a:solidFill>
                          <a:effectLst/>
                          <a:latin typeface="Lucida Sans Unicode" pitchFamily="34" charset="0"/>
                        </a:rPr>
                        <a:t>Stern (2000)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ABD</a:t>
                      </a:r>
                    </a:p>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endParaRPr kumimoji="0" lang="tr-TR" sz="1400" b="0" i="0" u="none" strike="noStrike" cap="none" normalizeH="0" baseline="0" smtClean="0">
                        <a:ln>
                          <a:noFill/>
                        </a:ln>
                        <a:solidFill>
                          <a:schemeClr val="tx1"/>
                        </a:solidFill>
                        <a:effectLst/>
                        <a:latin typeface="Lucida Sans Unicode"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enerji tüketiminden GSYİH’ya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3538">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dirty="0" smtClean="0">
                          <a:ln>
                            <a:noFill/>
                          </a:ln>
                          <a:solidFill>
                            <a:schemeClr val="tx1"/>
                          </a:solidFill>
                          <a:effectLst/>
                          <a:latin typeface="Lucida Sans Unicode" pitchFamily="34" charset="0"/>
                        </a:rPr>
                        <a:t>Shiu ve Lam (2004)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Çin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elektrik tüketiminden ekonomik büyümeye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1950">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Altınay ve Karagöl (2005)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Türkiye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elektrik tüketiminden ekonomik büyümeye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3538">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Erol ve Yu (1987)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Almanya ve İtalya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dirty="0" smtClean="0">
                          <a:ln>
                            <a:noFill/>
                          </a:ln>
                          <a:solidFill>
                            <a:schemeClr val="tx1"/>
                          </a:solidFill>
                          <a:effectLst/>
                          <a:latin typeface="Lucida Sans Unicode" pitchFamily="34" charset="0"/>
                        </a:rPr>
                        <a:t>GSYİH’dan enerji tüketimine</a:t>
                      </a:r>
                    </a:p>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endParaRPr kumimoji="0" lang="tr-TR" sz="1400" b="0" i="0" u="none" strike="noStrike" cap="none" normalizeH="0" baseline="0" dirty="0" smtClean="0">
                        <a:ln>
                          <a:noFill/>
                        </a:ln>
                        <a:solidFill>
                          <a:schemeClr val="tx1"/>
                        </a:solidFill>
                        <a:effectLst/>
                        <a:latin typeface="Lucida Sans Unicode"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1950">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Erol ve Yu (1987)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smtClean="0">
                          <a:ln>
                            <a:noFill/>
                          </a:ln>
                          <a:solidFill>
                            <a:schemeClr val="tx1"/>
                          </a:solidFill>
                          <a:effectLst/>
                          <a:latin typeface="Lucida Sans Unicode" pitchFamily="34" charset="0"/>
                        </a:rPr>
                        <a:t>Kanada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09538" marR="0" lvl="0" indent="0" algn="l" defTabSz="914400" rtl="0" eaLnBrk="1" fontAlgn="base" latinLnBrk="0" hangingPunct="1">
                        <a:lnSpc>
                          <a:spcPct val="100000"/>
                        </a:lnSpc>
                        <a:spcBef>
                          <a:spcPts val="400"/>
                        </a:spcBef>
                        <a:spcAft>
                          <a:spcPct val="0"/>
                        </a:spcAft>
                        <a:buClr>
                          <a:schemeClr val="accent1"/>
                        </a:buClr>
                        <a:buSzPct val="68000"/>
                        <a:buFont typeface="Wingdings 3" pitchFamily="18" charset="2"/>
                        <a:buNone/>
                        <a:tabLst/>
                      </a:pPr>
                      <a:r>
                        <a:rPr kumimoji="0" lang="tr-TR" sz="1400" b="0" i="0" u="none" strike="noStrike" cap="none" normalizeH="0" baseline="0" dirty="0" smtClean="0">
                          <a:ln>
                            <a:noFill/>
                          </a:ln>
                          <a:solidFill>
                            <a:schemeClr val="tx1"/>
                          </a:solidFill>
                          <a:effectLst/>
                          <a:latin typeface="Lucida Sans Unicode" pitchFamily="34" charset="0"/>
                        </a:rPr>
                        <a:t>enerji tüketiminden GSYİH’ya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6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24F2F19-471F-4D00-9CA9-3C2AA77C8567}" type="slidenum">
              <a:rPr lang="tr-TR" smtClean="0"/>
              <a:pPr/>
              <a:t>4</a:t>
            </a:fld>
            <a:endParaRPr lang="tr-TR" smtClean="0"/>
          </a:p>
        </p:txBody>
      </p:sp>
      <p:sp>
        <p:nvSpPr>
          <p:cNvPr id="18469" name="Footer Placeholder 4"/>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18470" name="Date Placeholder 5"/>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İçerik Yer Tutucusu"/>
          <p:cNvSpPr>
            <a:spLocks noGrp="1"/>
          </p:cNvSpPr>
          <p:nvPr>
            <p:ph idx="1"/>
          </p:nvPr>
        </p:nvSpPr>
        <p:spPr/>
        <p:txBody>
          <a:bodyPr/>
          <a:lstStyle/>
          <a:p>
            <a:pPr algn="just" eaLnBrk="1" hangingPunct="1">
              <a:lnSpc>
                <a:spcPct val="90000"/>
              </a:lnSpc>
            </a:pPr>
            <a:r>
              <a:rPr lang="tr-TR" smtClean="0"/>
              <a:t>Yapılan ampirik araştırmalarda genel  bir sonuca varılamadığından</a:t>
            </a:r>
            <a:r>
              <a:rPr lang="tr-TR" smtClean="0">
                <a:latin typeface="Arial" charset="0"/>
              </a:rPr>
              <a:t>,</a:t>
            </a:r>
            <a:r>
              <a:rPr lang="tr-TR" smtClean="0"/>
              <a:t> </a:t>
            </a:r>
            <a:r>
              <a:rPr lang="tr-TR" smtClean="0">
                <a:latin typeface="Arial" charset="0"/>
              </a:rPr>
              <a:t>genel olarak,</a:t>
            </a:r>
            <a:r>
              <a:rPr lang="tr-TR" smtClean="0"/>
              <a:t> </a:t>
            </a:r>
            <a:endParaRPr lang="tr-TR" smtClean="0">
              <a:latin typeface="Arial" charset="0"/>
            </a:endParaRPr>
          </a:p>
          <a:p>
            <a:pPr lvl="1" algn="just" eaLnBrk="1" hangingPunct="1">
              <a:lnSpc>
                <a:spcPct val="90000"/>
              </a:lnSpc>
            </a:pPr>
            <a:r>
              <a:rPr lang="tr-TR" smtClean="0"/>
              <a:t>az gelişmiş veya kalkınma için yüksek büyüme oranlarına ihtiyaç olan ülkelerde </a:t>
            </a:r>
          </a:p>
          <a:p>
            <a:pPr marL="1143000" lvl="2" algn="just" eaLnBrk="1" hangingPunct="1">
              <a:lnSpc>
                <a:spcPct val="90000"/>
              </a:lnSpc>
            </a:pPr>
            <a:r>
              <a:rPr lang="tr-TR" smtClean="0">
                <a:solidFill>
                  <a:schemeClr val="accent2"/>
                </a:solidFill>
              </a:rPr>
              <a:t>elektrik tüketiminden</a:t>
            </a:r>
            <a:r>
              <a:rPr lang="tr-TR" b="1" smtClean="0">
                <a:solidFill>
                  <a:schemeClr val="accent2"/>
                </a:solidFill>
              </a:rPr>
              <a:t>⇨ </a:t>
            </a:r>
            <a:r>
              <a:rPr lang="tr-TR" smtClean="0">
                <a:solidFill>
                  <a:schemeClr val="accent2"/>
                </a:solidFill>
              </a:rPr>
              <a:t>ekonomik büyümeye doğru bir nedensellik ilişkisine karşılık,</a:t>
            </a:r>
            <a:r>
              <a:rPr lang="tr-TR" smtClean="0"/>
              <a:t> </a:t>
            </a:r>
            <a:endParaRPr lang="tr-TR" smtClean="0">
              <a:latin typeface="Arial" charset="0"/>
            </a:endParaRPr>
          </a:p>
          <a:p>
            <a:pPr lvl="1" algn="just" eaLnBrk="1" hangingPunct="1">
              <a:lnSpc>
                <a:spcPct val="90000"/>
              </a:lnSpc>
            </a:pPr>
            <a:r>
              <a:rPr lang="tr-TR" smtClean="0"/>
              <a:t>gelişmiş ve daha düşük büyüme oranları ile büyüyen ülkelerde ise </a:t>
            </a:r>
          </a:p>
          <a:p>
            <a:pPr marL="1143000" lvl="2" algn="just" eaLnBrk="1" hangingPunct="1">
              <a:lnSpc>
                <a:spcPct val="90000"/>
              </a:lnSpc>
            </a:pPr>
            <a:r>
              <a:rPr lang="tr-TR" smtClean="0">
                <a:solidFill>
                  <a:schemeClr val="accent2"/>
                </a:solidFill>
              </a:rPr>
              <a:t>ekonomik büyümeden </a:t>
            </a:r>
            <a:r>
              <a:rPr lang="tr-TR" b="1" smtClean="0">
                <a:solidFill>
                  <a:schemeClr val="accent2"/>
                </a:solidFill>
              </a:rPr>
              <a:t>⇨</a:t>
            </a:r>
            <a:r>
              <a:rPr lang="tr-TR" smtClean="0">
                <a:solidFill>
                  <a:schemeClr val="accent2"/>
                </a:solidFill>
              </a:rPr>
              <a:t> elektrik tüketimine doğru bir nedensellik ilişkisi beklenmektedir</a:t>
            </a:r>
            <a:r>
              <a:rPr lang="tr-TR" smtClean="0"/>
              <a:t>. </a:t>
            </a:r>
          </a:p>
        </p:txBody>
      </p:sp>
      <p:sp>
        <p:nvSpPr>
          <p:cNvPr id="5" name="4 Başlık"/>
          <p:cNvSpPr>
            <a:spLocks noGrp="1"/>
          </p:cNvSpPr>
          <p:nvPr>
            <p:ph type="title"/>
          </p:nvPr>
        </p:nvSpPr>
        <p:spPr>
          <a:xfrm>
            <a:off x="457200" y="244476"/>
            <a:ext cx="8229600" cy="1142999"/>
          </a:xfrm>
        </p:spPr>
        <p:txBody>
          <a:bodyPr>
            <a:noAutofit/>
          </a:bodyPr>
          <a:lstStyle/>
          <a:p>
            <a:pPr algn="ctr" eaLnBrk="1" fontAlgn="auto" hangingPunct="1">
              <a:spcAft>
                <a:spcPts val="0"/>
              </a:spcAft>
              <a:defRPr/>
            </a:pPr>
            <a:r>
              <a:rPr lang="tr-TR" sz="3200" dirty="0" smtClean="0">
                <a:solidFill>
                  <a:srgbClr val="FF0000"/>
                </a:solidFill>
              </a:rPr>
              <a:t>Enerji Tüketimi Ve Ekonomik Büyümeyle İlgili Çeşitli Ampirik Çalışmalar</a:t>
            </a:r>
            <a:endParaRPr lang="tr-TR" sz="3200" dirty="0"/>
          </a:p>
        </p:txBody>
      </p:sp>
      <p:sp>
        <p:nvSpPr>
          <p:cNvPr id="1945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654B375-E034-49DC-9AE2-1DD4F3ECC2F7}" type="slidenum">
              <a:rPr lang="tr-TR" smtClean="0"/>
              <a:pPr/>
              <a:t>5</a:t>
            </a:fld>
            <a:endParaRPr lang="tr-TR" smtClean="0"/>
          </a:p>
        </p:txBody>
      </p:sp>
      <p:sp>
        <p:nvSpPr>
          <p:cNvPr id="19460"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19461"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2"/>
          <p:cNvSpPr>
            <a:spLocks noGrp="1"/>
          </p:cNvSpPr>
          <p:nvPr>
            <p:ph idx="1"/>
          </p:nvPr>
        </p:nvSpPr>
        <p:spPr>
          <a:xfrm>
            <a:off x="428625" y="1500188"/>
            <a:ext cx="8229600" cy="4525962"/>
          </a:xfrm>
        </p:spPr>
        <p:txBody>
          <a:bodyPr/>
          <a:lstStyle/>
          <a:p>
            <a:pPr marL="0" indent="0" eaLnBrk="1" hangingPunct="1">
              <a:lnSpc>
                <a:spcPct val="80000"/>
              </a:lnSpc>
              <a:buFont typeface="Wingdings 3" pitchFamily="18" charset="2"/>
              <a:buNone/>
              <a:tabLst>
                <a:tab pos="266700" algn="l"/>
              </a:tabLst>
            </a:pPr>
            <a:r>
              <a:rPr lang="tr-TR" sz="1600" b="1" smtClean="0"/>
              <a:t>Ekonomik büyümeden elektrik tüketimine  doğru nedensellik ilişkisi  olması halinde,</a:t>
            </a:r>
          </a:p>
          <a:p>
            <a:pPr marL="0" indent="0" eaLnBrk="1" hangingPunct="1">
              <a:tabLst>
                <a:tab pos="266700" algn="l"/>
              </a:tabLst>
            </a:pPr>
            <a:r>
              <a:rPr lang="tr-TR" sz="1600" smtClean="0"/>
              <a:t>Enerji tasarrufu politikaları  ekonomik büyüme üzerinde olumsuz ya da negatif bir etki yapmayacaktır.</a:t>
            </a:r>
          </a:p>
          <a:p>
            <a:pPr marL="742950" lvl="1" indent="-285750" algn="just" eaLnBrk="1" hangingPunct="1">
              <a:buFont typeface="Verdana" pitchFamily="34" charset="0"/>
              <a:buNone/>
              <a:tabLst>
                <a:tab pos="266700" algn="l"/>
              </a:tabLst>
            </a:pPr>
            <a:r>
              <a:rPr lang="tr-TR" sz="1400" smtClean="0"/>
              <a:t>Enerji tasarrufu ile</a:t>
            </a:r>
            <a:endParaRPr lang="tr-TR" sz="1400" smtClean="0">
              <a:latin typeface="Arial" charset="0"/>
            </a:endParaRPr>
          </a:p>
          <a:p>
            <a:pPr marL="742950" lvl="1" indent="-285750" algn="just" eaLnBrk="1" hangingPunct="1">
              <a:tabLst>
                <a:tab pos="266700" algn="l"/>
              </a:tabLst>
            </a:pPr>
            <a:r>
              <a:rPr lang="tr-TR" sz="1400" smtClean="0"/>
              <a:t>enerji tüketiminin kaynağından kontrol edilmesi, </a:t>
            </a:r>
          </a:p>
          <a:p>
            <a:pPr marL="742950" lvl="1" indent="-285750" algn="just" eaLnBrk="1" hangingPunct="1">
              <a:tabLst>
                <a:tab pos="266700" algn="l"/>
              </a:tabLst>
            </a:pPr>
            <a:r>
              <a:rPr lang="tr-TR" sz="1400" smtClean="0"/>
              <a:t>enerji israfının önlenmesi, </a:t>
            </a:r>
          </a:p>
          <a:p>
            <a:pPr marL="742950" lvl="1" indent="-285750" algn="just" eaLnBrk="1" hangingPunct="1">
              <a:tabLst>
                <a:tab pos="266700" algn="l"/>
              </a:tabLst>
            </a:pPr>
            <a:r>
              <a:rPr lang="tr-TR" sz="1400" smtClean="0"/>
              <a:t>aşırı derecede enerji tüketen ürün ve donanımların azaltılması, </a:t>
            </a:r>
          </a:p>
          <a:p>
            <a:pPr marL="742950" lvl="1" indent="-285750" algn="just" eaLnBrk="1" hangingPunct="1">
              <a:tabLst>
                <a:tab pos="266700" algn="l"/>
              </a:tabLst>
            </a:pPr>
            <a:r>
              <a:rPr lang="tr-TR" sz="1400" smtClean="0"/>
              <a:t>hidroelektrik potansiyelin değerlendirilmesi ve</a:t>
            </a:r>
          </a:p>
          <a:p>
            <a:pPr marL="742950" lvl="1" indent="-285750" algn="just" eaLnBrk="1" hangingPunct="1">
              <a:tabLst>
                <a:tab pos="266700" algn="l"/>
              </a:tabLst>
            </a:pPr>
            <a:r>
              <a:rPr lang="tr-TR" sz="1400" smtClean="0"/>
              <a:t>yeni yenilenebilir enerji kaynaklarının kullanımının kademeli olarak artırılması enerjide bağımlılığı azaltarak enerji arz güvenliğinin sağlanmasına önemli katkılar sağlayacaktır. </a:t>
            </a:r>
          </a:p>
          <a:p>
            <a:pPr marL="0" indent="0" algn="just" eaLnBrk="1" hangingPunct="1">
              <a:tabLst>
                <a:tab pos="266700" algn="l"/>
              </a:tabLst>
            </a:pPr>
            <a:r>
              <a:rPr lang="tr-TR" sz="1600" smtClean="0"/>
              <a:t>Ayrıca, etkin enerji kullanımı ile çevreye duyarlı bir büyümenin gerçekleşmesini ve yenilenemeyen enerji kaynaklarının gelecek nesillere aktarılmasına katkı sağlayacaktır. </a:t>
            </a:r>
          </a:p>
          <a:p>
            <a:pPr marL="0" indent="0" eaLnBrk="1" hangingPunct="1">
              <a:lnSpc>
                <a:spcPct val="80000"/>
              </a:lnSpc>
              <a:buFont typeface="Wingdings 3" pitchFamily="18" charset="2"/>
              <a:buNone/>
              <a:tabLst>
                <a:tab pos="266700" algn="l"/>
              </a:tabLst>
            </a:pPr>
            <a:endParaRPr lang="tr-TR" sz="2300" smtClean="0"/>
          </a:p>
        </p:txBody>
      </p:sp>
      <p:sp>
        <p:nvSpPr>
          <p:cNvPr id="2" name="Title 1"/>
          <p:cNvSpPr>
            <a:spLocks noGrp="1"/>
          </p:cNvSpPr>
          <p:nvPr>
            <p:ph type="title"/>
          </p:nvPr>
        </p:nvSpPr>
        <p:spPr>
          <a:xfrm>
            <a:off x="474663" y="266700"/>
            <a:ext cx="8229600" cy="1143000"/>
          </a:xfrm>
        </p:spPr>
        <p:txBody>
          <a:bodyPr/>
          <a:lstStyle/>
          <a:p>
            <a:pPr algn="ctr" eaLnBrk="1" fontAlgn="auto" hangingPunct="1">
              <a:spcAft>
                <a:spcPts val="0"/>
              </a:spcAft>
              <a:defRPr/>
            </a:pPr>
            <a:r>
              <a:rPr lang="tr-TR" sz="2800" dirty="0" smtClean="0">
                <a:solidFill>
                  <a:srgbClr val="FF0000"/>
                </a:solidFill>
              </a:rPr>
              <a:t>Ekonomik Büyümeden Elektrik Tüketimine  Doğru Nedensellik</a:t>
            </a:r>
            <a:endParaRPr lang="tr-TR" sz="2800" dirty="0">
              <a:solidFill>
                <a:srgbClr val="FF0000"/>
              </a:solidFill>
            </a:endParaRPr>
          </a:p>
        </p:txBody>
      </p:sp>
      <p:sp>
        <p:nvSpPr>
          <p:cNvPr id="2048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AB9EA10-1424-4780-BB74-A7CF096A5F0B}" type="slidenum">
              <a:rPr lang="tr-TR" smtClean="0"/>
              <a:pPr/>
              <a:t>6</a:t>
            </a:fld>
            <a:endParaRPr lang="tr-TR" smtClean="0"/>
          </a:p>
        </p:txBody>
      </p:sp>
      <p:sp>
        <p:nvSpPr>
          <p:cNvPr id="20484"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0485"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İçerik Yer Tutucusu"/>
          <p:cNvSpPr>
            <a:spLocks noGrp="1"/>
          </p:cNvSpPr>
          <p:nvPr>
            <p:ph idx="1"/>
          </p:nvPr>
        </p:nvSpPr>
        <p:spPr/>
        <p:txBody>
          <a:bodyPr/>
          <a:lstStyle/>
          <a:p>
            <a:pPr algn="just" eaLnBrk="1" hangingPunct="1"/>
            <a:r>
              <a:rPr lang="tr-TR" sz="2400" dirty="0" smtClean="0"/>
              <a:t>Ekonomik  kriz nedeniyle </a:t>
            </a:r>
          </a:p>
          <a:p>
            <a:pPr marL="742950" lvl="1" indent="-285750" algn="just" eaLnBrk="1" hangingPunct="1"/>
            <a:r>
              <a:rPr lang="tr-TR" sz="2000" dirty="0" smtClean="0"/>
              <a:t>birçok ülkede üretimde gerçekleşen düşüş ile  elektrik tüketiminin azalması ekonomik büyümeden elektrik tüketimine doğru nedensellik ilişkisine iyi bir örnektir. </a:t>
            </a:r>
          </a:p>
          <a:p>
            <a:pPr algn="just" eaLnBrk="1" hangingPunct="1"/>
            <a:r>
              <a:rPr lang="tr-TR" sz="2400" dirty="0" smtClean="0"/>
              <a:t>küresel kriz nedeniyle </a:t>
            </a:r>
          </a:p>
          <a:p>
            <a:pPr marL="742950" lvl="1" indent="-285750" algn="just" eaLnBrk="1" hangingPunct="1"/>
            <a:r>
              <a:rPr lang="tr-TR" sz="2000" dirty="0" smtClean="0"/>
              <a:t>elektrik tüketiminde meydana gelen azalma rekor seviyeye ulaşmış ve özellikle sanayi kesiminde üreticilerin talep daralmasından dolayı üretimlerini azaltmasına</a:t>
            </a:r>
          </a:p>
          <a:p>
            <a:pPr marL="742950" lvl="1" indent="-285750" algn="just" eaLnBrk="1" hangingPunct="1"/>
            <a:r>
              <a:rPr lang="tr-TR" sz="2000" dirty="0" smtClean="0"/>
              <a:t>ve buna bağlı olarak elektrik tüketiminin daha da azalmasına neden olmuştur. </a:t>
            </a:r>
          </a:p>
        </p:txBody>
      </p:sp>
      <p:sp>
        <p:nvSpPr>
          <p:cNvPr id="6" name="4 Başlık"/>
          <p:cNvSpPr>
            <a:spLocks noGrp="1"/>
          </p:cNvSpPr>
          <p:nvPr>
            <p:ph type="title"/>
          </p:nvPr>
        </p:nvSpPr>
        <p:spPr/>
        <p:txBody>
          <a:bodyPr>
            <a:noAutofit/>
          </a:bodyPr>
          <a:lstStyle/>
          <a:p>
            <a:pPr algn="ctr" eaLnBrk="1" fontAlgn="auto" hangingPunct="1">
              <a:spcAft>
                <a:spcPts val="0"/>
              </a:spcAft>
              <a:defRPr/>
            </a:pPr>
            <a:r>
              <a:rPr lang="tr-TR" sz="2800" dirty="0" smtClean="0">
                <a:solidFill>
                  <a:srgbClr val="FF0000"/>
                </a:solidFill>
              </a:rPr>
              <a:t>Ekonomik Büyümeden Elektrik Tüketimine  Doğru Nedensellik</a:t>
            </a:r>
            <a:endParaRPr lang="tr-TR" sz="2800" dirty="0"/>
          </a:p>
        </p:txBody>
      </p:sp>
      <p:sp>
        <p:nvSpPr>
          <p:cNvPr id="21507" name="Slide Number Placeholder 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9CFF767-95A3-47DA-B32F-9EBB542F6A34}" type="slidenum">
              <a:rPr lang="tr-TR" smtClean="0"/>
              <a:pPr/>
              <a:t>7</a:t>
            </a:fld>
            <a:endParaRPr lang="tr-TR" smtClean="0"/>
          </a:p>
        </p:txBody>
      </p:sp>
      <p:sp>
        <p:nvSpPr>
          <p:cNvPr id="21508" name="Footer Placeholder 7"/>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1509" name="Date Placeholder 8"/>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2"/>
          <p:cNvSpPr>
            <a:spLocks noGrp="1"/>
          </p:cNvSpPr>
          <p:nvPr>
            <p:ph idx="1"/>
          </p:nvPr>
        </p:nvSpPr>
        <p:spPr/>
        <p:txBody>
          <a:bodyPr/>
          <a:lstStyle/>
          <a:p>
            <a:pPr eaLnBrk="1" hangingPunct="1">
              <a:lnSpc>
                <a:spcPct val="80000"/>
              </a:lnSpc>
              <a:buFont typeface="Wingdings 3" pitchFamily="18" charset="2"/>
              <a:buNone/>
            </a:pPr>
            <a:r>
              <a:rPr lang="tr-TR" sz="2300" b="1" smtClean="0"/>
              <a:t>Eğer nedenselliğin yönü, elektrik tüketiminden ekonomik büyümeye doğru ise,  </a:t>
            </a:r>
          </a:p>
          <a:p>
            <a:pPr eaLnBrk="1" hangingPunct="1">
              <a:lnSpc>
                <a:spcPct val="80000"/>
              </a:lnSpc>
            </a:pPr>
            <a:r>
              <a:rPr lang="tr-TR" sz="1800" smtClean="0"/>
              <a:t>Enerji tasarrufu politikaları  ekonomik büyüme üzerinde olumsuz bir etki yapacaktır.</a:t>
            </a:r>
          </a:p>
          <a:p>
            <a:pPr algn="just" eaLnBrk="1" hangingPunct="1">
              <a:lnSpc>
                <a:spcPct val="80000"/>
              </a:lnSpc>
            </a:pPr>
            <a:r>
              <a:rPr lang="tr-TR" sz="1800" smtClean="0"/>
              <a:t>Az gelişmiş ülkeler daha hızlı büyüme rakamlarına ulaşmak ve gelişmiş ülkeler ile aralarındaki gelişmişlik farkını azaltmak için daha çok miktarda üretmeleri gerekmektedir. </a:t>
            </a:r>
          </a:p>
          <a:p>
            <a:pPr marL="742950" lvl="1" indent="-285750" algn="just" eaLnBrk="1" hangingPunct="1">
              <a:lnSpc>
                <a:spcPct val="80000"/>
              </a:lnSpc>
            </a:pPr>
            <a:r>
              <a:rPr lang="tr-TR" sz="1800" smtClean="0"/>
              <a:t>Daha çok üretim ve dolayısıyla daha büyük oranlardaki ekonomik büyüme rakamlarına ulaşmak için daha çok enerjiye ya da elektrik enerjisine ihtiyaç duymaktadırlar. </a:t>
            </a:r>
          </a:p>
          <a:p>
            <a:pPr marL="742950" lvl="1" indent="-285750" algn="just" eaLnBrk="1" hangingPunct="1">
              <a:lnSpc>
                <a:spcPct val="80000"/>
              </a:lnSpc>
            </a:pPr>
            <a:r>
              <a:rPr lang="tr-TR" sz="1800" smtClean="0"/>
              <a:t>Çünkü, enerji ya da özelde elektrik tüketimi artık üretim fonksiyonunda emek ve sermaye girdisi gibi üretim için ayrı bir girdi olarak alınmaktadır.</a:t>
            </a:r>
          </a:p>
        </p:txBody>
      </p:sp>
      <p:sp>
        <p:nvSpPr>
          <p:cNvPr id="2" name="Title 1"/>
          <p:cNvSpPr>
            <a:spLocks noGrp="1"/>
          </p:cNvSpPr>
          <p:nvPr>
            <p:ph type="title"/>
          </p:nvPr>
        </p:nvSpPr>
        <p:spPr>
          <a:xfrm>
            <a:off x="474663" y="266700"/>
            <a:ext cx="8229600" cy="1143000"/>
          </a:xfrm>
        </p:spPr>
        <p:txBody>
          <a:bodyPr/>
          <a:lstStyle/>
          <a:p>
            <a:pPr algn="ctr" eaLnBrk="1" fontAlgn="auto" hangingPunct="1">
              <a:spcAft>
                <a:spcPts val="0"/>
              </a:spcAft>
              <a:defRPr/>
            </a:pPr>
            <a:r>
              <a:rPr lang="tr-TR" sz="2800" dirty="0" smtClean="0">
                <a:solidFill>
                  <a:srgbClr val="FF0000"/>
                </a:solidFill>
              </a:rPr>
              <a:t>Elektrik Tüketiminden Ekonomik Büyümeye Doğru Nedensellik</a:t>
            </a:r>
            <a:endParaRPr lang="tr-TR" sz="2800" dirty="0">
              <a:solidFill>
                <a:srgbClr val="FF0000"/>
              </a:solidFill>
            </a:endParaRPr>
          </a:p>
        </p:txBody>
      </p:sp>
      <p:sp>
        <p:nvSpPr>
          <p:cNvPr id="2253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A516657-C98A-4FB1-AA42-D1B16E3ECD9A}" type="slidenum">
              <a:rPr lang="tr-TR" smtClean="0"/>
              <a:pPr/>
              <a:t>8</a:t>
            </a:fld>
            <a:endParaRPr lang="tr-TR" smtClean="0"/>
          </a:p>
        </p:txBody>
      </p:sp>
      <p:sp>
        <p:nvSpPr>
          <p:cNvPr id="22532"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2533"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İçerik Yer Tutucusu"/>
          <p:cNvSpPr>
            <a:spLocks noGrp="1"/>
          </p:cNvSpPr>
          <p:nvPr>
            <p:ph idx="1"/>
          </p:nvPr>
        </p:nvSpPr>
        <p:spPr/>
        <p:txBody>
          <a:bodyPr/>
          <a:lstStyle/>
          <a:p>
            <a:pPr algn="just" eaLnBrk="1" hangingPunct="1">
              <a:lnSpc>
                <a:spcPct val="90000"/>
              </a:lnSpc>
            </a:pPr>
            <a:r>
              <a:rPr lang="tr-TR" sz="2500" smtClean="0"/>
              <a:t>Rosenberg (1998)’de ifade ettiği gibi elektrik tüketimi sadece sanayinin  gelişmesindeki temel girdi olmasından değil aynı zamanda insanların hayat kalitesini artıran temel bir faktör olarak da ekonomik kalkınmada önemli bir rol oynamaktadır. </a:t>
            </a:r>
          </a:p>
          <a:p>
            <a:pPr marL="742950" lvl="1" indent="-285750" algn="just" eaLnBrk="1" hangingPunct="1">
              <a:lnSpc>
                <a:spcPct val="90000"/>
              </a:lnSpc>
            </a:pPr>
            <a:r>
              <a:rPr lang="tr-TR" sz="2100" smtClean="0"/>
              <a:t>Fakat, elektrik maliyetleri yüksek olursa uzun dönemde ekonomik büyüme üzerinde olumsuz bir etki yapacaktır. </a:t>
            </a:r>
          </a:p>
          <a:p>
            <a:pPr algn="just" eaLnBrk="1" hangingPunct="1">
              <a:lnSpc>
                <a:spcPct val="90000"/>
              </a:lnSpc>
            </a:pPr>
            <a:r>
              <a:rPr lang="tr-TR" sz="2500" smtClean="0"/>
              <a:t>Bu nedenle, büyüme performansını artırabilmesi ve sürdürülebilir  kılması için alternatif ve düşük maliyetli elektrik üretimini sağlaması gerekmektedir.</a:t>
            </a:r>
          </a:p>
        </p:txBody>
      </p:sp>
      <p:sp>
        <p:nvSpPr>
          <p:cNvPr id="5" name="4 Başlık"/>
          <p:cNvSpPr>
            <a:spLocks noGrp="1"/>
          </p:cNvSpPr>
          <p:nvPr>
            <p:ph type="title"/>
          </p:nvPr>
        </p:nvSpPr>
        <p:spPr/>
        <p:txBody>
          <a:bodyPr>
            <a:noAutofit/>
          </a:bodyPr>
          <a:lstStyle/>
          <a:p>
            <a:pPr algn="ctr" eaLnBrk="1" fontAlgn="auto" hangingPunct="1">
              <a:spcAft>
                <a:spcPts val="0"/>
              </a:spcAft>
              <a:defRPr/>
            </a:pPr>
            <a:r>
              <a:rPr lang="tr-TR" sz="2800" dirty="0" smtClean="0">
                <a:solidFill>
                  <a:srgbClr val="FF0000"/>
                </a:solidFill>
              </a:rPr>
              <a:t>Elektrik Tüketiminden Ekonomik Büyümeye Doğru Nedensellik</a:t>
            </a:r>
            <a:endParaRPr lang="tr-TR" sz="2800" dirty="0"/>
          </a:p>
        </p:txBody>
      </p:sp>
      <p:sp>
        <p:nvSpPr>
          <p:cNvPr id="2355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FBFD0A7-5DF0-4305-9AEE-411F1B3344B9}" type="slidenum">
              <a:rPr lang="tr-TR" smtClean="0"/>
              <a:pPr/>
              <a:t>9</a:t>
            </a:fld>
            <a:endParaRPr lang="tr-TR" smtClean="0"/>
          </a:p>
        </p:txBody>
      </p:sp>
      <p:sp>
        <p:nvSpPr>
          <p:cNvPr id="23556" name="Footer Placeholder 6"/>
          <p:cNvSpPr>
            <a:spLocks noGrp="1"/>
          </p:cNvSpPr>
          <p:nvPr>
            <p:ph type="ftr" sz="quarter" idx="11"/>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IV. OSB ENERJİ ZİRVESİ, VAN</a:t>
            </a:r>
          </a:p>
        </p:txBody>
      </p:sp>
      <p:sp>
        <p:nvSpPr>
          <p:cNvPr id="23557" name="Date Placeholder 7"/>
          <p:cNvSpPr>
            <a:spLocks noGrp="1"/>
          </p:cNvSpPr>
          <p:nvPr>
            <p:ph type="dt" sz="quarter" idx="10"/>
          </p:nvPr>
        </p:nvSpPr>
        <p:spPr bwMode="auto">
          <a:noFill/>
          <a:ln>
            <a:miter lim="800000"/>
            <a:headEnd/>
            <a:tailEnd/>
          </a:ln>
        </p:spPr>
        <p:txBody>
          <a:bodyPr wrap="square" lIns="91440" tIns="45720" rIns="91440" bIns="45720" numCol="1" anchorCtr="0" compatLnSpc="1">
            <a:prstTxWarp prst="textNoShape">
              <a:avLst/>
            </a:prstTxWarp>
          </a:bodyPr>
          <a:lstStyle/>
          <a:p>
            <a:r>
              <a:rPr lang="tr-TR" smtClean="0"/>
              <a:t>30.10.2010</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688</TotalTime>
  <Words>1565</Words>
  <Application>Microsoft Office PowerPoint</Application>
  <PresentationFormat>Ekran Gösterisi (4:3)</PresentationFormat>
  <Paragraphs>194</Paragraphs>
  <Slides>23</Slides>
  <Notes>1</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Concourse</vt:lpstr>
      <vt:lpstr>ENERJİ TÜKETİMİ VE EKONOMİK BÜYÜME</vt:lpstr>
      <vt:lpstr>Slayt 2</vt:lpstr>
      <vt:lpstr>Enerji Tüketimi(Elektrik) Ve Ekonomik Büyüme Arasındaki Nedensellik</vt:lpstr>
      <vt:lpstr>Ampirik Sonuçlar</vt:lpstr>
      <vt:lpstr>Enerji Tüketimi Ve Ekonomik Büyümeyle İlgili Çeşitli Ampirik Çalışmalar</vt:lpstr>
      <vt:lpstr>Ekonomik Büyümeden Elektrik Tüketimine  Doğru Nedensellik</vt:lpstr>
      <vt:lpstr>Ekonomik Büyümeden Elektrik Tüketimine  Doğru Nedensellik</vt:lpstr>
      <vt:lpstr>Elektrik Tüketiminden Ekonomik Büyümeye Doğru Nedensellik</vt:lpstr>
      <vt:lpstr>Elektrik Tüketiminden Ekonomik Büyümeye Doğru Nedensellik</vt:lpstr>
      <vt:lpstr>Elektrik Tüketiminden Ekonomik Büyümeye Doğru Nedensellik</vt:lpstr>
      <vt:lpstr>Türkiye’de Enerji (Elektrik) Tüketimi</vt:lpstr>
      <vt:lpstr>Türkiye’de Enerji (Elektrik) Tüketimi Ve Büyüme </vt:lpstr>
      <vt:lpstr>Slayt 13</vt:lpstr>
      <vt:lpstr>Slayt 14</vt:lpstr>
      <vt:lpstr>Enerji (Elektrik) Tüketimi Ve Mekansal Etki</vt:lpstr>
      <vt:lpstr>Enerji (Elektrik) Tüketimi Ve Mekansal Etki</vt:lpstr>
      <vt:lpstr>Türkiye’de Kişi Başı Elektrik Tüketiminin İller İtibariyle Dağılımı (kWh/kişi)</vt:lpstr>
      <vt:lpstr>Türkiye’de Elektrik Tüketiminin (MWh) İller İtibariyle Dağılımı (Mesken)</vt:lpstr>
      <vt:lpstr>Türkiye’de Elektrik Tüketiminin (MWh) İller İtibariyle Dağılımı (Ticaret)</vt:lpstr>
      <vt:lpstr>Türkiye’de Elektrik Tüketiminin (MWh) İller İtibariyle Dağılımı (Sanayi)</vt:lpstr>
      <vt:lpstr>Türkiye’de Elektrik Tüketiminin (MWh) İller İtibariyle Dağılımı (Sektörel Toplam)</vt:lpstr>
      <vt:lpstr>SONUÇ VE ÖNERİLER</vt:lpstr>
      <vt:lpstr>Slayt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Doç. Dr. Erdal Tanas KARAGÖL</dc:title>
  <dc:creator>kurulum</dc:creator>
  <cp:lastModifiedBy>Yasemen-AYDOGDU</cp:lastModifiedBy>
  <cp:revision>86</cp:revision>
  <dcterms:created xsi:type="dcterms:W3CDTF">2010-10-15T12:24:15Z</dcterms:created>
  <dcterms:modified xsi:type="dcterms:W3CDTF">2010-10-30T06:58:34Z</dcterms:modified>
</cp:coreProperties>
</file>