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4" r:id="rId2"/>
    <p:sldId id="293" r:id="rId3"/>
    <p:sldId id="258" r:id="rId4"/>
    <p:sldId id="295" r:id="rId5"/>
    <p:sldId id="260" r:id="rId6"/>
    <p:sldId id="261" r:id="rId7"/>
    <p:sldId id="262" r:id="rId8"/>
    <p:sldId id="263" r:id="rId9"/>
    <p:sldId id="264" r:id="rId10"/>
    <p:sldId id="265" r:id="rId11"/>
    <p:sldId id="266" r:id="rId12"/>
    <p:sldId id="274" r:id="rId13"/>
    <p:sldId id="275" r:id="rId14"/>
    <p:sldId id="276"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6" r:id="rId3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20" autoAdjust="0"/>
  </p:normalViewPr>
  <p:slideViewPr>
    <p:cSldViewPr>
      <p:cViewPr varScale="1">
        <p:scale>
          <a:sx n="72" d="100"/>
          <a:sy n="72" d="100"/>
        </p:scale>
        <p:origin x="-83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811402E-CE92-4917-9C70-9DCAF7B3DCA0}" type="datetimeFigureOut">
              <a:rPr lang="tr-TR"/>
              <a:pPr>
                <a:defRPr/>
              </a:pPr>
              <a:t>29.10.2010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7C7781F-216C-49A6-96A5-B303A68E72BF}"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9458" name="Rectangle 3"/>
          <p:cNvSpPr>
            <a:spLocks noGrp="1"/>
          </p:cNvSpPr>
          <p:nvPr>
            <p:ph type="body" idx="1"/>
          </p:nvPr>
        </p:nvSpPr>
        <p:spPr bwMode="auto">
          <a:xfrm>
            <a:off x="687388" y="4343400"/>
            <a:ext cx="5483225" cy="4114800"/>
          </a:xfrm>
          <a:noFill/>
        </p:spPr>
        <p:txBody>
          <a:bodyPr wrap="square" numCol="1" anchor="t" anchorCtr="0" compatLnSpc="1">
            <a:prstTxWarp prst="textNoShape">
              <a:avLst/>
            </a:prstTxWarp>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F38B3A-1708-4615-9356-973181A57453}" type="slidenum">
              <a:rPr lang="en-US"/>
              <a:pPr fontAlgn="base">
                <a:spcBef>
                  <a:spcPct val="0"/>
                </a:spcBef>
                <a:spcAft>
                  <a:spcPct val="0"/>
                </a:spcAft>
                <a:defRPr/>
              </a:pPr>
              <a:t>23</a:t>
            </a:fld>
            <a:endParaRPr lang="en-US"/>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75E31A-308C-4F5F-9E23-13A5DB4CBEB1}" type="slidenum">
              <a:rPr lang="en-US"/>
              <a:pPr fontAlgn="base">
                <a:spcBef>
                  <a:spcPct val="0"/>
                </a:spcBef>
                <a:spcAft>
                  <a:spcPct val="0"/>
                </a:spcAft>
                <a:defRPr/>
              </a:pPr>
              <a:t>24</a:t>
            </a:fld>
            <a:endParaRPr lang="en-US"/>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167B37-BE3D-460B-947E-93B4C3030B55}" type="slidenum">
              <a:rPr lang="en-US"/>
              <a:pPr fontAlgn="base">
                <a:spcBef>
                  <a:spcPct val="0"/>
                </a:spcBef>
                <a:spcAft>
                  <a:spcPct val="0"/>
                </a:spcAft>
                <a:defRPr/>
              </a:pPr>
              <a:t>25</a:t>
            </a:fld>
            <a:endParaRPr lang="en-US"/>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2C0CDD-F888-4873-B5E3-DE4EE82D5232}" type="slidenum">
              <a:rPr lang="en-US"/>
              <a:pPr fontAlgn="base">
                <a:spcBef>
                  <a:spcPct val="0"/>
                </a:spcBef>
                <a:spcAft>
                  <a:spcPct val="0"/>
                </a:spcAft>
                <a:defRPr/>
              </a:pPr>
              <a:t>26</a:t>
            </a:fld>
            <a:endParaRPr lang="en-US"/>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818AA-6C0F-41C3-95F6-A54AE6E0775C}" type="slidenum">
              <a:rPr lang="en-US"/>
              <a:pPr fontAlgn="base">
                <a:spcBef>
                  <a:spcPct val="0"/>
                </a:spcBef>
                <a:spcAft>
                  <a:spcPct val="0"/>
                </a:spcAft>
                <a:defRPr/>
              </a:pPr>
              <a:t>27</a:t>
            </a:fld>
            <a:endParaRPr lang="en-US"/>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144CC-E5E9-4F79-8E77-A9294F6C603D}" type="slidenum">
              <a:rPr lang="en-US"/>
              <a:pPr fontAlgn="base">
                <a:spcBef>
                  <a:spcPct val="0"/>
                </a:spcBef>
                <a:spcAft>
                  <a:spcPct val="0"/>
                </a:spcAft>
                <a:defRPr/>
              </a:pPr>
              <a:t>28</a:t>
            </a:fld>
            <a:endParaRPr lang="en-US"/>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xfrm>
            <a:off x="914400" y="4338638"/>
            <a:ext cx="5029200" cy="276225"/>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127E60-3646-46BA-A8B0-149B0E8AA5D8}" type="slidenum">
              <a:rPr lang="en-US"/>
              <a:pPr fontAlgn="base">
                <a:spcBef>
                  <a:spcPct val="0"/>
                </a:spcBef>
                <a:spcAft>
                  <a:spcPct val="0"/>
                </a:spcAft>
                <a:defRPr/>
              </a:pPr>
              <a:t>15</a:t>
            </a:fld>
            <a:endParaRPr lang="en-US"/>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BBF8FF-2A05-4814-8CDE-7320ACCE9A59}" type="slidenum">
              <a:rPr lang="en-US"/>
              <a:pPr fontAlgn="base">
                <a:spcBef>
                  <a:spcPct val="0"/>
                </a:spcBef>
                <a:spcAft>
                  <a:spcPct val="0"/>
                </a:spcAft>
                <a:defRPr/>
              </a:pPr>
              <a:t>16</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940D16-8B1D-4FA8-91DD-9D3DF60B236C}" type="slidenum">
              <a:rPr lang="en-US"/>
              <a:pPr fontAlgn="base">
                <a:spcBef>
                  <a:spcPct val="0"/>
                </a:spcBef>
                <a:spcAft>
                  <a:spcPct val="0"/>
                </a:spcAft>
                <a:defRPr/>
              </a:pPr>
              <a:t>17</a:t>
            </a:fld>
            <a:endParaRPr 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456B9-5F39-4D53-ABD7-0104B7390806}" type="slidenum">
              <a:rPr lang="en-US"/>
              <a:pPr fontAlgn="base">
                <a:spcBef>
                  <a:spcPct val="0"/>
                </a:spcBef>
                <a:spcAft>
                  <a:spcPct val="0"/>
                </a:spcAft>
                <a:defRPr/>
              </a:pPr>
              <a:t>18</a:t>
            </a:fld>
            <a:endParaRPr lang="en-US"/>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063E74-31AC-4681-A8AC-7B4CE9CA5F7A}" type="slidenum">
              <a:rPr lang="en-US"/>
              <a:pPr fontAlgn="base">
                <a:spcBef>
                  <a:spcPct val="0"/>
                </a:spcBef>
                <a:spcAft>
                  <a:spcPct val="0"/>
                </a:spcAft>
                <a:defRPr/>
              </a:pPr>
              <a:t>19</a:t>
            </a:fld>
            <a:endParaRPr lang="en-US"/>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7373C5-9EA3-4A41-89DB-5916F127DB59}" type="slidenum">
              <a:rPr lang="en-US"/>
              <a:pPr fontAlgn="base">
                <a:spcBef>
                  <a:spcPct val="0"/>
                </a:spcBef>
                <a:spcAft>
                  <a:spcPct val="0"/>
                </a:spcAft>
                <a:defRPr/>
              </a:pPr>
              <a:t>20</a:t>
            </a:fld>
            <a:endParaRPr lang="en-US"/>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E436E1-81C5-41D0-BD3A-50F123D80BFE}" type="slidenum">
              <a:rPr lang="en-US"/>
              <a:pPr fontAlgn="base">
                <a:spcBef>
                  <a:spcPct val="0"/>
                </a:spcBef>
                <a:spcAft>
                  <a:spcPct val="0"/>
                </a:spcAft>
                <a:defRPr/>
              </a:pPr>
              <a:t>21</a:t>
            </a:fld>
            <a:endParaRPr lang="en-US"/>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84BB17-9F71-4D2B-9AE1-C1D255410540}" type="slidenum">
              <a:rPr lang="en-US"/>
              <a:pPr fontAlgn="base">
                <a:spcBef>
                  <a:spcPct val="0"/>
                </a:spcBef>
                <a:spcAft>
                  <a:spcPct val="0"/>
                </a:spcAft>
                <a:defRPr/>
              </a:pPr>
              <a:t>22</a:t>
            </a:fld>
            <a:endParaRPr lang="en-US"/>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976E428C-8FA9-4ED0-881E-6B335AD3F804}" type="datetimeFigureOut">
              <a:rPr lang="tr-TR"/>
              <a:pPr>
                <a:defRPr/>
              </a:pPr>
              <a:t>29.10.2010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880A474-B2AB-47F6-A95C-DFE2AA42455D}"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5C082D-7A6F-4B2E-B474-8EC274EC9944}" type="datetimeFigureOut">
              <a:rPr lang="tr-TR"/>
              <a:pPr>
                <a:defRPr/>
              </a:pPr>
              <a:t>29.10.2010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FD5DA77-3ED2-4820-9031-24907A38B2F8}"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262B093-E589-4B12-B02E-CBC4A5384EAE}" type="datetimeFigureOut">
              <a:rPr lang="tr-TR"/>
              <a:pPr>
                <a:defRPr/>
              </a:pPr>
              <a:t>29.10.2010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57FB5B-53F8-41C5-91D7-B7187FDF01E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457200" y="6245225"/>
            <a:ext cx="2133600" cy="476250"/>
          </a:xfrm>
        </p:spPr>
        <p:txBody>
          <a:bodyPr/>
          <a:lstStyle>
            <a:lvl1pPr>
              <a:defRPr/>
            </a:lvl1pPr>
          </a:lstStyle>
          <a:p>
            <a:pPr>
              <a:defRPr/>
            </a:pPr>
            <a:endParaRPr lang="tr-TR"/>
          </a:p>
        </p:txBody>
      </p:sp>
      <p:sp>
        <p:nvSpPr>
          <p:cNvPr id="4" name="3 Altbilgi Yer Tutucusu"/>
          <p:cNvSpPr>
            <a:spLocks noGrp="1"/>
          </p:cNvSpPr>
          <p:nvPr>
            <p:ph type="ftr" sz="quarter" idx="11"/>
          </p:nvPr>
        </p:nvSpPr>
        <p:spPr>
          <a:xfrm>
            <a:off x="3124200" y="6245225"/>
            <a:ext cx="2895600" cy="476250"/>
          </a:xfrm>
        </p:spPr>
        <p:txBody>
          <a:bodyPr/>
          <a:lstStyle>
            <a:lvl1pPr>
              <a:defRPr/>
            </a:lvl1pPr>
          </a:lstStyle>
          <a:p>
            <a:pPr>
              <a:defRPr/>
            </a:pPr>
            <a:endParaRPr lang="tr-TR"/>
          </a:p>
        </p:txBody>
      </p:sp>
      <p:sp>
        <p:nvSpPr>
          <p:cNvPr id="5" name="4 Slayt Numarası Yer Tutucusu"/>
          <p:cNvSpPr>
            <a:spLocks noGrp="1"/>
          </p:cNvSpPr>
          <p:nvPr>
            <p:ph type="sldNum" sz="quarter" idx="12"/>
          </p:nvPr>
        </p:nvSpPr>
        <p:spPr>
          <a:xfrm>
            <a:off x="6553200" y="6245225"/>
            <a:ext cx="2133600" cy="476250"/>
          </a:xfrm>
        </p:spPr>
        <p:txBody>
          <a:bodyPr/>
          <a:lstStyle>
            <a:lvl1pPr>
              <a:defRPr/>
            </a:lvl1pPr>
          </a:lstStyle>
          <a:p>
            <a:pPr>
              <a:defRPr/>
            </a:pPr>
            <a:fld id="{07C23031-EAB5-4920-9A06-C73C9FC5A11A}"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305800" cy="5334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533400" y="1371600"/>
            <a:ext cx="4076700" cy="4876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762500" y="1371600"/>
            <a:ext cx="4076700" cy="2362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762500" y="3886200"/>
            <a:ext cx="4076700" cy="2362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Slayt Numarası Yer Tutucusu"/>
          <p:cNvSpPr>
            <a:spLocks noGrp="1"/>
          </p:cNvSpPr>
          <p:nvPr>
            <p:ph type="sldNum" sz="quarter" idx="10"/>
          </p:nvPr>
        </p:nvSpPr>
        <p:spPr>
          <a:xfrm>
            <a:off x="3962400" y="6527800"/>
            <a:ext cx="1905000" cy="228600"/>
          </a:xfrm>
        </p:spPr>
        <p:txBody>
          <a:bodyPr/>
          <a:lstStyle>
            <a:lvl1pPr>
              <a:defRPr/>
            </a:lvl1pPr>
          </a:lstStyle>
          <a:p>
            <a:pPr>
              <a:defRPr/>
            </a:pPr>
            <a:fld id="{C4D0BEA1-272C-4A0E-88A0-10D0480636D1}" type="slidenum">
              <a:rPr lang="en-US"/>
              <a:pPr>
                <a:defRPr/>
              </a:pPr>
              <a:t>‹#›</a:t>
            </a:fld>
            <a:endParaRPr lang="en-US"/>
          </a:p>
        </p:txBody>
      </p:sp>
    </p:spTree>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28600"/>
            <a:ext cx="8305800" cy="5334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533400" y="1371600"/>
            <a:ext cx="4076700" cy="2362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762500" y="1371600"/>
            <a:ext cx="4076700" cy="2362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533400" y="3886200"/>
            <a:ext cx="4076700" cy="2362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762500" y="3886200"/>
            <a:ext cx="4076700" cy="2362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Slayt Numarası Yer Tutucusu"/>
          <p:cNvSpPr>
            <a:spLocks noGrp="1"/>
          </p:cNvSpPr>
          <p:nvPr>
            <p:ph type="sldNum" sz="quarter" idx="10"/>
          </p:nvPr>
        </p:nvSpPr>
        <p:spPr>
          <a:xfrm>
            <a:off x="3962400" y="6527800"/>
            <a:ext cx="1905000" cy="228600"/>
          </a:xfrm>
        </p:spPr>
        <p:txBody>
          <a:bodyPr/>
          <a:lstStyle>
            <a:lvl1pPr>
              <a:defRPr/>
            </a:lvl1pPr>
          </a:lstStyle>
          <a:p>
            <a:pPr>
              <a:defRPr/>
            </a:pPr>
            <a:fld id="{D5586142-EA7B-4591-9DCE-7B1BE40A7D76}" type="slidenum">
              <a:rPr lang="en-US"/>
              <a:pPr>
                <a:defRPr/>
              </a:pPr>
              <a:t>‹#›</a:t>
            </a:fld>
            <a:endParaRPr lang="en-US"/>
          </a:p>
        </p:txBody>
      </p:sp>
    </p:spTree>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305800" cy="5334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533400" y="1371600"/>
            <a:ext cx="8305800" cy="4876800"/>
          </a:xfrm>
        </p:spPr>
        <p:txBody>
          <a:bodyPr rtlCol="0">
            <a:normAutofit/>
          </a:bodyPr>
          <a:lstStyle/>
          <a:p>
            <a:pPr lvl="0"/>
            <a:endParaRPr lang="tr-TR" noProof="0"/>
          </a:p>
        </p:txBody>
      </p:sp>
      <p:sp>
        <p:nvSpPr>
          <p:cNvPr id="4" name="3 Slayt Numarası Yer Tutucusu"/>
          <p:cNvSpPr>
            <a:spLocks noGrp="1"/>
          </p:cNvSpPr>
          <p:nvPr>
            <p:ph type="sldNum" sz="quarter" idx="10"/>
          </p:nvPr>
        </p:nvSpPr>
        <p:spPr>
          <a:xfrm>
            <a:off x="3962400" y="6527800"/>
            <a:ext cx="1905000" cy="228600"/>
          </a:xfrm>
        </p:spPr>
        <p:txBody>
          <a:bodyPr/>
          <a:lstStyle>
            <a:lvl1pPr>
              <a:defRPr/>
            </a:lvl1pPr>
          </a:lstStyle>
          <a:p>
            <a:pPr>
              <a:defRPr/>
            </a:pPr>
            <a:fld id="{0EF945A7-45FE-4286-83B1-DD4DDA35E0F0}" type="slidenum">
              <a:rPr lang="en-US"/>
              <a:pPr>
                <a:defRPr/>
              </a:pPr>
              <a:t>‹#›</a:t>
            </a:fld>
            <a:endParaRPr lang="en-U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9ED3226-AE5E-4FF9-A788-94293F5124F5}" type="datetimeFigureOut">
              <a:rPr lang="tr-TR"/>
              <a:pPr>
                <a:defRPr/>
              </a:pPr>
              <a:t>29.10.2010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6CE771A-E3AD-48B7-B6D6-BAF15C3FBD5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CB531AE-6F1E-4792-9D0D-82F62C7B6BEB}" type="datetimeFigureOut">
              <a:rPr lang="tr-TR"/>
              <a:pPr>
                <a:defRPr/>
              </a:pPr>
              <a:t>29.10.2010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E9AF4F9-1640-4AC2-B965-A138A6F231C8}"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CE18E204-AEED-48E3-B33D-554B543D556D}" type="datetimeFigureOut">
              <a:rPr lang="tr-TR"/>
              <a:pPr>
                <a:defRPr/>
              </a:pPr>
              <a:t>29.10.2010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051F535-ECF5-4E5B-AC74-9F1A27A6F0F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7B76EBF4-87FA-46CB-B9E6-EAEFB85EC217}" type="datetimeFigureOut">
              <a:rPr lang="tr-TR"/>
              <a:pPr>
                <a:defRPr/>
              </a:pPr>
              <a:t>29.10.2010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213968A0-BD9E-45C6-B12E-BA047A816AC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6B5413F5-F7EC-42A0-929C-8C42B1ED5521}" type="datetimeFigureOut">
              <a:rPr lang="tr-TR"/>
              <a:pPr>
                <a:defRPr/>
              </a:pPr>
              <a:t>29.10.2010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4A61BB3-F979-4E2B-A0BA-42F028E34DC9}"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DCCCA1F-E570-433E-84F6-42DEBA86323C}" type="datetimeFigureOut">
              <a:rPr lang="tr-TR"/>
              <a:pPr>
                <a:defRPr/>
              </a:pPr>
              <a:t>29.10.2010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BC855850-DB00-4097-AA34-C330C99690A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7FE20BE-A66E-442D-91C2-B3B241529D4A}" type="datetimeFigureOut">
              <a:rPr lang="tr-TR"/>
              <a:pPr>
                <a:defRPr/>
              </a:pPr>
              <a:t>29.10.2010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78F7295-568A-4D49-9A2C-EAAC080F8F96}"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212B4870-C7F9-4B81-B3EC-2C5EE60A9313}" type="datetimeFigureOut">
              <a:rPr lang="tr-TR"/>
              <a:pPr>
                <a:defRPr/>
              </a:pPr>
              <a:t>29.10.2010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ADD4A7F-29AC-4530-ADAD-7D021FE75FE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457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93B327-3ECE-444F-B84F-77458D7C0900}" type="datetimeFigureOut">
              <a:rPr lang="tr-TR"/>
              <a:pPr>
                <a:defRPr/>
              </a:pPr>
              <a:t>29.10.2010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D55B64B-6E32-4589-B12F-4EBBF2340A6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14288" y="6092825"/>
            <a:ext cx="9220201" cy="788988"/>
          </a:xfrm>
          <a:prstGeom prst="rect">
            <a:avLst/>
          </a:prstGeom>
          <a:solidFill>
            <a:schemeClr val="bg1"/>
          </a:solidFill>
          <a:ln w="9525">
            <a:noFill/>
            <a:miter lim="800000"/>
            <a:headEnd/>
            <a:tailEnd/>
          </a:ln>
        </p:spPr>
        <p:txBody>
          <a:bodyPr wrap="none" anchor="ctr"/>
          <a:lstStyle/>
          <a:p>
            <a:endParaRPr lang="tr-TR"/>
          </a:p>
        </p:txBody>
      </p:sp>
      <p:sp>
        <p:nvSpPr>
          <p:cNvPr id="35842" name="Rectangle 3"/>
          <p:cNvSpPr>
            <a:spLocks noChangeArrowheads="1"/>
          </p:cNvSpPr>
          <p:nvPr/>
        </p:nvSpPr>
        <p:spPr bwMode="auto">
          <a:xfrm>
            <a:off x="-17463" y="-17463"/>
            <a:ext cx="9193213" cy="881063"/>
          </a:xfrm>
          <a:prstGeom prst="rect">
            <a:avLst/>
          </a:prstGeom>
          <a:solidFill>
            <a:srgbClr val="000000"/>
          </a:solidFill>
          <a:ln w="9525">
            <a:noFill/>
            <a:miter lim="800000"/>
            <a:headEnd/>
            <a:tailEnd/>
          </a:ln>
        </p:spPr>
        <p:txBody>
          <a:bodyPr wrap="none" anchor="ctr"/>
          <a:lstStyle/>
          <a:p>
            <a:endParaRPr lang="tr-TR"/>
          </a:p>
        </p:txBody>
      </p:sp>
      <p:pic>
        <p:nvPicPr>
          <p:cNvPr id="35843" name="Picture 4" descr="Elbistan (35)"/>
          <p:cNvPicPr>
            <a:picLocks noChangeAspect="1" noChangeArrowheads="1"/>
          </p:cNvPicPr>
          <p:nvPr/>
        </p:nvPicPr>
        <p:blipFill>
          <a:blip r:embed="rId3"/>
          <a:srcRect/>
          <a:stretch>
            <a:fillRect/>
          </a:stretch>
        </p:blipFill>
        <p:spPr bwMode="auto">
          <a:xfrm>
            <a:off x="660400" y="881063"/>
            <a:ext cx="7821613" cy="3830637"/>
          </a:xfrm>
          <a:prstGeom prst="rect">
            <a:avLst/>
          </a:prstGeom>
          <a:noFill/>
          <a:ln w="9525">
            <a:noFill/>
            <a:miter lim="800000"/>
            <a:headEnd/>
            <a:tailEnd/>
          </a:ln>
        </p:spPr>
      </p:pic>
      <p:sp>
        <p:nvSpPr>
          <p:cNvPr id="35844" name="WordArt 5"/>
          <p:cNvSpPr>
            <a:spLocks noChangeArrowheads="1" noChangeShapeType="1" noTextEdit="1"/>
          </p:cNvSpPr>
          <p:nvPr/>
        </p:nvSpPr>
        <p:spPr bwMode="gray">
          <a:xfrm>
            <a:off x="598488" y="161925"/>
            <a:ext cx="7883525" cy="523875"/>
          </a:xfrm>
          <a:prstGeom prst="rect">
            <a:avLst/>
          </a:prstGeom>
        </p:spPr>
        <p:txBody>
          <a:bodyPr wrap="none" fromWordArt="1">
            <a:prstTxWarp prst="textPlain">
              <a:avLst>
                <a:gd name="adj" fmla="val 50000"/>
              </a:avLst>
            </a:prstTxWarp>
          </a:bodyPr>
          <a:lstStyle/>
          <a:p>
            <a:pPr algn="ctr"/>
            <a:r>
              <a:rPr lang="tr-TR"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Elektrik Üretim A.Ş. Genel Müdürlüğü</a:t>
            </a:r>
          </a:p>
        </p:txBody>
      </p:sp>
      <p:pic>
        <p:nvPicPr>
          <p:cNvPr id="35845" name="Picture 6" descr="EUAS-ASIL-LOGO"/>
          <p:cNvPicPr>
            <a:picLocks noChangeAspect="1" noChangeArrowheads="1"/>
          </p:cNvPicPr>
          <p:nvPr/>
        </p:nvPicPr>
        <p:blipFill>
          <a:blip r:embed="rId4"/>
          <a:srcRect/>
          <a:stretch>
            <a:fillRect/>
          </a:stretch>
        </p:blipFill>
        <p:spPr bwMode="auto">
          <a:xfrm>
            <a:off x="8455025" y="6146800"/>
            <a:ext cx="669925" cy="719138"/>
          </a:xfrm>
          <a:prstGeom prst="rect">
            <a:avLst/>
          </a:prstGeom>
          <a:noFill/>
          <a:ln w="9525">
            <a:noFill/>
            <a:miter lim="800000"/>
            <a:headEnd/>
            <a:tailEnd/>
          </a:ln>
        </p:spPr>
      </p:pic>
      <p:sp>
        <p:nvSpPr>
          <p:cNvPr id="35846" name="WordArt 7" descr="ELEKTRİKTE ARZ GÜVENLİĞİ&#10;VE TALEP TARAFI KATILIMI"/>
          <p:cNvSpPr>
            <a:spLocks noChangeArrowheads="1" noChangeShapeType="1" noTextEdit="1"/>
          </p:cNvSpPr>
          <p:nvPr/>
        </p:nvSpPr>
        <p:spPr bwMode="auto">
          <a:xfrm>
            <a:off x="179388" y="4797425"/>
            <a:ext cx="8569325" cy="936625"/>
          </a:xfrm>
          <a:prstGeom prst="rect">
            <a:avLst/>
          </a:prstGeom>
        </p:spPr>
        <p:txBody>
          <a:bodyPr wrap="none" fromWordArt="1">
            <a:prstTxWarp prst="textPlain">
              <a:avLst>
                <a:gd name="adj" fmla="val 50000"/>
              </a:avLst>
            </a:prstTxWarp>
          </a:bodyPr>
          <a:lstStyle/>
          <a:p>
            <a:pPr algn="ctr"/>
            <a:r>
              <a:rPr lang="tr-TR" sz="2800" kern="10">
                <a:ln w="9525">
                  <a:solidFill>
                    <a:schemeClr val="accent2"/>
                  </a:solidFill>
                  <a:round/>
                  <a:headEnd/>
                  <a:tailEnd/>
                </a:ln>
                <a:solidFill>
                  <a:schemeClr val="accent2"/>
                </a:solidFill>
                <a:latin typeface="Bookman Old Style"/>
              </a:rPr>
              <a:t>ELEKTRİKTE ARZ GÜVENLİĞİ VE TALEP TARAFI KATILIMI</a:t>
            </a:r>
          </a:p>
        </p:txBody>
      </p:sp>
      <p:sp>
        <p:nvSpPr>
          <p:cNvPr id="35847" name="WordArt 8"/>
          <p:cNvSpPr>
            <a:spLocks noChangeArrowheads="1" noChangeShapeType="1" noTextEdit="1"/>
          </p:cNvSpPr>
          <p:nvPr/>
        </p:nvSpPr>
        <p:spPr bwMode="auto">
          <a:xfrm>
            <a:off x="3836988" y="6154738"/>
            <a:ext cx="1619250" cy="657225"/>
          </a:xfrm>
          <a:prstGeom prst="rect">
            <a:avLst/>
          </a:prstGeom>
        </p:spPr>
        <p:txBody>
          <a:bodyPr wrap="none" fromWordArt="1">
            <a:prstTxWarp prst="textPlain">
              <a:avLst>
                <a:gd name="adj" fmla="val 50000"/>
              </a:avLst>
            </a:prstTxWarp>
          </a:bodyPr>
          <a:lstStyle/>
          <a:p>
            <a:pPr algn="ctr"/>
            <a:r>
              <a:rPr lang="tr-TR" sz="2000" kern="10" spc="400">
                <a:ln w="9525">
                  <a:solidFill>
                    <a:schemeClr val="bg1"/>
                  </a:solidFill>
                  <a:round/>
                  <a:headEnd/>
                  <a:tailEnd/>
                </a:ln>
                <a:solidFill>
                  <a:srgbClr val="000000"/>
                </a:solidFill>
                <a:latin typeface="Arial Black"/>
              </a:rPr>
              <a:t>Halil ALIŞ</a:t>
            </a:r>
          </a:p>
          <a:p>
            <a:pPr algn="ctr"/>
            <a:r>
              <a:rPr lang="tr-TR" sz="2000" kern="10" spc="400">
                <a:ln w="9525">
                  <a:solidFill>
                    <a:schemeClr val="bg1"/>
                  </a:solidFill>
                  <a:round/>
                  <a:headEnd/>
                  <a:tailEnd/>
                </a:ln>
                <a:solidFill>
                  <a:srgbClr val="000000"/>
                </a:solidFill>
                <a:latin typeface="Arial Black"/>
              </a:rPr>
              <a:t>EÜAŞ Genel Müdürü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ChangeArrowheads="1"/>
          </p:cNvSpPr>
          <p:nvPr/>
        </p:nvSpPr>
        <p:spPr bwMode="auto">
          <a:xfrm>
            <a:off x="323850" y="981075"/>
            <a:ext cx="8640763" cy="3749675"/>
          </a:xfrm>
          <a:prstGeom prst="rect">
            <a:avLst/>
          </a:prstGeom>
          <a:noFill/>
          <a:ln w="9525">
            <a:noFill/>
            <a:miter lim="800000"/>
            <a:headEnd/>
            <a:tailEnd/>
          </a:ln>
        </p:spPr>
        <p:txBody>
          <a:bodyPr anchor="ctr">
            <a:spAutoFit/>
          </a:bodyPr>
          <a:lstStyle/>
          <a:p>
            <a:pPr indent="304800"/>
            <a:r>
              <a:rPr lang="tr-TR" altLang="zh-TW" sz="2000" b="1">
                <a:latin typeface="Calibri" pitchFamily="34" charset="0"/>
                <a:cs typeface="新細明體"/>
              </a:rPr>
              <a:t>Üretim tesislerinin yakıt cinsi ve işletmeye giriş yılı itibariyle yatırım kararlarının yatırımcı tarafından verildiği bir piyasa yapısında özellikle elektrik enerjisi talebinin ortalama %8 gibi önemli bir artış oranı ile artmasının beklendiği bir elektrik sisteminde ülke talebinin güvenilir bir yedekle karşılanması için gerekli üretimin birincil kaynak dağılım politikaları açısından uygunluğunun takip edilmesi arz güvenliği açısından önemli bir husustur.</a:t>
            </a:r>
          </a:p>
          <a:p>
            <a:pPr indent="304800"/>
            <a:endParaRPr lang="tr-TR" altLang="zh-TW" sz="2000" b="1">
              <a:latin typeface="Calibri" pitchFamily="34" charset="0"/>
              <a:cs typeface="新細明體"/>
            </a:endParaRPr>
          </a:p>
          <a:p>
            <a:pPr indent="304800"/>
            <a:r>
              <a:rPr lang="tr-TR" altLang="zh-TW" sz="2000" b="1">
                <a:latin typeface="Calibri" pitchFamily="34" charset="0"/>
                <a:cs typeface="新細明體"/>
              </a:rPr>
              <a:t>Ayrıca talebin önemli bir artış oranı ile gelişmesinin beklendiği bir piyasada lisans alan, lisans almak için başvuruda bulunan üretim tesislerinin taahhüt ettikleri tarihte gerçekleşmelerini sağlamak için gerekli önlemlerin alınması yine arz güvenliği açısından önemlidir.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144463" y="1128713"/>
            <a:ext cx="8820150" cy="3444875"/>
          </a:xfrm>
          <a:prstGeom prst="rect">
            <a:avLst/>
          </a:prstGeom>
          <a:noFill/>
          <a:ln w="9525">
            <a:noFill/>
            <a:miter lim="800000"/>
            <a:headEnd/>
            <a:tailEnd/>
          </a:ln>
        </p:spPr>
        <p:txBody>
          <a:bodyPr anchor="ctr">
            <a:spAutoFit/>
          </a:bodyPr>
          <a:lstStyle/>
          <a:p>
            <a:r>
              <a:rPr lang="tr-TR" altLang="zh-TW" sz="2000" b="1">
                <a:latin typeface="Calibri" pitchFamily="34" charset="0"/>
                <a:cs typeface="新細明體"/>
              </a:rPr>
              <a:t>Santrallara üretim önceliği ya da imtiyazlı haklar verilirken toplam elektrik enerjisi talebi miktarı ile yıl içinde elektrik tüketim seviyelerini gösteren yük profili göz önünde bulundurulmalıdır. En azından öncelik verilmiş toplam kurulu kapasite miktarının baz yük seviyesinden daha yüksek olmamasına dikkat edilmelidir. </a:t>
            </a:r>
          </a:p>
          <a:p>
            <a:endParaRPr lang="tr-TR" altLang="zh-TW" sz="2000" b="1">
              <a:latin typeface="Calibri" pitchFamily="34" charset="0"/>
              <a:cs typeface="新細明體"/>
            </a:endParaRPr>
          </a:p>
          <a:p>
            <a:r>
              <a:rPr lang="tr-TR" altLang="zh-TW" sz="2000" b="1">
                <a:latin typeface="Calibri" pitchFamily="34" charset="0"/>
                <a:cs typeface="新細明體"/>
              </a:rPr>
              <a:t>Özellikle son yıllarda yaz puantının yıllık puanttan daha hızlı arttığı ve aralarındaki farkın kapanmaya başladığı göz önüne alınırsa, bu durumun sebep ve etkilerinin Talep Tarafı Yönetimi çalışmalarında ihmal edilmemesi gereken temel unsurlardan biri olabileceği unutulmamalıdır.</a:t>
            </a:r>
            <a:r>
              <a:rPr lang="tr-TR" altLang="zh-TW" sz="2000">
                <a:latin typeface="Calibri" pitchFamily="34" charset="0"/>
                <a:cs typeface="新細明體"/>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1"/>
          </p:nvPr>
        </p:nvSpPr>
        <p:spPr>
          <a:xfrm>
            <a:off x="179388" y="836613"/>
            <a:ext cx="8785225" cy="5688012"/>
          </a:xfrm>
        </p:spPr>
        <p:txBody>
          <a:bodyPr/>
          <a:lstStyle/>
          <a:p>
            <a:pPr eaLnBrk="1" hangingPunct="1">
              <a:lnSpc>
                <a:spcPct val="120000"/>
              </a:lnSpc>
            </a:pPr>
            <a:r>
              <a:rPr lang="tr-TR" sz="2000" b="1" smtClean="0">
                <a:solidFill>
                  <a:srgbClr val="0000FF"/>
                </a:solidFill>
              </a:rPr>
              <a:t>YEDEK İHTİYACI</a:t>
            </a:r>
          </a:p>
          <a:p>
            <a:pPr lvl="1" eaLnBrk="1" hangingPunct="1">
              <a:lnSpc>
                <a:spcPct val="120000"/>
              </a:lnSpc>
            </a:pPr>
            <a:r>
              <a:rPr lang="tr-TR" sz="1400" b="1" smtClean="0"/>
              <a:t>TALEBİN BEKLENDİĞİ GİBİ GERÇEKLEŞMEMESİ</a:t>
            </a:r>
          </a:p>
          <a:p>
            <a:pPr lvl="1" eaLnBrk="1" hangingPunct="1">
              <a:lnSpc>
                <a:spcPct val="120000"/>
              </a:lnSpc>
            </a:pPr>
            <a:r>
              <a:rPr lang="tr-TR" sz="1400" b="1" smtClean="0"/>
              <a:t>SU GELİRLERİNİN BEKLENDİĞİ GİBİ GERÇEKLEŞMEMESİ</a:t>
            </a:r>
          </a:p>
          <a:p>
            <a:pPr lvl="1" eaLnBrk="1" hangingPunct="1">
              <a:lnSpc>
                <a:spcPct val="120000"/>
              </a:lnSpc>
            </a:pPr>
            <a:r>
              <a:rPr lang="tr-TR" sz="1400" b="1" smtClean="0"/>
              <a:t>YAKIT ARZI VE KALİTESİNDE KISITLAR</a:t>
            </a:r>
          </a:p>
          <a:p>
            <a:pPr lvl="1" eaLnBrk="1" hangingPunct="1">
              <a:lnSpc>
                <a:spcPct val="120000"/>
              </a:lnSpc>
            </a:pPr>
            <a:r>
              <a:rPr lang="tr-TR" sz="1400" b="1" smtClean="0"/>
              <a:t>UZUN SÜRELİ SANTRAL ARIZALARI</a:t>
            </a:r>
          </a:p>
          <a:p>
            <a:pPr lvl="1" eaLnBrk="1" hangingPunct="1">
              <a:lnSpc>
                <a:spcPct val="120000"/>
              </a:lnSpc>
            </a:pPr>
            <a:r>
              <a:rPr lang="tr-TR" sz="1400" b="1" smtClean="0"/>
              <a:t>OTOPRODÜKTÖR VE MOBİL SANTRALLARIN ÇALIŞMA DURUMLARI</a:t>
            </a:r>
          </a:p>
          <a:p>
            <a:pPr eaLnBrk="1" hangingPunct="1">
              <a:lnSpc>
                <a:spcPct val="120000"/>
              </a:lnSpc>
            </a:pPr>
            <a:r>
              <a:rPr lang="tr-TR" sz="2000" b="1" smtClean="0">
                <a:solidFill>
                  <a:srgbClr val="0000FF"/>
                </a:solidFill>
              </a:rPr>
              <a:t>YENİ İLAVE KAPASİTESİNDE, ETKB POLİTİKA VE PRENSİPLERİNİN YANSITILDIĞI </a:t>
            </a:r>
            <a:r>
              <a:rPr lang="tr-TR" sz="2000" b="1" u="sng" smtClean="0">
                <a:solidFill>
                  <a:srgbClr val="0000FF"/>
                </a:solidFill>
              </a:rPr>
              <a:t>ÜRETİM PLANLAMA</a:t>
            </a:r>
            <a:r>
              <a:rPr lang="tr-TR" sz="2000" b="1" smtClean="0">
                <a:solidFill>
                  <a:srgbClr val="0000FF"/>
                </a:solidFill>
              </a:rPr>
              <a:t> ÇALIŞMASI SONUÇLARI DİKKATE ALINMIŞTIR. </a:t>
            </a:r>
          </a:p>
          <a:p>
            <a:pPr eaLnBrk="1" hangingPunct="1">
              <a:lnSpc>
                <a:spcPct val="120000"/>
              </a:lnSpc>
            </a:pPr>
            <a:r>
              <a:rPr lang="tr-TR" sz="2000" b="1" smtClean="0">
                <a:solidFill>
                  <a:srgbClr val="0000FF"/>
                </a:solidFill>
              </a:rPr>
              <a:t>YENİ KAPASİTE İLAVESİNDE TERMİK-HİDROLİK DAĞILIM ÖNEMLİDİR.</a:t>
            </a:r>
          </a:p>
          <a:p>
            <a:pPr lvl="1" eaLnBrk="1" hangingPunct="1">
              <a:lnSpc>
                <a:spcPct val="120000"/>
              </a:lnSpc>
            </a:pPr>
            <a:r>
              <a:rPr lang="tr-TR" sz="1400" b="1" smtClean="0"/>
              <a:t>TERMİK SANTRALLAR YILDA 6500-7000 SAAT</a:t>
            </a:r>
          </a:p>
          <a:p>
            <a:pPr lvl="1" eaLnBrk="1" hangingPunct="1">
              <a:lnSpc>
                <a:spcPct val="120000"/>
              </a:lnSpc>
            </a:pPr>
            <a:r>
              <a:rPr lang="tr-TR" sz="1400" b="1" smtClean="0"/>
              <a:t>HİDROELEKTRİK SANTRALLARDA YILLIK 3500-4000 SAAT</a:t>
            </a:r>
          </a:p>
          <a:p>
            <a:pPr lvl="1" eaLnBrk="1" hangingPunct="1">
              <a:lnSpc>
                <a:spcPct val="120000"/>
              </a:lnSpc>
            </a:pPr>
            <a:r>
              <a:rPr lang="tr-TR" sz="1400" b="1" smtClean="0"/>
              <a:t>RÜZGAR SANTRALLARINDA YILLIK 1500-2000 SAAT</a:t>
            </a:r>
          </a:p>
          <a:p>
            <a:pPr lvl="1" eaLnBrk="1" hangingPunct="1">
              <a:lnSpc>
                <a:spcPct val="120000"/>
              </a:lnSpc>
              <a:buFontTx/>
              <a:buNone/>
            </a:pPr>
            <a:r>
              <a:rPr lang="tr-TR" sz="1400" b="1" smtClean="0"/>
              <a:t>TAM KAPASİTE EŞDEĞERİ ÇALIŞMA SÜRELERİ.</a:t>
            </a:r>
          </a:p>
        </p:txBody>
      </p:sp>
      <p:sp>
        <p:nvSpPr>
          <p:cNvPr id="75780" name="Text Box 4"/>
          <p:cNvSpPr txBox="1">
            <a:spLocks noChangeArrowheads="1"/>
          </p:cNvSpPr>
          <p:nvPr/>
        </p:nvSpPr>
        <p:spPr bwMode="auto">
          <a:xfrm>
            <a:off x="6350" y="1588"/>
            <a:ext cx="9137650" cy="457200"/>
          </a:xfrm>
          <a:prstGeom prst="rect">
            <a:avLst/>
          </a:prstGeom>
          <a:gradFill rotWithShape="1">
            <a:gsLst>
              <a:gs pos="0">
                <a:srgbClr val="FF00FF"/>
              </a:gs>
              <a:gs pos="50000">
                <a:schemeClr val="bg1"/>
              </a:gs>
              <a:gs pos="100000">
                <a:srgbClr val="FF00FF"/>
              </a:gs>
            </a:gsLst>
            <a:lin ang="5400000" scaled="1"/>
          </a:gradFill>
          <a:ln w="9525" algn="ctr">
            <a:noFill/>
            <a:miter lim="800000"/>
            <a:headEnd/>
            <a:tailEnd/>
          </a:ln>
          <a:effectLst/>
        </p:spPr>
        <p:txBody>
          <a:bodyPr>
            <a:spAutoFit/>
          </a:bodyPr>
          <a:lstStyle/>
          <a:p>
            <a:pPr algn="ctr" fontAlgn="auto">
              <a:spcBef>
                <a:spcPct val="50000"/>
              </a:spcBef>
              <a:spcAft>
                <a:spcPts val="0"/>
              </a:spcAft>
              <a:defRPr/>
            </a:pPr>
            <a:r>
              <a:rPr lang="tr-TR" sz="2400" b="1">
                <a:latin typeface="+mn-lt"/>
              </a:rPr>
              <a:t>SONUÇ</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179388" y="476250"/>
            <a:ext cx="8785225" cy="5688013"/>
          </a:xfrm>
          <a:prstGeom prst="rect">
            <a:avLst/>
          </a:prstGeom>
          <a:noFill/>
          <a:ln w="9525">
            <a:noFill/>
            <a:miter lim="800000"/>
            <a:headEnd/>
            <a:tailEnd/>
          </a:ln>
        </p:spPr>
        <p:txBody>
          <a:bodyPr/>
          <a:lstStyle/>
          <a:p>
            <a:pPr marL="342900" indent="-342900">
              <a:lnSpc>
                <a:spcPct val="120000"/>
              </a:lnSpc>
              <a:spcBef>
                <a:spcPct val="20000"/>
              </a:spcBef>
              <a:buFontTx/>
              <a:buChar char="•"/>
            </a:pPr>
            <a:r>
              <a:rPr lang="tr-TR" sz="2400" b="1">
                <a:solidFill>
                  <a:srgbClr val="0000FF"/>
                </a:solidFill>
                <a:latin typeface="Calibri" pitchFamily="34" charset="0"/>
              </a:rPr>
              <a:t>TERMİK-HİDROLİK DAĞILIMA GÖRE İLAVE KAPASİTE MİKTARI DEĞİŞMEKTEDİR</a:t>
            </a:r>
          </a:p>
          <a:p>
            <a:pPr marL="742950" lvl="1" indent="-285750">
              <a:lnSpc>
                <a:spcPct val="120000"/>
              </a:lnSpc>
              <a:spcBef>
                <a:spcPct val="20000"/>
              </a:spcBef>
              <a:buFontTx/>
              <a:buChar char="–"/>
            </a:pPr>
            <a:r>
              <a:rPr lang="tr-TR" sz="1400" b="1">
                <a:latin typeface="Calibri" pitchFamily="34" charset="0"/>
              </a:rPr>
              <a:t>YENİ KAPASİTE İLAVESİ TERMİK OLMASI DURUMUNDA HES VEYA RÜZGARA GÖRE DAHA AZ OLACAKTIR</a:t>
            </a:r>
          </a:p>
          <a:p>
            <a:pPr marL="342900" indent="-342900">
              <a:lnSpc>
                <a:spcPct val="120000"/>
              </a:lnSpc>
              <a:spcBef>
                <a:spcPct val="20000"/>
              </a:spcBef>
              <a:buFontTx/>
              <a:buChar char="•"/>
            </a:pPr>
            <a:r>
              <a:rPr lang="tr-TR" sz="2400" b="1">
                <a:solidFill>
                  <a:srgbClr val="0000FF"/>
                </a:solidFill>
                <a:latin typeface="Calibri" pitchFamily="34" charset="0"/>
              </a:rPr>
              <a:t>BU ÇALIŞMA İÇİN BELİRLENEN KABULLERİN GERÇEKLEŞİP GERÇEKLEŞMEMESİ ARZ GÜVENLİĞİNİN YERİNE GETİRİLMESİNİ DOĞRUDAN ETKİLEYECEKTİR.</a:t>
            </a:r>
          </a:p>
          <a:p>
            <a:pPr marL="742950" lvl="1" indent="-285750">
              <a:lnSpc>
                <a:spcPct val="120000"/>
              </a:lnSpc>
              <a:spcBef>
                <a:spcPct val="20000"/>
              </a:spcBef>
              <a:buFontTx/>
              <a:buChar char="–"/>
            </a:pPr>
            <a:r>
              <a:rPr lang="tr-TR" sz="1600" b="1">
                <a:latin typeface="Calibri" pitchFamily="34" charset="0"/>
              </a:rPr>
              <a:t>OTOPRODÜKTÖR SANTRALLARI KENDİ İHTİYAÇLARI VEYA KENDİ MÜŞTERİLERİ İÇİN ÜRETİM YAPTIĞINDAN ÜRETİM MİKTARLARI YILLARA GÖRE DEĞİŞEBİLECEKTİR. ÜRETİMLERİNİN AZALMASI DURUMUNDA ARZ AÇIĞININ ÖNE GELMESİNE NEDEN OLABİLECEKLERDİR.</a:t>
            </a:r>
          </a:p>
          <a:p>
            <a:pPr marL="742950" lvl="1" indent="-285750">
              <a:lnSpc>
                <a:spcPct val="120000"/>
              </a:lnSpc>
              <a:spcBef>
                <a:spcPct val="20000"/>
              </a:spcBef>
              <a:buFontTx/>
              <a:buChar char="–"/>
            </a:pPr>
            <a:r>
              <a:rPr lang="tr-TR" sz="1600" b="1">
                <a:latin typeface="Calibri" pitchFamily="34" charset="0"/>
              </a:rPr>
              <a:t>DOĞAL GAZ YAKITLI MEVCUT SANTRALLARIN ÜRETİM KAPASİTESİ YAKLAŞIK 100 Milyar kWh OLUP DOĞAL GAZ ARZ İMKANLARI ARTIRILMADIĞI (ÖRNEĞİN DOĞAL GAZ DEPOLANMASI) TAKDİRDE ARZ AÇIĞI ÖNE GELEBİLECEKTİR.</a:t>
            </a:r>
          </a:p>
          <a:p>
            <a:pPr marL="742950" lvl="1" indent="-285750">
              <a:lnSpc>
                <a:spcPct val="120000"/>
              </a:lnSpc>
              <a:spcBef>
                <a:spcPct val="20000"/>
              </a:spcBef>
              <a:buFontTx/>
              <a:buChar char="–"/>
            </a:pPr>
            <a:r>
              <a:rPr lang="tr-TR" sz="1600" b="1">
                <a:latin typeface="Calibri" pitchFamily="34" charset="0"/>
              </a:rPr>
              <a:t>DSİ TARAFINDAN YAPIMI DEVAM EDEN HİDROELEKTRİK SANTRALLARIN ÖNGÖRÜLEN TARİHLERDEN SONRA İŞLETMEYE ALINMASI DURUMUNDA ARZ AÇIĞI ÖNE GELEBİLECEKTİR.</a:t>
            </a:r>
          </a:p>
        </p:txBody>
      </p:sp>
      <p:sp>
        <p:nvSpPr>
          <p:cNvPr id="76805" name="Text Box 5"/>
          <p:cNvSpPr txBox="1">
            <a:spLocks noChangeArrowheads="1"/>
          </p:cNvSpPr>
          <p:nvPr/>
        </p:nvSpPr>
        <p:spPr bwMode="auto">
          <a:xfrm>
            <a:off x="6350" y="1588"/>
            <a:ext cx="9137650" cy="457200"/>
          </a:xfrm>
          <a:prstGeom prst="rect">
            <a:avLst/>
          </a:prstGeom>
          <a:gradFill rotWithShape="1">
            <a:gsLst>
              <a:gs pos="0">
                <a:srgbClr val="FF00FF"/>
              </a:gs>
              <a:gs pos="50000">
                <a:schemeClr val="bg1"/>
              </a:gs>
              <a:gs pos="100000">
                <a:srgbClr val="FF00FF"/>
              </a:gs>
            </a:gsLst>
            <a:lin ang="5400000" scaled="1"/>
          </a:gradFill>
          <a:ln w="9525" algn="ctr">
            <a:noFill/>
            <a:miter lim="800000"/>
            <a:headEnd/>
            <a:tailEnd/>
          </a:ln>
          <a:effectLst/>
        </p:spPr>
        <p:txBody>
          <a:bodyPr>
            <a:spAutoFit/>
          </a:bodyPr>
          <a:lstStyle/>
          <a:p>
            <a:pPr algn="ctr" fontAlgn="auto">
              <a:spcBef>
                <a:spcPct val="50000"/>
              </a:spcBef>
              <a:spcAft>
                <a:spcPts val="0"/>
              </a:spcAft>
              <a:defRPr/>
            </a:pPr>
            <a:r>
              <a:rPr lang="tr-TR" sz="2400" b="1">
                <a:latin typeface="+mn-lt"/>
              </a:rPr>
              <a:t>SONUÇ</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179388" y="836613"/>
            <a:ext cx="8785225" cy="5688012"/>
          </a:xfrm>
          <a:prstGeom prst="rect">
            <a:avLst/>
          </a:prstGeom>
          <a:noFill/>
          <a:ln w="9525">
            <a:noFill/>
            <a:miter lim="800000"/>
            <a:headEnd/>
            <a:tailEnd/>
          </a:ln>
        </p:spPr>
        <p:txBody>
          <a:bodyPr/>
          <a:lstStyle/>
          <a:p>
            <a:pPr marL="342900" indent="-342900">
              <a:lnSpc>
                <a:spcPct val="120000"/>
              </a:lnSpc>
              <a:spcBef>
                <a:spcPct val="20000"/>
              </a:spcBef>
              <a:buFontTx/>
              <a:buChar char="•"/>
            </a:pPr>
            <a:r>
              <a:rPr lang="tr-TR" sz="2400" b="1">
                <a:solidFill>
                  <a:srgbClr val="0000FF"/>
                </a:solidFill>
                <a:latin typeface="Calibri" pitchFamily="34" charset="0"/>
              </a:rPr>
              <a:t>PUANT TALEBİN KARŞILANMASINDA KURULU GÜÇ DİKKATE ALINMAKTADIR. </a:t>
            </a:r>
          </a:p>
          <a:p>
            <a:pPr marL="742950" lvl="1" indent="-285750">
              <a:lnSpc>
                <a:spcPct val="120000"/>
              </a:lnSpc>
              <a:spcBef>
                <a:spcPct val="20000"/>
              </a:spcBef>
              <a:buFontTx/>
              <a:buChar char="–"/>
            </a:pPr>
            <a:r>
              <a:rPr lang="tr-TR" sz="1600" b="1">
                <a:latin typeface="Calibri" pitchFamily="34" charset="0"/>
              </a:rPr>
              <a:t>HİDROELEKTRİK SANTRALLARDA BARAJDAKİ SU SEVİYESİ </a:t>
            </a:r>
          </a:p>
          <a:p>
            <a:pPr marL="742950" lvl="1" indent="-285750">
              <a:lnSpc>
                <a:spcPct val="120000"/>
              </a:lnSpc>
              <a:spcBef>
                <a:spcPct val="20000"/>
              </a:spcBef>
              <a:buFontTx/>
              <a:buChar char="–"/>
            </a:pPr>
            <a:r>
              <a:rPr lang="tr-TR" sz="1600" b="1">
                <a:latin typeface="Calibri" pitchFamily="34" charset="0"/>
              </a:rPr>
              <a:t>TERMİK SANTRALLARIN YAKIT KALİTESİ</a:t>
            </a:r>
          </a:p>
          <a:p>
            <a:pPr marL="742950" lvl="1" indent="-285750">
              <a:lnSpc>
                <a:spcPct val="120000"/>
              </a:lnSpc>
              <a:spcBef>
                <a:spcPct val="20000"/>
              </a:spcBef>
              <a:buFontTx/>
              <a:buChar char="–"/>
            </a:pPr>
            <a:r>
              <a:rPr lang="tr-TR" sz="1600" b="1">
                <a:latin typeface="Calibri" pitchFamily="34" charset="0"/>
              </a:rPr>
              <a:t>DOĞAL GAZ SANTRALLARININ ISO KOŞULLARINA UYGUN ÇALIŞMASI</a:t>
            </a:r>
          </a:p>
          <a:p>
            <a:pPr marL="742950" lvl="1" indent="-285750">
              <a:lnSpc>
                <a:spcPct val="120000"/>
              </a:lnSpc>
              <a:spcBef>
                <a:spcPct val="20000"/>
              </a:spcBef>
              <a:buFontTx/>
              <a:buChar char="–"/>
            </a:pPr>
            <a:r>
              <a:rPr lang="tr-TR" sz="1600" b="1">
                <a:latin typeface="Calibri" pitchFamily="34" charset="0"/>
              </a:rPr>
              <a:t>BAZI OTOPRODÜKTÖR SANTRALLARININ MEVSİMLİK OLARAK ÇALIŞMALARI</a:t>
            </a:r>
          </a:p>
          <a:p>
            <a:pPr marL="742950" lvl="1" indent="-285750">
              <a:lnSpc>
                <a:spcPct val="120000"/>
              </a:lnSpc>
              <a:spcBef>
                <a:spcPct val="20000"/>
              </a:spcBef>
              <a:buFontTx/>
              <a:buChar char="–"/>
            </a:pPr>
            <a:r>
              <a:rPr lang="tr-TR" sz="1600" b="1">
                <a:latin typeface="Calibri" pitchFamily="34" charset="0"/>
              </a:rPr>
              <a:t>KANAL TİPİ HES’LARIN SU GELİRLERİ</a:t>
            </a:r>
          </a:p>
          <a:p>
            <a:pPr marL="342900" indent="-342900">
              <a:lnSpc>
                <a:spcPct val="120000"/>
              </a:lnSpc>
              <a:spcBef>
                <a:spcPct val="20000"/>
              </a:spcBef>
            </a:pPr>
            <a:r>
              <a:rPr lang="tr-TR" sz="2400" b="1">
                <a:solidFill>
                  <a:srgbClr val="0000FF"/>
                </a:solidFill>
                <a:latin typeface="Calibri" pitchFamily="34" charset="0"/>
              </a:rPr>
              <a:t>    SANTRALLARIN ÇIKIŞ GÜÇLERİNİ ETKİLEDİĞİNDEN PUANT TALEBİN GERÇEKLEŞME ZAMANINDA ALINABİLİR GÜÇ DEĞİŞEBİLMEKTEDİR.</a:t>
            </a:r>
          </a:p>
        </p:txBody>
      </p:sp>
      <p:sp>
        <p:nvSpPr>
          <p:cNvPr id="77829" name="Text Box 5"/>
          <p:cNvSpPr txBox="1">
            <a:spLocks noChangeArrowheads="1"/>
          </p:cNvSpPr>
          <p:nvPr/>
        </p:nvSpPr>
        <p:spPr bwMode="auto">
          <a:xfrm>
            <a:off x="6350" y="1588"/>
            <a:ext cx="9137650" cy="457200"/>
          </a:xfrm>
          <a:prstGeom prst="rect">
            <a:avLst/>
          </a:prstGeom>
          <a:gradFill rotWithShape="1">
            <a:gsLst>
              <a:gs pos="0">
                <a:srgbClr val="FF00FF"/>
              </a:gs>
              <a:gs pos="50000">
                <a:schemeClr val="bg1"/>
              </a:gs>
              <a:gs pos="100000">
                <a:srgbClr val="FF00FF"/>
              </a:gs>
            </a:gsLst>
            <a:lin ang="5400000" scaled="1"/>
          </a:gradFill>
          <a:ln w="9525" algn="ctr">
            <a:noFill/>
            <a:miter lim="800000"/>
            <a:headEnd/>
            <a:tailEnd/>
          </a:ln>
          <a:effectLst/>
        </p:spPr>
        <p:txBody>
          <a:bodyPr>
            <a:spAutoFit/>
          </a:bodyPr>
          <a:lstStyle/>
          <a:p>
            <a:pPr algn="ctr" fontAlgn="auto">
              <a:spcBef>
                <a:spcPct val="50000"/>
              </a:spcBef>
              <a:spcAft>
                <a:spcPts val="0"/>
              </a:spcAft>
              <a:defRPr/>
            </a:pPr>
            <a:r>
              <a:rPr lang="tr-TR" sz="2400" b="1">
                <a:latin typeface="+mn-lt"/>
              </a:rPr>
              <a:t>SONUÇ</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0"/>
          </p:nvPr>
        </p:nvSpPr>
        <p:spPr/>
        <p:txBody>
          <a:bodyPr/>
          <a:lstStyle/>
          <a:p>
            <a:pPr>
              <a:defRPr/>
            </a:pPr>
            <a:fld id="{A377D327-B580-40CD-9D91-C5386E8F94D0}" type="slidenum">
              <a:rPr lang="en-US"/>
              <a:pPr>
                <a:defRPr/>
              </a:pPr>
              <a:t>15</a:t>
            </a:fld>
            <a:endParaRPr lang="en-US"/>
          </a:p>
        </p:txBody>
      </p:sp>
      <p:sp>
        <p:nvSpPr>
          <p:cNvPr id="19056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a:t>Tüketim Tarafının Piyasaya Katılması Nedir?</a:t>
            </a:r>
            <a:endParaRPr lang="en-US"/>
          </a:p>
        </p:txBody>
      </p:sp>
      <p:sp>
        <p:nvSpPr>
          <p:cNvPr id="1905667" name="Rectangle 3"/>
          <p:cNvSpPr>
            <a:spLocks noGrp="1" noChangeArrowheads="1"/>
          </p:cNvSpPr>
          <p:nvPr>
            <p:ph type="body" sz="half" idx="1"/>
          </p:nvPr>
        </p:nvSpPr>
        <p:spPr>
          <a:xfrm>
            <a:off x="533400" y="1371600"/>
            <a:ext cx="4071938" cy="4876800"/>
          </a:xfrm>
        </p:spPr>
        <p:txBody>
          <a:bodyPr rtlCol="0">
            <a:normAutofit fontScale="70000" lnSpcReduction="20000"/>
          </a:bodyPr>
          <a:lstStyle/>
          <a:p>
            <a:pPr eaLnBrk="1" fontAlgn="auto" hangingPunct="1">
              <a:spcAft>
                <a:spcPts val="0"/>
              </a:spcAft>
              <a:buFont typeface="Arial" pitchFamily="34" charset="0"/>
              <a:buChar char="•"/>
              <a:defRPr/>
            </a:pPr>
            <a:r>
              <a:rPr lang="tr-TR"/>
              <a:t>Piyasa fiyatlarında meydana gelen/gelebilecek değişikliğe tüketim tarafının karşılık/tepki verebilmesidir. </a:t>
            </a:r>
          </a:p>
          <a:p>
            <a:pPr eaLnBrk="1" fontAlgn="auto" hangingPunct="1">
              <a:spcAft>
                <a:spcPts val="0"/>
              </a:spcAft>
              <a:buFont typeface="Arial" pitchFamily="34" charset="0"/>
              <a:buChar char="•"/>
              <a:defRPr/>
            </a:pPr>
            <a:endParaRPr lang="en-GB"/>
          </a:p>
          <a:p>
            <a:pPr lvl="1" eaLnBrk="1" fontAlgn="auto" hangingPunct="1">
              <a:spcAft>
                <a:spcPts val="0"/>
              </a:spcAft>
              <a:buFont typeface="Arial" pitchFamily="34" charset="0"/>
              <a:buChar char="–"/>
              <a:defRPr/>
            </a:pPr>
            <a:r>
              <a:rPr lang="tr-TR"/>
              <a:t>Talep Azaltma (Yük atma),</a:t>
            </a:r>
          </a:p>
          <a:p>
            <a:pPr lvl="1" eaLnBrk="1" fontAlgn="auto" hangingPunct="1">
              <a:spcAft>
                <a:spcPts val="0"/>
              </a:spcAft>
              <a:buFont typeface="Arial" pitchFamily="34" charset="0"/>
              <a:buChar char="–"/>
              <a:defRPr/>
            </a:pPr>
            <a:r>
              <a:rPr lang="tr-TR"/>
              <a:t>Yük Kaydırma (Örneğin, Puant’tan Gece’ye),</a:t>
            </a:r>
          </a:p>
          <a:p>
            <a:pPr lvl="1" eaLnBrk="1" fontAlgn="auto" hangingPunct="1">
              <a:spcAft>
                <a:spcPts val="0"/>
              </a:spcAft>
              <a:buFont typeface="Arial" pitchFamily="34" charset="0"/>
              <a:buChar char="–"/>
              <a:defRPr/>
            </a:pPr>
            <a:r>
              <a:rPr lang="tr-TR"/>
              <a:t>Kaynak Değiştirme (Alternatif yakıt ve/veya kendi üretimi)</a:t>
            </a:r>
            <a:endParaRPr lang="en-GB"/>
          </a:p>
          <a:p>
            <a:pPr eaLnBrk="1" fontAlgn="auto" hangingPunct="1">
              <a:spcAft>
                <a:spcPts val="0"/>
              </a:spcAft>
              <a:buFont typeface="Arial" pitchFamily="34" charset="0"/>
              <a:buChar char="•"/>
              <a:defRPr/>
            </a:pPr>
            <a:endParaRPr lang="en-GB" sz="1600"/>
          </a:p>
          <a:p>
            <a:pPr eaLnBrk="1" fontAlgn="auto" hangingPunct="1">
              <a:spcAft>
                <a:spcPts val="0"/>
              </a:spcAft>
              <a:buFont typeface="Arial" pitchFamily="34" charset="0"/>
              <a:buChar char="•"/>
              <a:defRPr/>
            </a:pPr>
            <a:r>
              <a:rPr lang="tr-TR"/>
              <a:t>Talebin, piyasa fiyatına tepkisi “elastisite” ile ölçülür. </a:t>
            </a:r>
            <a:endParaRPr lang="en-US"/>
          </a:p>
        </p:txBody>
      </p:sp>
      <p:graphicFrame>
        <p:nvGraphicFramePr>
          <p:cNvPr id="1905668" name="Object 2"/>
          <p:cNvGraphicFramePr>
            <a:graphicFrameLocks noChangeAspect="1"/>
          </p:cNvGraphicFramePr>
          <p:nvPr>
            <p:ph sz="quarter" idx="2"/>
          </p:nvPr>
        </p:nvGraphicFramePr>
        <p:xfrm>
          <a:off x="4949825" y="1023938"/>
          <a:ext cx="3584575" cy="2609850"/>
        </p:xfrm>
        <a:graphic>
          <a:graphicData uri="http://schemas.openxmlformats.org/presentationml/2006/ole">
            <p:oleObj spid="_x0000_s18434" name="Chart" r:id="rId4" imgW="3571985" imgH="2600319" progId="Excel.Sheet.8">
              <p:embed/>
            </p:oleObj>
          </a:graphicData>
        </a:graphic>
      </p:graphicFrame>
      <p:graphicFrame>
        <p:nvGraphicFramePr>
          <p:cNvPr id="1905669" name="Object 3"/>
          <p:cNvGraphicFramePr>
            <a:graphicFrameLocks noChangeAspect="1"/>
          </p:cNvGraphicFramePr>
          <p:nvPr>
            <p:ph sz="quarter" idx="3"/>
          </p:nvPr>
        </p:nvGraphicFramePr>
        <p:xfrm>
          <a:off x="4953000" y="3900488"/>
          <a:ext cx="3581400" cy="2078037"/>
        </p:xfrm>
        <a:graphic>
          <a:graphicData uri="http://schemas.openxmlformats.org/presentationml/2006/ole">
            <p:oleObj spid="_x0000_s18435" name="Chart" r:id="rId5" imgW="4743501" imgH="2752749" progId="Excel.Sheet.8">
              <p:embed/>
            </p:oleObj>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05667">
                                            <p:txEl>
                                              <p:pRg st="2" end="2"/>
                                            </p:txEl>
                                          </p:spTgt>
                                        </p:tgtEl>
                                        <p:attrNameLst>
                                          <p:attrName>style.visibility</p:attrName>
                                        </p:attrNameLst>
                                      </p:cBhvr>
                                      <p:to>
                                        <p:strVal val="visible"/>
                                      </p:to>
                                    </p:set>
                                    <p:anim calcmode="lin" valueType="num">
                                      <p:cBhvr additive="base">
                                        <p:cTn id="7" dur="500" fill="hold"/>
                                        <p:tgtEl>
                                          <p:spTgt spid="19056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056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905668"/>
                                        </p:tgtEl>
                                        <p:attrNameLst>
                                          <p:attrName>style.visibility</p:attrName>
                                        </p:attrNameLst>
                                      </p:cBhvr>
                                      <p:to>
                                        <p:strVal val="visible"/>
                                      </p:to>
                                    </p:set>
                                    <p:animEffect transition="in" filter="box(out)">
                                      <p:cBhvr>
                                        <p:cTn id="13" dur="500"/>
                                        <p:tgtEl>
                                          <p:spTgt spid="190566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905667">
                                            <p:txEl>
                                              <p:pRg st="3" end="3"/>
                                            </p:txEl>
                                          </p:spTgt>
                                        </p:tgtEl>
                                        <p:attrNameLst>
                                          <p:attrName>style.visibility</p:attrName>
                                        </p:attrNameLst>
                                      </p:cBhvr>
                                      <p:to>
                                        <p:strVal val="visible"/>
                                      </p:to>
                                    </p:set>
                                    <p:anim calcmode="lin" valueType="num">
                                      <p:cBhvr additive="base">
                                        <p:cTn id="18" dur="500" fill="hold"/>
                                        <p:tgtEl>
                                          <p:spTgt spid="1905667">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9056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905669"/>
                                        </p:tgtEl>
                                        <p:attrNameLst>
                                          <p:attrName>style.visibility</p:attrName>
                                        </p:attrNameLst>
                                      </p:cBhvr>
                                      <p:to>
                                        <p:strVal val="visible"/>
                                      </p:to>
                                    </p:set>
                                    <p:animEffect transition="in" filter="box(out)">
                                      <p:cBhvr>
                                        <p:cTn id="24" dur="500"/>
                                        <p:tgtEl>
                                          <p:spTgt spid="190566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905667">
                                            <p:txEl>
                                              <p:pRg st="4" end="4"/>
                                            </p:txEl>
                                          </p:spTgt>
                                        </p:tgtEl>
                                        <p:attrNameLst>
                                          <p:attrName>style.visibility</p:attrName>
                                        </p:attrNameLst>
                                      </p:cBhvr>
                                      <p:to>
                                        <p:strVal val="visible"/>
                                      </p:to>
                                    </p:set>
                                    <p:anim calcmode="lin" valueType="num">
                                      <p:cBhvr additive="base">
                                        <p:cTn id="29" dur="500" fill="hold"/>
                                        <p:tgtEl>
                                          <p:spTgt spid="1905667">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9056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05667">
                                            <p:txEl>
                                              <p:pRg st="6" end="6"/>
                                            </p:txEl>
                                          </p:spTgt>
                                        </p:tgtEl>
                                        <p:attrNameLst>
                                          <p:attrName>style.visibility</p:attrName>
                                        </p:attrNameLst>
                                      </p:cBhvr>
                                      <p:to>
                                        <p:strVal val="visible"/>
                                      </p:to>
                                    </p:set>
                                    <p:anim calcmode="lin" valueType="num">
                                      <p:cBhvr additive="base">
                                        <p:cTn id="35" dur="500" fill="hold"/>
                                        <p:tgtEl>
                                          <p:spTgt spid="190566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056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05668" grpId="0"/>
      <p:bldOleChart spid="19056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457200" y="6356350"/>
            <a:ext cx="2133600" cy="365125"/>
          </a:xfrm>
        </p:spPr>
        <p:txBody>
          <a:bodyPr/>
          <a:lstStyle/>
          <a:p>
            <a:pPr algn="l">
              <a:defRPr/>
            </a:pPr>
            <a:fld id="{520E6498-E12C-416C-AC06-AC7949968FD4}" type="slidenum">
              <a:rPr lang="en-US"/>
              <a:pPr algn="l">
                <a:defRPr/>
              </a:pPr>
              <a:t>16</a:t>
            </a:fld>
            <a:endParaRPr lang="en-US"/>
          </a:p>
        </p:txBody>
      </p:sp>
      <p:sp>
        <p:nvSpPr>
          <p:cNvPr id="37890" name="Rectangle 2"/>
          <p:cNvSpPr>
            <a:spLocks noGrp="1" noChangeArrowheads="1"/>
          </p:cNvSpPr>
          <p:nvPr>
            <p:ph type="body" idx="1"/>
          </p:nvPr>
        </p:nvSpPr>
        <p:spPr/>
        <p:txBody>
          <a:bodyPr/>
          <a:lstStyle/>
          <a:p>
            <a:pPr eaLnBrk="1" hangingPunct="1">
              <a:buFont typeface="Wingdings" pitchFamily="2" charset="2"/>
              <a:buNone/>
            </a:pPr>
            <a:r>
              <a:rPr lang="tr-TR" smtClean="0"/>
              <a:t>Potansiyel Tüketim Tarafı Katılımcıları:</a:t>
            </a:r>
          </a:p>
          <a:p>
            <a:pPr eaLnBrk="1" hangingPunct="1"/>
            <a:endParaRPr lang="tr-TR" smtClean="0"/>
          </a:p>
          <a:p>
            <a:pPr lvl="1" eaLnBrk="1" hangingPunct="1"/>
            <a:r>
              <a:rPr lang="tr-TR" sz="1800" smtClean="0"/>
              <a:t>Elektriğin yoğun kullanıldığı sanayiler</a:t>
            </a:r>
          </a:p>
          <a:p>
            <a:pPr lvl="2" eaLnBrk="1" hangingPunct="1"/>
            <a:r>
              <a:rPr lang="tr-TR" sz="1800" smtClean="0"/>
              <a:t>Ark Ocakları</a:t>
            </a:r>
          </a:p>
          <a:p>
            <a:pPr lvl="2" eaLnBrk="1" hangingPunct="1"/>
            <a:r>
              <a:rPr lang="tr-TR" sz="1800" smtClean="0"/>
              <a:t>Kimya Endüstrileri</a:t>
            </a:r>
          </a:p>
          <a:p>
            <a:pPr lvl="1" eaLnBrk="1" hangingPunct="1"/>
            <a:endParaRPr lang="tr-TR" sz="1800" smtClean="0"/>
          </a:p>
          <a:p>
            <a:pPr lvl="1" eaLnBrk="1" hangingPunct="1"/>
            <a:r>
              <a:rPr lang="tr-TR" sz="1800" smtClean="0"/>
              <a:t>Toptancılar</a:t>
            </a:r>
          </a:p>
          <a:p>
            <a:pPr lvl="1" eaLnBrk="1" hangingPunct="1"/>
            <a:r>
              <a:rPr lang="tr-TR" sz="1800" smtClean="0"/>
              <a:t>Otoprodüktör ve Otoprodüktör Grup Tüketim Tesisleri </a:t>
            </a:r>
          </a:p>
          <a:p>
            <a:pPr lvl="1" eaLnBrk="1" hangingPunct="1"/>
            <a:r>
              <a:rPr lang="tr-TR" sz="1800" smtClean="0"/>
              <a:t>Organize Sanayi Bölgeleri</a:t>
            </a:r>
          </a:p>
          <a:p>
            <a:pPr lvl="1" eaLnBrk="1" hangingPunct="1"/>
            <a:r>
              <a:rPr lang="tr-TR" sz="1800" smtClean="0"/>
              <a:t>Siteler ve Lojmanlar</a:t>
            </a:r>
          </a:p>
          <a:p>
            <a:pPr lvl="1" eaLnBrk="1" hangingPunct="1"/>
            <a:r>
              <a:rPr lang="tr-TR" sz="1800" smtClean="0"/>
              <a:t>Perakendeciler</a:t>
            </a:r>
          </a:p>
          <a:p>
            <a:pPr lvl="1" eaLnBrk="1" hangingPunct="1"/>
            <a:r>
              <a:rPr lang="tr-TR" sz="1800" smtClean="0"/>
              <a:t>Belediyeler</a:t>
            </a:r>
            <a:endParaRPr lang="en-GB" sz="1800" smtClean="0"/>
          </a:p>
        </p:txBody>
      </p:sp>
      <p:sp>
        <p:nvSpPr>
          <p:cNvPr id="2142211" name="Rectangle 3"/>
          <p:cNvSpPr>
            <a:spLocks noGrp="1" noChangeArrowheads="1"/>
          </p:cNvSpPr>
          <p:nvPr>
            <p:ph type="title"/>
          </p:nvPr>
        </p:nvSpPr>
        <p:spPr/>
        <p:txBody>
          <a:bodyPr rtlCol="0">
            <a:normAutofit fontScale="90000"/>
          </a:bodyPr>
          <a:lstStyle/>
          <a:p>
            <a:pPr eaLnBrk="1" fontAlgn="auto" hangingPunct="1">
              <a:spcAft>
                <a:spcPts val="0"/>
              </a:spcAft>
              <a:defRPr/>
            </a:pPr>
            <a:r>
              <a:rPr lang="en-US"/>
              <a:t>Tüketim Tarafı</a:t>
            </a:r>
            <a:r>
              <a:rPr lang="tr-TR"/>
              <a:t>ndan Kimler Piyasaya Katılabilir?</a:t>
            </a:r>
            <a:endParaRPr lang="en-GB"/>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3 Slayt Numarası Yer Tutucusu"/>
          <p:cNvSpPr>
            <a:spLocks noGrp="1"/>
          </p:cNvSpPr>
          <p:nvPr>
            <p:ph type="sldNum" sz="quarter" idx="12"/>
          </p:nvPr>
        </p:nvSpPr>
        <p:spPr>
          <a:xfrm>
            <a:off x="457200" y="6356350"/>
            <a:ext cx="2133600" cy="365125"/>
          </a:xfrm>
        </p:spPr>
        <p:txBody>
          <a:bodyPr/>
          <a:lstStyle/>
          <a:p>
            <a:pPr algn="l">
              <a:defRPr/>
            </a:pPr>
            <a:fld id="{5F786864-9416-45A4-BB47-621319A2C999}" type="slidenum">
              <a:rPr lang="en-US"/>
              <a:pPr algn="l">
                <a:defRPr/>
              </a:pPr>
              <a:t>17</a:t>
            </a:fld>
            <a:endParaRPr lang="en-US"/>
          </a:p>
        </p:txBody>
      </p:sp>
      <p:pic>
        <p:nvPicPr>
          <p:cNvPr id="39938" name="Picture 2"/>
          <p:cNvPicPr>
            <a:picLocks noGrp="1" noChangeAspect="1" noChangeArrowheads="1"/>
          </p:cNvPicPr>
          <p:nvPr>
            <p:ph idx="1"/>
          </p:nvPr>
        </p:nvPicPr>
        <p:blipFill>
          <a:blip r:embed="rId3"/>
          <a:srcRect/>
          <a:stretch>
            <a:fillRect/>
          </a:stretch>
        </p:blipFill>
        <p:spPr>
          <a:xfrm>
            <a:off x="368300" y="1600200"/>
            <a:ext cx="8089900" cy="4505325"/>
          </a:xfrm>
        </p:spPr>
      </p:pic>
      <p:sp>
        <p:nvSpPr>
          <p:cNvPr id="1907715" name="Rectangle 3"/>
          <p:cNvSpPr>
            <a:spLocks noGrp="1" noChangeArrowheads="1"/>
          </p:cNvSpPr>
          <p:nvPr>
            <p:ph type="title"/>
          </p:nvPr>
        </p:nvSpPr>
        <p:spPr/>
        <p:txBody>
          <a:bodyPr rtlCol="0">
            <a:normAutofit fontScale="90000"/>
          </a:bodyPr>
          <a:lstStyle/>
          <a:p>
            <a:pPr eaLnBrk="1" fontAlgn="auto" hangingPunct="1">
              <a:spcAft>
                <a:spcPts val="0"/>
              </a:spcAft>
              <a:defRPr/>
            </a:pPr>
            <a:r>
              <a:rPr lang="tr-TR"/>
              <a:t>Tüketim Tarafının Piyasaya Katılmasının Yararı</a:t>
            </a:r>
          </a:p>
        </p:txBody>
      </p:sp>
      <p:sp>
        <p:nvSpPr>
          <p:cNvPr id="1907716" name="Line 4"/>
          <p:cNvSpPr>
            <a:spLocks noChangeShapeType="1"/>
          </p:cNvSpPr>
          <p:nvPr/>
        </p:nvSpPr>
        <p:spPr bwMode="auto">
          <a:xfrm flipH="1">
            <a:off x="960438" y="2405063"/>
            <a:ext cx="6532562" cy="0"/>
          </a:xfrm>
          <a:prstGeom prst="line">
            <a:avLst/>
          </a:prstGeom>
          <a:noFill/>
          <a:ln w="28575">
            <a:solidFill>
              <a:srgbClr val="FF0000"/>
            </a:solidFill>
            <a:round/>
            <a:headEnd/>
            <a:tailEnd/>
          </a:ln>
        </p:spPr>
        <p:txBody>
          <a:bodyPr/>
          <a:lstStyle/>
          <a:p>
            <a:endParaRPr lang="tr-TR"/>
          </a:p>
        </p:txBody>
      </p:sp>
      <p:sp>
        <p:nvSpPr>
          <p:cNvPr id="1907717" name="Text Box 5"/>
          <p:cNvSpPr txBox="1">
            <a:spLocks noChangeArrowheads="1"/>
          </p:cNvSpPr>
          <p:nvPr/>
        </p:nvSpPr>
        <p:spPr bwMode="auto">
          <a:xfrm>
            <a:off x="1341438" y="2165350"/>
            <a:ext cx="2925762" cy="252413"/>
          </a:xfrm>
          <a:prstGeom prst="rect">
            <a:avLst/>
          </a:prstGeom>
          <a:noFill/>
          <a:ln w="9525" algn="ctr">
            <a:noFill/>
            <a:miter lim="800000"/>
            <a:headEnd/>
            <a:tailEnd/>
          </a:ln>
        </p:spPr>
        <p:txBody>
          <a:bodyPr lIns="55258" tIns="27629" rIns="55258" bIns="27629"/>
          <a:lstStyle/>
          <a:p>
            <a:r>
              <a:rPr lang="tr-TR" altLang="ja-JP" sz="1000">
                <a:solidFill>
                  <a:srgbClr val="000000"/>
                </a:solidFill>
                <a:latin typeface="Calibri" pitchFamily="34" charset="0"/>
                <a:cs typeface="ＭＳ Ｐゴシック"/>
              </a:rPr>
              <a:t>F</a:t>
            </a:r>
            <a:r>
              <a:rPr lang="en-US" altLang="ja-JP" sz="1000">
                <a:solidFill>
                  <a:srgbClr val="000000"/>
                </a:solidFill>
                <a:latin typeface="Calibri" pitchFamily="34" charset="0"/>
                <a:cs typeface="ＭＳ Ｐゴシック"/>
              </a:rPr>
              <a:t>1 </a:t>
            </a:r>
            <a:r>
              <a:rPr lang="en-GB" altLang="ja-JP" sz="1000">
                <a:solidFill>
                  <a:srgbClr val="000000"/>
                </a:solidFill>
                <a:latin typeface="Calibri" pitchFamily="34" charset="0"/>
                <a:cs typeface="ＭＳ Ｐゴシック"/>
              </a:rPr>
              <a:t>–</a:t>
            </a:r>
            <a:r>
              <a:rPr lang="en-US" altLang="ja-JP" sz="1000">
                <a:solidFill>
                  <a:srgbClr val="000000"/>
                </a:solidFill>
                <a:latin typeface="Calibri" pitchFamily="34" charset="0"/>
                <a:cs typeface="ＭＳ Ｐゴシック"/>
              </a:rPr>
              <a:t> </a:t>
            </a:r>
            <a:r>
              <a:rPr lang="tr-TR" altLang="ja-JP" sz="1000">
                <a:solidFill>
                  <a:srgbClr val="000000"/>
                </a:solidFill>
                <a:latin typeface="Calibri" pitchFamily="34" charset="0"/>
                <a:cs typeface="ＭＳ Ｐゴシック"/>
              </a:rPr>
              <a:t>Elastik Olmayan Marjinal Fiyat</a:t>
            </a:r>
            <a:endParaRPr lang="en-GB" sz="1000">
              <a:solidFill>
                <a:srgbClr val="000000"/>
              </a:solidFill>
              <a:latin typeface="Calibri" pitchFamily="34" charset="0"/>
            </a:endParaRPr>
          </a:p>
        </p:txBody>
      </p:sp>
      <p:sp>
        <p:nvSpPr>
          <p:cNvPr id="1907718" name="Line 6"/>
          <p:cNvSpPr>
            <a:spLocks noChangeShapeType="1"/>
          </p:cNvSpPr>
          <p:nvPr/>
        </p:nvSpPr>
        <p:spPr bwMode="auto">
          <a:xfrm flipH="1">
            <a:off x="973138" y="3022600"/>
            <a:ext cx="6134100" cy="0"/>
          </a:xfrm>
          <a:prstGeom prst="line">
            <a:avLst/>
          </a:prstGeom>
          <a:noFill/>
          <a:ln w="28575">
            <a:solidFill>
              <a:srgbClr val="006600"/>
            </a:solidFill>
            <a:round/>
            <a:headEnd/>
            <a:tailEnd/>
          </a:ln>
        </p:spPr>
        <p:txBody>
          <a:bodyPr/>
          <a:lstStyle/>
          <a:p>
            <a:endParaRPr lang="tr-TR"/>
          </a:p>
        </p:txBody>
      </p:sp>
      <p:sp>
        <p:nvSpPr>
          <p:cNvPr id="1907719" name="Text Box 7"/>
          <p:cNvSpPr txBox="1">
            <a:spLocks noChangeArrowheads="1"/>
          </p:cNvSpPr>
          <p:nvPr/>
        </p:nvSpPr>
        <p:spPr bwMode="auto">
          <a:xfrm>
            <a:off x="1371600" y="2743200"/>
            <a:ext cx="2549525" cy="252413"/>
          </a:xfrm>
          <a:prstGeom prst="rect">
            <a:avLst/>
          </a:prstGeom>
          <a:noFill/>
          <a:ln w="9525" algn="ctr">
            <a:noFill/>
            <a:miter lim="800000"/>
            <a:headEnd/>
            <a:tailEnd/>
          </a:ln>
        </p:spPr>
        <p:txBody>
          <a:bodyPr lIns="55258" tIns="27629" rIns="55258" bIns="27629"/>
          <a:lstStyle/>
          <a:p>
            <a:r>
              <a:rPr lang="tr-TR" altLang="ja-JP" sz="1000">
                <a:solidFill>
                  <a:srgbClr val="000000"/>
                </a:solidFill>
                <a:latin typeface="Calibri" pitchFamily="34" charset="0"/>
                <a:cs typeface="ＭＳ Ｐゴシック"/>
              </a:rPr>
              <a:t>F2 - Elastik Marjinal Fiyat</a:t>
            </a:r>
            <a:endParaRPr lang="tr-TR" sz="1000">
              <a:solidFill>
                <a:srgbClr val="000000"/>
              </a:solidFill>
              <a:latin typeface="Calibri" pitchFamily="34" charset="0"/>
            </a:endParaRPr>
          </a:p>
        </p:txBody>
      </p:sp>
      <p:grpSp>
        <p:nvGrpSpPr>
          <p:cNvPr id="2" name="Group 8"/>
          <p:cNvGrpSpPr>
            <a:grpSpLocks/>
          </p:cNvGrpSpPr>
          <p:nvPr/>
        </p:nvGrpSpPr>
        <p:grpSpPr bwMode="auto">
          <a:xfrm>
            <a:off x="6705600" y="1447800"/>
            <a:ext cx="1905000" cy="4379913"/>
            <a:chOff x="4224" y="912"/>
            <a:chExt cx="1200" cy="2759"/>
          </a:xfrm>
        </p:grpSpPr>
        <p:sp>
          <p:nvSpPr>
            <p:cNvPr id="39953" name="Line 9"/>
            <p:cNvSpPr>
              <a:spLocks noChangeShapeType="1"/>
            </p:cNvSpPr>
            <p:nvPr/>
          </p:nvSpPr>
          <p:spPr bwMode="auto">
            <a:xfrm>
              <a:off x="4720" y="1063"/>
              <a:ext cx="0" cy="2608"/>
            </a:xfrm>
            <a:prstGeom prst="line">
              <a:avLst/>
            </a:prstGeom>
            <a:noFill/>
            <a:ln w="41275">
              <a:solidFill>
                <a:srgbClr val="333399"/>
              </a:solidFill>
              <a:prstDash val="sysDot"/>
              <a:round/>
              <a:headEnd/>
              <a:tailEnd/>
            </a:ln>
          </p:spPr>
          <p:txBody>
            <a:bodyPr/>
            <a:lstStyle/>
            <a:p>
              <a:endParaRPr lang="tr-TR"/>
            </a:p>
          </p:txBody>
        </p:sp>
        <p:sp>
          <p:nvSpPr>
            <p:cNvPr id="39954" name="Text Box 10"/>
            <p:cNvSpPr txBox="1">
              <a:spLocks noChangeArrowheads="1"/>
            </p:cNvSpPr>
            <p:nvPr/>
          </p:nvSpPr>
          <p:spPr bwMode="auto">
            <a:xfrm>
              <a:off x="4224" y="912"/>
              <a:ext cx="1200" cy="144"/>
            </a:xfrm>
            <a:prstGeom prst="rect">
              <a:avLst/>
            </a:prstGeom>
            <a:noFill/>
            <a:ln w="9525">
              <a:noFill/>
              <a:prstDash val="sysDot"/>
              <a:miter lim="800000"/>
              <a:headEnd/>
              <a:tailEnd/>
            </a:ln>
          </p:spPr>
          <p:txBody>
            <a:bodyPr lIns="55258" tIns="27629" rIns="55258" bIns="27629"/>
            <a:lstStyle/>
            <a:p>
              <a:r>
                <a:rPr lang="tr-TR" altLang="ja-JP" sz="1000">
                  <a:solidFill>
                    <a:srgbClr val="000000"/>
                  </a:solidFill>
                  <a:latin typeface="Calibri" pitchFamily="34" charset="0"/>
                  <a:cs typeface="ＭＳ Ｐゴシック"/>
                </a:rPr>
                <a:t>D</a:t>
              </a:r>
              <a:r>
                <a:rPr lang="en-US" altLang="ja-JP" sz="1000">
                  <a:solidFill>
                    <a:srgbClr val="000000"/>
                  </a:solidFill>
                  <a:latin typeface="Calibri" pitchFamily="34" charset="0"/>
                  <a:cs typeface="ＭＳ Ｐゴシック"/>
                </a:rPr>
                <a:t>1 – </a:t>
              </a:r>
              <a:r>
                <a:rPr lang="tr-TR" altLang="ja-JP" sz="1000">
                  <a:solidFill>
                    <a:srgbClr val="000000"/>
                  </a:solidFill>
                  <a:latin typeface="Calibri" pitchFamily="34" charset="0"/>
                  <a:cs typeface="ＭＳ Ｐゴシック"/>
                </a:rPr>
                <a:t>Elastik Olmayan Tüketim</a:t>
              </a:r>
              <a:endParaRPr lang="en-GB" sz="1000">
                <a:latin typeface="Calibri" pitchFamily="34" charset="0"/>
              </a:endParaRPr>
            </a:p>
          </p:txBody>
        </p:sp>
        <p:sp>
          <p:nvSpPr>
            <p:cNvPr id="39955" name="Oval 11"/>
            <p:cNvSpPr>
              <a:spLocks noChangeArrowheads="1"/>
            </p:cNvSpPr>
            <p:nvPr/>
          </p:nvSpPr>
          <p:spPr bwMode="auto">
            <a:xfrm>
              <a:off x="4656" y="1440"/>
              <a:ext cx="128" cy="128"/>
            </a:xfrm>
            <a:prstGeom prst="ellipse">
              <a:avLst/>
            </a:prstGeom>
            <a:solidFill>
              <a:schemeClr val="accent1"/>
            </a:solidFill>
            <a:ln w="9525">
              <a:solidFill>
                <a:schemeClr val="tx1"/>
              </a:solidFill>
              <a:round/>
              <a:headEnd/>
              <a:tailEnd/>
            </a:ln>
          </p:spPr>
          <p:txBody>
            <a:bodyPr wrap="none" anchor="ctr"/>
            <a:lstStyle/>
            <a:p>
              <a:endParaRPr lang="tr-TR">
                <a:latin typeface="Calibri" pitchFamily="34" charset="0"/>
              </a:endParaRPr>
            </a:p>
          </p:txBody>
        </p:sp>
      </p:grpSp>
      <p:grpSp>
        <p:nvGrpSpPr>
          <p:cNvPr id="3" name="Group 12"/>
          <p:cNvGrpSpPr>
            <a:grpSpLocks/>
          </p:cNvGrpSpPr>
          <p:nvPr/>
        </p:nvGrpSpPr>
        <p:grpSpPr bwMode="auto">
          <a:xfrm>
            <a:off x="5029200" y="1828800"/>
            <a:ext cx="3871913" cy="2824163"/>
            <a:chOff x="3600" y="2016"/>
            <a:chExt cx="1959" cy="1539"/>
          </a:xfrm>
        </p:grpSpPr>
        <p:sp>
          <p:nvSpPr>
            <p:cNvPr id="39947" name="Text Box 13"/>
            <p:cNvSpPr txBox="1">
              <a:spLocks noChangeArrowheads="1"/>
            </p:cNvSpPr>
            <p:nvPr/>
          </p:nvSpPr>
          <p:spPr bwMode="auto">
            <a:xfrm>
              <a:off x="3600" y="2016"/>
              <a:ext cx="864" cy="160"/>
            </a:xfrm>
            <a:prstGeom prst="rect">
              <a:avLst/>
            </a:prstGeom>
            <a:noFill/>
            <a:ln w="38100" algn="ctr">
              <a:noFill/>
              <a:miter lim="800000"/>
              <a:headEnd/>
              <a:tailEnd/>
            </a:ln>
          </p:spPr>
          <p:txBody>
            <a:bodyPr lIns="55258" tIns="27629" rIns="55258" bIns="27629"/>
            <a:lstStyle/>
            <a:p>
              <a:r>
                <a:rPr lang="tr-TR" altLang="ja-JP" sz="1000">
                  <a:solidFill>
                    <a:srgbClr val="000000"/>
                  </a:solidFill>
                  <a:latin typeface="Calibri" pitchFamily="34" charset="0"/>
                  <a:cs typeface="ＭＳ Ｐゴシック"/>
                </a:rPr>
                <a:t>D2 – Elastik Tüketim</a:t>
              </a:r>
              <a:endParaRPr lang="tr-TR" sz="1000">
                <a:solidFill>
                  <a:srgbClr val="000000"/>
                </a:solidFill>
                <a:latin typeface="Calibri" pitchFamily="34" charset="0"/>
              </a:endParaRPr>
            </a:p>
          </p:txBody>
        </p:sp>
        <p:grpSp>
          <p:nvGrpSpPr>
            <p:cNvPr id="39948" name="Group 14"/>
            <p:cNvGrpSpPr>
              <a:grpSpLocks/>
            </p:cNvGrpSpPr>
            <p:nvPr/>
          </p:nvGrpSpPr>
          <p:grpSpPr bwMode="auto">
            <a:xfrm>
              <a:off x="4232" y="2200"/>
              <a:ext cx="1327" cy="1355"/>
              <a:chOff x="4232" y="2200"/>
              <a:chExt cx="1327" cy="1355"/>
            </a:xfrm>
          </p:grpSpPr>
          <p:sp>
            <p:nvSpPr>
              <p:cNvPr id="39949" name="Freeform 15"/>
              <p:cNvSpPr>
                <a:spLocks/>
              </p:cNvSpPr>
              <p:nvPr/>
            </p:nvSpPr>
            <p:spPr bwMode="auto">
              <a:xfrm>
                <a:off x="4232" y="2200"/>
                <a:ext cx="1327" cy="1355"/>
              </a:xfrm>
              <a:custGeom>
                <a:avLst/>
                <a:gdLst>
                  <a:gd name="T0" fmla="*/ 0 w 1887"/>
                  <a:gd name="T1" fmla="*/ 0 h 1355"/>
                  <a:gd name="T2" fmla="*/ 176 w 1887"/>
                  <a:gd name="T3" fmla="*/ 816 h 1355"/>
                  <a:gd name="T4" fmla="*/ 415 w 1887"/>
                  <a:gd name="T5" fmla="*/ 1272 h 1355"/>
                  <a:gd name="T6" fmla="*/ 456 w 1887"/>
                  <a:gd name="T7" fmla="*/ 1312 h 1355"/>
                  <a:gd name="T8" fmla="*/ 0 60000 65536"/>
                  <a:gd name="T9" fmla="*/ 0 60000 65536"/>
                  <a:gd name="T10" fmla="*/ 0 60000 65536"/>
                  <a:gd name="T11" fmla="*/ 0 60000 65536"/>
                  <a:gd name="T12" fmla="*/ 0 w 1887"/>
                  <a:gd name="T13" fmla="*/ 0 h 1355"/>
                  <a:gd name="T14" fmla="*/ 1887 w 1887"/>
                  <a:gd name="T15" fmla="*/ 1355 h 1355"/>
                </a:gdLst>
                <a:ahLst/>
                <a:cxnLst>
                  <a:cxn ang="T8">
                    <a:pos x="T0" y="T1"/>
                  </a:cxn>
                  <a:cxn ang="T9">
                    <a:pos x="T2" y="T3"/>
                  </a:cxn>
                  <a:cxn ang="T10">
                    <a:pos x="T4" y="T5"/>
                  </a:cxn>
                  <a:cxn ang="T11">
                    <a:pos x="T6" y="T7"/>
                  </a:cxn>
                </a:cxnLst>
                <a:rect l="T12" t="T13" r="T14" b="T15"/>
                <a:pathLst>
                  <a:path w="1887" h="1355">
                    <a:moveTo>
                      <a:pt x="0" y="0"/>
                    </a:moveTo>
                    <a:cubicBezTo>
                      <a:pt x="218" y="302"/>
                      <a:pt x="437" y="604"/>
                      <a:pt x="720" y="816"/>
                    </a:cubicBezTo>
                    <a:cubicBezTo>
                      <a:pt x="1003" y="1028"/>
                      <a:pt x="1505" y="1189"/>
                      <a:pt x="1696" y="1272"/>
                    </a:cubicBezTo>
                    <a:cubicBezTo>
                      <a:pt x="1887" y="1355"/>
                      <a:pt x="1875" y="1333"/>
                      <a:pt x="1864" y="1312"/>
                    </a:cubicBezTo>
                  </a:path>
                </a:pathLst>
              </a:custGeom>
              <a:noFill/>
              <a:ln w="38100">
                <a:solidFill>
                  <a:srgbClr val="000080"/>
                </a:solidFill>
                <a:round/>
                <a:headEnd/>
                <a:tailEnd/>
              </a:ln>
            </p:spPr>
            <p:txBody>
              <a:bodyPr/>
              <a:lstStyle/>
              <a:p>
                <a:endParaRPr lang="tr-TR"/>
              </a:p>
            </p:txBody>
          </p:sp>
          <p:sp>
            <p:nvSpPr>
              <p:cNvPr id="39950" name="Oval 16"/>
              <p:cNvSpPr>
                <a:spLocks noChangeArrowheads="1"/>
              </p:cNvSpPr>
              <p:nvPr/>
            </p:nvSpPr>
            <p:spPr bwMode="auto">
              <a:xfrm>
                <a:off x="4408" y="2592"/>
                <a:ext cx="128" cy="128"/>
              </a:xfrm>
              <a:prstGeom prst="ellipse">
                <a:avLst/>
              </a:prstGeom>
              <a:solidFill>
                <a:srgbClr val="FFCC00"/>
              </a:solidFill>
              <a:ln w="38100">
                <a:solidFill>
                  <a:srgbClr val="000080"/>
                </a:solidFill>
                <a:round/>
                <a:headEnd/>
                <a:tailEnd/>
              </a:ln>
            </p:spPr>
            <p:txBody>
              <a:bodyPr wrap="none" anchor="ctr"/>
              <a:lstStyle/>
              <a:p>
                <a:endParaRPr lang="tr-TR">
                  <a:latin typeface="Calibri" pitchFamily="34" charset="0"/>
                </a:endParaRPr>
              </a:p>
            </p:txBody>
          </p:sp>
          <p:sp>
            <p:nvSpPr>
              <p:cNvPr id="39951" name="Line 17"/>
              <p:cNvSpPr>
                <a:spLocks noChangeShapeType="1"/>
              </p:cNvSpPr>
              <p:nvPr/>
            </p:nvSpPr>
            <p:spPr bwMode="auto">
              <a:xfrm flipV="1">
                <a:off x="4712" y="3280"/>
                <a:ext cx="352" cy="160"/>
              </a:xfrm>
              <a:prstGeom prst="line">
                <a:avLst/>
              </a:prstGeom>
              <a:noFill/>
              <a:ln w="38100">
                <a:solidFill>
                  <a:srgbClr val="000080"/>
                </a:solidFill>
                <a:round/>
                <a:headEnd/>
                <a:tailEnd type="triangle" w="med" len="med"/>
              </a:ln>
            </p:spPr>
            <p:txBody>
              <a:bodyPr/>
              <a:lstStyle/>
              <a:p>
                <a:endParaRPr lang="tr-TR"/>
              </a:p>
            </p:txBody>
          </p:sp>
          <p:sp>
            <p:nvSpPr>
              <p:cNvPr id="39952" name="Line 18"/>
              <p:cNvSpPr>
                <a:spLocks noChangeShapeType="1"/>
              </p:cNvSpPr>
              <p:nvPr/>
            </p:nvSpPr>
            <p:spPr bwMode="auto">
              <a:xfrm flipH="1">
                <a:off x="4312" y="2208"/>
                <a:ext cx="408" cy="144"/>
              </a:xfrm>
              <a:prstGeom prst="line">
                <a:avLst/>
              </a:prstGeom>
              <a:noFill/>
              <a:ln w="38100">
                <a:solidFill>
                  <a:srgbClr val="000080"/>
                </a:solidFill>
                <a:round/>
                <a:headEnd/>
                <a:tailEnd type="triangle" w="med" len="med"/>
              </a:ln>
            </p:spPr>
            <p:txBody>
              <a:bodyPr/>
              <a:lstStyle/>
              <a:p>
                <a:endParaRPr lang="tr-TR"/>
              </a:p>
            </p:txBody>
          </p:sp>
        </p:grpSp>
      </p:grpSp>
      <p:sp>
        <p:nvSpPr>
          <p:cNvPr id="39946" name="Text Box 19"/>
          <p:cNvSpPr txBox="1">
            <a:spLocks noChangeArrowheads="1"/>
          </p:cNvSpPr>
          <p:nvPr/>
        </p:nvSpPr>
        <p:spPr bwMode="auto">
          <a:xfrm>
            <a:off x="685800" y="1524000"/>
            <a:ext cx="1219200" cy="304800"/>
          </a:xfrm>
          <a:prstGeom prst="rect">
            <a:avLst/>
          </a:prstGeom>
          <a:solidFill>
            <a:schemeClr val="bg1"/>
          </a:solidFill>
          <a:ln w="38100" algn="ctr">
            <a:noFill/>
            <a:miter lim="800000"/>
            <a:headEnd/>
            <a:tailEnd/>
          </a:ln>
        </p:spPr>
        <p:txBody>
          <a:bodyPr>
            <a:spAutoFit/>
          </a:bodyPr>
          <a:lstStyle/>
          <a:p>
            <a:pPr>
              <a:spcBef>
                <a:spcPct val="50000"/>
              </a:spcBef>
            </a:pPr>
            <a:r>
              <a:rPr lang="tr-TR" sz="1400">
                <a:latin typeface="Calibri" pitchFamily="34" charset="0"/>
              </a:rPr>
              <a:t>YTL/MWh</a:t>
            </a:r>
            <a:endParaRPr lang="en-US" sz="14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07716"/>
                                        </p:tgtEl>
                                        <p:attrNameLst>
                                          <p:attrName>style.visibility</p:attrName>
                                        </p:attrNameLst>
                                      </p:cBhvr>
                                      <p:to>
                                        <p:strVal val="visible"/>
                                      </p:to>
                                    </p:set>
                                    <p:animEffect transition="in" filter="strips(downLeft)">
                                      <p:cBhvr>
                                        <p:cTn id="7" dur="500"/>
                                        <p:tgtEl>
                                          <p:spTgt spid="190771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07717"/>
                                        </p:tgtEl>
                                        <p:attrNameLst>
                                          <p:attrName>style.visibility</p:attrName>
                                        </p:attrNameLst>
                                      </p:cBhvr>
                                      <p:to>
                                        <p:strVal val="visible"/>
                                      </p:to>
                                    </p:set>
                                    <p:animEffect transition="in" filter="strips(downLeft)">
                                      <p:cBhvr>
                                        <p:cTn id="10" dur="500"/>
                                        <p:tgtEl>
                                          <p:spTgt spid="1907717"/>
                                        </p:tgtEl>
                                      </p:cBhvr>
                                    </p:animEffect>
                                  </p:childTnLst>
                                </p:cTn>
                              </p:par>
                              <p:par>
                                <p:cTn id="11" presetID="18" presetClass="entr" presetSubtype="12"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grpId="0" nodeType="clickEffect">
                                  <p:stCondLst>
                                    <p:cond delay="0"/>
                                  </p:stCondLst>
                                  <p:childTnLst>
                                    <p:set>
                                      <p:cBhvr>
                                        <p:cTn id="23" dur="1" fill="hold">
                                          <p:stCondLst>
                                            <p:cond delay="0"/>
                                          </p:stCondLst>
                                        </p:cTn>
                                        <p:tgtEl>
                                          <p:spTgt spid="1907719"/>
                                        </p:tgtEl>
                                        <p:attrNameLst>
                                          <p:attrName>style.visibility</p:attrName>
                                        </p:attrNameLst>
                                      </p:cBhvr>
                                      <p:to>
                                        <p:strVal val="visible"/>
                                      </p:to>
                                    </p:set>
                                    <p:animEffect transition="in" filter="strips(upLeft)">
                                      <p:cBhvr>
                                        <p:cTn id="24" dur="500"/>
                                        <p:tgtEl>
                                          <p:spTgt spid="1907719"/>
                                        </p:tgtEl>
                                      </p:cBhvr>
                                    </p:animEffect>
                                  </p:childTnLst>
                                </p:cTn>
                              </p:par>
                              <p:par>
                                <p:cTn id="25" presetID="18" presetClass="entr" presetSubtype="9" fill="hold" grpId="0" nodeType="withEffect">
                                  <p:stCondLst>
                                    <p:cond delay="0"/>
                                  </p:stCondLst>
                                  <p:childTnLst>
                                    <p:set>
                                      <p:cBhvr>
                                        <p:cTn id="26" dur="1" fill="hold">
                                          <p:stCondLst>
                                            <p:cond delay="0"/>
                                          </p:stCondLst>
                                        </p:cTn>
                                        <p:tgtEl>
                                          <p:spTgt spid="1907718"/>
                                        </p:tgtEl>
                                        <p:attrNameLst>
                                          <p:attrName>style.visibility</p:attrName>
                                        </p:attrNameLst>
                                      </p:cBhvr>
                                      <p:to>
                                        <p:strVal val="visible"/>
                                      </p:to>
                                    </p:set>
                                    <p:animEffect transition="in" filter="strips(upLeft)">
                                      <p:cBhvr>
                                        <p:cTn id="27" dur="500"/>
                                        <p:tgtEl>
                                          <p:spTgt spid="1907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7716" grpId="0" animBg="1"/>
      <p:bldP spid="1907717" grpId="0"/>
      <p:bldP spid="1907718" grpId="0" animBg="1"/>
      <p:bldP spid="19077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2"/>
          </p:nvPr>
        </p:nvSpPr>
        <p:spPr>
          <a:xfrm>
            <a:off x="457200" y="6356350"/>
            <a:ext cx="2133600" cy="365125"/>
          </a:xfrm>
        </p:spPr>
        <p:txBody>
          <a:bodyPr/>
          <a:lstStyle/>
          <a:p>
            <a:pPr algn="l">
              <a:defRPr/>
            </a:pPr>
            <a:fld id="{C1C3CC17-BD1F-4239-A788-23D1461CA6D6}" type="slidenum">
              <a:rPr lang="en-US"/>
              <a:pPr algn="l">
                <a:defRPr/>
              </a:pPr>
              <a:t>18</a:t>
            </a:fld>
            <a:endParaRPr lang="en-US"/>
          </a:p>
        </p:txBody>
      </p:sp>
      <p:sp>
        <p:nvSpPr>
          <p:cNvPr id="19097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a:t>Tüketim Tarafının Piyasaya Katılmasının Yararı</a:t>
            </a:r>
          </a:p>
        </p:txBody>
      </p:sp>
      <p:sp>
        <p:nvSpPr>
          <p:cNvPr id="41987" name="Rectangle 3"/>
          <p:cNvSpPr>
            <a:spLocks noChangeArrowheads="1"/>
          </p:cNvSpPr>
          <p:nvPr/>
        </p:nvSpPr>
        <p:spPr bwMode="auto">
          <a:xfrm>
            <a:off x="381000" y="3200400"/>
            <a:ext cx="8534400" cy="1614488"/>
          </a:xfrm>
          <a:prstGeom prst="rect">
            <a:avLst/>
          </a:prstGeom>
          <a:noFill/>
          <a:ln w="9525" algn="ctr">
            <a:noFill/>
            <a:miter lim="800000"/>
            <a:headEnd/>
            <a:tailEnd/>
          </a:ln>
        </p:spPr>
        <p:txBody>
          <a:bodyPr/>
          <a:lstStyle/>
          <a:p>
            <a:pPr marL="742950" lvl="1" indent="-285750">
              <a:spcBef>
                <a:spcPct val="20000"/>
              </a:spcBef>
              <a:buClr>
                <a:srgbClr val="000066"/>
              </a:buClr>
              <a:buSzPct val="80000"/>
              <a:buFont typeface="Wingdings" pitchFamily="2" charset="2"/>
              <a:buChar char="Ø"/>
            </a:pPr>
            <a:endParaRPr lang="tr-TR">
              <a:solidFill>
                <a:srgbClr val="000066"/>
              </a:solidFill>
              <a:latin typeface="Calibri" pitchFamily="34" charset="0"/>
            </a:endParaRPr>
          </a:p>
          <a:p>
            <a:pPr marL="742950" lvl="1" indent="-285750">
              <a:spcBef>
                <a:spcPct val="20000"/>
              </a:spcBef>
              <a:buClr>
                <a:srgbClr val="000066"/>
              </a:buClr>
              <a:buSzPct val="80000"/>
              <a:buFont typeface="Wingdings" pitchFamily="2" charset="2"/>
              <a:buChar char="Ø"/>
            </a:pPr>
            <a:r>
              <a:rPr lang="tr-TR">
                <a:solidFill>
                  <a:srgbClr val="000066"/>
                </a:solidFill>
                <a:latin typeface="Calibri" pitchFamily="34" charset="0"/>
              </a:rPr>
              <a:t>2002 yılında PJM, ABD piyasasında tüketim tarafı katılımı saatlik fiyatları %12’den fazla düşürmüştür. </a:t>
            </a:r>
          </a:p>
          <a:p>
            <a:pPr marL="742950" lvl="1" indent="-285750">
              <a:spcBef>
                <a:spcPct val="20000"/>
              </a:spcBef>
              <a:buClr>
                <a:srgbClr val="000066"/>
              </a:buClr>
              <a:buSzPct val="80000"/>
              <a:buFont typeface="Wingdings" pitchFamily="2" charset="2"/>
              <a:buChar char="Ø"/>
            </a:pPr>
            <a:r>
              <a:rPr lang="tr-TR">
                <a:solidFill>
                  <a:srgbClr val="000066"/>
                </a:solidFill>
                <a:latin typeface="Calibri" pitchFamily="34" charset="0"/>
              </a:rPr>
              <a:t>Kaliforniya krizi esnasında tüketim tarafının zamanında %5 oranında tüketimini azaltarak piyasaya katılmış olsaydı en yüksek toptan satış fiyatını %50 oranında düşürebilirdi.</a:t>
            </a:r>
          </a:p>
          <a:p>
            <a:pPr marL="742950" lvl="1" indent="-285750">
              <a:spcBef>
                <a:spcPct val="20000"/>
              </a:spcBef>
              <a:buClr>
                <a:srgbClr val="000066"/>
              </a:buClr>
              <a:buSzPct val="80000"/>
              <a:buFont typeface="Wingdings" pitchFamily="2" charset="2"/>
              <a:buChar char="Ø"/>
            </a:pPr>
            <a:r>
              <a:rPr lang="tr-TR">
                <a:solidFill>
                  <a:srgbClr val="000066"/>
                </a:solidFill>
                <a:latin typeface="Calibri" pitchFamily="34" charset="0"/>
              </a:rPr>
              <a:t>Perakende tarafındaki 10%’luk yük azalması 1998/99’da ABD Midwest’te yaşanan aşırı fiyat yükselmesini %60 oranında önleyebilirdi.</a:t>
            </a:r>
          </a:p>
          <a:p>
            <a:pPr marL="742950" lvl="1" indent="-285750">
              <a:spcBef>
                <a:spcPct val="20000"/>
              </a:spcBef>
              <a:buClr>
                <a:srgbClr val="000066"/>
              </a:buClr>
              <a:buSzPct val="80000"/>
              <a:buFont typeface="Wingdings" pitchFamily="2" charset="2"/>
              <a:buNone/>
            </a:pPr>
            <a:r>
              <a:rPr lang="tr-TR" sz="1400" i="1">
                <a:solidFill>
                  <a:srgbClr val="000066"/>
                </a:solidFill>
                <a:latin typeface="Calibri" pitchFamily="34" charset="0"/>
              </a:rPr>
              <a:t>	Kaynak: IEA (Uluslarası Enerji Ajansı)</a:t>
            </a:r>
          </a:p>
          <a:p>
            <a:pPr marL="742950" lvl="1" indent="-285750">
              <a:spcBef>
                <a:spcPct val="20000"/>
              </a:spcBef>
              <a:buClr>
                <a:srgbClr val="000066"/>
              </a:buClr>
              <a:buSzPct val="80000"/>
              <a:buFont typeface="Wingdings" pitchFamily="2" charset="2"/>
              <a:buChar char="Ø"/>
            </a:pPr>
            <a:endParaRPr lang="tr-TR" sz="1400" i="1">
              <a:solidFill>
                <a:srgbClr val="000066"/>
              </a:solidFill>
              <a:latin typeface="Calibri" pitchFamily="34" charset="0"/>
            </a:endParaRPr>
          </a:p>
          <a:p>
            <a:pPr marL="742950" lvl="1" indent="-285750">
              <a:spcBef>
                <a:spcPct val="20000"/>
              </a:spcBef>
              <a:buClr>
                <a:srgbClr val="000066"/>
              </a:buClr>
              <a:buSzPct val="80000"/>
              <a:buFont typeface="Wingdings" pitchFamily="2" charset="2"/>
              <a:buChar char="Ø"/>
            </a:pPr>
            <a:endParaRPr lang="en-US">
              <a:solidFill>
                <a:srgbClr val="000066"/>
              </a:solidFill>
              <a:latin typeface="Calibri" pitchFamily="34" charset="0"/>
            </a:endParaRPr>
          </a:p>
          <a:p>
            <a:pPr marL="742950" lvl="1" indent="-285750">
              <a:spcBef>
                <a:spcPct val="20000"/>
              </a:spcBef>
              <a:buClr>
                <a:srgbClr val="000066"/>
              </a:buClr>
              <a:buSzPct val="80000"/>
              <a:buFont typeface="Wingdings" pitchFamily="2" charset="2"/>
              <a:buChar char="Ø"/>
            </a:pPr>
            <a:endParaRPr lang="en-US">
              <a:solidFill>
                <a:srgbClr val="000066"/>
              </a:solidFill>
              <a:latin typeface="Calibri" pitchFamily="34" charset="0"/>
            </a:endParaRPr>
          </a:p>
        </p:txBody>
      </p:sp>
      <p:pic>
        <p:nvPicPr>
          <p:cNvPr id="41988" name="Picture 4"/>
          <p:cNvPicPr>
            <a:picLocks noGrp="1" noChangeAspect="1" noChangeArrowheads="1"/>
          </p:cNvPicPr>
          <p:nvPr>
            <p:ph idx="1"/>
          </p:nvPr>
        </p:nvPicPr>
        <p:blipFill>
          <a:blip r:embed="rId3"/>
          <a:srcRect/>
          <a:stretch>
            <a:fillRect/>
          </a:stretch>
        </p:blipFill>
        <p:spPr>
          <a:xfrm>
            <a:off x="2339975" y="1341438"/>
            <a:ext cx="3810000" cy="2074862"/>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6 Slayt Numarası Yer Tutucusu"/>
          <p:cNvSpPr>
            <a:spLocks noGrp="1"/>
          </p:cNvSpPr>
          <p:nvPr>
            <p:ph type="sldNum" sz="quarter" idx="10"/>
          </p:nvPr>
        </p:nvSpPr>
        <p:spPr/>
        <p:txBody>
          <a:bodyPr/>
          <a:lstStyle/>
          <a:p>
            <a:pPr>
              <a:defRPr/>
            </a:pPr>
            <a:fld id="{2A35C6DD-C0C4-4713-80B9-CE2EAA7C0D50}" type="slidenum">
              <a:rPr lang="en-US"/>
              <a:pPr>
                <a:defRPr/>
              </a:pPr>
              <a:t>19</a:t>
            </a:fld>
            <a:endParaRPr lang="en-US"/>
          </a:p>
        </p:txBody>
      </p:sp>
      <p:sp>
        <p:nvSpPr>
          <p:cNvPr id="1911810" name="Rectangle 2"/>
          <p:cNvSpPr>
            <a:spLocks noGrp="1" noChangeArrowheads="1"/>
          </p:cNvSpPr>
          <p:nvPr>
            <p:ph type="title" sz="quarter"/>
          </p:nvPr>
        </p:nvSpPr>
        <p:spPr/>
        <p:txBody>
          <a:bodyPr rtlCol="0">
            <a:normAutofit fontScale="90000"/>
          </a:bodyPr>
          <a:lstStyle/>
          <a:p>
            <a:pPr eaLnBrk="1" fontAlgn="auto" hangingPunct="1">
              <a:spcAft>
                <a:spcPts val="0"/>
              </a:spcAft>
              <a:defRPr/>
            </a:pPr>
            <a:r>
              <a:rPr lang="tr-TR"/>
              <a:t>Tüketim Tarafının Piyasaya Katılmasının Yararı </a:t>
            </a:r>
            <a:endParaRPr lang="en-US"/>
          </a:p>
        </p:txBody>
      </p:sp>
      <p:pic>
        <p:nvPicPr>
          <p:cNvPr id="1911811" name="Picture 3" descr="knife edge"/>
          <p:cNvPicPr>
            <a:picLocks noGrp="1" noChangeAspect="1" noChangeArrowheads="1"/>
          </p:cNvPicPr>
          <p:nvPr>
            <p:ph sz="quarter" idx="3"/>
          </p:nvPr>
        </p:nvPicPr>
        <p:blipFill>
          <a:blip r:embed="rId3"/>
          <a:srcRect/>
          <a:stretch>
            <a:fillRect/>
          </a:stretch>
        </p:blipFill>
        <p:spPr>
          <a:xfrm>
            <a:off x="533400" y="4135438"/>
            <a:ext cx="2971800" cy="1749425"/>
          </a:xfrm>
        </p:spPr>
      </p:pic>
      <p:sp>
        <p:nvSpPr>
          <p:cNvPr id="1911812" name="AutoShape 4"/>
          <p:cNvSpPr>
            <a:spLocks noChangeArrowheads="1"/>
          </p:cNvSpPr>
          <p:nvPr/>
        </p:nvSpPr>
        <p:spPr bwMode="auto">
          <a:xfrm>
            <a:off x="2971800" y="4724400"/>
            <a:ext cx="457200" cy="381000"/>
          </a:xfrm>
          <a:prstGeom prst="rightArrow">
            <a:avLst>
              <a:gd name="adj1" fmla="val 50000"/>
              <a:gd name="adj2" fmla="val 30000"/>
            </a:avLst>
          </a:prstGeom>
          <a:solidFill>
            <a:schemeClr val="accent1"/>
          </a:solidFill>
          <a:ln w="76200" algn="ctr">
            <a:noFill/>
            <a:miter lim="800000"/>
            <a:headEnd/>
            <a:tailEnd/>
          </a:ln>
        </p:spPr>
        <p:txBody>
          <a:bodyPr wrap="none" anchor="ctr"/>
          <a:lstStyle/>
          <a:p>
            <a:endParaRPr lang="tr-TR">
              <a:latin typeface="Calibri" pitchFamily="34" charset="0"/>
            </a:endParaRPr>
          </a:p>
        </p:txBody>
      </p:sp>
      <p:sp>
        <p:nvSpPr>
          <p:cNvPr id="1911813" name="AutoShape 5"/>
          <p:cNvSpPr>
            <a:spLocks noChangeArrowheads="1"/>
          </p:cNvSpPr>
          <p:nvPr/>
        </p:nvSpPr>
        <p:spPr bwMode="auto">
          <a:xfrm>
            <a:off x="5562600" y="4724400"/>
            <a:ext cx="457200" cy="381000"/>
          </a:xfrm>
          <a:prstGeom prst="rightArrow">
            <a:avLst>
              <a:gd name="adj1" fmla="val 50000"/>
              <a:gd name="adj2" fmla="val 30000"/>
            </a:avLst>
          </a:prstGeom>
          <a:solidFill>
            <a:schemeClr val="accent1"/>
          </a:solidFill>
          <a:ln w="76200" algn="ctr">
            <a:noFill/>
            <a:miter lim="800000"/>
            <a:headEnd/>
            <a:tailEnd/>
          </a:ln>
        </p:spPr>
        <p:txBody>
          <a:bodyPr wrap="none" anchor="ctr"/>
          <a:lstStyle/>
          <a:p>
            <a:endParaRPr lang="tr-TR">
              <a:latin typeface="Calibri" pitchFamily="34" charset="0"/>
            </a:endParaRPr>
          </a:p>
        </p:txBody>
      </p:sp>
      <p:grpSp>
        <p:nvGrpSpPr>
          <p:cNvPr id="44038" name="Group 6"/>
          <p:cNvGrpSpPr>
            <a:grpSpLocks/>
          </p:cNvGrpSpPr>
          <p:nvPr/>
        </p:nvGrpSpPr>
        <p:grpSpPr bwMode="auto">
          <a:xfrm>
            <a:off x="2362200" y="1066800"/>
            <a:ext cx="4724400" cy="2317750"/>
            <a:chOff x="1488" y="720"/>
            <a:chExt cx="2976" cy="1460"/>
          </a:xfrm>
        </p:grpSpPr>
        <p:pic>
          <p:nvPicPr>
            <p:cNvPr id="44046" name="Picture 7"/>
            <p:cNvPicPr>
              <a:picLocks noChangeAspect="1" noChangeArrowheads="1"/>
            </p:cNvPicPr>
            <p:nvPr/>
          </p:nvPicPr>
          <p:blipFill>
            <a:blip r:embed="rId4"/>
            <a:srcRect/>
            <a:stretch>
              <a:fillRect/>
            </a:stretch>
          </p:blipFill>
          <p:spPr bwMode="auto">
            <a:xfrm>
              <a:off x="1584" y="720"/>
              <a:ext cx="2880" cy="1460"/>
            </a:xfrm>
            <a:prstGeom prst="rect">
              <a:avLst/>
            </a:prstGeom>
            <a:noFill/>
            <a:ln w="9525">
              <a:noFill/>
              <a:miter lim="800000"/>
              <a:headEnd/>
              <a:tailEnd/>
            </a:ln>
          </p:spPr>
        </p:pic>
        <p:sp>
          <p:nvSpPr>
            <p:cNvPr id="44047" name="Text Box 8"/>
            <p:cNvSpPr txBox="1">
              <a:spLocks noChangeArrowheads="1"/>
            </p:cNvSpPr>
            <p:nvPr/>
          </p:nvSpPr>
          <p:spPr bwMode="auto">
            <a:xfrm>
              <a:off x="2640" y="1488"/>
              <a:ext cx="624" cy="212"/>
            </a:xfrm>
            <a:prstGeom prst="rect">
              <a:avLst/>
            </a:prstGeom>
            <a:noFill/>
            <a:ln w="38100" algn="ctr">
              <a:noFill/>
              <a:miter lim="800000"/>
              <a:headEnd/>
              <a:tailEnd/>
            </a:ln>
          </p:spPr>
          <p:txBody>
            <a:bodyPr>
              <a:spAutoFit/>
            </a:bodyPr>
            <a:lstStyle/>
            <a:p>
              <a:pPr>
                <a:spcBef>
                  <a:spcPct val="50000"/>
                </a:spcBef>
              </a:pPr>
              <a:endParaRPr lang="tr-TR">
                <a:latin typeface="Calibri" pitchFamily="34" charset="0"/>
              </a:endParaRPr>
            </a:p>
          </p:txBody>
        </p:sp>
        <p:sp>
          <p:nvSpPr>
            <p:cNvPr id="44048" name="Text Box 9"/>
            <p:cNvSpPr txBox="1">
              <a:spLocks noChangeArrowheads="1"/>
            </p:cNvSpPr>
            <p:nvPr/>
          </p:nvSpPr>
          <p:spPr bwMode="auto">
            <a:xfrm>
              <a:off x="2496" y="992"/>
              <a:ext cx="768" cy="352"/>
            </a:xfrm>
            <a:prstGeom prst="rect">
              <a:avLst/>
            </a:prstGeom>
            <a:solidFill>
              <a:srgbClr val="CCFFFF"/>
            </a:solidFill>
            <a:ln w="9525" algn="ctr">
              <a:solidFill>
                <a:schemeClr val="tx1"/>
              </a:solidFill>
              <a:miter lim="800000"/>
              <a:headEnd/>
              <a:tailEnd/>
            </a:ln>
          </p:spPr>
          <p:txBody>
            <a:bodyPr>
              <a:spAutoFit/>
            </a:bodyPr>
            <a:lstStyle/>
            <a:p>
              <a:pPr>
                <a:spcBef>
                  <a:spcPct val="50000"/>
                </a:spcBef>
              </a:pPr>
              <a:r>
                <a:rPr lang="tr-TR" sz="1000">
                  <a:latin typeface="Calibri" pitchFamily="34" charset="0"/>
                </a:rPr>
                <a:t>Piyasadaki arz ve talebin dengelenmesi</a:t>
              </a:r>
              <a:endParaRPr lang="en-US" sz="1000">
                <a:latin typeface="Calibri" pitchFamily="34" charset="0"/>
              </a:endParaRPr>
            </a:p>
          </p:txBody>
        </p:sp>
        <p:grpSp>
          <p:nvGrpSpPr>
            <p:cNvPr id="44049" name="Group 10"/>
            <p:cNvGrpSpPr>
              <a:grpSpLocks/>
            </p:cNvGrpSpPr>
            <p:nvPr/>
          </p:nvGrpSpPr>
          <p:grpSpPr bwMode="auto">
            <a:xfrm rot="959849">
              <a:off x="1488" y="1392"/>
              <a:ext cx="768" cy="288"/>
              <a:chOff x="384" y="1488"/>
              <a:chExt cx="768" cy="288"/>
            </a:xfrm>
          </p:grpSpPr>
          <p:sp>
            <p:nvSpPr>
              <p:cNvPr id="44053" name="AutoShape 11"/>
              <p:cNvSpPr>
                <a:spLocks noChangeArrowheads="1"/>
              </p:cNvSpPr>
              <p:nvPr/>
            </p:nvSpPr>
            <p:spPr bwMode="auto">
              <a:xfrm>
                <a:off x="384" y="1488"/>
                <a:ext cx="768" cy="288"/>
              </a:xfrm>
              <a:prstGeom prst="roundRect">
                <a:avLst>
                  <a:gd name="adj" fmla="val 16667"/>
                </a:avLst>
              </a:prstGeom>
              <a:solidFill>
                <a:srgbClr val="FFFFCC"/>
              </a:solidFill>
              <a:ln w="12700" algn="ctr">
                <a:solidFill>
                  <a:schemeClr val="tx1"/>
                </a:solidFill>
                <a:round/>
                <a:headEnd/>
                <a:tailEnd/>
              </a:ln>
            </p:spPr>
            <p:txBody>
              <a:bodyPr wrap="none" anchor="ctr"/>
              <a:lstStyle/>
              <a:p>
                <a:endParaRPr lang="tr-TR">
                  <a:latin typeface="Calibri" pitchFamily="34" charset="0"/>
                </a:endParaRPr>
              </a:p>
            </p:txBody>
          </p:sp>
          <p:sp>
            <p:nvSpPr>
              <p:cNvPr id="44054" name="Text Box 12"/>
              <p:cNvSpPr txBox="1">
                <a:spLocks noChangeArrowheads="1"/>
              </p:cNvSpPr>
              <p:nvPr/>
            </p:nvSpPr>
            <p:spPr bwMode="auto">
              <a:xfrm>
                <a:off x="384" y="1536"/>
                <a:ext cx="720" cy="173"/>
              </a:xfrm>
              <a:prstGeom prst="rect">
                <a:avLst/>
              </a:prstGeom>
              <a:noFill/>
              <a:ln w="12700" algn="ctr">
                <a:noFill/>
                <a:miter lim="800000"/>
                <a:headEnd/>
                <a:tailEnd/>
              </a:ln>
            </p:spPr>
            <p:txBody>
              <a:bodyPr>
                <a:spAutoFit/>
              </a:bodyPr>
              <a:lstStyle/>
              <a:p>
                <a:pPr>
                  <a:spcBef>
                    <a:spcPct val="50000"/>
                  </a:spcBef>
                </a:pPr>
                <a:r>
                  <a:rPr lang="tr-TR" sz="1200">
                    <a:latin typeface="Calibri" pitchFamily="34" charset="0"/>
                  </a:rPr>
                  <a:t>Verimlilik</a:t>
                </a:r>
                <a:endParaRPr lang="en-US" sz="1200">
                  <a:latin typeface="Calibri" pitchFamily="34" charset="0"/>
                </a:endParaRPr>
              </a:p>
            </p:txBody>
          </p:sp>
        </p:grpSp>
        <p:grpSp>
          <p:nvGrpSpPr>
            <p:cNvPr id="44050" name="Group 13"/>
            <p:cNvGrpSpPr>
              <a:grpSpLocks/>
            </p:cNvGrpSpPr>
            <p:nvPr/>
          </p:nvGrpSpPr>
          <p:grpSpPr bwMode="auto">
            <a:xfrm rot="-848755">
              <a:off x="3456" y="1248"/>
              <a:ext cx="925" cy="432"/>
              <a:chOff x="375" y="1488"/>
              <a:chExt cx="777" cy="288"/>
            </a:xfrm>
          </p:grpSpPr>
          <p:sp>
            <p:nvSpPr>
              <p:cNvPr id="44051" name="AutoShape 14"/>
              <p:cNvSpPr>
                <a:spLocks noChangeArrowheads="1"/>
              </p:cNvSpPr>
              <p:nvPr/>
            </p:nvSpPr>
            <p:spPr bwMode="auto">
              <a:xfrm>
                <a:off x="384" y="1488"/>
                <a:ext cx="768" cy="288"/>
              </a:xfrm>
              <a:prstGeom prst="roundRect">
                <a:avLst>
                  <a:gd name="adj" fmla="val 16667"/>
                </a:avLst>
              </a:prstGeom>
              <a:solidFill>
                <a:srgbClr val="FFFFCC"/>
              </a:solidFill>
              <a:ln w="12700" algn="ctr">
                <a:solidFill>
                  <a:schemeClr val="tx1"/>
                </a:solidFill>
                <a:round/>
                <a:headEnd/>
                <a:tailEnd/>
              </a:ln>
            </p:spPr>
            <p:txBody>
              <a:bodyPr wrap="none" anchor="ctr"/>
              <a:lstStyle/>
              <a:p>
                <a:endParaRPr lang="tr-TR">
                  <a:latin typeface="Calibri" pitchFamily="34" charset="0"/>
                </a:endParaRPr>
              </a:p>
            </p:txBody>
          </p:sp>
          <p:sp>
            <p:nvSpPr>
              <p:cNvPr id="44052" name="Text Box 15"/>
              <p:cNvSpPr txBox="1">
                <a:spLocks noChangeArrowheads="1"/>
              </p:cNvSpPr>
              <p:nvPr/>
            </p:nvSpPr>
            <p:spPr bwMode="auto">
              <a:xfrm>
                <a:off x="375" y="1533"/>
                <a:ext cx="722" cy="192"/>
              </a:xfrm>
              <a:prstGeom prst="rect">
                <a:avLst/>
              </a:prstGeom>
              <a:noFill/>
              <a:ln w="12700" algn="ctr">
                <a:noFill/>
                <a:miter lim="800000"/>
                <a:headEnd/>
                <a:tailEnd/>
              </a:ln>
            </p:spPr>
            <p:txBody>
              <a:bodyPr>
                <a:spAutoFit/>
              </a:bodyPr>
              <a:lstStyle/>
              <a:p>
                <a:pPr>
                  <a:spcBef>
                    <a:spcPct val="50000"/>
                  </a:spcBef>
                </a:pPr>
                <a:r>
                  <a:rPr lang="tr-TR" sz="1200">
                    <a:latin typeface="Calibri" pitchFamily="34" charset="0"/>
                  </a:rPr>
                  <a:t>Yeni Yatırım Teşvikleri</a:t>
                </a:r>
                <a:endParaRPr lang="en-US" sz="1200">
                  <a:latin typeface="Calibri" pitchFamily="34" charset="0"/>
                </a:endParaRPr>
              </a:p>
            </p:txBody>
          </p:sp>
        </p:grpSp>
      </p:grpSp>
      <p:grpSp>
        <p:nvGrpSpPr>
          <p:cNvPr id="5" name="Group 16"/>
          <p:cNvGrpSpPr>
            <a:grpSpLocks/>
          </p:cNvGrpSpPr>
          <p:nvPr/>
        </p:nvGrpSpPr>
        <p:grpSpPr bwMode="auto">
          <a:xfrm>
            <a:off x="4038600" y="3538538"/>
            <a:ext cx="1143000" cy="2405062"/>
            <a:chOff x="2544" y="2229"/>
            <a:chExt cx="720" cy="1515"/>
          </a:xfrm>
        </p:grpSpPr>
        <p:pic>
          <p:nvPicPr>
            <p:cNvPr id="44044" name="Picture 17"/>
            <p:cNvPicPr>
              <a:picLocks noChangeAspect="1" noChangeArrowheads="1"/>
            </p:cNvPicPr>
            <p:nvPr/>
          </p:nvPicPr>
          <p:blipFill>
            <a:blip r:embed="rId5"/>
            <a:srcRect/>
            <a:stretch>
              <a:fillRect/>
            </a:stretch>
          </p:blipFill>
          <p:spPr bwMode="auto">
            <a:xfrm>
              <a:off x="2577" y="2229"/>
              <a:ext cx="639" cy="1419"/>
            </a:xfrm>
            <a:prstGeom prst="rect">
              <a:avLst/>
            </a:prstGeom>
            <a:noFill/>
            <a:ln w="9525">
              <a:noFill/>
              <a:miter lim="800000"/>
              <a:headEnd/>
              <a:tailEnd/>
            </a:ln>
          </p:spPr>
        </p:pic>
        <p:sp>
          <p:nvSpPr>
            <p:cNvPr id="44045" name="Text Box 18"/>
            <p:cNvSpPr txBox="1">
              <a:spLocks noChangeArrowheads="1"/>
            </p:cNvSpPr>
            <p:nvPr/>
          </p:nvSpPr>
          <p:spPr bwMode="auto">
            <a:xfrm>
              <a:off x="2544" y="3294"/>
              <a:ext cx="720" cy="450"/>
            </a:xfrm>
            <a:prstGeom prst="rect">
              <a:avLst/>
            </a:prstGeom>
            <a:solidFill>
              <a:srgbClr val="C0C0C0"/>
            </a:solidFill>
            <a:ln w="12700" algn="ctr">
              <a:solidFill>
                <a:schemeClr val="tx1"/>
              </a:solidFill>
              <a:miter lim="800000"/>
              <a:headEnd/>
              <a:tailEnd/>
            </a:ln>
          </p:spPr>
          <p:txBody>
            <a:bodyPr>
              <a:spAutoFit/>
            </a:bodyPr>
            <a:lstStyle/>
            <a:p>
              <a:pPr>
                <a:spcBef>
                  <a:spcPct val="50000"/>
                </a:spcBef>
              </a:pPr>
              <a:r>
                <a:rPr lang="tr-TR" sz="1000">
                  <a:solidFill>
                    <a:srgbClr val="000066"/>
                  </a:solidFill>
                  <a:latin typeface="Calibri" pitchFamily="34" charset="0"/>
                </a:rPr>
                <a:t>Sınır Ticaretinin Getirdiği Esneklikler </a:t>
              </a:r>
              <a:endParaRPr lang="en-US" sz="1000">
                <a:solidFill>
                  <a:srgbClr val="000066"/>
                </a:solidFill>
                <a:latin typeface="Calibri" pitchFamily="34" charset="0"/>
              </a:endParaRPr>
            </a:p>
          </p:txBody>
        </p:sp>
      </p:grpSp>
      <p:grpSp>
        <p:nvGrpSpPr>
          <p:cNvPr id="6" name="Group 19"/>
          <p:cNvGrpSpPr>
            <a:grpSpLocks/>
          </p:cNvGrpSpPr>
          <p:nvPr/>
        </p:nvGrpSpPr>
        <p:grpSpPr bwMode="auto">
          <a:xfrm>
            <a:off x="6248400" y="3733800"/>
            <a:ext cx="2590800" cy="2570163"/>
            <a:chOff x="3936" y="2352"/>
            <a:chExt cx="1632" cy="1619"/>
          </a:xfrm>
        </p:grpSpPr>
        <p:pic>
          <p:nvPicPr>
            <p:cNvPr id="44041" name="Picture 20"/>
            <p:cNvPicPr>
              <a:picLocks noChangeAspect="1" noChangeArrowheads="1"/>
            </p:cNvPicPr>
            <p:nvPr/>
          </p:nvPicPr>
          <p:blipFill>
            <a:blip r:embed="rId6"/>
            <a:srcRect/>
            <a:stretch>
              <a:fillRect/>
            </a:stretch>
          </p:blipFill>
          <p:spPr bwMode="auto">
            <a:xfrm>
              <a:off x="3984" y="2352"/>
              <a:ext cx="1529" cy="1505"/>
            </a:xfrm>
            <a:prstGeom prst="rect">
              <a:avLst/>
            </a:prstGeom>
            <a:noFill/>
            <a:ln w="57150">
              <a:noFill/>
              <a:miter lim="800000"/>
              <a:headEnd/>
              <a:tailEnd/>
            </a:ln>
          </p:spPr>
        </p:pic>
        <p:sp>
          <p:nvSpPr>
            <p:cNvPr id="44042" name="Text Box 21"/>
            <p:cNvSpPr txBox="1">
              <a:spLocks noChangeArrowheads="1"/>
            </p:cNvSpPr>
            <p:nvPr/>
          </p:nvSpPr>
          <p:spPr bwMode="auto">
            <a:xfrm>
              <a:off x="4320" y="3329"/>
              <a:ext cx="864" cy="642"/>
            </a:xfrm>
            <a:prstGeom prst="rect">
              <a:avLst/>
            </a:prstGeom>
            <a:solidFill>
              <a:srgbClr val="C0C0C0"/>
            </a:solidFill>
            <a:ln w="12700" algn="ctr">
              <a:solidFill>
                <a:schemeClr val="tx1"/>
              </a:solidFill>
              <a:miter lim="800000"/>
              <a:headEnd/>
              <a:tailEnd/>
            </a:ln>
          </p:spPr>
          <p:txBody>
            <a:bodyPr>
              <a:spAutoFit/>
            </a:bodyPr>
            <a:lstStyle/>
            <a:p>
              <a:pPr>
                <a:spcBef>
                  <a:spcPct val="50000"/>
                </a:spcBef>
              </a:pPr>
              <a:endParaRPr lang="tr-TR" sz="1000">
                <a:solidFill>
                  <a:srgbClr val="000066"/>
                </a:solidFill>
                <a:latin typeface="Calibri" pitchFamily="34" charset="0"/>
              </a:endParaRPr>
            </a:p>
            <a:p>
              <a:pPr>
                <a:spcBef>
                  <a:spcPct val="50000"/>
                </a:spcBef>
              </a:pPr>
              <a:r>
                <a:rPr lang="tr-TR" sz="1000">
                  <a:solidFill>
                    <a:srgbClr val="000066"/>
                  </a:solidFill>
                  <a:latin typeface="Calibri" pitchFamily="34" charset="0"/>
                </a:rPr>
                <a:t>Sınır Ticaretinin Getirdiği Esneklikler </a:t>
              </a:r>
            </a:p>
            <a:p>
              <a:pPr>
                <a:spcBef>
                  <a:spcPct val="50000"/>
                </a:spcBef>
              </a:pPr>
              <a:endParaRPr lang="en-US" sz="1000">
                <a:solidFill>
                  <a:srgbClr val="000066"/>
                </a:solidFill>
                <a:latin typeface="Calibri" pitchFamily="34" charset="0"/>
              </a:endParaRPr>
            </a:p>
          </p:txBody>
        </p:sp>
        <p:sp>
          <p:nvSpPr>
            <p:cNvPr id="44043" name="Text Box 22"/>
            <p:cNvSpPr txBox="1">
              <a:spLocks noChangeArrowheads="1"/>
            </p:cNvSpPr>
            <p:nvPr/>
          </p:nvSpPr>
          <p:spPr bwMode="auto">
            <a:xfrm>
              <a:off x="3936" y="3072"/>
              <a:ext cx="1632" cy="250"/>
            </a:xfrm>
            <a:prstGeom prst="rect">
              <a:avLst/>
            </a:prstGeom>
            <a:solidFill>
              <a:srgbClr val="99CCFF"/>
            </a:solidFill>
            <a:ln w="38100" algn="ctr">
              <a:noFill/>
              <a:miter lim="800000"/>
              <a:headEnd/>
              <a:tailEnd/>
            </a:ln>
          </p:spPr>
          <p:txBody>
            <a:bodyPr>
              <a:spAutoFit/>
            </a:bodyPr>
            <a:lstStyle/>
            <a:p>
              <a:pPr>
                <a:spcBef>
                  <a:spcPct val="50000"/>
                </a:spcBef>
              </a:pPr>
              <a:r>
                <a:rPr lang="tr-TR" sz="1000">
                  <a:latin typeface="Calibri" pitchFamily="34" charset="0"/>
                </a:rPr>
                <a:t>Tüketim Tarafının Katılımının Getirdiği Esneklikler </a:t>
              </a:r>
              <a:endParaRPr lang="en-US" sz="1000">
                <a:latin typeface="Calibri" pitchFamily="34" charset="0"/>
              </a:endParaRP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18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1911812"/>
                                        </p:tgtEl>
                                        <p:attrNameLst>
                                          <p:attrName>style.visibility</p:attrName>
                                        </p:attrNameLst>
                                      </p:cBhvr>
                                      <p:to>
                                        <p:strVal val="visible"/>
                                      </p:to>
                                    </p:set>
                                    <p:animEffect transition="in" filter="strips(downRight)">
                                      <p:cBhvr>
                                        <p:cTn id="11" dur="500"/>
                                        <p:tgtEl>
                                          <p:spTgt spid="1911812"/>
                                        </p:tgtEl>
                                      </p:cBhvr>
                                    </p:animEffect>
                                  </p:childTnLst>
                                </p:cTn>
                              </p:par>
                              <p:par>
                                <p:cTn id="12" presetID="18" presetClass="entr" presetSubtype="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911813"/>
                                        </p:tgtEl>
                                        <p:attrNameLst>
                                          <p:attrName>style.visibility</p:attrName>
                                        </p:attrNameLst>
                                      </p:cBhvr>
                                      <p:to>
                                        <p:strVal val="visible"/>
                                      </p:to>
                                    </p:set>
                                    <p:animEffect transition="in" filter="strips(downRight)">
                                      <p:cBhvr>
                                        <p:cTn id="19" dur="500"/>
                                        <p:tgtEl>
                                          <p:spTgt spid="1911813"/>
                                        </p:tgtEl>
                                      </p:cBhvr>
                                    </p:animEffect>
                                  </p:childTnLst>
                                </p:cTn>
                              </p:par>
                              <p:par>
                                <p:cTn id="20" presetID="18" presetClass="entr" presetSubtype="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1812" grpId="0" animBg="1"/>
      <p:bldP spid="19118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325" name="Group 269"/>
          <p:cNvGraphicFramePr>
            <a:graphicFrameLocks noGrp="1"/>
          </p:cNvGraphicFramePr>
          <p:nvPr/>
        </p:nvGraphicFramePr>
        <p:xfrm>
          <a:off x="1539875" y="1331913"/>
          <a:ext cx="6408738" cy="5273675"/>
        </p:xfrm>
        <a:graphic>
          <a:graphicData uri="http://schemas.openxmlformats.org/drawingml/2006/table">
            <a:tbl>
              <a:tblPr/>
              <a:tblGrid>
                <a:gridCol w="1255713"/>
                <a:gridCol w="1590675"/>
                <a:gridCol w="1023937"/>
                <a:gridCol w="1563688"/>
                <a:gridCol w="974725"/>
              </a:tblGrid>
              <a:tr h="1201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PUANT GÜÇ TALEBİ   (MW)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ARTIŞ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ENERJİ TALEBİ     (GWh)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ARTIŞ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1998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17799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114023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1999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18938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118485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19390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128276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19612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126871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21006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132553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21729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141151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23485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150018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25174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160794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27594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9,6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174637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29249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190000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55" name="Rectangle 270"/>
          <p:cNvSpPr>
            <a:spLocks noChangeArrowheads="1"/>
          </p:cNvSpPr>
          <p:nvPr/>
        </p:nvSpPr>
        <p:spPr bwMode="auto">
          <a:xfrm>
            <a:off x="323850" y="260350"/>
            <a:ext cx="8496300" cy="1008063"/>
          </a:xfrm>
          <a:prstGeom prst="rect">
            <a:avLst/>
          </a:prstGeom>
          <a:noFill/>
          <a:ln w="9525">
            <a:noFill/>
            <a:miter lim="800000"/>
            <a:headEnd/>
            <a:tailEnd/>
          </a:ln>
        </p:spPr>
        <p:txBody>
          <a:bodyPr anchor="ctr"/>
          <a:lstStyle/>
          <a:p>
            <a:pPr algn="ctr"/>
            <a:r>
              <a:rPr lang="tr-TR" altLang="zh-TW" sz="3200" b="1">
                <a:solidFill>
                  <a:schemeClr val="tx2"/>
                </a:solidFill>
                <a:latin typeface="Calibri" pitchFamily="34" charset="0"/>
                <a:cs typeface="新細明體"/>
              </a:rPr>
              <a:t>1998 – 2007 Yılları Türkiye Elektrik Sistemi Gerçekleşen Puant ve Enerji Talebi</a:t>
            </a:r>
            <a:endParaRPr lang="tr-TR" sz="3200" b="1">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2 Slayt Numarası Yer Tutucusu"/>
          <p:cNvSpPr>
            <a:spLocks noGrp="1"/>
          </p:cNvSpPr>
          <p:nvPr>
            <p:ph type="sldNum" sz="quarter" idx="12"/>
          </p:nvPr>
        </p:nvSpPr>
        <p:spPr>
          <a:xfrm>
            <a:off x="457200" y="6356350"/>
            <a:ext cx="2133600" cy="365125"/>
          </a:xfrm>
        </p:spPr>
        <p:txBody>
          <a:bodyPr/>
          <a:lstStyle/>
          <a:p>
            <a:pPr algn="l">
              <a:defRPr/>
            </a:pPr>
            <a:fld id="{DD0A6C94-6EE2-4AB6-83EE-0AAD52767A61}" type="slidenum">
              <a:rPr lang="en-US"/>
              <a:pPr algn="l">
                <a:defRPr/>
              </a:pPr>
              <a:t>20</a:t>
            </a:fld>
            <a:endParaRPr lang="en-US"/>
          </a:p>
        </p:txBody>
      </p:sp>
      <p:grpSp>
        <p:nvGrpSpPr>
          <p:cNvPr id="46082" name="Group 2"/>
          <p:cNvGrpSpPr>
            <a:grpSpLocks/>
          </p:cNvGrpSpPr>
          <p:nvPr/>
        </p:nvGrpSpPr>
        <p:grpSpPr bwMode="auto">
          <a:xfrm>
            <a:off x="5661025" y="5299075"/>
            <a:ext cx="2757488" cy="881063"/>
            <a:chOff x="3566" y="3467"/>
            <a:chExt cx="1737" cy="555"/>
          </a:xfrm>
        </p:grpSpPr>
        <p:sp>
          <p:nvSpPr>
            <p:cNvPr id="46165" name="Freeform 3"/>
            <p:cNvSpPr>
              <a:spLocks/>
            </p:cNvSpPr>
            <p:nvPr/>
          </p:nvSpPr>
          <p:spPr bwMode="auto">
            <a:xfrm>
              <a:off x="3595" y="3496"/>
              <a:ext cx="1708" cy="526"/>
            </a:xfrm>
            <a:custGeom>
              <a:avLst/>
              <a:gdLst>
                <a:gd name="T0" fmla="*/ 10 w 3417"/>
                <a:gd name="T1" fmla="*/ 0 h 1052"/>
                <a:gd name="T2" fmla="*/ 9 w 3417"/>
                <a:gd name="T3" fmla="*/ 1 h 1052"/>
                <a:gd name="T4" fmla="*/ 8 w 3417"/>
                <a:gd name="T5" fmla="*/ 1 h 1052"/>
                <a:gd name="T6" fmla="*/ 6 w 3417"/>
                <a:gd name="T7" fmla="*/ 1 h 1052"/>
                <a:gd name="T8" fmla="*/ 4 w 3417"/>
                <a:gd name="T9" fmla="*/ 1 h 1052"/>
                <a:gd name="T10" fmla="*/ 3 w 3417"/>
                <a:gd name="T11" fmla="*/ 3 h 1052"/>
                <a:gd name="T12" fmla="*/ 1 w 3417"/>
                <a:gd name="T13" fmla="*/ 4 h 1052"/>
                <a:gd name="T14" fmla="*/ 0 w 3417"/>
                <a:gd name="T15" fmla="*/ 6 h 1052"/>
                <a:gd name="T16" fmla="*/ 0 w 3417"/>
                <a:gd name="T17" fmla="*/ 8 h 1052"/>
                <a:gd name="T18" fmla="*/ 0 w 3417"/>
                <a:gd name="T19" fmla="*/ 9 h 1052"/>
                <a:gd name="T20" fmla="*/ 0 w 3417"/>
                <a:gd name="T21" fmla="*/ 11 h 1052"/>
                <a:gd name="T22" fmla="*/ 0 w 3417"/>
                <a:gd name="T23" fmla="*/ 54 h 1052"/>
                <a:gd name="T24" fmla="*/ 0 w 3417"/>
                <a:gd name="T25" fmla="*/ 55 h 1052"/>
                <a:gd name="T26" fmla="*/ 0 w 3417"/>
                <a:gd name="T27" fmla="*/ 56 h 1052"/>
                <a:gd name="T28" fmla="*/ 0 w 3417"/>
                <a:gd name="T29" fmla="*/ 59 h 1052"/>
                <a:gd name="T30" fmla="*/ 1 w 3417"/>
                <a:gd name="T31" fmla="*/ 60 h 1052"/>
                <a:gd name="T32" fmla="*/ 3 w 3417"/>
                <a:gd name="T33" fmla="*/ 62 h 1052"/>
                <a:gd name="T34" fmla="*/ 4 w 3417"/>
                <a:gd name="T35" fmla="*/ 63 h 1052"/>
                <a:gd name="T36" fmla="*/ 6 w 3417"/>
                <a:gd name="T37" fmla="*/ 65 h 1052"/>
                <a:gd name="T38" fmla="*/ 8 w 3417"/>
                <a:gd name="T39" fmla="*/ 66 h 1052"/>
                <a:gd name="T40" fmla="*/ 9 w 3417"/>
                <a:gd name="T41" fmla="*/ 66 h 1052"/>
                <a:gd name="T42" fmla="*/ 10 w 3417"/>
                <a:gd name="T43" fmla="*/ 66 h 1052"/>
                <a:gd name="T44" fmla="*/ 202 w 3417"/>
                <a:gd name="T45" fmla="*/ 66 h 1052"/>
                <a:gd name="T46" fmla="*/ 203 w 3417"/>
                <a:gd name="T47" fmla="*/ 66 h 1052"/>
                <a:gd name="T48" fmla="*/ 204 w 3417"/>
                <a:gd name="T49" fmla="*/ 66 h 1052"/>
                <a:gd name="T50" fmla="*/ 206 w 3417"/>
                <a:gd name="T51" fmla="*/ 65 h 1052"/>
                <a:gd name="T52" fmla="*/ 208 w 3417"/>
                <a:gd name="T53" fmla="*/ 63 h 1052"/>
                <a:gd name="T54" fmla="*/ 210 w 3417"/>
                <a:gd name="T55" fmla="*/ 62 h 1052"/>
                <a:gd name="T56" fmla="*/ 211 w 3417"/>
                <a:gd name="T57" fmla="*/ 60 h 1052"/>
                <a:gd name="T58" fmla="*/ 212 w 3417"/>
                <a:gd name="T59" fmla="*/ 59 h 1052"/>
                <a:gd name="T60" fmla="*/ 213 w 3417"/>
                <a:gd name="T61" fmla="*/ 56 h 1052"/>
                <a:gd name="T62" fmla="*/ 213 w 3417"/>
                <a:gd name="T63" fmla="*/ 55 h 1052"/>
                <a:gd name="T64" fmla="*/ 213 w 3417"/>
                <a:gd name="T65" fmla="*/ 54 h 1052"/>
                <a:gd name="T66" fmla="*/ 213 w 3417"/>
                <a:gd name="T67" fmla="*/ 11 h 1052"/>
                <a:gd name="T68" fmla="*/ 213 w 3417"/>
                <a:gd name="T69" fmla="*/ 9 h 1052"/>
                <a:gd name="T70" fmla="*/ 213 w 3417"/>
                <a:gd name="T71" fmla="*/ 8 h 1052"/>
                <a:gd name="T72" fmla="*/ 212 w 3417"/>
                <a:gd name="T73" fmla="*/ 6 h 1052"/>
                <a:gd name="T74" fmla="*/ 211 w 3417"/>
                <a:gd name="T75" fmla="*/ 4 h 1052"/>
                <a:gd name="T76" fmla="*/ 210 w 3417"/>
                <a:gd name="T77" fmla="*/ 3 h 1052"/>
                <a:gd name="T78" fmla="*/ 208 w 3417"/>
                <a:gd name="T79" fmla="*/ 1 h 1052"/>
                <a:gd name="T80" fmla="*/ 206 w 3417"/>
                <a:gd name="T81" fmla="*/ 1 h 1052"/>
                <a:gd name="T82" fmla="*/ 204 w 3417"/>
                <a:gd name="T83" fmla="*/ 1 h 1052"/>
                <a:gd name="T84" fmla="*/ 203 w 3417"/>
                <a:gd name="T85" fmla="*/ 1 h 1052"/>
                <a:gd name="T86" fmla="*/ 202 w 3417"/>
                <a:gd name="T87" fmla="*/ 0 h 1052"/>
                <a:gd name="T88" fmla="*/ 10 w 3417"/>
                <a:gd name="T89" fmla="*/ 0 h 10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7"/>
                <a:gd name="T136" fmla="*/ 0 h 1052"/>
                <a:gd name="T137" fmla="*/ 3417 w 3417"/>
                <a:gd name="T138" fmla="*/ 1052 h 10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7" h="1052">
                  <a:moveTo>
                    <a:pt x="175" y="0"/>
                  </a:moveTo>
                  <a:lnTo>
                    <a:pt x="157" y="2"/>
                  </a:lnTo>
                  <a:lnTo>
                    <a:pt x="140" y="4"/>
                  </a:lnTo>
                  <a:lnTo>
                    <a:pt x="108" y="15"/>
                  </a:lnTo>
                  <a:lnTo>
                    <a:pt x="77" y="30"/>
                  </a:lnTo>
                  <a:lnTo>
                    <a:pt x="51" y="52"/>
                  </a:lnTo>
                  <a:lnTo>
                    <a:pt x="29" y="77"/>
                  </a:lnTo>
                  <a:lnTo>
                    <a:pt x="14" y="108"/>
                  </a:lnTo>
                  <a:lnTo>
                    <a:pt x="4" y="141"/>
                  </a:lnTo>
                  <a:lnTo>
                    <a:pt x="2" y="157"/>
                  </a:lnTo>
                  <a:lnTo>
                    <a:pt x="0" y="176"/>
                  </a:lnTo>
                  <a:lnTo>
                    <a:pt x="0" y="877"/>
                  </a:lnTo>
                  <a:lnTo>
                    <a:pt x="2" y="895"/>
                  </a:lnTo>
                  <a:lnTo>
                    <a:pt x="4" y="911"/>
                  </a:lnTo>
                  <a:lnTo>
                    <a:pt x="14" y="944"/>
                  </a:lnTo>
                  <a:lnTo>
                    <a:pt x="29" y="975"/>
                  </a:lnTo>
                  <a:lnTo>
                    <a:pt x="51" y="1001"/>
                  </a:lnTo>
                  <a:lnTo>
                    <a:pt x="77" y="1023"/>
                  </a:lnTo>
                  <a:lnTo>
                    <a:pt x="108" y="1037"/>
                  </a:lnTo>
                  <a:lnTo>
                    <a:pt x="140" y="1048"/>
                  </a:lnTo>
                  <a:lnTo>
                    <a:pt x="157" y="1052"/>
                  </a:lnTo>
                  <a:lnTo>
                    <a:pt x="175" y="1052"/>
                  </a:lnTo>
                  <a:lnTo>
                    <a:pt x="3241" y="1052"/>
                  </a:lnTo>
                  <a:lnTo>
                    <a:pt x="3260" y="1052"/>
                  </a:lnTo>
                  <a:lnTo>
                    <a:pt x="3276" y="1048"/>
                  </a:lnTo>
                  <a:lnTo>
                    <a:pt x="3309" y="1037"/>
                  </a:lnTo>
                  <a:lnTo>
                    <a:pt x="3340" y="1023"/>
                  </a:lnTo>
                  <a:lnTo>
                    <a:pt x="3366" y="1001"/>
                  </a:lnTo>
                  <a:lnTo>
                    <a:pt x="3388" y="975"/>
                  </a:lnTo>
                  <a:lnTo>
                    <a:pt x="3402" y="944"/>
                  </a:lnTo>
                  <a:lnTo>
                    <a:pt x="3413" y="911"/>
                  </a:lnTo>
                  <a:lnTo>
                    <a:pt x="3417" y="895"/>
                  </a:lnTo>
                  <a:lnTo>
                    <a:pt x="3417" y="877"/>
                  </a:lnTo>
                  <a:lnTo>
                    <a:pt x="3417" y="176"/>
                  </a:lnTo>
                  <a:lnTo>
                    <a:pt x="3417" y="157"/>
                  </a:lnTo>
                  <a:lnTo>
                    <a:pt x="3413" y="141"/>
                  </a:lnTo>
                  <a:lnTo>
                    <a:pt x="3402" y="108"/>
                  </a:lnTo>
                  <a:lnTo>
                    <a:pt x="3388" y="77"/>
                  </a:lnTo>
                  <a:lnTo>
                    <a:pt x="3366" y="52"/>
                  </a:lnTo>
                  <a:lnTo>
                    <a:pt x="3340" y="30"/>
                  </a:lnTo>
                  <a:lnTo>
                    <a:pt x="3309" y="15"/>
                  </a:lnTo>
                  <a:lnTo>
                    <a:pt x="3276" y="4"/>
                  </a:lnTo>
                  <a:lnTo>
                    <a:pt x="3260" y="2"/>
                  </a:lnTo>
                  <a:lnTo>
                    <a:pt x="3241" y="0"/>
                  </a:lnTo>
                  <a:lnTo>
                    <a:pt x="175" y="0"/>
                  </a:lnTo>
                  <a:close/>
                </a:path>
              </a:pathLst>
            </a:custGeom>
            <a:solidFill>
              <a:srgbClr val="808080"/>
            </a:solidFill>
            <a:ln w="9525">
              <a:noFill/>
              <a:round/>
              <a:headEnd/>
              <a:tailEnd/>
            </a:ln>
          </p:spPr>
          <p:txBody>
            <a:bodyPr/>
            <a:lstStyle/>
            <a:p>
              <a:endParaRPr lang="tr-TR"/>
            </a:p>
          </p:txBody>
        </p:sp>
        <p:sp>
          <p:nvSpPr>
            <p:cNvPr id="46166" name="Freeform 4"/>
            <p:cNvSpPr>
              <a:spLocks/>
            </p:cNvSpPr>
            <p:nvPr/>
          </p:nvSpPr>
          <p:spPr bwMode="auto">
            <a:xfrm>
              <a:off x="3566" y="3467"/>
              <a:ext cx="1708" cy="526"/>
            </a:xfrm>
            <a:custGeom>
              <a:avLst/>
              <a:gdLst>
                <a:gd name="T0" fmla="*/ 11 w 3417"/>
                <a:gd name="T1" fmla="*/ 0 h 1052"/>
                <a:gd name="T2" fmla="*/ 9 w 3417"/>
                <a:gd name="T3" fmla="*/ 1 h 1052"/>
                <a:gd name="T4" fmla="*/ 8 w 3417"/>
                <a:gd name="T5" fmla="*/ 1 h 1052"/>
                <a:gd name="T6" fmla="*/ 6 w 3417"/>
                <a:gd name="T7" fmla="*/ 1 h 1052"/>
                <a:gd name="T8" fmla="*/ 4 w 3417"/>
                <a:gd name="T9" fmla="*/ 1 h 1052"/>
                <a:gd name="T10" fmla="*/ 3 w 3417"/>
                <a:gd name="T11" fmla="*/ 3 h 1052"/>
                <a:gd name="T12" fmla="*/ 1 w 3417"/>
                <a:gd name="T13" fmla="*/ 4 h 1052"/>
                <a:gd name="T14" fmla="*/ 0 w 3417"/>
                <a:gd name="T15" fmla="*/ 6 h 1052"/>
                <a:gd name="T16" fmla="*/ 0 w 3417"/>
                <a:gd name="T17" fmla="*/ 8 h 1052"/>
                <a:gd name="T18" fmla="*/ 0 w 3417"/>
                <a:gd name="T19" fmla="*/ 9 h 1052"/>
                <a:gd name="T20" fmla="*/ 0 w 3417"/>
                <a:gd name="T21" fmla="*/ 10 h 1052"/>
                <a:gd name="T22" fmla="*/ 0 w 3417"/>
                <a:gd name="T23" fmla="*/ 54 h 1052"/>
                <a:gd name="T24" fmla="*/ 0 w 3417"/>
                <a:gd name="T25" fmla="*/ 55 h 1052"/>
                <a:gd name="T26" fmla="*/ 0 w 3417"/>
                <a:gd name="T27" fmla="*/ 56 h 1052"/>
                <a:gd name="T28" fmla="*/ 0 w 3417"/>
                <a:gd name="T29" fmla="*/ 59 h 1052"/>
                <a:gd name="T30" fmla="*/ 1 w 3417"/>
                <a:gd name="T31" fmla="*/ 60 h 1052"/>
                <a:gd name="T32" fmla="*/ 3 w 3417"/>
                <a:gd name="T33" fmla="*/ 62 h 1052"/>
                <a:gd name="T34" fmla="*/ 4 w 3417"/>
                <a:gd name="T35" fmla="*/ 63 h 1052"/>
                <a:gd name="T36" fmla="*/ 6 w 3417"/>
                <a:gd name="T37" fmla="*/ 65 h 1052"/>
                <a:gd name="T38" fmla="*/ 8 w 3417"/>
                <a:gd name="T39" fmla="*/ 66 h 1052"/>
                <a:gd name="T40" fmla="*/ 9 w 3417"/>
                <a:gd name="T41" fmla="*/ 66 h 1052"/>
                <a:gd name="T42" fmla="*/ 11 w 3417"/>
                <a:gd name="T43" fmla="*/ 66 h 1052"/>
                <a:gd name="T44" fmla="*/ 202 w 3417"/>
                <a:gd name="T45" fmla="*/ 66 h 1052"/>
                <a:gd name="T46" fmla="*/ 203 w 3417"/>
                <a:gd name="T47" fmla="*/ 66 h 1052"/>
                <a:gd name="T48" fmla="*/ 204 w 3417"/>
                <a:gd name="T49" fmla="*/ 66 h 1052"/>
                <a:gd name="T50" fmla="*/ 206 w 3417"/>
                <a:gd name="T51" fmla="*/ 65 h 1052"/>
                <a:gd name="T52" fmla="*/ 208 w 3417"/>
                <a:gd name="T53" fmla="*/ 63 h 1052"/>
                <a:gd name="T54" fmla="*/ 210 w 3417"/>
                <a:gd name="T55" fmla="*/ 62 h 1052"/>
                <a:gd name="T56" fmla="*/ 211 w 3417"/>
                <a:gd name="T57" fmla="*/ 60 h 1052"/>
                <a:gd name="T58" fmla="*/ 212 w 3417"/>
                <a:gd name="T59" fmla="*/ 59 h 1052"/>
                <a:gd name="T60" fmla="*/ 213 w 3417"/>
                <a:gd name="T61" fmla="*/ 56 h 1052"/>
                <a:gd name="T62" fmla="*/ 213 w 3417"/>
                <a:gd name="T63" fmla="*/ 55 h 1052"/>
                <a:gd name="T64" fmla="*/ 213 w 3417"/>
                <a:gd name="T65" fmla="*/ 54 h 1052"/>
                <a:gd name="T66" fmla="*/ 213 w 3417"/>
                <a:gd name="T67" fmla="*/ 10 h 1052"/>
                <a:gd name="T68" fmla="*/ 213 w 3417"/>
                <a:gd name="T69" fmla="*/ 9 h 1052"/>
                <a:gd name="T70" fmla="*/ 213 w 3417"/>
                <a:gd name="T71" fmla="*/ 8 h 1052"/>
                <a:gd name="T72" fmla="*/ 212 w 3417"/>
                <a:gd name="T73" fmla="*/ 6 h 1052"/>
                <a:gd name="T74" fmla="*/ 211 w 3417"/>
                <a:gd name="T75" fmla="*/ 4 h 1052"/>
                <a:gd name="T76" fmla="*/ 210 w 3417"/>
                <a:gd name="T77" fmla="*/ 3 h 1052"/>
                <a:gd name="T78" fmla="*/ 208 w 3417"/>
                <a:gd name="T79" fmla="*/ 1 h 1052"/>
                <a:gd name="T80" fmla="*/ 206 w 3417"/>
                <a:gd name="T81" fmla="*/ 1 h 1052"/>
                <a:gd name="T82" fmla="*/ 204 w 3417"/>
                <a:gd name="T83" fmla="*/ 1 h 1052"/>
                <a:gd name="T84" fmla="*/ 203 w 3417"/>
                <a:gd name="T85" fmla="*/ 1 h 1052"/>
                <a:gd name="T86" fmla="*/ 202 w 3417"/>
                <a:gd name="T87" fmla="*/ 0 h 1052"/>
                <a:gd name="T88" fmla="*/ 11 w 3417"/>
                <a:gd name="T89" fmla="*/ 0 h 10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7"/>
                <a:gd name="T136" fmla="*/ 0 h 1052"/>
                <a:gd name="T137" fmla="*/ 3417 w 3417"/>
                <a:gd name="T138" fmla="*/ 1052 h 10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7" h="1052">
                  <a:moveTo>
                    <a:pt x="176" y="0"/>
                  </a:moveTo>
                  <a:lnTo>
                    <a:pt x="157" y="2"/>
                  </a:lnTo>
                  <a:lnTo>
                    <a:pt x="141" y="4"/>
                  </a:lnTo>
                  <a:lnTo>
                    <a:pt x="108" y="15"/>
                  </a:lnTo>
                  <a:lnTo>
                    <a:pt x="77" y="29"/>
                  </a:lnTo>
                  <a:lnTo>
                    <a:pt x="52" y="51"/>
                  </a:lnTo>
                  <a:lnTo>
                    <a:pt x="30" y="77"/>
                  </a:lnTo>
                  <a:lnTo>
                    <a:pt x="15" y="108"/>
                  </a:lnTo>
                  <a:lnTo>
                    <a:pt x="4" y="141"/>
                  </a:lnTo>
                  <a:lnTo>
                    <a:pt x="2" y="157"/>
                  </a:lnTo>
                  <a:lnTo>
                    <a:pt x="0" y="175"/>
                  </a:lnTo>
                  <a:lnTo>
                    <a:pt x="0" y="876"/>
                  </a:lnTo>
                  <a:lnTo>
                    <a:pt x="2" y="895"/>
                  </a:lnTo>
                  <a:lnTo>
                    <a:pt x="4" y="911"/>
                  </a:lnTo>
                  <a:lnTo>
                    <a:pt x="15" y="944"/>
                  </a:lnTo>
                  <a:lnTo>
                    <a:pt x="30" y="975"/>
                  </a:lnTo>
                  <a:lnTo>
                    <a:pt x="52" y="1000"/>
                  </a:lnTo>
                  <a:lnTo>
                    <a:pt x="77" y="1022"/>
                  </a:lnTo>
                  <a:lnTo>
                    <a:pt x="108" y="1037"/>
                  </a:lnTo>
                  <a:lnTo>
                    <a:pt x="141" y="1048"/>
                  </a:lnTo>
                  <a:lnTo>
                    <a:pt x="157" y="1052"/>
                  </a:lnTo>
                  <a:lnTo>
                    <a:pt x="176" y="1052"/>
                  </a:lnTo>
                  <a:lnTo>
                    <a:pt x="3242" y="1052"/>
                  </a:lnTo>
                  <a:lnTo>
                    <a:pt x="3260" y="1052"/>
                  </a:lnTo>
                  <a:lnTo>
                    <a:pt x="3277" y="1048"/>
                  </a:lnTo>
                  <a:lnTo>
                    <a:pt x="3310" y="1037"/>
                  </a:lnTo>
                  <a:lnTo>
                    <a:pt x="3341" y="1022"/>
                  </a:lnTo>
                  <a:lnTo>
                    <a:pt x="3366" y="1000"/>
                  </a:lnTo>
                  <a:lnTo>
                    <a:pt x="3388" y="975"/>
                  </a:lnTo>
                  <a:lnTo>
                    <a:pt x="3403" y="944"/>
                  </a:lnTo>
                  <a:lnTo>
                    <a:pt x="3414" y="911"/>
                  </a:lnTo>
                  <a:lnTo>
                    <a:pt x="3417" y="895"/>
                  </a:lnTo>
                  <a:lnTo>
                    <a:pt x="3417" y="876"/>
                  </a:lnTo>
                  <a:lnTo>
                    <a:pt x="3417" y="175"/>
                  </a:lnTo>
                  <a:lnTo>
                    <a:pt x="3417" y="157"/>
                  </a:lnTo>
                  <a:lnTo>
                    <a:pt x="3414" y="141"/>
                  </a:lnTo>
                  <a:lnTo>
                    <a:pt x="3403" y="108"/>
                  </a:lnTo>
                  <a:lnTo>
                    <a:pt x="3388" y="77"/>
                  </a:lnTo>
                  <a:lnTo>
                    <a:pt x="3366" y="51"/>
                  </a:lnTo>
                  <a:lnTo>
                    <a:pt x="3341" y="29"/>
                  </a:lnTo>
                  <a:lnTo>
                    <a:pt x="3310" y="15"/>
                  </a:lnTo>
                  <a:lnTo>
                    <a:pt x="3277" y="4"/>
                  </a:lnTo>
                  <a:lnTo>
                    <a:pt x="3260" y="2"/>
                  </a:lnTo>
                  <a:lnTo>
                    <a:pt x="3242" y="0"/>
                  </a:lnTo>
                  <a:lnTo>
                    <a:pt x="176" y="0"/>
                  </a:lnTo>
                  <a:close/>
                </a:path>
              </a:pathLst>
            </a:custGeom>
            <a:solidFill>
              <a:srgbClr val="EAEAEA"/>
            </a:solidFill>
            <a:ln w="7938">
              <a:solidFill>
                <a:srgbClr val="808080"/>
              </a:solidFill>
              <a:prstDash val="solid"/>
              <a:round/>
              <a:headEnd/>
              <a:tailEnd/>
            </a:ln>
          </p:spPr>
          <p:txBody>
            <a:bodyPr/>
            <a:lstStyle/>
            <a:p>
              <a:endParaRPr lang="tr-TR"/>
            </a:p>
          </p:txBody>
        </p:sp>
      </p:grpSp>
      <p:grpSp>
        <p:nvGrpSpPr>
          <p:cNvPr id="46083" name="Group 5"/>
          <p:cNvGrpSpPr>
            <a:grpSpLocks/>
          </p:cNvGrpSpPr>
          <p:nvPr/>
        </p:nvGrpSpPr>
        <p:grpSpPr bwMode="auto">
          <a:xfrm>
            <a:off x="538163" y="1752600"/>
            <a:ext cx="7904162" cy="533400"/>
            <a:chOff x="339" y="1233"/>
            <a:chExt cx="4979" cy="336"/>
          </a:xfrm>
        </p:grpSpPr>
        <p:sp>
          <p:nvSpPr>
            <p:cNvPr id="46163" name="Freeform 6"/>
            <p:cNvSpPr>
              <a:spLocks/>
            </p:cNvSpPr>
            <p:nvPr/>
          </p:nvSpPr>
          <p:spPr bwMode="auto">
            <a:xfrm>
              <a:off x="368" y="1262"/>
              <a:ext cx="4950" cy="307"/>
            </a:xfrm>
            <a:custGeom>
              <a:avLst/>
              <a:gdLst>
                <a:gd name="T0" fmla="*/ 6 w 9900"/>
                <a:gd name="T1" fmla="*/ 0 h 613"/>
                <a:gd name="T2" fmla="*/ 5 w 9900"/>
                <a:gd name="T3" fmla="*/ 1 h 613"/>
                <a:gd name="T4" fmla="*/ 3 w 9900"/>
                <a:gd name="T5" fmla="*/ 1 h 613"/>
                <a:gd name="T6" fmla="*/ 2 w 9900"/>
                <a:gd name="T7" fmla="*/ 2 h 613"/>
                <a:gd name="T8" fmla="*/ 1 w 9900"/>
                <a:gd name="T9" fmla="*/ 2 h 613"/>
                <a:gd name="T10" fmla="*/ 1 w 9900"/>
                <a:gd name="T11" fmla="*/ 3 h 613"/>
                <a:gd name="T12" fmla="*/ 1 w 9900"/>
                <a:gd name="T13" fmla="*/ 4 h 613"/>
                <a:gd name="T14" fmla="*/ 1 w 9900"/>
                <a:gd name="T15" fmla="*/ 6 h 613"/>
                <a:gd name="T16" fmla="*/ 0 w 9900"/>
                <a:gd name="T17" fmla="*/ 7 h 613"/>
                <a:gd name="T18" fmla="*/ 0 w 9900"/>
                <a:gd name="T19" fmla="*/ 32 h 613"/>
                <a:gd name="T20" fmla="*/ 1 w 9900"/>
                <a:gd name="T21" fmla="*/ 34 h 613"/>
                <a:gd name="T22" fmla="*/ 1 w 9900"/>
                <a:gd name="T23" fmla="*/ 35 h 613"/>
                <a:gd name="T24" fmla="*/ 1 w 9900"/>
                <a:gd name="T25" fmla="*/ 36 h 613"/>
                <a:gd name="T26" fmla="*/ 1 w 9900"/>
                <a:gd name="T27" fmla="*/ 37 h 613"/>
                <a:gd name="T28" fmla="*/ 2 w 9900"/>
                <a:gd name="T29" fmla="*/ 38 h 613"/>
                <a:gd name="T30" fmla="*/ 3 w 9900"/>
                <a:gd name="T31" fmla="*/ 38 h 613"/>
                <a:gd name="T32" fmla="*/ 5 w 9900"/>
                <a:gd name="T33" fmla="*/ 39 h 613"/>
                <a:gd name="T34" fmla="*/ 6 w 9900"/>
                <a:gd name="T35" fmla="*/ 39 h 613"/>
                <a:gd name="T36" fmla="*/ 613 w 9900"/>
                <a:gd name="T37" fmla="*/ 39 h 613"/>
                <a:gd name="T38" fmla="*/ 614 w 9900"/>
                <a:gd name="T39" fmla="*/ 39 h 613"/>
                <a:gd name="T40" fmla="*/ 615 w 9900"/>
                <a:gd name="T41" fmla="*/ 38 h 613"/>
                <a:gd name="T42" fmla="*/ 616 w 9900"/>
                <a:gd name="T43" fmla="*/ 38 h 613"/>
                <a:gd name="T44" fmla="*/ 617 w 9900"/>
                <a:gd name="T45" fmla="*/ 37 h 613"/>
                <a:gd name="T46" fmla="*/ 618 w 9900"/>
                <a:gd name="T47" fmla="*/ 36 h 613"/>
                <a:gd name="T48" fmla="*/ 619 w 9900"/>
                <a:gd name="T49" fmla="*/ 35 h 613"/>
                <a:gd name="T50" fmla="*/ 619 w 9900"/>
                <a:gd name="T51" fmla="*/ 34 h 613"/>
                <a:gd name="T52" fmla="*/ 619 w 9900"/>
                <a:gd name="T53" fmla="*/ 32 h 613"/>
                <a:gd name="T54" fmla="*/ 619 w 9900"/>
                <a:gd name="T55" fmla="*/ 7 h 613"/>
                <a:gd name="T56" fmla="*/ 619 w 9900"/>
                <a:gd name="T57" fmla="*/ 6 h 613"/>
                <a:gd name="T58" fmla="*/ 619 w 9900"/>
                <a:gd name="T59" fmla="*/ 4 h 613"/>
                <a:gd name="T60" fmla="*/ 618 w 9900"/>
                <a:gd name="T61" fmla="*/ 3 h 613"/>
                <a:gd name="T62" fmla="*/ 617 w 9900"/>
                <a:gd name="T63" fmla="*/ 2 h 613"/>
                <a:gd name="T64" fmla="*/ 616 w 9900"/>
                <a:gd name="T65" fmla="*/ 2 h 613"/>
                <a:gd name="T66" fmla="*/ 615 w 9900"/>
                <a:gd name="T67" fmla="*/ 1 h 613"/>
                <a:gd name="T68" fmla="*/ 614 w 9900"/>
                <a:gd name="T69" fmla="*/ 1 h 613"/>
                <a:gd name="T70" fmla="*/ 613 w 9900"/>
                <a:gd name="T71" fmla="*/ 0 h 613"/>
                <a:gd name="T72" fmla="*/ 6 w 9900"/>
                <a:gd name="T73" fmla="*/ 0 h 6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00"/>
                <a:gd name="T112" fmla="*/ 0 h 613"/>
                <a:gd name="T113" fmla="*/ 9900 w 9900"/>
                <a:gd name="T114" fmla="*/ 613 h 6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00" h="613">
                  <a:moveTo>
                    <a:pt x="102" y="0"/>
                  </a:moveTo>
                  <a:lnTo>
                    <a:pt x="82" y="2"/>
                  </a:lnTo>
                  <a:lnTo>
                    <a:pt x="62" y="7"/>
                  </a:lnTo>
                  <a:lnTo>
                    <a:pt x="46" y="18"/>
                  </a:lnTo>
                  <a:lnTo>
                    <a:pt x="29" y="29"/>
                  </a:lnTo>
                  <a:lnTo>
                    <a:pt x="18" y="46"/>
                  </a:lnTo>
                  <a:lnTo>
                    <a:pt x="7" y="62"/>
                  </a:lnTo>
                  <a:lnTo>
                    <a:pt x="2" y="82"/>
                  </a:lnTo>
                  <a:lnTo>
                    <a:pt x="0" y="102"/>
                  </a:lnTo>
                  <a:lnTo>
                    <a:pt x="0" y="511"/>
                  </a:lnTo>
                  <a:lnTo>
                    <a:pt x="2" y="531"/>
                  </a:lnTo>
                  <a:lnTo>
                    <a:pt x="7" y="551"/>
                  </a:lnTo>
                  <a:lnTo>
                    <a:pt x="18" y="568"/>
                  </a:lnTo>
                  <a:lnTo>
                    <a:pt x="29" y="584"/>
                  </a:lnTo>
                  <a:lnTo>
                    <a:pt x="46" y="595"/>
                  </a:lnTo>
                  <a:lnTo>
                    <a:pt x="62" y="606"/>
                  </a:lnTo>
                  <a:lnTo>
                    <a:pt x="82" y="611"/>
                  </a:lnTo>
                  <a:lnTo>
                    <a:pt x="102" y="613"/>
                  </a:lnTo>
                  <a:lnTo>
                    <a:pt x="9798" y="613"/>
                  </a:lnTo>
                  <a:lnTo>
                    <a:pt x="9818" y="611"/>
                  </a:lnTo>
                  <a:lnTo>
                    <a:pt x="9838" y="606"/>
                  </a:lnTo>
                  <a:lnTo>
                    <a:pt x="9854" y="595"/>
                  </a:lnTo>
                  <a:lnTo>
                    <a:pt x="9871" y="584"/>
                  </a:lnTo>
                  <a:lnTo>
                    <a:pt x="9882" y="568"/>
                  </a:lnTo>
                  <a:lnTo>
                    <a:pt x="9893" y="551"/>
                  </a:lnTo>
                  <a:lnTo>
                    <a:pt x="9898" y="531"/>
                  </a:lnTo>
                  <a:lnTo>
                    <a:pt x="9900" y="511"/>
                  </a:lnTo>
                  <a:lnTo>
                    <a:pt x="9900" y="102"/>
                  </a:lnTo>
                  <a:lnTo>
                    <a:pt x="9898" y="82"/>
                  </a:lnTo>
                  <a:lnTo>
                    <a:pt x="9893" y="62"/>
                  </a:lnTo>
                  <a:lnTo>
                    <a:pt x="9882" y="46"/>
                  </a:lnTo>
                  <a:lnTo>
                    <a:pt x="9871" y="29"/>
                  </a:lnTo>
                  <a:lnTo>
                    <a:pt x="9854" y="18"/>
                  </a:lnTo>
                  <a:lnTo>
                    <a:pt x="9838" y="7"/>
                  </a:lnTo>
                  <a:lnTo>
                    <a:pt x="9818" y="2"/>
                  </a:lnTo>
                  <a:lnTo>
                    <a:pt x="9798" y="0"/>
                  </a:lnTo>
                  <a:lnTo>
                    <a:pt x="102" y="0"/>
                  </a:lnTo>
                  <a:close/>
                </a:path>
              </a:pathLst>
            </a:custGeom>
            <a:solidFill>
              <a:srgbClr val="808080"/>
            </a:solidFill>
            <a:ln w="9525">
              <a:noFill/>
              <a:round/>
              <a:headEnd/>
              <a:tailEnd/>
            </a:ln>
          </p:spPr>
          <p:txBody>
            <a:bodyPr/>
            <a:lstStyle/>
            <a:p>
              <a:endParaRPr lang="tr-TR"/>
            </a:p>
          </p:txBody>
        </p:sp>
        <p:sp>
          <p:nvSpPr>
            <p:cNvPr id="46164" name="Freeform 7"/>
            <p:cNvSpPr>
              <a:spLocks/>
            </p:cNvSpPr>
            <p:nvPr/>
          </p:nvSpPr>
          <p:spPr bwMode="auto">
            <a:xfrm>
              <a:off x="339" y="1233"/>
              <a:ext cx="4950" cy="306"/>
            </a:xfrm>
            <a:custGeom>
              <a:avLst/>
              <a:gdLst>
                <a:gd name="T0" fmla="*/ 6 w 9901"/>
                <a:gd name="T1" fmla="*/ 0 h 614"/>
                <a:gd name="T2" fmla="*/ 5 w 9901"/>
                <a:gd name="T3" fmla="*/ 0 h 614"/>
                <a:gd name="T4" fmla="*/ 3 w 9901"/>
                <a:gd name="T5" fmla="*/ 0 h 614"/>
                <a:gd name="T6" fmla="*/ 2 w 9901"/>
                <a:gd name="T7" fmla="*/ 1 h 614"/>
                <a:gd name="T8" fmla="*/ 1 w 9901"/>
                <a:gd name="T9" fmla="*/ 1 h 614"/>
                <a:gd name="T10" fmla="*/ 1 w 9901"/>
                <a:gd name="T11" fmla="*/ 2 h 614"/>
                <a:gd name="T12" fmla="*/ 0 w 9901"/>
                <a:gd name="T13" fmla="*/ 3 h 614"/>
                <a:gd name="T14" fmla="*/ 0 w 9901"/>
                <a:gd name="T15" fmla="*/ 5 h 614"/>
                <a:gd name="T16" fmla="*/ 0 w 9901"/>
                <a:gd name="T17" fmla="*/ 6 h 614"/>
                <a:gd name="T18" fmla="*/ 0 w 9901"/>
                <a:gd name="T19" fmla="*/ 31 h 614"/>
                <a:gd name="T20" fmla="*/ 0 w 9901"/>
                <a:gd name="T21" fmla="*/ 33 h 614"/>
                <a:gd name="T22" fmla="*/ 0 w 9901"/>
                <a:gd name="T23" fmla="*/ 34 h 614"/>
                <a:gd name="T24" fmla="*/ 1 w 9901"/>
                <a:gd name="T25" fmla="*/ 35 h 614"/>
                <a:gd name="T26" fmla="*/ 1 w 9901"/>
                <a:gd name="T27" fmla="*/ 36 h 614"/>
                <a:gd name="T28" fmla="*/ 2 w 9901"/>
                <a:gd name="T29" fmla="*/ 37 h 614"/>
                <a:gd name="T30" fmla="*/ 3 w 9901"/>
                <a:gd name="T31" fmla="*/ 37 h 614"/>
                <a:gd name="T32" fmla="*/ 5 w 9901"/>
                <a:gd name="T33" fmla="*/ 38 h 614"/>
                <a:gd name="T34" fmla="*/ 6 w 9901"/>
                <a:gd name="T35" fmla="*/ 38 h 614"/>
                <a:gd name="T36" fmla="*/ 612 w 9901"/>
                <a:gd name="T37" fmla="*/ 38 h 614"/>
                <a:gd name="T38" fmla="*/ 613 w 9901"/>
                <a:gd name="T39" fmla="*/ 38 h 614"/>
                <a:gd name="T40" fmla="*/ 614 w 9901"/>
                <a:gd name="T41" fmla="*/ 37 h 614"/>
                <a:gd name="T42" fmla="*/ 615 w 9901"/>
                <a:gd name="T43" fmla="*/ 37 h 614"/>
                <a:gd name="T44" fmla="*/ 616 w 9901"/>
                <a:gd name="T45" fmla="*/ 36 h 614"/>
                <a:gd name="T46" fmla="*/ 617 w 9901"/>
                <a:gd name="T47" fmla="*/ 35 h 614"/>
                <a:gd name="T48" fmla="*/ 618 w 9901"/>
                <a:gd name="T49" fmla="*/ 34 h 614"/>
                <a:gd name="T50" fmla="*/ 618 w 9901"/>
                <a:gd name="T51" fmla="*/ 33 h 614"/>
                <a:gd name="T52" fmla="*/ 618 w 9901"/>
                <a:gd name="T53" fmla="*/ 31 h 614"/>
                <a:gd name="T54" fmla="*/ 618 w 9901"/>
                <a:gd name="T55" fmla="*/ 6 h 614"/>
                <a:gd name="T56" fmla="*/ 618 w 9901"/>
                <a:gd name="T57" fmla="*/ 5 h 614"/>
                <a:gd name="T58" fmla="*/ 618 w 9901"/>
                <a:gd name="T59" fmla="*/ 3 h 614"/>
                <a:gd name="T60" fmla="*/ 617 w 9901"/>
                <a:gd name="T61" fmla="*/ 2 h 614"/>
                <a:gd name="T62" fmla="*/ 616 w 9901"/>
                <a:gd name="T63" fmla="*/ 1 h 614"/>
                <a:gd name="T64" fmla="*/ 615 w 9901"/>
                <a:gd name="T65" fmla="*/ 1 h 614"/>
                <a:gd name="T66" fmla="*/ 614 w 9901"/>
                <a:gd name="T67" fmla="*/ 0 h 614"/>
                <a:gd name="T68" fmla="*/ 613 w 9901"/>
                <a:gd name="T69" fmla="*/ 0 h 614"/>
                <a:gd name="T70" fmla="*/ 612 w 9901"/>
                <a:gd name="T71" fmla="*/ 0 h 614"/>
                <a:gd name="T72" fmla="*/ 6 w 9901"/>
                <a:gd name="T73" fmla="*/ 0 h 6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01"/>
                <a:gd name="T112" fmla="*/ 0 h 614"/>
                <a:gd name="T113" fmla="*/ 9901 w 9901"/>
                <a:gd name="T114" fmla="*/ 614 h 6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01" h="614">
                  <a:moveTo>
                    <a:pt x="103" y="0"/>
                  </a:moveTo>
                  <a:lnTo>
                    <a:pt x="83" y="2"/>
                  </a:lnTo>
                  <a:lnTo>
                    <a:pt x="63" y="8"/>
                  </a:lnTo>
                  <a:lnTo>
                    <a:pt x="46" y="19"/>
                  </a:lnTo>
                  <a:lnTo>
                    <a:pt x="30" y="30"/>
                  </a:lnTo>
                  <a:lnTo>
                    <a:pt x="19" y="46"/>
                  </a:lnTo>
                  <a:lnTo>
                    <a:pt x="8" y="63"/>
                  </a:lnTo>
                  <a:lnTo>
                    <a:pt x="2" y="83"/>
                  </a:lnTo>
                  <a:lnTo>
                    <a:pt x="0" y="103"/>
                  </a:lnTo>
                  <a:lnTo>
                    <a:pt x="0" y="512"/>
                  </a:lnTo>
                  <a:lnTo>
                    <a:pt x="2" y="532"/>
                  </a:lnTo>
                  <a:lnTo>
                    <a:pt x="8" y="552"/>
                  </a:lnTo>
                  <a:lnTo>
                    <a:pt x="19" y="568"/>
                  </a:lnTo>
                  <a:lnTo>
                    <a:pt x="30" y="585"/>
                  </a:lnTo>
                  <a:lnTo>
                    <a:pt x="46" y="596"/>
                  </a:lnTo>
                  <a:lnTo>
                    <a:pt x="63" y="607"/>
                  </a:lnTo>
                  <a:lnTo>
                    <a:pt x="83" y="612"/>
                  </a:lnTo>
                  <a:lnTo>
                    <a:pt x="103" y="614"/>
                  </a:lnTo>
                  <a:lnTo>
                    <a:pt x="9798" y="614"/>
                  </a:lnTo>
                  <a:lnTo>
                    <a:pt x="9818" y="612"/>
                  </a:lnTo>
                  <a:lnTo>
                    <a:pt x="9838" y="607"/>
                  </a:lnTo>
                  <a:lnTo>
                    <a:pt x="9855" y="596"/>
                  </a:lnTo>
                  <a:lnTo>
                    <a:pt x="9871" y="585"/>
                  </a:lnTo>
                  <a:lnTo>
                    <a:pt x="9882" y="568"/>
                  </a:lnTo>
                  <a:lnTo>
                    <a:pt x="9893" y="552"/>
                  </a:lnTo>
                  <a:lnTo>
                    <a:pt x="9899" y="532"/>
                  </a:lnTo>
                  <a:lnTo>
                    <a:pt x="9901" y="512"/>
                  </a:lnTo>
                  <a:lnTo>
                    <a:pt x="9901" y="103"/>
                  </a:lnTo>
                  <a:lnTo>
                    <a:pt x="9899" y="83"/>
                  </a:lnTo>
                  <a:lnTo>
                    <a:pt x="9893" y="63"/>
                  </a:lnTo>
                  <a:lnTo>
                    <a:pt x="9882" y="46"/>
                  </a:lnTo>
                  <a:lnTo>
                    <a:pt x="9871" y="30"/>
                  </a:lnTo>
                  <a:lnTo>
                    <a:pt x="9855" y="19"/>
                  </a:lnTo>
                  <a:lnTo>
                    <a:pt x="9838" y="8"/>
                  </a:lnTo>
                  <a:lnTo>
                    <a:pt x="9818" y="2"/>
                  </a:lnTo>
                  <a:lnTo>
                    <a:pt x="9798" y="0"/>
                  </a:lnTo>
                  <a:lnTo>
                    <a:pt x="103" y="0"/>
                  </a:lnTo>
                  <a:close/>
                </a:path>
              </a:pathLst>
            </a:custGeom>
            <a:solidFill>
              <a:srgbClr val="FFFFCC"/>
            </a:solidFill>
            <a:ln w="7938">
              <a:solidFill>
                <a:srgbClr val="808080"/>
              </a:solidFill>
              <a:prstDash val="solid"/>
              <a:round/>
              <a:headEnd/>
              <a:tailEnd/>
            </a:ln>
          </p:spPr>
          <p:txBody>
            <a:bodyPr/>
            <a:lstStyle/>
            <a:p>
              <a:endParaRPr lang="tr-TR"/>
            </a:p>
          </p:txBody>
        </p:sp>
      </p:grpSp>
      <p:sp>
        <p:nvSpPr>
          <p:cNvPr id="46084" name="Rectangle 8"/>
          <p:cNvSpPr>
            <a:spLocks noChangeArrowheads="1"/>
          </p:cNvSpPr>
          <p:nvPr/>
        </p:nvSpPr>
        <p:spPr bwMode="auto">
          <a:xfrm>
            <a:off x="573088" y="1822450"/>
            <a:ext cx="1125537" cy="334963"/>
          </a:xfrm>
          <a:prstGeom prst="rect">
            <a:avLst/>
          </a:prstGeom>
          <a:noFill/>
          <a:ln w="9525">
            <a:noFill/>
            <a:miter lim="800000"/>
            <a:headEnd/>
            <a:tailEnd/>
          </a:ln>
        </p:spPr>
        <p:txBody>
          <a:bodyPr/>
          <a:lstStyle/>
          <a:p>
            <a:endParaRPr lang="tr-TR">
              <a:latin typeface="Calibri" pitchFamily="34" charset="0"/>
            </a:endParaRPr>
          </a:p>
        </p:txBody>
      </p:sp>
      <p:sp>
        <p:nvSpPr>
          <p:cNvPr id="46085" name="Rectangle 9"/>
          <p:cNvSpPr>
            <a:spLocks noChangeArrowheads="1"/>
          </p:cNvSpPr>
          <p:nvPr/>
        </p:nvSpPr>
        <p:spPr bwMode="auto">
          <a:xfrm>
            <a:off x="657225" y="1863725"/>
            <a:ext cx="773113" cy="244475"/>
          </a:xfrm>
          <a:prstGeom prst="rect">
            <a:avLst/>
          </a:prstGeom>
          <a:noFill/>
          <a:ln w="9525">
            <a:noFill/>
            <a:miter lim="800000"/>
            <a:headEnd/>
            <a:tailEnd/>
          </a:ln>
        </p:spPr>
        <p:txBody>
          <a:bodyPr wrap="none" lIns="0" tIns="0" rIns="0" bIns="0">
            <a:spAutoFit/>
          </a:bodyPr>
          <a:lstStyle/>
          <a:p>
            <a:pPr eaLnBrk="0" hangingPunct="0"/>
            <a:r>
              <a:rPr lang="tr-TR">
                <a:solidFill>
                  <a:srgbClr val="808080"/>
                </a:solidFill>
                <a:latin typeface="Calibri" pitchFamily="34" charset="0"/>
              </a:rPr>
              <a:t>Zaman</a:t>
            </a:r>
            <a:endParaRPr lang="en-GB" sz="2400">
              <a:latin typeface="Times" pitchFamily="18" charset="0"/>
            </a:endParaRPr>
          </a:p>
        </p:txBody>
      </p:sp>
      <p:sp>
        <p:nvSpPr>
          <p:cNvPr id="46086" name="Rectangle 10"/>
          <p:cNvSpPr>
            <a:spLocks noChangeArrowheads="1"/>
          </p:cNvSpPr>
          <p:nvPr/>
        </p:nvSpPr>
        <p:spPr bwMode="auto">
          <a:xfrm>
            <a:off x="5661025" y="5299075"/>
            <a:ext cx="1128713" cy="307975"/>
          </a:xfrm>
          <a:prstGeom prst="rect">
            <a:avLst/>
          </a:prstGeom>
          <a:noFill/>
          <a:ln w="9525">
            <a:noFill/>
            <a:miter lim="800000"/>
            <a:headEnd/>
            <a:tailEnd/>
          </a:ln>
        </p:spPr>
        <p:txBody>
          <a:bodyPr/>
          <a:lstStyle/>
          <a:p>
            <a:endParaRPr lang="tr-TR">
              <a:latin typeface="Calibri" pitchFamily="34" charset="0"/>
            </a:endParaRPr>
          </a:p>
        </p:txBody>
      </p:sp>
      <p:sp>
        <p:nvSpPr>
          <p:cNvPr id="46087" name="Rectangle 11"/>
          <p:cNvSpPr>
            <a:spLocks noChangeArrowheads="1"/>
          </p:cNvSpPr>
          <p:nvPr/>
        </p:nvSpPr>
        <p:spPr bwMode="auto">
          <a:xfrm>
            <a:off x="5745163" y="5338763"/>
            <a:ext cx="1514475" cy="228600"/>
          </a:xfrm>
          <a:prstGeom prst="rect">
            <a:avLst/>
          </a:prstGeom>
          <a:noFill/>
          <a:ln w="9525">
            <a:noFill/>
            <a:miter lim="800000"/>
            <a:headEnd/>
            <a:tailEnd/>
          </a:ln>
        </p:spPr>
        <p:txBody>
          <a:bodyPr wrap="none" lIns="0" tIns="0" rIns="0" bIns="0">
            <a:spAutoFit/>
          </a:bodyPr>
          <a:lstStyle/>
          <a:p>
            <a:pPr eaLnBrk="0" hangingPunct="0"/>
            <a:r>
              <a:rPr lang="tr-TR" sz="1500">
                <a:solidFill>
                  <a:srgbClr val="FF3300"/>
                </a:solidFill>
                <a:latin typeface="Calibri" pitchFamily="34" charset="0"/>
              </a:rPr>
              <a:t>Gerçek zaman</a:t>
            </a:r>
            <a:endParaRPr lang="en-GB" sz="2400">
              <a:latin typeface="Times" pitchFamily="18" charset="0"/>
            </a:endParaRPr>
          </a:p>
        </p:txBody>
      </p:sp>
      <p:sp>
        <p:nvSpPr>
          <p:cNvPr id="46088" name="Rectangle 12"/>
          <p:cNvSpPr>
            <a:spLocks noChangeArrowheads="1"/>
          </p:cNvSpPr>
          <p:nvPr/>
        </p:nvSpPr>
        <p:spPr bwMode="auto">
          <a:xfrm>
            <a:off x="1023938" y="3100388"/>
            <a:ext cx="804862" cy="531812"/>
          </a:xfrm>
          <a:prstGeom prst="rect">
            <a:avLst/>
          </a:prstGeom>
          <a:noFill/>
          <a:ln w="9525">
            <a:noFill/>
            <a:miter lim="800000"/>
            <a:headEnd/>
            <a:tailEnd/>
          </a:ln>
        </p:spPr>
        <p:txBody>
          <a:bodyPr/>
          <a:lstStyle/>
          <a:p>
            <a:endParaRPr lang="tr-TR">
              <a:latin typeface="Calibri" pitchFamily="34" charset="0"/>
            </a:endParaRPr>
          </a:p>
        </p:txBody>
      </p:sp>
      <p:sp>
        <p:nvSpPr>
          <p:cNvPr id="46089" name="Rectangle 13"/>
          <p:cNvSpPr>
            <a:spLocks noChangeArrowheads="1"/>
          </p:cNvSpPr>
          <p:nvPr/>
        </p:nvSpPr>
        <p:spPr bwMode="auto">
          <a:xfrm>
            <a:off x="1238250" y="3140075"/>
            <a:ext cx="384175" cy="228600"/>
          </a:xfrm>
          <a:prstGeom prst="rect">
            <a:avLst/>
          </a:prstGeom>
          <a:noFill/>
          <a:ln w="9525">
            <a:noFill/>
            <a:miter lim="800000"/>
            <a:headEnd/>
            <a:tailEnd/>
          </a:ln>
        </p:spPr>
        <p:txBody>
          <a:bodyPr wrap="none" lIns="0" tIns="0" rIns="0" bIns="0">
            <a:spAutoFit/>
          </a:bodyPr>
          <a:lstStyle/>
          <a:p>
            <a:pPr eaLnBrk="0" hangingPunct="0"/>
            <a:r>
              <a:rPr lang="en-GB" sz="1500">
                <a:solidFill>
                  <a:srgbClr val="003399"/>
                </a:solidFill>
                <a:latin typeface="Calibri" pitchFamily="34" charset="0"/>
              </a:rPr>
              <a:t>day</a:t>
            </a:r>
            <a:endParaRPr lang="en-GB" sz="2400">
              <a:latin typeface="Times" pitchFamily="18" charset="0"/>
            </a:endParaRPr>
          </a:p>
        </p:txBody>
      </p:sp>
      <p:sp>
        <p:nvSpPr>
          <p:cNvPr id="46090" name="Rectangle 14"/>
          <p:cNvSpPr>
            <a:spLocks noChangeArrowheads="1"/>
          </p:cNvSpPr>
          <p:nvPr/>
        </p:nvSpPr>
        <p:spPr bwMode="auto">
          <a:xfrm>
            <a:off x="1108075" y="3362325"/>
            <a:ext cx="649288" cy="228600"/>
          </a:xfrm>
          <a:prstGeom prst="rect">
            <a:avLst/>
          </a:prstGeom>
          <a:noFill/>
          <a:ln w="9525">
            <a:noFill/>
            <a:miter lim="800000"/>
            <a:headEnd/>
            <a:tailEnd/>
          </a:ln>
        </p:spPr>
        <p:txBody>
          <a:bodyPr wrap="none" lIns="0" tIns="0" rIns="0" bIns="0">
            <a:spAutoFit/>
          </a:bodyPr>
          <a:lstStyle/>
          <a:p>
            <a:pPr eaLnBrk="0" hangingPunct="0"/>
            <a:r>
              <a:rPr lang="en-GB" sz="1500">
                <a:solidFill>
                  <a:srgbClr val="003399"/>
                </a:solidFill>
                <a:latin typeface="Calibri" pitchFamily="34" charset="0"/>
              </a:rPr>
              <a:t>ahead</a:t>
            </a:r>
            <a:endParaRPr lang="en-GB" sz="2400">
              <a:latin typeface="Times" pitchFamily="18" charset="0"/>
            </a:endParaRPr>
          </a:p>
        </p:txBody>
      </p:sp>
      <p:grpSp>
        <p:nvGrpSpPr>
          <p:cNvPr id="46091" name="Group 15"/>
          <p:cNvGrpSpPr>
            <a:grpSpLocks/>
          </p:cNvGrpSpPr>
          <p:nvPr/>
        </p:nvGrpSpPr>
        <p:grpSpPr bwMode="auto">
          <a:xfrm>
            <a:off x="1905000" y="1897063"/>
            <a:ext cx="5702300" cy="198437"/>
            <a:chOff x="1200" y="1324"/>
            <a:chExt cx="3592" cy="125"/>
          </a:xfrm>
        </p:grpSpPr>
        <p:sp>
          <p:nvSpPr>
            <p:cNvPr id="46161" name="Rectangle 16"/>
            <p:cNvSpPr>
              <a:spLocks noChangeArrowheads="1"/>
            </p:cNvSpPr>
            <p:nvPr/>
          </p:nvSpPr>
          <p:spPr bwMode="auto">
            <a:xfrm>
              <a:off x="1200" y="1370"/>
              <a:ext cx="3469" cy="33"/>
            </a:xfrm>
            <a:prstGeom prst="rect">
              <a:avLst/>
            </a:prstGeom>
            <a:solidFill>
              <a:srgbClr val="808080"/>
            </a:solidFill>
            <a:ln w="9525">
              <a:noFill/>
              <a:miter lim="800000"/>
              <a:headEnd/>
              <a:tailEnd/>
            </a:ln>
          </p:spPr>
          <p:txBody>
            <a:bodyPr/>
            <a:lstStyle/>
            <a:p>
              <a:endParaRPr lang="tr-TR">
                <a:latin typeface="Calibri" pitchFamily="34" charset="0"/>
              </a:endParaRPr>
            </a:p>
          </p:txBody>
        </p:sp>
        <p:sp>
          <p:nvSpPr>
            <p:cNvPr id="46162" name="Freeform 17"/>
            <p:cNvSpPr>
              <a:spLocks/>
            </p:cNvSpPr>
            <p:nvPr/>
          </p:nvSpPr>
          <p:spPr bwMode="auto">
            <a:xfrm>
              <a:off x="4667" y="1324"/>
              <a:ext cx="125" cy="125"/>
            </a:xfrm>
            <a:custGeom>
              <a:avLst/>
              <a:gdLst>
                <a:gd name="T0" fmla="*/ 0 w 250"/>
                <a:gd name="T1" fmla="*/ 16 h 250"/>
                <a:gd name="T2" fmla="*/ 16 w 250"/>
                <a:gd name="T3" fmla="*/ 8 h 250"/>
                <a:gd name="T4" fmla="*/ 0 w 250"/>
                <a:gd name="T5" fmla="*/ 0 h 250"/>
                <a:gd name="T6" fmla="*/ 0 w 250"/>
                <a:gd name="T7" fmla="*/ 16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0" y="250"/>
                  </a:moveTo>
                  <a:lnTo>
                    <a:pt x="250" y="124"/>
                  </a:lnTo>
                  <a:lnTo>
                    <a:pt x="0" y="0"/>
                  </a:lnTo>
                  <a:lnTo>
                    <a:pt x="0" y="250"/>
                  </a:lnTo>
                  <a:close/>
                </a:path>
              </a:pathLst>
            </a:custGeom>
            <a:solidFill>
              <a:srgbClr val="808080"/>
            </a:solidFill>
            <a:ln w="9525">
              <a:noFill/>
              <a:round/>
              <a:headEnd/>
              <a:tailEnd/>
            </a:ln>
          </p:spPr>
          <p:txBody>
            <a:bodyPr/>
            <a:lstStyle/>
            <a:p>
              <a:endParaRPr lang="tr-TR"/>
            </a:p>
          </p:txBody>
        </p:sp>
      </p:grpSp>
      <p:sp>
        <p:nvSpPr>
          <p:cNvPr id="46092" name="Oval 18"/>
          <p:cNvSpPr>
            <a:spLocks noChangeArrowheads="1"/>
          </p:cNvSpPr>
          <p:nvPr/>
        </p:nvSpPr>
        <p:spPr bwMode="auto">
          <a:xfrm>
            <a:off x="5661025" y="1890713"/>
            <a:ext cx="209550" cy="211137"/>
          </a:xfrm>
          <a:prstGeom prst="ellipse">
            <a:avLst/>
          </a:prstGeom>
          <a:solidFill>
            <a:srgbClr val="008080"/>
          </a:solidFill>
          <a:ln w="9525">
            <a:noFill/>
            <a:round/>
            <a:headEnd/>
            <a:tailEnd/>
          </a:ln>
        </p:spPr>
        <p:txBody>
          <a:bodyPr/>
          <a:lstStyle/>
          <a:p>
            <a:endParaRPr lang="tr-TR">
              <a:latin typeface="Calibri" pitchFamily="34" charset="0"/>
            </a:endParaRPr>
          </a:p>
        </p:txBody>
      </p:sp>
      <p:sp>
        <p:nvSpPr>
          <p:cNvPr id="46093" name="Oval 19"/>
          <p:cNvSpPr>
            <a:spLocks noChangeArrowheads="1"/>
          </p:cNvSpPr>
          <p:nvPr/>
        </p:nvSpPr>
        <p:spPr bwMode="auto">
          <a:xfrm>
            <a:off x="6564313" y="1890713"/>
            <a:ext cx="211137" cy="211137"/>
          </a:xfrm>
          <a:prstGeom prst="ellipse">
            <a:avLst/>
          </a:prstGeom>
          <a:solidFill>
            <a:srgbClr val="003399"/>
          </a:solidFill>
          <a:ln w="9525">
            <a:noFill/>
            <a:round/>
            <a:headEnd/>
            <a:tailEnd/>
          </a:ln>
        </p:spPr>
        <p:txBody>
          <a:bodyPr/>
          <a:lstStyle/>
          <a:p>
            <a:endParaRPr lang="tr-TR">
              <a:latin typeface="Calibri" pitchFamily="34" charset="0"/>
            </a:endParaRPr>
          </a:p>
        </p:txBody>
      </p:sp>
      <p:sp>
        <p:nvSpPr>
          <p:cNvPr id="46094" name="Oval 20"/>
          <p:cNvSpPr>
            <a:spLocks noChangeArrowheads="1"/>
          </p:cNvSpPr>
          <p:nvPr/>
        </p:nvSpPr>
        <p:spPr bwMode="auto">
          <a:xfrm>
            <a:off x="7607300" y="1890713"/>
            <a:ext cx="211138" cy="211137"/>
          </a:xfrm>
          <a:prstGeom prst="ellipse">
            <a:avLst/>
          </a:prstGeom>
          <a:solidFill>
            <a:srgbClr val="FF3300"/>
          </a:solidFill>
          <a:ln w="9525">
            <a:noFill/>
            <a:round/>
            <a:headEnd/>
            <a:tailEnd/>
          </a:ln>
        </p:spPr>
        <p:txBody>
          <a:bodyPr/>
          <a:lstStyle/>
          <a:p>
            <a:endParaRPr lang="tr-TR">
              <a:latin typeface="Calibri" pitchFamily="34" charset="0"/>
            </a:endParaRPr>
          </a:p>
        </p:txBody>
      </p:sp>
      <p:sp>
        <p:nvSpPr>
          <p:cNvPr id="46095" name="Oval 21"/>
          <p:cNvSpPr>
            <a:spLocks noChangeArrowheads="1"/>
          </p:cNvSpPr>
          <p:nvPr/>
        </p:nvSpPr>
        <p:spPr bwMode="auto">
          <a:xfrm>
            <a:off x="1835150" y="1890713"/>
            <a:ext cx="211138" cy="211137"/>
          </a:xfrm>
          <a:prstGeom prst="ellipse">
            <a:avLst/>
          </a:prstGeom>
          <a:solidFill>
            <a:srgbClr val="CC00CC"/>
          </a:solidFill>
          <a:ln w="9525">
            <a:noFill/>
            <a:round/>
            <a:headEnd/>
            <a:tailEnd/>
          </a:ln>
        </p:spPr>
        <p:txBody>
          <a:bodyPr/>
          <a:lstStyle/>
          <a:p>
            <a:endParaRPr lang="tr-TR">
              <a:latin typeface="Calibri" pitchFamily="34" charset="0"/>
            </a:endParaRPr>
          </a:p>
        </p:txBody>
      </p:sp>
      <p:grpSp>
        <p:nvGrpSpPr>
          <p:cNvPr id="46096" name="Group 22"/>
          <p:cNvGrpSpPr>
            <a:grpSpLocks/>
          </p:cNvGrpSpPr>
          <p:nvPr/>
        </p:nvGrpSpPr>
        <p:grpSpPr bwMode="auto">
          <a:xfrm>
            <a:off x="7645400" y="2019300"/>
            <a:ext cx="111125" cy="3279775"/>
            <a:chOff x="4816" y="1401"/>
            <a:chExt cx="70" cy="2066"/>
          </a:xfrm>
        </p:grpSpPr>
        <p:sp>
          <p:nvSpPr>
            <p:cNvPr id="46159" name="Rectangle 23"/>
            <p:cNvSpPr>
              <a:spLocks noChangeArrowheads="1"/>
            </p:cNvSpPr>
            <p:nvPr/>
          </p:nvSpPr>
          <p:spPr bwMode="auto">
            <a:xfrm>
              <a:off x="4845" y="1401"/>
              <a:ext cx="11" cy="1998"/>
            </a:xfrm>
            <a:prstGeom prst="rect">
              <a:avLst/>
            </a:prstGeom>
            <a:solidFill>
              <a:srgbClr val="FF3300"/>
            </a:solidFill>
            <a:ln w="9525">
              <a:noFill/>
              <a:miter lim="800000"/>
              <a:headEnd/>
              <a:tailEnd/>
            </a:ln>
          </p:spPr>
          <p:txBody>
            <a:bodyPr/>
            <a:lstStyle/>
            <a:p>
              <a:endParaRPr lang="tr-TR">
                <a:latin typeface="Calibri" pitchFamily="34" charset="0"/>
              </a:endParaRPr>
            </a:p>
          </p:txBody>
        </p:sp>
        <p:sp>
          <p:nvSpPr>
            <p:cNvPr id="46160" name="Freeform 24"/>
            <p:cNvSpPr>
              <a:spLocks/>
            </p:cNvSpPr>
            <p:nvPr/>
          </p:nvSpPr>
          <p:spPr bwMode="auto">
            <a:xfrm>
              <a:off x="4816" y="3397"/>
              <a:ext cx="70" cy="70"/>
            </a:xfrm>
            <a:custGeom>
              <a:avLst/>
              <a:gdLst>
                <a:gd name="T0" fmla="*/ 0 w 141"/>
                <a:gd name="T1" fmla="*/ 0 h 140"/>
                <a:gd name="T2" fmla="*/ 4 w 141"/>
                <a:gd name="T3" fmla="*/ 9 h 140"/>
                <a:gd name="T4" fmla="*/ 8 w 141"/>
                <a:gd name="T5" fmla="*/ 0 h 140"/>
                <a:gd name="T6" fmla="*/ 0 w 141"/>
                <a:gd name="T7" fmla="*/ 0 h 140"/>
                <a:gd name="T8" fmla="*/ 0 60000 65536"/>
                <a:gd name="T9" fmla="*/ 0 60000 65536"/>
                <a:gd name="T10" fmla="*/ 0 60000 65536"/>
                <a:gd name="T11" fmla="*/ 0 60000 65536"/>
                <a:gd name="T12" fmla="*/ 0 w 141"/>
                <a:gd name="T13" fmla="*/ 0 h 140"/>
                <a:gd name="T14" fmla="*/ 141 w 141"/>
                <a:gd name="T15" fmla="*/ 140 h 140"/>
              </a:gdLst>
              <a:ahLst/>
              <a:cxnLst>
                <a:cxn ang="T8">
                  <a:pos x="T0" y="T1"/>
                </a:cxn>
                <a:cxn ang="T9">
                  <a:pos x="T2" y="T3"/>
                </a:cxn>
                <a:cxn ang="T10">
                  <a:pos x="T4" y="T5"/>
                </a:cxn>
                <a:cxn ang="T11">
                  <a:pos x="T6" y="T7"/>
                </a:cxn>
              </a:cxnLst>
              <a:rect l="T12" t="T13" r="T14" b="T15"/>
              <a:pathLst>
                <a:path w="141" h="140">
                  <a:moveTo>
                    <a:pt x="0" y="0"/>
                  </a:moveTo>
                  <a:lnTo>
                    <a:pt x="69" y="140"/>
                  </a:lnTo>
                  <a:lnTo>
                    <a:pt x="141" y="0"/>
                  </a:lnTo>
                  <a:lnTo>
                    <a:pt x="0" y="0"/>
                  </a:lnTo>
                  <a:close/>
                </a:path>
              </a:pathLst>
            </a:custGeom>
            <a:solidFill>
              <a:srgbClr val="FF3300"/>
            </a:solidFill>
            <a:ln w="9525">
              <a:noFill/>
              <a:round/>
              <a:headEnd/>
              <a:tailEnd/>
            </a:ln>
          </p:spPr>
          <p:txBody>
            <a:bodyPr/>
            <a:lstStyle/>
            <a:p>
              <a:endParaRPr lang="tr-TR"/>
            </a:p>
          </p:txBody>
        </p:sp>
      </p:grpSp>
      <p:sp>
        <p:nvSpPr>
          <p:cNvPr id="46097" name="Freeform 25"/>
          <p:cNvSpPr>
            <a:spLocks/>
          </p:cNvSpPr>
          <p:nvPr/>
        </p:nvSpPr>
        <p:spPr bwMode="auto">
          <a:xfrm>
            <a:off x="7186613" y="2093913"/>
            <a:ext cx="496887" cy="500062"/>
          </a:xfrm>
          <a:custGeom>
            <a:avLst/>
            <a:gdLst>
              <a:gd name="T0" fmla="*/ 2147483647 w 627"/>
              <a:gd name="T1" fmla="*/ 2147483647 h 630"/>
              <a:gd name="T2" fmla="*/ 2147483647 w 627"/>
              <a:gd name="T3" fmla="*/ 0 h 630"/>
              <a:gd name="T4" fmla="*/ 0 w 627"/>
              <a:gd name="T5" fmla="*/ 2147483647 h 630"/>
              <a:gd name="T6" fmla="*/ 2147483647 w 627"/>
              <a:gd name="T7" fmla="*/ 2147483647 h 630"/>
              <a:gd name="T8" fmla="*/ 2147483647 w 627"/>
              <a:gd name="T9" fmla="*/ 2147483647 h 630"/>
              <a:gd name="T10" fmla="*/ 0 60000 65536"/>
              <a:gd name="T11" fmla="*/ 0 60000 65536"/>
              <a:gd name="T12" fmla="*/ 0 60000 65536"/>
              <a:gd name="T13" fmla="*/ 0 60000 65536"/>
              <a:gd name="T14" fmla="*/ 0 60000 65536"/>
              <a:gd name="T15" fmla="*/ 0 w 627"/>
              <a:gd name="T16" fmla="*/ 0 h 630"/>
              <a:gd name="T17" fmla="*/ 627 w 627"/>
              <a:gd name="T18" fmla="*/ 630 h 630"/>
            </a:gdLst>
            <a:ahLst/>
            <a:cxnLst>
              <a:cxn ang="T10">
                <a:pos x="T0" y="T1"/>
              </a:cxn>
              <a:cxn ang="T11">
                <a:pos x="T2" y="T3"/>
              </a:cxn>
              <a:cxn ang="T12">
                <a:pos x="T4" y="T5"/>
              </a:cxn>
              <a:cxn ang="T13">
                <a:pos x="T6" y="T7"/>
              </a:cxn>
              <a:cxn ang="T14">
                <a:pos x="T8" y="T9"/>
              </a:cxn>
            </a:cxnLst>
            <a:rect l="T15" t="T16" r="T17" b="T18"/>
            <a:pathLst>
              <a:path w="627" h="630">
                <a:moveTo>
                  <a:pt x="627" y="17"/>
                </a:moveTo>
                <a:lnTo>
                  <a:pt x="614" y="0"/>
                </a:lnTo>
                <a:lnTo>
                  <a:pt x="0" y="614"/>
                </a:lnTo>
                <a:lnTo>
                  <a:pt x="13" y="630"/>
                </a:lnTo>
                <a:lnTo>
                  <a:pt x="627" y="17"/>
                </a:lnTo>
                <a:close/>
              </a:path>
            </a:pathLst>
          </a:custGeom>
          <a:solidFill>
            <a:srgbClr val="003399"/>
          </a:solidFill>
          <a:ln w="9525">
            <a:noFill/>
            <a:round/>
            <a:headEnd/>
            <a:tailEnd/>
          </a:ln>
        </p:spPr>
        <p:txBody>
          <a:bodyPr/>
          <a:lstStyle/>
          <a:p>
            <a:endParaRPr lang="tr-TR"/>
          </a:p>
        </p:txBody>
      </p:sp>
      <p:sp>
        <p:nvSpPr>
          <p:cNvPr id="46098" name="Freeform 26"/>
          <p:cNvSpPr>
            <a:spLocks/>
          </p:cNvSpPr>
          <p:nvPr/>
        </p:nvSpPr>
        <p:spPr bwMode="auto">
          <a:xfrm>
            <a:off x="6699250" y="2093913"/>
            <a:ext cx="496888" cy="500062"/>
          </a:xfrm>
          <a:custGeom>
            <a:avLst/>
            <a:gdLst>
              <a:gd name="T0" fmla="*/ 2147483647 w 626"/>
              <a:gd name="T1" fmla="*/ 0 h 630"/>
              <a:gd name="T2" fmla="*/ 0 w 626"/>
              <a:gd name="T3" fmla="*/ 2147483647 h 630"/>
              <a:gd name="T4" fmla="*/ 2147483647 w 626"/>
              <a:gd name="T5" fmla="*/ 2147483647 h 630"/>
              <a:gd name="T6" fmla="*/ 2147483647 w 626"/>
              <a:gd name="T7" fmla="*/ 2147483647 h 630"/>
              <a:gd name="T8" fmla="*/ 2147483647 w 626"/>
              <a:gd name="T9" fmla="*/ 0 h 630"/>
              <a:gd name="T10" fmla="*/ 0 60000 65536"/>
              <a:gd name="T11" fmla="*/ 0 60000 65536"/>
              <a:gd name="T12" fmla="*/ 0 60000 65536"/>
              <a:gd name="T13" fmla="*/ 0 60000 65536"/>
              <a:gd name="T14" fmla="*/ 0 60000 65536"/>
              <a:gd name="T15" fmla="*/ 0 w 626"/>
              <a:gd name="T16" fmla="*/ 0 h 630"/>
              <a:gd name="T17" fmla="*/ 626 w 626"/>
              <a:gd name="T18" fmla="*/ 630 h 630"/>
            </a:gdLst>
            <a:ahLst/>
            <a:cxnLst>
              <a:cxn ang="T10">
                <a:pos x="T0" y="T1"/>
              </a:cxn>
              <a:cxn ang="T11">
                <a:pos x="T2" y="T3"/>
              </a:cxn>
              <a:cxn ang="T12">
                <a:pos x="T4" y="T5"/>
              </a:cxn>
              <a:cxn ang="T13">
                <a:pos x="T6" y="T7"/>
              </a:cxn>
              <a:cxn ang="T14">
                <a:pos x="T8" y="T9"/>
              </a:cxn>
            </a:cxnLst>
            <a:rect l="T15" t="T16" r="T17" b="T18"/>
            <a:pathLst>
              <a:path w="626" h="630">
                <a:moveTo>
                  <a:pt x="13" y="0"/>
                </a:moveTo>
                <a:lnTo>
                  <a:pt x="0" y="17"/>
                </a:lnTo>
                <a:lnTo>
                  <a:pt x="613" y="630"/>
                </a:lnTo>
                <a:lnTo>
                  <a:pt x="626" y="614"/>
                </a:lnTo>
                <a:lnTo>
                  <a:pt x="13" y="0"/>
                </a:lnTo>
                <a:close/>
              </a:path>
            </a:pathLst>
          </a:custGeom>
          <a:solidFill>
            <a:srgbClr val="003399"/>
          </a:solidFill>
          <a:ln w="9525">
            <a:noFill/>
            <a:round/>
            <a:headEnd/>
            <a:tailEnd/>
          </a:ln>
        </p:spPr>
        <p:txBody>
          <a:bodyPr/>
          <a:lstStyle/>
          <a:p>
            <a:endParaRPr lang="tr-TR"/>
          </a:p>
        </p:txBody>
      </p:sp>
      <p:sp>
        <p:nvSpPr>
          <p:cNvPr id="46099" name="Freeform 27"/>
          <p:cNvSpPr>
            <a:spLocks/>
          </p:cNvSpPr>
          <p:nvPr/>
        </p:nvSpPr>
        <p:spPr bwMode="auto">
          <a:xfrm>
            <a:off x="7186613" y="2093913"/>
            <a:ext cx="496887" cy="500062"/>
          </a:xfrm>
          <a:custGeom>
            <a:avLst/>
            <a:gdLst>
              <a:gd name="T0" fmla="*/ 2147483647 w 627"/>
              <a:gd name="T1" fmla="*/ 2147483647 h 630"/>
              <a:gd name="T2" fmla="*/ 2147483647 w 627"/>
              <a:gd name="T3" fmla="*/ 0 h 630"/>
              <a:gd name="T4" fmla="*/ 0 w 627"/>
              <a:gd name="T5" fmla="*/ 2147483647 h 630"/>
              <a:gd name="T6" fmla="*/ 2147483647 w 627"/>
              <a:gd name="T7" fmla="*/ 2147483647 h 630"/>
              <a:gd name="T8" fmla="*/ 2147483647 w 627"/>
              <a:gd name="T9" fmla="*/ 2147483647 h 630"/>
              <a:gd name="T10" fmla="*/ 0 60000 65536"/>
              <a:gd name="T11" fmla="*/ 0 60000 65536"/>
              <a:gd name="T12" fmla="*/ 0 60000 65536"/>
              <a:gd name="T13" fmla="*/ 0 60000 65536"/>
              <a:gd name="T14" fmla="*/ 0 60000 65536"/>
              <a:gd name="T15" fmla="*/ 0 w 627"/>
              <a:gd name="T16" fmla="*/ 0 h 630"/>
              <a:gd name="T17" fmla="*/ 627 w 627"/>
              <a:gd name="T18" fmla="*/ 630 h 630"/>
            </a:gdLst>
            <a:ahLst/>
            <a:cxnLst>
              <a:cxn ang="T10">
                <a:pos x="T0" y="T1"/>
              </a:cxn>
              <a:cxn ang="T11">
                <a:pos x="T2" y="T3"/>
              </a:cxn>
              <a:cxn ang="T12">
                <a:pos x="T4" y="T5"/>
              </a:cxn>
              <a:cxn ang="T13">
                <a:pos x="T6" y="T7"/>
              </a:cxn>
              <a:cxn ang="T14">
                <a:pos x="T8" y="T9"/>
              </a:cxn>
            </a:cxnLst>
            <a:rect l="T15" t="T16" r="T17" b="T18"/>
            <a:pathLst>
              <a:path w="627" h="630">
                <a:moveTo>
                  <a:pt x="627" y="17"/>
                </a:moveTo>
                <a:lnTo>
                  <a:pt x="614" y="0"/>
                </a:lnTo>
                <a:lnTo>
                  <a:pt x="0" y="614"/>
                </a:lnTo>
                <a:lnTo>
                  <a:pt x="13" y="630"/>
                </a:lnTo>
                <a:lnTo>
                  <a:pt x="627" y="17"/>
                </a:lnTo>
                <a:close/>
              </a:path>
            </a:pathLst>
          </a:custGeom>
          <a:solidFill>
            <a:srgbClr val="003399"/>
          </a:solidFill>
          <a:ln w="9525">
            <a:noFill/>
            <a:round/>
            <a:headEnd/>
            <a:tailEnd/>
          </a:ln>
        </p:spPr>
        <p:txBody>
          <a:bodyPr/>
          <a:lstStyle/>
          <a:p>
            <a:endParaRPr lang="tr-TR"/>
          </a:p>
        </p:txBody>
      </p:sp>
      <p:sp>
        <p:nvSpPr>
          <p:cNvPr id="46100" name="Freeform 28"/>
          <p:cNvSpPr>
            <a:spLocks/>
          </p:cNvSpPr>
          <p:nvPr/>
        </p:nvSpPr>
        <p:spPr bwMode="auto">
          <a:xfrm>
            <a:off x="6699250" y="2093913"/>
            <a:ext cx="496888" cy="500062"/>
          </a:xfrm>
          <a:custGeom>
            <a:avLst/>
            <a:gdLst>
              <a:gd name="T0" fmla="*/ 2147483647 w 626"/>
              <a:gd name="T1" fmla="*/ 0 h 630"/>
              <a:gd name="T2" fmla="*/ 0 w 626"/>
              <a:gd name="T3" fmla="*/ 2147483647 h 630"/>
              <a:gd name="T4" fmla="*/ 2147483647 w 626"/>
              <a:gd name="T5" fmla="*/ 2147483647 h 630"/>
              <a:gd name="T6" fmla="*/ 2147483647 w 626"/>
              <a:gd name="T7" fmla="*/ 2147483647 h 630"/>
              <a:gd name="T8" fmla="*/ 2147483647 w 626"/>
              <a:gd name="T9" fmla="*/ 0 h 630"/>
              <a:gd name="T10" fmla="*/ 0 60000 65536"/>
              <a:gd name="T11" fmla="*/ 0 60000 65536"/>
              <a:gd name="T12" fmla="*/ 0 60000 65536"/>
              <a:gd name="T13" fmla="*/ 0 60000 65536"/>
              <a:gd name="T14" fmla="*/ 0 60000 65536"/>
              <a:gd name="T15" fmla="*/ 0 w 626"/>
              <a:gd name="T16" fmla="*/ 0 h 630"/>
              <a:gd name="T17" fmla="*/ 626 w 626"/>
              <a:gd name="T18" fmla="*/ 630 h 630"/>
            </a:gdLst>
            <a:ahLst/>
            <a:cxnLst>
              <a:cxn ang="T10">
                <a:pos x="T0" y="T1"/>
              </a:cxn>
              <a:cxn ang="T11">
                <a:pos x="T2" y="T3"/>
              </a:cxn>
              <a:cxn ang="T12">
                <a:pos x="T4" y="T5"/>
              </a:cxn>
              <a:cxn ang="T13">
                <a:pos x="T6" y="T7"/>
              </a:cxn>
              <a:cxn ang="T14">
                <a:pos x="T8" y="T9"/>
              </a:cxn>
            </a:cxnLst>
            <a:rect l="T15" t="T16" r="T17" b="T18"/>
            <a:pathLst>
              <a:path w="626" h="630">
                <a:moveTo>
                  <a:pt x="13" y="0"/>
                </a:moveTo>
                <a:lnTo>
                  <a:pt x="0" y="17"/>
                </a:lnTo>
                <a:lnTo>
                  <a:pt x="613" y="630"/>
                </a:lnTo>
                <a:lnTo>
                  <a:pt x="626" y="614"/>
                </a:lnTo>
                <a:lnTo>
                  <a:pt x="13" y="0"/>
                </a:lnTo>
                <a:close/>
              </a:path>
            </a:pathLst>
          </a:custGeom>
          <a:solidFill>
            <a:srgbClr val="003399"/>
          </a:solidFill>
          <a:ln w="9525">
            <a:noFill/>
            <a:round/>
            <a:headEnd/>
            <a:tailEnd/>
          </a:ln>
        </p:spPr>
        <p:txBody>
          <a:bodyPr/>
          <a:lstStyle/>
          <a:p>
            <a:endParaRPr lang="tr-TR"/>
          </a:p>
        </p:txBody>
      </p:sp>
      <p:sp>
        <p:nvSpPr>
          <p:cNvPr id="46101" name="Freeform 30"/>
          <p:cNvSpPr>
            <a:spLocks/>
          </p:cNvSpPr>
          <p:nvPr/>
        </p:nvSpPr>
        <p:spPr bwMode="auto">
          <a:xfrm>
            <a:off x="4872038" y="4371975"/>
            <a:ext cx="2713037" cy="835025"/>
          </a:xfrm>
          <a:custGeom>
            <a:avLst/>
            <a:gdLst>
              <a:gd name="T0" fmla="*/ 2147483647 w 3416"/>
              <a:gd name="T1" fmla="*/ 0 h 1051"/>
              <a:gd name="T2" fmla="*/ 2147483647 w 3416"/>
              <a:gd name="T3" fmla="*/ 2147483647 h 1051"/>
              <a:gd name="T4" fmla="*/ 2147483647 w 3416"/>
              <a:gd name="T5" fmla="*/ 2147483647 h 1051"/>
              <a:gd name="T6" fmla="*/ 2147483647 w 3416"/>
              <a:gd name="T7" fmla="*/ 2147483647 h 1051"/>
              <a:gd name="T8" fmla="*/ 2147483647 w 3416"/>
              <a:gd name="T9" fmla="*/ 2147483647 h 1051"/>
              <a:gd name="T10" fmla="*/ 2147483647 w 3416"/>
              <a:gd name="T11" fmla="*/ 2147483647 h 1051"/>
              <a:gd name="T12" fmla="*/ 2147483647 w 3416"/>
              <a:gd name="T13" fmla="*/ 2147483647 h 1051"/>
              <a:gd name="T14" fmla="*/ 2147483647 w 3416"/>
              <a:gd name="T15" fmla="*/ 2147483647 h 1051"/>
              <a:gd name="T16" fmla="*/ 2147483647 w 3416"/>
              <a:gd name="T17" fmla="*/ 2147483647 h 1051"/>
              <a:gd name="T18" fmla="*/ 2147483647 w 3416"/>
              <a:gd name="T19" fmla="*/ 2147483647 h 1051"/>
              <a:gd name="T20" fmla="*/ 0 w 3416"/>
              <a:gd name="T21" fmla="*/ 2147483647 h 1051"/>
              <a:gd name="T22" fmla="*/ 0 w 3416"/>
              <a:gd name="T23" fmla="*/ 2147483647 h 1051"/>
              <a:gd name="T24" fmla="*/ 2147483647 w 3416"/>
              <a:gd name="T25" fmla="*/ 2147483647 h 1051"/>
              <a:gd name="T26" fmla="*/ 2147483647 w 3416"/>
              <a:gd name="T27" fmla="*/ 2147483647 h 1051"/>
              <a:gd name="T28" fmla="*/ 2147483647 w 3416"/>
              <a:gd name="T29" fmla="*/ 2147483647 h 1051"/>
              <a:gd name="T30" fmla="*/ 2147483647 w 3416"/>
              <a:gd name="T31" fmla="*/ 2147483647 h 1051"/>
              <a:gd name="T32" fmla="*/ 2147483647 w 3416"/>
              <a:gd name="T33" fmla="*/ 2147483647 h 1051"/>
              <a:gd name="T34" fmla="*/ 2147483647 w 3416"/>
              <a:gd name="T35" fmla="*/ 2147483647 h 1051"/>
              <a:gd name="T36" fmla="*/ 2147483647 w 3416"/>
              <a:gd name="T37" fmla="*/ 2147483647 h 1051"/>
              <a:gd name="T38" fmla="*/ 2147483647 w 3416"/>
              <a:gd name="T39" fmla="*/ 2147483647 h 1051"/>
              <a:gd name="T40" fmla="*/ 2147483647 w 3416"/>
              <a:gd name="T41" fmla="*/ 2147483647 h 1051"/>
              <a:gd name="T42" fmla="*/ 2147483647 w 3416"/>
              <a:gd name="T43" fmla="*/ 2147483647 h 1051"/>
              <a:gd name="T44" fmla="*/ 2147483647 w 3416"/>
              <a:gd name="T45" fmla="*/ 2147483647 h 1051"/>
              <a:gd name="T46" fmla="*/ 2147483647 w 3416"/>
              <a:gd name="T47" fmla="*/ 2147483647 h 1051"/>
              <a:gd name="T48" fmla="*/ 2147483647 w 3416"/>
              <a:gd name="T49" fmla="*/ 2147483647 h 1051"/>
              <a:gd name="T50" fmla="*/ 2147483647 w 3416"/>
              <a:gd name="T51" fmla="*/ 2147483647 h 1051"/>
              <a:gd name="T52" fmla="*/ 2147483647 w 3416"/>
              <a:gd name="T53" fmla="*/ 2147483647 h 1051"/>
              <a:gd name="T54" fmla="*/ 2147483647 w 3416"/>
              <a:gd name="T55" fmla="*/ 2147483647 h 1051"/>
              <a:gd name="T56" fmla="*/ 2147483647 w 3416"/>
              <a:gd name="T57" fmla="*/ 2147483647 h 1051"/>
              <a:gd name="T58" fmla="*/ 2147483647 w 3416"/>
              <a:gd name="T59" fmla="*/ 2147483647 h 1051"/>
              <a:gd name="T60" fmla="*/ 2147483647 w 3416"/>
              <a:gd name="T61" fmla="*/ 2147483647 h 1051"/>
              <a:gd name="T62" fmla="*/ 2147483647 w 3416"/>
              <a:gd name="T63" fmla="*/ 2147483647 h 1051"/>
              <a:gd name="T64" fmla="*/ 2147483647 w 3416"/>
              <a:gd name="T65" fmla="*/ 2147483647 h 1051"/>
              <a:gd name="T66" fmla="*/ 2147483647 w 3416"/>
              <a:gd name="T67" fmla="*/ 2147483647 h 1051"/>
              <a:gd name="T68" fmla="*/ 2147483647 w 3416"/>
              <a:gd name="T69" fmla="*/ 2147483647 h 1051"/>
              <a:gd name="T70" fmla="*/ 2147483647 w 3416"/>
              <a:gd name="T71" fmla="*/ 2147483647 h 1051"/>
              <a:gd name="T72" fmla="*/ 2147483647 w 3416"/>
              <a:gd name="T73" fmla="*/ 2147483647 h 1051"/>
              <a:gd name="T74" fmla="*/ 2147483647 w 3416"/>
              <a:gd name="T75" fmla="*/ 2147483647 h 1051"/>
              <a:gd name="T76" fmla="*/ 2147483647 w 3416"/>
              <a:gd name="T77" fmla="*/ 2147483647 h 1051"/>
              <a:gd name="T78" fmla="*/ 2147483647 w 3416"/>
              <a:gd name="T79" fmla="*/ 2147483647 h 1051"/>
              <a:gd name="T80" fmla="*/ 2147483647 w 3416"/>
              <a:gd name="T81" fmla="*/ 2147483647 h 1051"/>
              <a:gd name="T82" fmla="*/ 2147483647 w 3416"/>
              <a:gd name="T83" fmla="*/ 2147483647 h 1051"/>
              <a:gd name="T84" fmla="*/ 2147483647 w 3416"/>
              <a:gd name="T85" fmla="*/ 2147483647 h 1051"/>
              <a:gd name="T86" fmla="*/ 2147483647 w 3416"/>
              <a:gd name="T87" fmla="*/ 0 h 1051"/>
              <a:gd name="T88" fmla="*/ 2147483647 w 3416"/>
              <a:gd name="T89" fmla="*/ 0 h 10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6"/>
              <a:gd name="T136" fmla="*/ 0 h 1051"/>
              <a:gd name="T137" fmla="*/ 3416 w 3416"/>
              <a:gd name="T138" fmla="*/ 1051 h 10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6" h="1051">
                <a:moveTo>
                  <a:pt x="175" y="0"/>
                </a:moveTo>
                <a:lnTo>
                  <a:pt x="157" y="2"/>
                </a:lnTo>
                <a:lnTo>
                  <a:pt x="140" y="3"/>
                </a:lnTo>
                <a:lnTo>
                  <a:pt x="107" y="14"/>
                </a:lnTo>
                <a:lnTo>
                  <a:pt x="76" y="29"/>
                </a:lnTo>
                <a:lnTo>
                  <a:pt x="51" y="51"/>
                </a:lnTo>
                <a:lnTo>
                  <a:pt x="29" y="76"/>
                </a:lnTo>
                <a:lnTo>
                  <a:pt x="14" y="108"/>
                </a:lnTo>
                <a:lnTo>
                  <a:pt x="3" y="140"/>
                </a:lnTo>
                <a:lnTo>
                  <a:pt x="1" y="157"/>
                </a:lnTo>
                <a:lnTo>
                  <a:pt x="0" y="175"/>
                </a:lnTo>
                <a:lnTo>
                  <a:pt x="0" y="876"/>
                </a:lnTo>
                <a:lnTo>
                  <a:pt x="1" y="894"/>
                </a:lnTo>
                <a:lnTo>
                  <a:pt x="3" y="911"/>
                </a:lnTo>
                <a:lnTo>
                  <a:pt x="14" y="944"/>
                </a:lnTo>
                <a:lnTo>
                  <a:pt x="29" y="975"/>
                </a:lnTo>
                <a:lnTo>
                  <a:pt x="51" y="1000"/>
                </a:lnTo>
                <a:lnTo>
                  <a:pt x="76" y="1022"/>
                </a:lnTo>
                <a:lnTo>
                  <a:pt x="107" y="1037"/>
                </a:lnTo>
                <a:lnTo>
                  <a:pt x="140" y="1048"/>
                </a:lnTo>
                <a:lnTo>
                  <a:pt x="157" y="1051"/>
                </a:lnTo>
                <a:lnTo>
                  <a:pt x="175" y="1051"/>
                </a:lnTo>
                <a:lnTo>
                  <a:pt x="3241" y="1051"/>
                </a:lnTo>
                <a:lnTo>
                  <a:pt x="3259" y="1051"/>
                </a:lnTo>
                <a:lnTo>
                  <a:pt x="3276" y="1048"/>
                </a:lnTo>
                <a:lnTo>
                  <a:pt x="3309" y="1037"/>
                </a:lnTo>
                <a:lnTo>
                  <a:pt x="3340" y="1022"/>
                </a:lnTo>
                <a:lnTo>
                  <a:pt x="3365" y="1000"/>
                </a:lnTo>
                <a:lnTo>
                  <a:pt x="3387" y="975"/>
                </a:lnTo>
                <a:lnTo>
                  <a:pt x="3402" y="944"/>
                </a:lnTo>
                <a:lnTo>
                  <a:pt x="3413" y="911"/>
                </a:lnTo>
                <a:lnTo>
                  <a:pt x="3416" y="894"/>
                </a:lnTo>
                <a:lnTo>
                  <a:pt x="3416" y="876"/>
                </a:lnTo>
                <a:lnTo>
                  <a:pt x="3416" y="175"/>
                </a:lnTo>
                <a:lnTo>
                  <a:pt x="3416" y="157"/>
                </a:lnTo>
                <a:lnTo>
                  <a:pt x="3413" y="140"/>
                </a:lnTo>
                <a:lnTo>
                  <a:pt x="3402" y="108"/>
                </a:lnTo>
                <a:lnTo>
                  <a:pt x="3387" y="76"/>
                </a:lnTo>
                <a:lnTo>
                  <a:pt x="3365" y="51"/>
                </a:lnTo>
                <a:lnTo>
                  <a:pt x="3340" y="29"/>
                </a:lnTo>
                <a:lnTo>
                  <a:pt x="3309" y="14"/>
                </a:lnTo>
                <a:lnTo>
                  <a:pt x="3276" y="3"/>
                </a:lnTo>
                <a:lnTo>
                  <a:pt x="3259" y="2"/>
                </a:lnTo>
                <a:lnTo>
                  <a:pt x="3241" y="0"/>
                </a:lnTo>
                <a:lnTo>
                  <a:pt x="175" y="0"/>
                </a:lnTo>
                <a:close/>
              </a:path>
            </a:pathLst>
          </a:custGeom>
          <a:solidFill>
            <a:srgbClr val="808080"/>
          </a:solidFill>
          <a:ln w="9525">
            <a:noFill/>
            <a:round/>
            <a:headEnd/>
            <a:tailEnd/>
          </a:ln>
        </p:spPr>
        <p:txBody>
          <a:bodyPr/>
          <a:lstStyle/>
          <a:p>
            <a:endParaRPr lang="tr-TR"/>
          </a:p>
        </p:txBody>
      </p:sp>
      <p:sp>
        <p:nvSpPr>
          <p:cNvPr id="46102" name="Freeform 31"/>
          <p:cNvSpPr>
            <a:spLocks/>
          </p:cNvSpPr>
          <p:nvPr/>
        </p:nvSpPr>
        <p:spPr bwMode="auto">
          <a:xfrm>
            <a:off x="4826000" y="4325938"/>
            <a:ext cx="2711450" cy="833437"/>
          </a:xfrm>
          <a:custGeom>
            <a:avLst/>
            <a:gdLst>
              <a:gd name="T0" fmla="*/ 2147483647 w 3417"/>
              <a:gd name="T1" fmla="*/ 0 h 1052"/>
              <a:gd name="T2" fmla="*/ 2147483647 w 3417"/>
              <a:gd name="T3" fmla="*/ 2147483647 h 1052"/>
              <a:gd name="T4" fmla="*/ 2147483647 w 3417"/>
              <a:gd name="T5" fmla="*/ 2147483647 h 1052"/>
              <a:gd name="T6" fmla="*/ 2147483647 w 3417"/>
              <a:gd name="T7" fmla="*/ 2147483647 h 1052"/>
              <a:gd name="T8" fmla="*/ 2147483647 w 3417"/>
              <a:gd name="T9" fmla="*/ 2147483647 h 1052"/>
              <a:gd name="T10" fmla="*/ 2147483647 w 3417"/>
              <a:gd name="T11" fmla="*/ 2147483647 h 1052"/>
              <a:gd name="T12" fmla="*/ 2147483647 w 3417"/>
              <a:gd name="T13" fmla="*/ 2147483647 h 1052"/>
              <a:gd name="T14" fmla="*/ 2147483647 w 3417"/>
              <a:gd name="T15" fmla="*/ 2147483647 h 1052"/>
              <a:gd name="T16" fmla="*/ 2147483647 w 3417"/>
              <a:gd name="T17" fmla="*/ 2147483647 h 1052"/>
              <a:gd name="T18" fmla="*/ 2147483647 w 3417"/>
              <a:gd name="T19" fmla="*/ 2147483647 h 1052"/>
              <a:gd name="T20" fmla="*/ 0 w 3417"/>
              <a:gd name="T21" fmla="*/ 2147483647 h 1052"/>
              <a:gd name="T22" fmla="*/ 0 w 3417"/>
              <a:gd name="T23" fmla="*/ 2147483647 h 1052"/>
              <a:gd name="T24" fmla="*/ 2147483647 w 3417"/>
              <a:gd name="T25" fmla="*/ 2147483647 h 1052"/>
              <a:gd name="T26" fmla="*/ 2147483647 w 3417"/>
              <a:gd name="T27" fmla="*/ 2147483647 h 1052"/>
              <a:gd name="T28" fmla="*/ 2147483647 w 3417"/>
              <a:gd name="T29" fmla="*/ 2147483647 h 1052"/>
              <a:gd name="T30" fmla="*/ 2147483647 w 3417"/>
              <a:gd name="T31" fmla="*/ 2147483647 h 1052"/>
              <a:gd name="T32" fmla="*/ 2147483647 w 3417"/>
              <a:gd name="T33" fmla="*/ 2147483647 h 1052"/>
              <a:gd name="T34" fmla="*/ 2147483647 w 3417"/>
              <a:gd name="T35" fmla="*/ 2147483647 h 1052"/>
              <a:gd name="T36" fmla="*/ 2147483647 w 3417"/>
              <a:gd name="T37" fmla="*/ 2147483647 h 1052"/>
              <a:gd name="T38" fmla="*/ 2147483647 w 3417"/>
              <a:gd name="T39" fmla="*/ 2147483647 h 1052"/>
              <a:gd name="T40" fmla="*/ 2147483647 w 3417"/>
              <a:gd name="T41" fmla="*/ 2147483647 h 1052"/>
              <a:gd name="T42" fmla="*/ 2147483647 w 3417"/>
              <a:gd name="T43" fmla="*/ 2147483647 h 1052"/>
              <a:gd name="T44" fmla="*/ 2147483647 w 3417"/>
              <a:gd name="T45" fmla="*/ 2147483647 h 1052"/>
              <a:gd name="T46" fmla="*/ 2147483647 w 3417"/>
              <a:gd name="T47" fmla="*/ 2147483647 h 1052"/>
              <a:gd name="T48" fmla="*/ 2147483647 w 3417"/>
              <a:gd name="T49" fmla="*/ 2147483647 h 1052"/>
              <a:gd name="T50" fmla="*/ 2147483647 w 3417"/>
              <a:gd name="T51" fmla="*/ 2147483647 h 1052"/>
              <a:gd name="T52" fmla="*/ 2147483647 w 3417"/>
              <a:gd name="T53" fmla="*/ 2147483647 h 1052"/>
              <a:gd name="T54" fmla="*/ 2147483647 w 3417"/>
              <a:gd name="T55" fmla="*/ 2147483647 h 1052"/>
              <a:gd name="T56" fmla="*/ 2147483647 w 3417"/>
              <a:gd name="T57" fmla="*/ 2147483647 h 1052"/>
              <a:gd name="T58" fmla="*/ 2147483647 w 3417"/>
              <a:gd name="T59" fmla="*/ 2147483647 h 1052"/>
              <a:gd name="T60" fmla="*/ 2147483647 w 3417"/>
              <a:gd name="T61" fmla="*/ 2147483647 h 1052"/>
              <a:gd name="T62" fmla="*/ 2147483647 w 3417"/>
              <a:gd name="T63" fmla="*/ 2147483647 h 1052"/>
              <a:gd name="T64" fmla="*/ 2147483647 w 3417"/>
              <a:gd name="T65" fmla="*/ 2147483647 h 1052"/>
              <a:gd name="T66" fmla="*/ 2147483647 w 3417"/>
              <a:gd name="T67" fmla="*/ 2147483647 h 1052"/>
              <a:gd name="T68" fmla="*/ 2147483647 w 3417"/>
              <a:gd name="T69" fmla="*/ 2147483647 h 1052"/>
              <a:gd name="T70" fmla="*/ 2147483647 w 3417"/>
              <a:gd name="T71" fmla="*/ 2147483647 h 1052"/>
              <a:gd name="T72" fmla="*/ 2147483647 w 3417"/>
              <a:gd name="T73" fmla="*/ 2147483647 h 1052"/>
              <a:gd name="T74" fmla="*/ 2147483647 w 3417"/>
              <a:gd name="T75" fmla="*/ 2147483647 h 1052"/>
              <a:gd name="T76" fmla="*/ 2147483647 w 3417"/>
              <a:gd name="T77" fmla="*/ 2147483647 h 1052"/>
              <a:gd name="T78" fmla="*/ 2147483647 w 3417"/>
              <a:gd name="T79" fmla="*/ 2147483647 h 1052"/>
              <a:gd name="T80" fmla="*/ 2147483647 w 3417"/>
              <a:gd name="T81" fmla="*/ 2147483647 h 1052"/>
              <a:gd name="T82" fmla="*/ 2147483647 w 3417"/>
              <a:gd name="T83" fmla="*/ 2147483647 h 1052"/>
              <a:gd name="T84" fmla="*/ 2147483647 w 3417"/>
              <a:gd name="T85" fmla="*/ 2147483647 h 1052"/>
              <a:gd name="T86" fmla="*/ 2147483647 w 3417"/>
              <a:gd name="T87" fmla="*/ 0 h 1052"/>
              <a:gd name="T88" fmla="*/ 2147483647 w 3417"/>
              <a:gd name="T89" fmla="*/ 0 h 10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7"/>
              <a:gd name="T136" fmla="*/ 0 h 1052"/>
              <a:gd name="T137" fmla="*/ 3417 w 3417"/>
              <a:gd name="T138" fmla="*/ 1052 h 10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7" h="1052">
                <a:moveTo>
                  <a:pt x="175" y="0"/>
                </a:moveTo>
                <a:lnTo>
                  <a:pt x="157" y="2"/>
                </a:lnTo>
                <a:lnTo>
                  <a:pt x="141" y="4"/>
                </a:lnTo>
                <a:lnTo>
                  <a:pt x="108" y="15"/>
                </a:lnTo>
                <a:lnTo>
                  <a:pt x="77" y="30"/>
                </a:lnTo>
                <a:lnTo>
                  <a:pt x="51" y="52"/>
                </a:lnTo>
                <a:lnTo>
                  <a:pt x="29" y="77"/>
                </a:lnTo>
                <a:lnTo>
                  <a:pt x="15" y="108"/>
                </a:lnTo>
                <a:lnTo>
                  <a:pt x="4" y="141"/>
                </a:lnTo>
                <a:lnTo>
                  <a:pt x="2" y="157"/>
                </a:lnTo>
                <a:lnTo>
                  <a:pt x="0" y="176"/>
                </a:lnTo>
                <a:lnTo>
                  <a:pt x="0" y="877"/>
                </a:lnTo>
                <a:lnTo>
                  <a:pt x="2" y="895"/>
                </a:lnTo>
                <a:lnTo>
                  <a:pt x="4" y="911"/>
                </a:lnTo>
                <a:lnTo>
                  <a:pt x="15" y="944"/>
                </a:lnTo>
                <a:lnTo>
                  <a:pt x="29" y="975"/>
                </a:lnTo>
                <a:lnTo>
                  <a:pt x="51" y="1001"/>
                </a:lnTo>
                <a:lnTo>
                  <a:pt x="77" y="1023"/>
                </a:lnTo>
                <a:lnTo>
                  <a:pt x="108" y="1037"/>
                </a:lnTo>
                <a:lnTo>
                  <a:pt x="141" y="1048"/>
                </a:lnTo>
                <a:lnTo>
                  <a:pt x="157" y="1052"/>
                </a:lnTo>
                <a:lnTo>
                  <a:pt x="175" y="1052"/>
                </a:lnTo>
                <a:lnTo>
                  <a:pt x="3242" y="1052"/>
                </a:lnTo>
                <a:lnTo>
                  <a:pt x="3260" y="1052"/>
                </a:lnTo>
                <a:lnTo>
                  <a:pt x="3276" y="1048"/>
                </a:lnTo>
                <a:lnTo>
                  <a:pt x="3309" y="1037"/>
                </a:lnTo>
                <a:lnTo>
                  <a:pt x="3340" y="1023"/>
                </a:lnTo>
                <a:lnTo>
                  <a:pt x="3366" y="1001"/>
                </a:lnTo>
                <a:lnTo>
                  <a:pt x="3388" y="975"/>
                </a:lnTo>
                <a:lnTo>
                  <a:pt x="3402" y="944"/>
                </a:lnTo>
                <a:lnTo>
                  <a:pt x="3413" y="911"/>
                </a:lnTo>
                <a:lnTo>
                  <a:pt x="3417" y="895"/>
                </a:lnTo>
                <a:lnTo>
                  <a:pt x="3417" y="877"/>
                </a:lnTo>
                <a:lnTo>
                  <a:pt x="3417" y="176"/>
                </a:lnTo>
                <a:lnTo>
                  <a:pt x="3417" y="157"/>
                </a:lnTo>
                <a:lnTo>
                  <a:pt x="3413" y="141"/>
                </a:lnTo>
                <a:lnTo>
                  <a:pt x="3402" y="108"/>
                </a:lnTo>
                <a:lnTo>
                  <a:pt x="3388" y="77"/>
                </a:lnTo>
                <a:lnTo>
                  <a:pt x="3366" y="52"/>
                </a:lnTo>
                <a:lnTo>
                  <a:pt x="3340" y="30"/>
                </a:lnTo>
                <a:lnTo>
                  <a:pt x="3309" y="15"/>
                </a:lnTo>
                <a:lnTo>
                  <a:pt x="3276" y="4"/>
                </a:lnTo>
                <a:lnTo>
                  <a:pt x="3260" y="2"/>
                </a:lnTo>
                <a:lnTo>
                  <a:pt x="3242" y="0"/>
                </a:lnTo>
                <a:lnTo>
                  <a:pt x="175" y="0"/>
                </a:lnTo>
                <a:close/>
              </a:path>
            </a:pathLst>
          </a:custGeom>
          <a:solidFill>
            <a:srgbClr val="EAEAEA"/>
          </a:solidFill>
          <a:ln w="7938">
            <a:solidFill>
              <a:srgbClr val="808080"/>
            </a:solidFill>
            <a:prstDash val="solid"/>
            <a:round/>
            <a:headEnd/>
            <a:tailEnd/>
          </a:ln>
        </p:spPr>
        <p:txBody>
          <a:bodyPr/>
          <a:lstStyle/>
          <a:p>
            <a:endParaRPr lang="tr-TR"/>
          </a:p>
        </p:txBody>
      </p:sp>
      <p:grpSp>
        <p:nvGrpSpPr>
          <p:cNvPr id="46103" name="Group 32"/>
          <p:cNvGrpSpPr>
            <a:grpSpLocks/>
          </p:cNvGrpSpPr>
          <p:nvPr/>
        </p:nvGrpSpPr>
        <p:grpSpPr bwMode="auto">
          <a:xfrm>
            <a:off x="7135813" y="2586038"/>
            <a:ext cx="111125" cy="1739900"/>
            <a:chOff x="4495" y="1758"/>
            <a:chExt cx="70" cy="1096"/>
          </a:xfrm>
        </p:grpSpPr>
        <p:sp>
          <p:nvSpPr>
            <p:cNvPr id="46157" name="Rectangle 33"/>
            <p:cNvSpPr>
              <a:spLocks noChangeArrowheads="1"/>
            </p:cNvSpPr>
            <p:nvPr/>
          </p:nvSpPr>
          <p:spPr bwMode="auto">
            <a:xfrm>
              <a:off x="4524" y="1758"/>
              <a:ext cx="11" cy="1027"/>
            </a:xfrm>
            <a:prstGeom prst="rect">
              <a:avLst/>
            </a:prstGeom>
            <a:solidFill>
              <a:srgbClr val="003399"/>
            </a:solidFill>
            <a:ln w="9525">
              <a:noFill/>
              <a:miter lim="800000"/>
              <a:headEnd/>
              <a:tailEnd/>
            </a:ln>
          </p:spPr>
          <p:txBody>
            <a:bodyPr/>
            <a:lstStyle/>
            <a:p>
              <a:endParaRPr lang="tr-TR">
                <a:latin typeface="Calibri" pitchFamily="34" charset="0"/>
              </a:endParaRPr>
            </a:p>
          </p:txBody>
        </p:sp>
        <p:sp>
          <p:nvSpPr>
            <p:cNvPr id="46158" name="Freeform 34"/>
            <p:cNvSpPr>
              <a:spLocks/>
            </p:cNvSpPr>
            <p:nvPr/>
          </p:nvSpPr>
          <p:spPr bwMode="auto">
            <a:xfrm>
              <a:off x="4495" y="2783"/>
              <a:ext cx="70" cy="71"/>
            </a:xfrm>
            <a:custGeom>
              <a:avLst/>
              <a:gdLst>
                <a:gd name="T0" fmla="*/ 0 w 140"/>
                <a:gd name="T1" fmla="*/ 0 h 140"/>
                <a:gd name="T2" fmla="*/ 4 w 140"/>
                <a:gd name="T3" fmla="*/ 9 h 140"/>
                <a:gd name="T4" fmla="*/ 9 w 140"/>
                <a:gd name="T5" fmla="*/ 0 h 140"/>
                <a:gd name="T6" fmla="*/ 0 w 140"/>
                <a:gd name="T7" fmla="*/ 0 h 140"/>
                <a:gd name="T8" fmla="*/ 0 60000 65536"/>
                <a:gd name="T9" fmla="*/ 0 60000 65536"/>
                <a:gd name="T10" fmla="*/ 0 60000 65536"/>
                <a:gd name="T11" fmla="*/ 0 60000 65536"/>
                <a:gd name="T12" fmla="*/ 0 w 140"/>
                <a:gd name="T13" fmla="*/ 0 h 140"/>
                <a:gd name="T14" fmla="*/ 140 w 140"/>
                <a:gd name="T15" fmla="*/ 140 h 140"/>
              </a:gdLst>
              <a:ahLst/>
              <a:cxnLst>
                <a:cxn ang="T8">
                  <a:pos x="T0" y="T1"/>
                </a:cxn>
                <a:cxn ang="T9">
                  <a:pos x="T2" y="T3"/>
                </a:cxn>
                <a:cxn ang="T10">
                  <a:pos x="T4" y="T5"/>
                </a:cxn>
                <a:cxn ang="T11">
                  <a:pos x="T6" y="T7"/>
                </a:cxn>
              </a:cxnLst>
              <a:rect l="T12" t="T13" r="T14" b="T15"/>
              <a:pathLst>
                <a:path w="140" h="140">
                  <a:moveTo>
                    <a:pt x="0" y="0"/>
                  </a:moveTo>
                  <a:lnTo>
                    <a:pt x="69" y="140"/>
                  </a:lnTo>
                  <a:lnTo>
                    <a:pt x="140" y="0"/>
                  </a:lnTo>
                  <a:lnTo>
                    <a:pt x="0" y="0"/>
                  </a:lnTo>
                  <a:close/>
                </a:path>
              </a:pathLst>
            </a:custGeom>
            <a:solidFill>
              <a:srgbClr val="003399"/>
            </a:solidFill>
            <a:ln w="9525">
              <a:noFill/>
              <a:round/>
              <a:headEnd/>
              <a:tailEnd/>
            </a:ln>
          </p:spPr>
          <p:txBody>
            <a:bodyPr/>
            <a:lstStyle/>
            <a:p>
              <a:endParaRPr lang="tr-TR"/>
            </a:p>
          </p:txBody>
        </p:sp>
      </p:grpSp>
      <p:sp>
        <p:nvSpPr>
          <p:cNvPr id="46104" name="Rectangle 35"/>
          <p:cNvSpPr>
            <a:spLocks noChangeArrowheads="1"/>
          </p:cNvSpPr>
          <p:nvPr/>
        </p:nvSpPr>
        <p:spPr bwMode="auto">
          <a:xfrm>
            <a:off x="4818063" y="4325938"/>
            <a:ext cx="1747837" cy="307975"/>
          </a:xfrm>
          <a:prstGeom prst="rect">
            <a:avLst/>
          </a:prstGeom>
          <a:noFill/>
          <a:ln w="9525">
            <a:noFill/>
            <a:miter lim="800000"/>
            <a:headEnd/>
            <a:tailEnd/>
          </a:ln>
        </p:spPr>
        <p:txBody>
          <a:bodyPr/>
          <a:lstStyle/>
          <a:p>
            <a:endParaRPr lang="tr-TR">
              <a:latin typeface="Calibri" pitchFamily="34" charset="0"/>
            </a:endParaRPr>
          </a:p>
        </p:txBody>
      </p:sp>
      <p:sp>
        <p:nvSpPr>
          <p:cNvPr id="46105" name="Rectangle 36"/>
          <p:cNvSpPr>
            <a:spLocks noChangeArrowheads="1"/>
          </p:cNvSpPr>
          <p:nvPr/>
        </p:nvSpPr>
        <p:spPr bwMode="auto">
          <a:xfrm>
            <a:off x="4902200" y="4365625"/>
            <a:ext cx="1770063" cy="228600"/>
          </a:xfrm>
          <a:prstGeom prst="rect">
            <a:avLst/>
          </a:prstGeom>
          <a:noFill/>
          <a:ln w="9525">
            <a:noFill/>
            <a:miter lim="800000"/>
            <a:headEnd/>
            <a:tailEnd/>
          </a:ln>
        </p:spPr>
        <p:txBody>
          <a:bodyPr wrap="none" lIns="0" tIns="0" rIns="0" bIns="0">
            <a:spAutoFit/>
          </a:bodyPr>
          <a:lstStyle/>
          <a:p>
            <a:pPr eaLnBrk="0" hangingPunct="0"/>
            <a:r>
              <a:rPr lang="tr-TR" sz="1500">
                <a:solidFill>
                  <a:srgbClr val="003399"/>
                </a:solidFill>
                <a:latin typeface="Calibri" pitchFamily="34" charset="0"/>
              </a:rPr>
              <a:t>Dakikalar öncesi</a:t>
            </a:r>
            <a:endParaRPr lang="en-GB" sz="2400">
              <a:latin typeface="Times" pitchFamily="18" charset="0"/>
            </a:endParaRPr>
          </a:p>
        </p:txBody>
      </p:sp>
      <p:grpSp>
        <p:nvGrpSpPr>
          <p:cNvPr id="46106" name="Group 37"/>
          <p:cNvGrpSpPr>
            <a:grpSpLocks/>
          </p:cNvGrpSpPr>
          <p:nvPr/>
        </p:nvGrpSpPr>
        <p:grpSpPr bwMode="auto">
          <a:xfrm>
            <a:off x="3922713" y="3351213"/>
            <a:ext cx="2757487" cy="881062"/>
            <a:chOff x="2471" y="2240"/>
            <a:chExt cx="1737" cy="555"/>
          </a:xfrm>
        </p:grpSpPr>
        <p:sp>
          <p:nvSpPr>
            <p:cNvPr id="46155" name="Freeform 38"/>
            <p:cNvSpPr>
              <a:spLocks/>
            </p:cNvSpPr>
            <p:nvPr/>
          </p:nvSpPr>
          <p:spPr bwMode="auto">
            <a:xfrm>
              <a:off x="2500" y="2270"/>
              <a:ext cx="1708" cy="525"/>
            </a:xfrm>
            <a:custGeom>
              <a:avLst/>
              <a:gdLst>
                <a:gd name="T0" fmla="*/ 11 w 3416"/>
                <a:gd name="T1" fmla="*/ 0 h 1052"/>
                <a:gd name="T2" fmla="*/ 10 w 3416"/>
                <a:gd name="T3" fmla="*/ 0 h 1052"/>
                <a:gd name="T4" fmla="*/ 9 w 3416"/>
                <a:gd name="T5" fmla="*/ 0 h 1052"/>
                <a:gd name="T6" fmla="*/ 7 w 3416"/>
                <a:gd name="T7" fmla="*/ 0 h 1052"/>
                <a:gd name="T8" fmla="*/ 5 w 3416"/>
                <a:gd name="T9" fmla="*/ 1 h 1052"/>
                <a:gd name="T10" fmla="*/ 3 w 3416"/>
                <a:gd name="T11" fmla="*/ 3 h 1052"/>
                <a:gd name="T12" fmla="*/ 2 w 3416"/>
                <a:gd name="T13" fmla="*/ 4 h 1052"/>
                <a:gd name="T14" fmla="*/ 1 w 3416"/>
                <a:gd name="T15" fmla="*/ 6 h 1052"/>
                <a:gd name="T16" fmla="*/ 1 w 3416"/>
                <a:gd name="T17" fmla="*/ 8 h 1052"/>
                <a:gd name="T18" fmla="*/ 1 w 3416"/>
                <a:gd name="T19" fmla="*/ 9 h 1052"/>
                <a:gd name="T20" fmla="*/ 0 w 3416"/>
                <a:gd name="T21" fmla="*/ 10 h 1052"/>
                <a:gd name="T22" fmla="*/ 0 w 3416"/>
                <a:gd name="T23" fmla="*/ 54 h 1052"/>
                <a:gd name="T24" fmla="*/ 1 w 3416"/>
                <a:gd name="T25" fmla="*/ 55 h 1052"/>
                <a:gd name="T26" fmla="*/ 1 w 3416"/>
                <a:gd name="T27" fmla="*/ 56 h 1052"/>
                <a:gd name="T28" fmla="*/ 1 w 3416"/>
                <a:gd name="T29" fmla="*/ 58 h 1052"/>
                <a:gd name="T30" fmla="*/ 2 w 3416"/>
                <a:gd name="T31" fmla="*/ 60 h 1052"/>
                <a:gd name="T32" fmla="*/ 3 w 3416"/>
                <a:gd name="T33" fmla="*/ 62 h 1052"/>
                <a:gd name="T34" fmla="*/ 5 w 3416"/>
                <a:gd name="T35" fmla="*/ 63 h 1052"/>
                <a:gd name="T36" fmla="*/ 7 w 3416"/>
                <a:gd name="T37" fmla="*/ 64 h 1052"/>
                <a:gd name="T38" fmla="*/ 9 w 3416"/>
                <a:gd name="T39" fmla="*/ 65 h 1052"/>
                <a:gd name="T40" fmla="*/ 10 w 3416"/>
                <a:gd name="T41" fmla="*/ 65 h 1052"/>
                <a:gd name="T42" fmla="*/ 11 w 3416"/>
                <a:gd name="T43" fmla="*/ 65 h 1052"/>
                <a:gd name="T44" fmla="*/ 203 w 3416"/>
                <a:gd name="T45" fmla="*/ 65 h 1052"/>
                <a:gd name="T46" fmla="*/ 204 w 3416"/>
                <a:gd name="T47" fmla="*/ 65 h 1052"/>
                <a:gd name="T48" fmla="*/ 205 w 3416"/>
                <a:gd name="T49" fmla="*/ 65 h 1052"/>
                <a:gd name="T50" fmla="*/ 207 w 3416"/>
                <a:gd name="T51" fmla="*/ 64 h 1052"/>
                <a:gd name="T52" fmla="*/ 209 w 3416"/>
                <a:gd name="T53" fmla="*/ 63 h 1052"/>
                <a:gd name="T54" fmla="*/ 211 w 3416"/>
                <a:gd name="T55" fmla="*/ 62 h 1052"/>
                <a:gd name="T56" fmla="*/ 212 w 3416"/>
                <a:gd name="T57" fmla="*/ 60 h 1052"/>
                <a:gd name="T58" fmla="*/ 213 w 3416"/>
                <a:gd name="T59" fmla="*/ 58 h 1052"/>
                <a:gd name="T60" fmla="*/ 214 w 3416"/>
                <a:gd name="T61" fmla="*/ 56 h 1052"/>
                <a:gd name="T62" fmla="*/ 214 w 3416"/>
                <a:gd name="T63" fmla="*/ 55 h 1052"/>
                <a:gd name="T64" fmla="*/ 214 w 3416"/>
                <a:gd name="T65" fmla="*/ 54 h 1052"/>
                <a:gd name="T66" fmla="*/ 214 w 3416"/>
                <a:gd name="T67" fmla="*/ 10 h 1052"/>
                <a:gd name="T68" fmla="*/ 214 w 3416"/>
                <a:gd name="T69" fmla="*/ 9 h 1052"/>
                <a:gd name="T70" fmla="*/ 214 w 3416"/>
                <a:gd name="T71" fmla="*/ 8 h 1052"/>
                <a:gd name="T72" fmla="*/ 213 w 3416"/>
                <a:gd name="T73" fmla="*/ 6 h 1052"/>
                <a:gd name="T74" fmla="*/ 212 w 3416"/>
                <a:gd name="T75" fmla="*/ 4 h 1052"/>
                <a:gd name="T76" fmla="*/ 211 w 3416"/>
                <a:gd name="T77" fmla="*/ 3 h 1052"/>
                <a:gd name="T78" fmla="*/ 209 w 3416"/>
                <a:gd name="T79" fmla="*/ 1 h 1052"/>
                <a:gd name="T80" fmla="*/ 207 w 3416"/>
                <a:gd name="T81" fmla="*/ 0 h 1052"/>
                <a:gd name="T82" fmla="*/ 205 w 3416"/>
                <a:gd name="T83" fmla="*/ 0 h 1052"/>
                <a:gd name="T84" fmla="*/ 204 w 3416"/>
                <a:gd name="T85" fmla="*/ 0 h 1052"/>
                <a:gd name="T86" fmla="*/ 203 w 3416"/>
                <a:gd name="T87" fmla="*/ 0 h 1052"/>
                <a:gd name="T88" fmla="*/ 11 w 3416"/>
                <a:gd name="T89" fmla="*/ 0 h 10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6"/>
                <a:gd name="T136" fmla="*/ 0 h 1052"/>
                <a:gd name="T137" fmla="*/ 3416 w 3416"/>
                <a:gd name="T138" fmla="*/ 1052 h 10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6" h="1052">
                  <a:moveTo>
                    <a:pt x="175" y="0"/>
                  </a:moveTo>
                  <a:lnTo>
                    <a:pt x="157" y="2"/>
                  </a:lnTo>
                  <a:lnTo>
                    <a:pt x="140" y="4"/>
                  </a:lnTo>
                  <a:lnTo>
                    <a:pt x="107" y="15"/>
                  </a:lnTo>
                  <a:lnTo>
                    <a:pt x="76" y="29"/>
                  </a:lnTo>
                  <a:lnTo>
                    <a:pt x="51" y="51"/>
                  </a:lnTo>
                  <a:lnTo>
                    <a:pt x="29" y="77"/>
                  </a:lnTo>
                  <a:lnTo>
                    <a:pt x="14" y="108"/>
                  </a:lnTo>
                  <a:lnTo>
                    <a:pt x="3" y="141"/>
                  </a:lnTo>
                  <a:lnTo>
                    <a:pt x="1" y="157"/>
                  </a:lnTo>
                  <a:lnTo>
                    <a:pt x="0" y="175"/>
                  </a:lnTo>
                  <a:lnTo>
                    <a:pt x="0" y="876"/>
                  </a:lnTo>
                  <a:lnTo>
                    <a:pt x="1" y="895"/>
                  </a:lnTo>
                  <a:lnTo>
                    <a:pt x="3" y="911"/>
                  </a:lnTo>
                  <a:lnTo>
                    <a:pt x="14" y="944"/>
                  </a:lnTo>
                  <a:lnTo>
                    <a:pt x="29" y="975"/>
                  </a:lnTo>
                  <a:lnTo>
                    <a:pt x="51" y="1000"/>
                  </a:lnTo>
                  <a:lnTo>
                    <a:pt x="76" y="1022"/>
                  </a:lnTo>
                  <a:lnTo>
                    <a:pt x="107" y="1037"/>
                  </a:lnTo>
                  <a:lnTo>
                    <a:pt x="140" y="1048"/>
                  </a:lnTo>
                  <a:lnTo>
                    <a:pt x="157" y="1052"/>
                  </a:lnTo>
                  <a:lnTo>
                    <a:pt x="175" y="1052"/>
                  </a:lnTo>
                  <a:lnTo>
                    <a:pt x="3241" y="1052"/>
                  </a:lnTo>
                  <a:lnTo>
                    <a:pt x="3259" y="1052"/>
                  </a:lnTo>
                  <a:lnTo>
                    <a:pt x="3276" y="1048"/>
                  </a:lnTo>
                  <a:lnTo>
                    <a:pt x="3309" y="1037"/>
                  </a:lnTo>
                  <a:lnTo>
                    <a:pt x="3340" y="1022"/>
                  </a:lnTo>
                  <a:lnTo>
                    <a:pt x="3365" y="1000"/>
                  </a:lnTo>
                  <a:lnTo>
                    <a:pt x="3387" y="975"/>
                  </a:lnTo>
                  <a:lnTo>
                    <a:pt x="3402" y="944"/>
                  </a:lnTo>
                  <a:lnTo>
                    <a:pt x="3413" y="911"/>
                  </a:lnTo>
                  <a:lnTo>
                    <a:pt x="3416" y="895"/>
                  </a:lnTo>
                  <a:lnTo>
                    <a:pt x="3416" y="876"/>
                  </a:lnTo>
                  <a:lnTo>
                    <a:pt x="3416" y="175"/>
                  </a:lnTo>
                  <a:lnTo>
                    <a:pt x="3416" y="157"/>
                  </a:lnTo>
                  <a:lnTo>
                    <a:pt x="3413" y="141"/>
                  </a:lnTo>
                  <a:lnTo>
                    <a:pt x="3402" y="108"/>
                  </a:lnTo>
                  <a:lnTo>
                    <a:pt x="3387" y="77"/>
                  </a:lnTo>
                  <a:lnTo>
                    <a:pt x="3365" y="51"/>
                  </a:lnTo>
                  <a:lnTo>
                    <a:pt x="3340" y="29"/>
                  </a:lnTo>
                  <a:lnTo>
                    <a:pt x="3309" y="15"/>
                  </a:lnTo>
                  <a:lnTo>
                    <a:pt x="3276" y="4"/>
                  </a:lnTo>
                  <a:lnTo>
                    <a:pt x="3259" y="2"/>
                  </a:lnTo>
                  <a:lnTo>
                    <a:pt x="3241" y="0"/>
                  </a:lnTo>
                  <a:lnTo>
                    <a:pt x="175" y="0"/>
                  </a:lnTo>
                  <a:close/>
                </a:path>
              </a:pathLst>
            </a:custGeom>
            <a:solidFill>
              <a:srgbClr val="808080"/>
            </a:solidFill>
            <a:ln w="9525">
              <a:noFill/>
              <a:round/>
              <a:headEnd/>
              <a:tailEnd/>
            </a:ln>
          </p:spPr>
          <p:txBody>
            <a:bodyPr/>
            <a:lstStyle/>
            <a:p>
              <a:endParaRPr lang="tr-TR"/>
            </a:p>
          </p:txBody>
        </p:sp>
        <p:sp>
          <p:nvSpPr>
            <p:cNvPr id="46156" name="Freeform 39"/>
            <p:cNvSpPr>
              <a:spLocks/>
            </p:cNvSpPr>
            <p:nvPr/>
          </p:nvSpPr>
          <p:spPr bwMode="auto">
            <a:xfrm>
              <a:off x="2471" y="2240"/>
              <a:ext cx="1708" cy="526"/>
            </a:xfrm>
            <a:custGeom>
              <a:avLst/>
              <a:gdLst>
                <a:gd name="T0" fmla="*/ 10 w 3417"/>
                <a:gd name="T1" fmla="*/ 0 h 1051"/>
                <a:gd name="T2" fmla="*/ 9 w 3417"/>
                <a:gd name="T3" fmla="*/ 1 h 1051"/>
                <a:gd name="T4" fmla="*/ 8 w 3417"/>
                <a:gd name="T5" fmla="*/ 1 h 1051"/>
                <a:gd name="T6" fmla="*/ 6 w 3417"/>
                <a:gd name="T7" fmla="*/ 1 h 1051"/>
                <a:gd name="T8" fmla="*/ 4 w 3417"/>
                <a:gd name="T9" fmla="*/ 2 h 1051"/>
                <a:gd name="T10" fmla="*/ 3 w 3417"/>
                <a:gd name="T11" fmla="*/ 4 h 1051"/>
                <a:gd name="T12" fmla="*/ 1 w 3417"/>
                <a:gd name="T13" fmla="*/ 5 h 1051"/>
                <a:gd name="T14" fmla="*/ 0 w 3417"/>
                <a:gd name="T15" fmla="*/ 7 h 1051"/>
                <a:gd name="T16" fmla="*/ 0 w 3417"/>
                <a:gd name="T17" fmla="*/ 9 h 1051"/>
                <a:gd name="T18" fmla="*/ 0 w 3417"/>
                <a:gd name="T19" fmla="*/ 10 h 1051"/>
                <a:gd name="T20" fmla="*/ 0 w 3417"/>
                <a:gd name="T21" fmla="*/ 11 h 1051"/>
                <a:gd name="T22" fmla="*/ 0 w 3417"/>
                <a:gd name="T23" fmla="*/ 55 h 1051"/>
                <a:gd name="T24" fmla="*/ 0 w 3417"/>
                <a:gd name="T25" fmla="*/ 56 h 1051"/>
                <a:gd name="T26" fmla="*/ 0 w 3417"/>
                <a:gd name="T27" fmla="*/ 57 h 1051"/>
                <a:gd name="T28" fmla="*/ 0 w 3417"/>
                <a:gd name="T29" fmla="*/ 59 h 1051"/>
                <a:gd name="T30" fmla="*/ 1 w 3417"/>
                <a:gd name="T31" fmla="*/ 61 h 1051"/>
                <a:gd name="T32" fmla="*/ 3 w 3417"/>
                <a:gd name="T33" fmla="*/ 63 h 1051"/>
                <a:gd name="T34" fmla="*/ 4 w 3417"/>
                <a:gd name="T35" fmla="*/ 64 h 1051"/>
                <a:gd name="T36" fmla="*/ 6 w 3417"/>
                <a:gd name="T37" fmla="*/ 65 h 1051"/>
                <a:gd name="T38" fmla="*/ 8 w 3417"/>
                <a:gd name="T39" fmla="*/ 66 h 1051"/>
                <a:gd name="T40" fmla="*/ 9 w 3417"/>
                <a:gd name="T41" fmla="*/ 66 h 1051"/>
                <a:gd name="T42" fmla="*/ 10 w 3417"/>
                <a:gd name="T43" fmla="*/ 66 h 1051"/>
                <a:gd name="T44" fmla="*/ 202 w 3417"/>
                <a:gd name="T45" fmla="*/ 66 h 1051"/>
                <a:gd name="T46" fmla="*/ 203 w 3417"/>
                <a:gd name="T47" fmla="*/ 66 h 1051"/>
                <a:gd name="T48" fmla="*/ 204 w 3417"/>
                <a:gd name="T49" fmla="*/ 66 h 1051"/>
                <a:gd name="T50" fmla="*/ 206 w 3417"/>
                <a:gd name="T51" fmla="*/ 65 h 1051"/>
                <a:gd name="T52" fmla="*/ 208 w 3417"/>
                <a:gd name="T53" fmla="*/ 64 h 1051"/>
                <a:gd name="T54" fmla="*/ 210 w 3417"/>
                <a:gd name="T55" fmla="*/ 63 h 1051"/>
                <a:gd name="T56" fmla="*/ 211 w 3417"/>
                <a:gd name="T57" fmla="*/ 61 h 1051"/>
                <a:gd name="T58" fmla="*/ 212 w 3417"/>
                <a:gd name="T59" fmla="*/ 59 h 1051"/>
                <a:gd name="T60" fmla="*/ 213 w 3417"/>
                <a:gd name="T61" fmla="*/ 57 h 1051"/>
                <a:gd name="T62" fmla="*/ 213 w 3417"/>
                <a:gd name="T63" fmla="*/ 56 h 1051"/>
                <a:gd name="T64" fmla="*/ 213 w 3417"/>
                <a:gd name="T65" fmla="*/ 55 h 1051"/>
                <a:gd name="T66" fmla="*/ 213 w 3417"/>
                <a:gd name="T67" fmla="*/ 11 h 1051"/>
                <a:gd name="T68" fmla="*/ 213 w 3417"/>
                <a:gd name="T69" fmla="*/ 10 h 1051"/>
                <a:gd name="T70" fmla="*/ 213 w 3417"/>
                <a:gd name="T71" fmla="*/ 9 h 1051"/>
                <a:gd name="T72" fmla="*/ 212 w 3417"/>
                <a:gd name="T73" fmla="*/ 7 h 1051"/>
                <a:gd name="T74" fmla="*/ 211 w 3417"/>
                <a:gd name="T75" fmla="*/ 5 h 1051"/>
                <a:gd name="T76" fmla="*/ 210 w 3417"/>
                <a:gd name="T77" fmla="*/ 4 h 1051"/>
                <a:gd name="T78" fmla="*/ 208 w 3417"/>
                <a:gd name="T79" fmla="*/ 2 h 1051"/>
                <a:gd name="T80" fmla="*/ 206 w 3417"/>
                <a:gd name="T81" fmla="*/ 1 h 1051"/>
                <a:gd name="T82" fmla="*/ 204 w 3417"/>
                <a:gd name="T83" fmla="*/ 1 h 1051"/>
                <a:gd name="T84" fmla="*/ 203 w 3417"/>
                <a:gd name="T85" fmla="*/ 1 h 1051"/>
                <a:gd name="T86" fmla="*/ 202 w 3417"/>
                <a:gd name="T87" fmla="*/ 0 h 1051"/>
                <a:gd name="T88" fmla="*/ 10 w 3417"/>
                <a:gd name="T89" fmla="*/ 0 h 10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7"/>
                <a:gd name="T136" fmla="*/ 0 h 1051"/>
                <a:gd name="T137" fmla="*/ 3417 w 3417"/>
                <a:gd name="T138" fmla="*/ 1051 h 10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7" h="1051">
                  <a:moveTo>
                    <a:pt x="175" y="0"/>
                  </a:moveTo>
                  <a:lnTo>
                    <a:pt x="157" y="2"/>
                  </a:lnTo>
                  <a:lnTo>
                    <a:pt x="141" y="3"/>
                  </a:lnTo>
                  <a:lnTo>
                    <a:pt x="108" y="14"/>
                  </a:lnTo>
                  <a:lnTo>
                    <a:pt x="77" y="29"/>
                  </a:lnTo>
                  <a:lnTo>
                    <a:pt x="51" y="51"/>
                  </a:lnTo>
                  <a:lnTo>
                    <a:pt x="29" y="76"/>
                  </a:lnTo>
                  <a:lnTo>
                    <a:pt x="15" y="107"/>
                  </a:lnTo>
                  <a:lnTo>
                    <a:pt x="4" y="140"/>
                  </a:lnTo>
                  <a:lnTo>
                    <a:pt x="2" y="157"/>
                  </a:lnTo>
                  <a:lnTo>
                    <a:pt x="0" y="175"/>
                  </a:lnTo>
                  <a:lnTo>
                    <a:pt x="0" y="876"/>
                  </a:lnTo>
                  <a:lnTo>
                    <a:pt x="2" y="894"/>
                  </a:lnTo>
                  <a:lnTo>
                    <a:pt x="4" y="911"/>
                  </a:lnTo>
                  <a:lnTo>
                    <a:pt x="15" y="943"/>
                  </a:lnTo>
                  <a:lnTo>
                    <a:pt x="29" y="974"/>
                  </a:lnTo>
                  <a:lnTo>
                    <a:pt x="51" y="1000"/>
                  </a:lnTo>
                  <a:lnTo>
                    <a:pt x="77" y="1022"/>
                  </a:lnTo>
                  <a:lnTo>
                    <a:pt x="108" y="1037"/>
                  </a:lnTo>
                  <a:lnTo>
                    <a:pt x="141" y="1048"/>
                  </a:lnTo>
                  <a:lnTo>
                    <a:pt x="157" y="1051"/>
                  </a:lnTo>
                  <a:lnTo>
                    <a:pt x="175" y="1051"/>
                  </a:lnTo>
                  <a:lnTo>
                    <a:pt x="3242" y="1051"/>
                  </a:lnTo>
                  <a:lnTo>
                    <a:pt x="3260" y="1051"/>
                  </a:lnTo>
                  <a:lnTo>
                    <a:pt x="3276" y="1048"/>
                  </a:lnTo>
                  <a:lnTo>
                    <a:pt x="3309" y="1037"/>
                  </a:lnTo>
                  <a:lnTo>
                    <a:pt x="3340" y="1022"/>
                  </a:lnTo>
                  <a:lnTo>
                    <a:pt x="3366" y="1000"/>
                  </a:lnTo>
                  <a:lnTo>
                    <a:pt x="3388" y="974"/>
                  </a:lnTo>
                  <a:lnTo>
                    <a:pt x="3402" y="943"/>
                  </a:lnTo>
                  <a:lnTo>
                    <a:pt x="3413" y="911"/>
                  </a:lnTo>
                  <a:lnTo>
                    <a:pt x="3417" y="894"/>
                  </a:lnTo>
                  <a:lnTo>
                    <a:pt x="3417" y="876"/>
                  </a:lnTo>
                  <a:lnTo>
                    <a:pt x="3417" y="175"/>
                  </a:lnTo>
                  <a:lnTo>
                    <a:pt x="3417" y="157"/>
                  </a:lnTo>
                  <a:lnTo>
                    <a:pt x="3413" y="140"/>
                  </a:lnTo>
                  <a:lnTo>
                    <a:pt x="3402" y="107"/>
                  </a:lnTo>
                  <a:lnTo>
                    <a:pt x="3388" y="76"/>
                  </a:lnTo>
                  <a:lnTo>
                    <a:pt x="3366" y="51"/>
                  </a:lnTo>
                  <a:lnTo>
                    <a:pt x="3340" y="29"/>
                  </a:lnTo>
                  <a:lnTo>
                    <a:pt x="3309" y="14"/>
                  </a:lnTo>
                  <a:lnTo>
                    <a:pt x="3276" y="3"/>
                  </a:lnTo>
                  <a:lnTo>
                    <a:pt x="3260" y="2"/>
                  </a:lnTo>
                  <a:lnTo>
                    <a:pt x="3242" y="0"/>
                  </a:lnTo>
                  <a:lnTo>
                    <a:pt x="175" y="0"/>
                  </a:lnTo>
                  <a:close/>
                </a:path>
              </a:pathLst>
            </a:custGeom>
            <a:solidFill>
              <a:srgbClr val="EAEAEA"/>
            </a:solidFill>
            <a:ln w="7938">
              <a:solidFill>
                <a:srgbClr val="808080"/>
              </a:solidFill>
              <a:prstDash val="solid"/>
              <a:round/>
              <a:headEnd/>
              <a:tailEnd/>
            </a:ln>
          </p:spPr>
          <p:txBody>
            <a:bodyPr/>
            <a:lstStyle/>
            <a:p>
              <a:endParaRPr lang="tr-TR"/>
            </a:p>
          </p:txBody>
        </p:sp>
      </p:grpSp>
      <p:sp>
        <p:nvSpPr>
          <p:cNvPr id="46107" name="Rectangle 40"/>
          <p:cNvSpPr>
            <a:spLocks noChangeArrowheads="1"/>
          </p:cNvSpPr>
          <p:nvPr/>
        </p:nvSpPr>
        <p:spPr bwMode="auto">
          <a:xfrm>
            <a:off x="3922713" y="3348038"/>
            <a:ext cx="1501775" cy="307975"/>
          </a:xfrm>
          <a:prstGeom prst="rect">
            <a:avLst/>
          </a:prstGeom>
          <a:noFill/>
          <a:ln w="9525">
            <a:noFill/>
            <a:miter lim="800000"/>
            <a:headEnd/>
            <a:tailEnd/>
          </a:ln>
        </p:spPr>
        <p:txBody>
          <a:bodyPr/>
          <a:lstStyle/>
          <a:p>
            <a:endParaRPr lang="tr-TR">
              <a:latin typeface="Calibri" pitchFamily="34" charset="0"/>
            </a:endParaRPr>
          </a:p>
        </p:txBody>
      </p:sp>
      <p:sp>
        <p:nvSpPr>
          <p:cNvPr id="46108" name="Rectangle 41"/>
          <p:cNvSpPr>
            <a:spLocks noChangeArrowheads="1"/>
          </p:cNvSpPr>
          <p:nvPr/>
        </p:nvSpPr>
        <p:spPr bwMode="auto">
          <a:xfrm>
            <a:off x="4006850" y="3387725"/>
            <a:ext cx="1511300" cy="228600"/>
          </a:xfrm>
          <a:prstGeom prst="rect">
            <a:avLst/>
          </a:prstGeom>
          <a:noFill/>
          <a:ln w="9525">
            <a:noFill/>
            <a:miter lim="800000"/>
            <a:headEnd/>
            <a:tailEnd/>
          </a:ln>
        </p:spPr>
        <p:txBody>
          <a:bodyPr wrap="none" lIns="0" tIns="0" rIns="0" bIns="0">
            <a:spAutoFit/>
          </a:bodyPr>
          <a:lstStyle/>
          <a:p>
            <a:pPr eaLnBrk="0" hangingPunct="0"/>
            <a:r>
              <a:rPr lang="tr-TR" sz="1500">
                <a:solidFill>
                  <a:srgbClr val="008080"/>
                </a:solidFill>
                <a:latin typeface="Calibri" pitchFamily="34" charset="0"/>
              </a:rPr>
              <a:t>Saatler öncesi</a:t>
            </a:r>
            <a:endParaRPr lang="en-GB" sz="2400">
              <a:latin typeface="Times" pitchFamily="18" charset="0"/>
            </a:endParaRPr>
          </a:p>
        </p:txBody>
      </p:sp>
      <p:grpSp>
        <p:nvGrpSpPr>
          <p:cNvPr id="46109" name="Group 42"/>
          <p:cNvGrpSpPr>
            <a:grpSpLocks/>
          </p:cNvGrpSpPr>
          <p:nvPr/>
        </p:nvGrpSpPr>
        <p:grpSpPr bwMode="auto">
          <a:xfrm>
            <a:off x="538163" y="1995488"/>
            <a:ext cx="7686675" cy="3795712"/>
            <a:chOff x="339" y="1386"/>
            <a:chExt cx="4842" cy="2391"/>
          </a:xfrm>
        </p:grpSpPr>
        <p:sp>
          <p:nvSpPr>
            <p:cNvPr id="46113" name="Freeform 43"/>
            <p:cNvSpPr>
              <a:spLocks/>
            </p:cNvSpPr>
            <p:nvPr/>
          </p:nvSpPr>
          <p:spPr bwMode="auto">
            <a:xfrm>
              <a:off x="3913" y="1448"/>
              <a:ext cx="270" cy="315"/>
            </a:xfrm>
            <a:custGeom>
              <a:avLst/>
              <a:gdLst>
                <a:gd name="T0" fmla="*/ 34 w 540"/>
                <a:gd name="T1" fmla="*/ 1 h 630"/>
                <a:gd name="T2" fmla="*/ 33 w 540"/>
                <a:gd name="T3" fmla="*/ 0 h 630"/>
                <a:gd name="T4" fmla="*/ 0 w 540"/>
                <a:gd name="T5" fmla="*/ 39 h 630"/>
                <a:gd name="T6" fmla="*/ 1 w 540"/>
                <a:gd name="T7" fmla="*/ 39 h 630"/>
                <a:gd name="T8" fmla="*/ 34 w 540"/>
                <a:gd name="T9" fmla="*/ 1 h 630"/>
                <a:gd name="T10" fmla="*/ 0 60000 65536"/>
                <a:gd name="T11" fmla="*/ 0 60000 65536"/>
                <a:gd name="T12" fmla="*/ 0 60000 65536"/>
                <a:gd name="T13" fmla="*/ 0 60000 65536"/>
                <a:gd name="T14" fmla="*/ 0 60000 65536"/>
                <a:gd name="T15" fmla="*/ 0 w 540"/>
                <a:gd name="T16" fmla="*/ 0 h 630"/>
                <a:gd name="T17" fmla="*/ 540 w 540"/>
                <a:gd name="T18" fmla="*/ 630 h 630"/>
              </a:gdLst>
              <a:ahLst/>
              <a:cxnLst>
                <a:cxn ang="T10">
                  <a:pos x="T0" y="T1"/>
                </a:cxn>
                <a:cxn ang="T11">
                  <a:pos x="T2" y="T3"/>
                </a:cxn>
                <a:cxn ang="T12">
                  <a:pos x="T4" y="T5"/>
                </a:cxn>
                <a:cxn ang="T13">
                  <a:pos x="T6" y="T7"/>
                </a:cxn>
                <a:cxn ang="T14">
                  <a:pos x="T8" y="T9"/>
                </a:cxn>
              </a:cxnLst>
              <a:rect l="T15" t="T16" r="T17" b="T18"/>
              <a:pathLst>
                <a:path w="540" h="630">
                  <a:moveTo>
                    <a:pt x="540" y="17"/>
                  </a:moveTo>
                  <a:lnTo>
                    <a:pt x="526" y="0"/>
                  </a:lnTo>
                  <a:lnTo>
                    <a:pt x="0" y="614"/>
                  </a:lnTo>
                  <a:lnTo>
                    <a:pt x="15" y="630"/>
                  </a:lnTo>
                  <a:lnTo>
                    <a:pt x="540" y="17"/>
                  </a:lnTo>
                  <a:close/>
                </a:path>
              </a:pathLst>
            </a:custGeom>
            <a:solidFill>
              <a:srgbClr val="008080"/>
            </a:solidFill>
            <a:ln w="9525">
              <a:noFill/>
              <a:round/>
              <a:headEnd/>
              <a:tailEnd/>
            </a:ln>
          </p:spPr>
          <p:txBody>
            <a:bodyPr/>
            <a:lstStyle/>
            <a:p>
              <a:endParaRPr lang="tr-TR"/>
            </a:p>
          </p:txBody>
        </p:sp>
        <p:sp>
          <p:nvSpPr>
            <p:cNvPr id="46114" name="Freeform 44"/>
            <p:cNvSpPr>
              <a:spLocks/>
            </p:cNvSpPr>
            <p:nvPr/>
          </p:nvSpPr>
          <p:spPr bwMode="auto">
            <a:xfrm>
              <a:off x="3650" y="1448"/>
              <a:ext cx="270" cy="315"/>
            </a:xfrm>
            <a:custGeom>
              <a:avLst/>
              <a:gdLst>
                <a:gd name="T0" fmla="*/ 0 w 541"/>
                <a:gd name="T1" fmla="*/ 0 h 630"/>
                <a:gd name="T2" fmla="*/ 0 w 541"/>
                <a:gd name="T3" fmla="*/ 1 h 630"/>
                <a:gd name="T4" fmla="*/ 32 w 541"/>
                <a:gd name="T5" fmla="*/ 39 h 630"/>
                <a:gd name="T6" fmla="*/ 33 w 541"/>
                <a:gd name="T7" fmla="*/ 39 h 630"/>
                <a:gd name="T8" fmla="*/ 0 w 541"/>
                <a:gd name="T9" fmla="*/ 0 h 630"/>
                <a:gd name="T10" fmla="*/ 0 60000 65536"/>
                <a:gd name="T11" fmla="*/ 0 60000 65536"/>
                <a:gd name="T12" fmla="*/ 0 60000 65536"/>
                <a:gd name="T13" fmla="*/ 0 60000 65536"/>
                <a:gd name="T14" fmla="*/ 0 60000 65536"/>
                <a:gd name="T15" fmla="*/ 0 w 541"/>
                <a:gd name="T16" fmla="*/ 0 h 630"/>
                <a:gd name="T17" fmla="*/ 541 w 541"/>
                <a:gd name="T18" fmla="*/ 630 h 630"/>
              </a:gdLst>
              <a:ahLst/>
              <a:cxnLst>
                <a:cxn ang="T10">
                  <a:pos x="T0" y="T1"/>
                </a:cxn>
                <a:cxn ang="T11">
                  <a:pos x="T2" y="T3"/>
                </a:cxn>
                <a:cxn ang="T12">
                  <a:pos x="T4" y="T5"/>
                </a:cxn>
                <a:cxn ang="T13">
                  <a:pos x="T6" y="T7"/>
                </a:cxn>
                <a:cxn ang="T14">
                  <a:pos x="T8" y="T9"/>
                </a:cxn>
              </a:cxnLst>
              <a:rect l="T15" t="T16" r="T17" b="T18"/>
              <a:pathLst>
                <a:path w="541" h="630">
                  <a:moveTo>
                    <a:pt x="15" y="0"/>
                  </a:moveTo>
                  <a:lnTo>
                    <a:pt x="0" y="17"/>
                  </a:lnTo>
                  <a:lnTo>
                    <a:pt x="526" y="630"/>
                  </a:lnTo>
                  <a:lnTo>
                    <a:pt x="541" y="614"/>
                  </a:lnTo>
                  <a:lnTo>
                    <a:pt x="15" y="0"/>
                  </a:lnTo>
                  <a:close/>
                </a:path>
              </a:pathLst>
            </a:custGeom>
            <a:solidFill>
              <a:srgbClr val="008080"/>
            </a:solidFill>
            <a:ln w="9525">
              <a:noFill/>
              <a:round/>
              <a:headEnd/>
              <a:tailEnd/>
            </a:ln>
          </p:spPr>
          <p:txBody>
            <a:bodyPr/>
            <a:lstStyle/>
            <a:p>
              <a:endParaRPr lang="tr-TR"/>
            </a:p>
          </p:txBody>
        </p:sp>
        <p:sp>
          <p:nvSpPr>
            <p:cNvPr id="46115" name="Freeform 45"/>
            <p:cNvSpPr>
              <a:spLocks/>
            </p:cNvSpPr>
            <p:nvPr/>
          </p:nvSpPr>
          <p:spPr bwMode="auto">
            <a:xfrm>
              <a:off x="3913" y="1448"/>
              <a:ext cx="270" cy="315"/>
            </a:xfrm>
            <a:custGeom>
              <a:avLst/>
              <a:gdLst>
                <a:gd name="T0" fmla="*/ 34 w 540"/>
                <a:gd name="T1" fmla="*/ 1 h 630"/>
                <a:gd name="T2" fmla="*/ 33 w 540"/>
                <a:gd name="T3" fmla="*/ 0 h 630"/>
                <a:gd name="T4" fmla="*/ 0 w 540"/>
                <a:gd name="T5" fmla="*/ 39 h 630"/>
                <a:gd name="T6" fmla="*/ 1 w 540"/>
                <a:gd name="T7" fmla="*/ 39 h 630"/>
                <a:gd name="T8" fmla="*/ 34 w 540"/>
                <a:gd name="T9" fmla="*/ 1 h 630"/>
                <a:gd name="T10" fmla="*/ 0 60000 65536"/>
                <a:gd name="T11" fmla="*/ 0 60000 65536"/>
                <a:gd name="T12" fmla="*/ 0 60000 65536"/>
                <a:gd name="T13" fmla="*/ 0 60000 65536"/>
                <a:gd name="T14" fmla="*/ 0 60000 65536"/>
                <a:gd name="T15" fmla="*/ 0 w 540"/>
                <a:gd name="T16" fmla="*/ 0 h 630"/>
                <a:gd name="T17" fmla="*/ 540 w 540"/>
                <a:gd name="T18" fmla="*/ 630 h 630"/>
              </a:gdLst>
              <a:ahLst/>
              <a:cxnLst>
                <a:cxn ang="T10">
                  <a:pos x="T0" y="T1"/>
                </a:cxn>
                <a:cxn ang="T11">
                  <a:pos x="T2" y="T3"/>
                </a:cxn>
                <a:cxn ang="T12">
                  <a:pos x="T4" y="T5"/>
                </a:cxn>
                <a:cxn ang="T13">
                  <a:pos x="T6" y="T7"/>
                </a:cxn>
                <a:cxn ang="T14">
                  <a:pos x="T8" y="T9"/>
                </a:cxn>
              </a:cxnLst>
              <a:rect l="T15" t="T16" r="T17" b="T18"/>
              <a:pathLst>
                <a:path w="540" h="630">
                  <a:moveTo>
                    <a:pt x="540" y="17"/>
                  </a:moveTo>
                  <a:lnTo>
                    <a:pt x="526" y="0"/>
                  </a:lnTo>
                  <a:lnTo>
                    <a:pt x="0" y="614"/>
                  </a:lnTo>
                  <a:lnTo>
                    <a:pt x="15" y="630"/>
                  </a:lnTo>
                  <a:lnTo>
                    <a:pt x="540" y="17"/>
                  </a:lnTo>
                  <a:close/>
                </a:path>
              </a:pathLst>
            </a:custGeom>
            <a:solidFill>
              <a:srgbClr val="008080"/>
            </a:solidFill>
            <a:ln w="9525">
              <a:noFill/>
              <a:round/>
              <a:headEnd/>
              <a:tailEnd/>
            </a:ln>
          </p:spPr>
          <p:txBody>
            <a:bodyPr/>
            <a:lstStyle/>
            <a:p>
              <a:endParaRPr lang="tr-TR"/>
            </a:p>
          </p:txBody>
        </p:sp>
        <p:sp>
          <p:nvSpPr>
            <p:cNvPr id="46116" name="Freeform 46"/>
            <p:cNvSpPr>
              <a:spLocks/>
            </p:cNvSpPr>
            <p:nvPr/>
          </p:nvSpPr>
          <p:spPr bwMode="auto">
            <a:xfrm>
              <a:off x="3650" y="1448"/>
              <a:ext cx="270" cy="315"/>
            </a:xfrm>
            <a:custGeom>
              <a:avLst/>
              <a:gdLst>
                <a:gd name="T0" fmla="*/ 0 w 541"/>
                <a:gd name="T1" fmla="*/ 0 h 630"/>
                <a:gd name="T2" fmla="*/ 0 w 541"/>
                <a:gd name="T3" fmla="*/ 1 h 630"/>
                <a:gd name="T4" fmla="*/ 32 w 541"/>
                <a:gd name="T5" fmla="*/ 39 h 630"/>
                <a:gd name="T6" fmla="*/ 33 w 541"/>
                <a:gd name="T7" fmla="*/ 39 h 630"/>
                <a:gd name="T8" fmla="*/ 0 w 541"/>
                <a:gd name="T9" fmla="*/ 0 h 630"/>
                <a:gd name="T10" fmla="*/ 0 60000 65536"/>
                <a:gd name="T11" fmla="*/ 0 60000 65536"/>
                <a:gd name="T12" fmla="*/ 0 60000 65536"/>
                <a:gd name="T13" fmla="*/ 0 60000 65536"/>
                <a:gd name="T14" fmla="*/ 0 60000 65536"/>
                <a:gd name="T15" fmla="*/ 0 w 541"/>
                <a:gd name="T16" fmla="*/ 0 h 630"/>
                <a:gd name="T17" fmla="*/ 541 w 541"/>
                <a:gd name="T18" fmla="*/ 630 h 630"/>
              </a:gdLst>
              <a:ahLst/>
              <a:cxnLst>
                <a:cxn ang="T10">
                  <a:pos x="T0" y="T1"/>
                </a:cxn>
                <a:cxn ang="T11">
                  <a:pos x="T2" y="T3"/>
                </a:cxn>
                <a:cxn ang="T12">
                  <a:pos x="T4" y="T5"/>
                </a:cxn>
                <a:cxn ang="T13">
                  <a:pos x="T6" y="T7"/>
                </a:cxn>
                <a:cxn ang="T14">
                  <a:pos x="T8" y="T9"/>
                </a:cxn>
              </a:cxnLst>
              <a:rect l="T15" t="T16" r="T17" b="T18"/>
              <a:pathLst>
                <a:path w="541" h="630">
                  <a:moveTo>
                    <a:pt x="15" y="0"/>
                  </a:moveTo>
                  <a:lnTo>
                    <a:pt x="0" y="17"/>
                  </a:lnTo>
                  <a:lnTo>
                    <a:pt x="526" y="630"/>
                  </a:lnTo>
                  <a:lnTo>
                    <a:pt x="541" y="614"/>
                  </a:lnTo>
                  <a:lnTo>
                    <a:pt x="15" y="0"/>
                  </a:lnTo>
                  <a:close/>
                </a:path>
              </a:pathLst>
            </a:custGeom>
            <a:solidFill>
              <a:srgbClr val="008080"/>
            </a:solidFill>
            <a:ln w="9525">
              <a:noFill/>
              <a:round/>
              <a:headEnd/>
              <a:tailEnd/>
            </a:ln>
          </p:spPr>
          <p:txBody>
            <a:bodyPr/>
            <a:lstStyle/>
            <a:p>
              <a:endParaRPr lang="tr-TR"/>
            </a:p>
          </p:txBody>
        </p:sp>
        <p:grpSp>
          <p:nvGrpSpPr>
            <p:cNvPr id="46117" name="Group 47"/>
            <p:cNvGrpSpPr>
              <a:grpSpLocks/>
            </p:cNvGrpSpPr>
            <p:nvPr/>
          </p:nvGrpSpPr>
          <p:grpSpPr bwMode="auto">
            <a:xfrm>
              <a:off x="3882" y="1758"/>
              <a:ext cx="71" cy="482"/>
              <a:chOff x="3882" y="1758"/>
              <a:chExt cx="71" cy="482"/>
            </a:xfrm>
          </p:grpSpPr>
          <p:sp>
            <p:nvSpPr>
              <p:cNvPr id="46153" name="Freeform 48"/>
              <p:cNvSpPr>
                <a:spLocks/>
              </p:cNvSpPr>
              <p:nvPr/>
            </p:nvSpPr>
            <p:spPr bwMode="auto">
              <a:xfrm>
                <a:off x="3911" y="1758"/>
                <a:ext cx="12" cy="414"/>
              </a:xfrm>
              <a:custGeom>
                <a:avLst/>
                <a:gdLst>
                  <a:gd name="T0" fmla="*/ 2 w 24"/>
                  <a:gd name="T1" fmla="*/ 0 h 827"/>
                  <a:gd name="T2" fmla="*/ 0 w 24"/>
                  <a:gd name="T3" fmla="*/ 0 h 827"/>
                  <a:gd name="T4" fmla="*/ 1 w 24"/>
                  <a:gd name="T5" fmla="*/ 52 h 827"/>
                  <a:gd name="T6" fmla="*/ 2 w 24"/>
                  <a:gd name="T7" fmla="*/ 52 h 827"/>
                  <a:gd name="T8" fmla="*/ 2 w 24"/>
                  <a:gd name="T9" fmla="*/ 0 h 827"/>
                  <a:gd name="T10" fmla="*/ 0 60000 65536"/>
                  <a:gd name="T11" fmla="*/ 0 60000 65536"/>
                  <a:gd name="T12" fmla="*/ 0 60000 65536"/>
                  <a:gd name="T13" fmla="*/ 0 60000 65536"/>
                  <a:gd name="T14" fmla="*/ 0 60000 65536"/>
                  <a:gd name="T15" fmla="*/ 0 w 24"/>
                  <a:gd name="T16" fmla="*/ 0 h 827"/>
                  <a:gd name="T17" fmla="*/ 24 w 24"/>
                  <a:gd name="T18" fmla="*/ 827 h 827"/>
                </a:gdLst>
                <a:ahLst/>
                <a:cxnLst>
                  <a:cxn ang="T10">
                    <a:pos x="T0" y="T1"/>
                  </a:cxn>
                  <a:cxn ang="T11">
                    <a:pos x="T2" y="T3"/>
                  </a:cxn>
                  <a:cxn ang="T12">
                    <a:pos x="T4" y="T5"/>
                  </a:cxn>
                  <a:cxn ang="T13">
                    <a:pos x="T6" y="T7"/>
                  </a:cxn>
                  <a:cxn ang="T14">
                    <a:pos x="T8" y="T9"/>
                  </a:cxn>
                </a:cxnLst>
                <a:rect l="T15" t="T16" r="T17" b="T18"/>
                <a:pathLst>
                  <a:path w="24" h="827">
                    <a:moveTo>
                      <a:pt x="22" y="0"/>
                    </a:moveTo>
                    <a:lnTo>
                      <a:pt x="0" y="0"/>
                    </a:lnTo>
                    <a:lnTo>
                      <a:pt x="2" y="827"/>
                    </a:lnTo>
                    <a:lnTo>
                      <a:pt x="24" y="827"/>
                    </a:lnTo>
                    <a:lnTo>
                      <a:pt x="22" y="0"/>
                    </a:lnTo>
                    <a:close/>
                  </a:path>
                </a:pathLst>
              </a:custGeom>
              <a:solidFill>
                <a:srgbClr val="008080"/>
              </a:solidFill>
              <a:ln w="9525">
                <a:noFill/>
                <a:round/>
                <a:headEnd/>
                <a:tailEnd/>
              </a:ln>
            </p:spPr>
            <p:txBody>
              <a:bodyPr/>
              <a:lstStyle/>
              <a:p>
                <a:endParaRPr lang="tr-TR"/>
              </a:p>
            </p:txBody>
          </p:sp>
          <p:sp>
            <p:nvSpPr>
              <p:cNvPr id="46154" name="Freeform 49"/>
              <p:cNvSpPr>
                <a:spLocks/>
              </p:cNvSpPr>
              <p:nvPr/>
            </p:nvSpPr>
            <p:spPr bwMode="auto">
              <a:xfrm>
                <a:off x="3882" y="2170"/>
                <a:ext cx="71" cy="70"/>
              </a:xfrm>
              <a:custGeom>
                <a:avLst/>
                <a:gdLst>
                  <a:gd name="T0" fmla="*/ 0 w 140"/>
                  <a:gd name="T1" fmla="*/ 0 h 141"/>
                  <a:gd name="T2" fmla="*/ 5 w 140"/>
                  <a:gd name="T3" fmla="*/ 8 h 141"/>
                  <a:gd name="T4" fmla="*/ 9 w 140"/>
                  <a:gd name="T5" fmla="*/ 0 h 141"/>
                  <a:gd name="T6" fmla="*/ 0 w 140"/>
                  <a:gd name="T7" fmla="*/ 0 h 141"/>
                  <a:gd name="T8" fmla="*/ 0 60000 65536"/>
                  <a:gd name="T9" fmla="*/ 0 60000 65536"/>
                  <a:gd name="T10" fmla="*/ 0 60000 65536"/>
                  <a:gd name="T11" fmla="*/ 0 60000 65536"/>
                  <a:gd name="T12" fmla="*/ 0 w 140"/>
                  <a:gd name="T13" fmla="*/ 0 h 141"/>
                  <a:gd name="T14" fmla="*/ 140 w 140"/>
                  <a:gd name="T15" fmla="*/ 141 h 141"/>
                </a:gdLst>
                <a:ahLst/>
                <a:cxnLst>
                  <a:cxn ang="T8">
                    <a:pos x="T0" y="T1"/>
                  </a:cxn>
                  <a:cxn ang="T9">
                    <a:pos x="T2" y="T3"/>
                  </a:cxn>
                  <a:cxn ang="T10">
                    <a:pos x="T4" y="T5"/>
                  </a:cxn>
                  <a:cxn ang="T11">
                    <a:pos x="T6" y="T7"/>
                  </a:cxn>
                </a:cxnLst>
                <a:rect l="T12" t="T13" r="T14" b="T15"/>
                <a:pathLst>
                  <a:path w="140" h="141">
                    <a:moveTo>
                      <a:pt x="0" y="0"/>
                    </a:moveTo>
                    <a:lnTo>
                      <a:pt x="71" y="141"/>
                    </a:lnTo>
                    <a:lnTo>
                      <a:pt x="140" y="0"/>
                    </a:lnTo>
                    <a:lnTo>
                      <a:pt x="0" y="0"/>
                    </a:lnTo>
                    <a:close/>
                  </a:path>
                </a:pathLst>
              </a:custGeom>
              <a:solidFill>
                <a:srgbClr val="008080"/>
              </a:solidFill>
              <a:ln w="9525">
                <a:noFill/>
                <a:round/>
                <a:headEnd/>
                <a:tailEnd/>
              </a:ln>
            </p:spPr>
            <p:txBody>
              <a:bodyPr/>
              <a:lstStyle/>
              <a:p>
                <a:endParaRPr lang="tr-TR"/>
              </a:p>
            </p:txBody>
          </p:sp>
        </p:grpSp>
        <p:grpSp>
          <p:nvGrpSpPr>
            <p:cNvPr id="46118" name="Group 50"/>
            <p:cNvGrpSpPr>
              <a:grpSpLocks/>
            </p:cNvGrpSpPr>
            <p:nvPr/>
          </p:nvGrpSpPr>
          <p:grpSpPr bwMode="auto">
            <a:xfrm>
              <a:off x="339" y="1890"/>
              <a:ext cx="1737" cy="686"/>
              <a:chOff x="339" y="1890"/>
              <a:chExt cx="1737" cy="686"/>
            </a:xfrm>
          </p:grpSpPr>
          <p:sp>
            <p:nvSpPr>
              <p:cNvPr id="46151" name="Freeform 51"/>
              <p:cNvSpPr>
                <a:spLocks/>
              </p:cNvSpPr>
              <p:nvPr/>
            </p:nvSpPr>
            <p:spPr bwMode="auto">
              <a:xfrm>
                <a:off x="368" y="1919"/>
                <a:ext cx="1708" cy="657"/>
              </a:xfrm>
              <a:custGeom>
                <a:avLst/>
                <a:gdLst>
                  <a:gd name="T0" fmla="*/ 13 w 3417"/>
                  <a:gd name="T1" fmla="*/ 0 h 1314"/>
                  <a:gd name="T2" fmla="*/ 12 w 3417"/>
                  <a:gd name="T3" fmla="*/ 1 h 1314"/>
                  <a:gd name="T4" fmla="*/ 10 w 3417"/>
                  <a:gd name="T5" fmla="*/ 1 h 1314"/>
                  <a:gd name="T6" fmla="*/ 9 w 3417"/>
                  <a:gd name="T7" fmla="*/ 1 h 1314"/>
                  <a:gd name="T8" fmla="*/ 8 w 3417"/>
                  <a:gd name="T9" fmla="*/ 1 h 1314"/>
                  <a:gd name="T10" fmla="*/ 7 w 3417"/>
                  <a:gd name="T11" fmla="*/ 1 h 1314"/>
                  <a:gd name="T12" fmla="*/ 6 w 3417"/>
                  <a:gd name="T13" fmla="*/ 3 h 1314"/>
                  <a:gd name="T14" fmla="*/ 4 w 3417"/>
                  <a:gd name="T15" fmla="*/ 4 h 1314"/>
                  <a:gd name="T16" fmla="*/ 2 w 3417"/>
                  <a:gd name="T17" fmla="*/ 6 h 1314"/>
                  <a:gd name="T18" fmla="*/ 1 w 3417"/>
                  <a:gd name="T19" fmla="*/ 7 h 1314"/>
                  <a:gd name="T20" fmla="*/ 1 w 3417"/>
                  <a:gd name="T21" fmla="*/ 9 h 1314"/>
                  <a:gd name="T22" fmla="*/ 0 w 3417"/>
                  <a:gd name="T23" fmla="*/ 10 h 1314"/>
                  <a:gd name="T24" fmla="*/ 0 w 3417"/>
                  <a:gd name="T25" fmla="*/ 10 h 1314"/>
                  <a:gd name="T26" fmla="*/ 0 w 3417"/>
                  <a:gd name="T27" fmla="*/ 12 h 1314"/>
                  <a:gd name="T28" fmla="*/ 0 w 3417"/>
                  <a:gd name="T29" fmla="*/ 13 h 1314"/>
                  <a:gd name="T30" fmla="*/ 0 w 3417"/>
                  <a:gd name="T31" fmla="*/ 69 h 1314"/>
                  <a:gd name="T32" fmla="*/ 0 w 3417"/>
                  <a:gd name="T33" fmla="*/ 70 h 1314"/>
                  <a:gd name="T34" fmla="*/ 0 w 3417"/>
                  <a:gd name="T35" fmla="*/ 72 h 1314"/>
                  <a:gd name="T36" fmla="*/ 0 w 3417"/>
                  <a:gd name="T37" fmla="*/ 73 h 1314"/>
                  <a:gd name="T38" fmla="*/ 1 w 3417"/>
                  <a:gd name="T39" fmla="*/ 74 h 1314"/>
                  <a:gd name="T40" fmla="*/ 1 w 3417"/>
                  <a:gd name="T41" fmla="*/ 75 h 1314"/>
                  <a:gd name="T42" fmla="*/ 2 w 3417"/>
                  <a:gd name="T43" fmla="*/ 77 h 1314"/>
                  <a:gd name="T44" fmla="*/ 4 w 3417"/>
                  <a:gd name="T45" fmla="*/ 79 h 1314"/>
                  <a:gd name="T46" fmla="*/ 6 w 3417"/>
                  <a:gd name="T47" fmla="*/ 80 h 1314"/>
                  <a:gd name="T48" fmla="*/ 7 w 3417"/>
                  <a:gd name="T49" fmla="*/ 81 h 1314"/>
                  <a:gd name="T50" fmla="*/ 8 w 3417"/>
                  <a:gd name="T51" fmla="*/ 82 h 1314"/>
                  <a:gd name="T52" fmla="*/ 9 w 3417"/>
                  <a:gd name="T53" fmla="*/ 82 h 1314"/>
                  <a:gd name="T54" fmla="*/ 10 w 3417"/>
                  <a:gd name="T55" fmla="*/ 82 h 1314"/>
                  <a:gd name="T56" fmla="*/ 12 w 3417"/>
                  <a:gd name="T57" fmla="*/ 82 h 1314"/>
                  <a:gd name="T58" fmla="*/ 13 w 3417"/>
                  <a:gd name="T59" fmla="*/ 82 h 1314"/>
                  <a:gd name="T60" fmla="*/ 199 w 3417"/>
                  <a:gd name="T61" fmla="*/ 82 h 1314"/>
                  <a:gd name="T62" fmla="*/ 201 w 3417"/>
                  <a:gd name="T63" fmla="*/ 82 h 1314"/>
                  <a:gd name="T64" fmla="*/ 202 w 3417"/>
                  <a:gd name="T65" fmla="*/ 82 h 1314"/>
                  <a:gd name="T66" fmla="*/ 203 w 3417"/>
                  <a:gd name="T67" fmla="*/ 82 h 1314"/>
                  <a:gd name="T68" fmla="*/ 205 w 3417"/>
                  <a:gd name="T69" fmla="*/ 82 h 1314"/>
                  <a:gd name="T70" fmla="*/ 206 w 3417"/>
                  <a:gd name="T71" fmla="*/ 81 h 1314"/>
                  <a:gd name="T72" fmla="*/ 207 w 3417"/>
                  <a:gd name="T73" fmla="*/ 80 h 1314"/>
                  <a:gd name="T74" fmla="*/ 209 w 3417"/>
                  <a:gd name="T75" fmla="*/ 79 h 1314"/>
                  <a:gd name="T76" fmla="*/ 211 w 3417"/>
                  <a:gd name="T77" fmla="*/ 77 h 1314"/>
                  <a:gd name="T78" fmla="*/ 211 w 3417"/>
                  <a:gd name="T79" fmla="*/ 75 h 1314"/>
                  <a:gd name="T80" fmla="*/ 212 w 3417"/>
                  <a:gd name="T81" fmla="*/ 74 h 1314"/>
                  <a:gd name="T82" fmla="*/ 213 w 3417"/>
                  <a:gd name="T83" fmla="*/ 73 h 1314"/>
                  <a:gd name="T84" fmla="*/ 213 w 3417"/>
                  <a:gd name="T85" fmla="*/ 72 h 1314"/>
                  <a:gd name="T86" fmla="*/ 213 w 3417"/>
                  <a:gd name="T87" fmla="*/ 70 h 1314"/>
                  <a:gd name="T88" fmla="*/ 213 w 3417"/>
                  <a:gd name="T89" fmla="*/ 69 h 1314"/>
                  <a:gd name="T90" fmla="*/ 213 w 3417"/>
                  <a:gd name="T91" fmla="*/ 13 h 1314"/>
                  <a:gd name="T92" fmla="*/ 213 w 3417"/>
                  <a:gd name="T93" fmla="*/ 12 h 1314"/>
                  <a:gd name="T94" fmla="*/ 213 w 3417"/>
                  <a:gd name="T95" fmla="*/ 10 h 1314"/>
                  <a:gd name="T96" fmla="*/ 213 w 3417"/>
                  <a:gd name="T97" fmla="*/ 10 h 1314"/>
                  <a:gd name="T98" fmla="*/ 212 w 3417"/>
                  <a:gd name="T99" fmla="*/ 9 h 1314"/>
                  <a:gd name="T100" fmla="*/ 211 w 3417"/>
                  <a:gd name="T101" fmla="*/ 7 h 1314"/>
                  <a:gd name="T102" fmla="*/ 211 w 3417"/>
                  <a:gd name="T103" fmla="*/ 6 h 1314"/>
                  <a:gd name="T104" fmla="*/ 209 w 3417"/>
                  <a:gd name="T105" fmla="*/ 4 h 1314"/>
                  <a:gd name="T106" fmla="*/ 207 w 3417"/>
                  <a:gd name="T107" fmla="*/ 3 h 1314"/>
                  <a:gd name="T108" fmla="*/ 206 w 3417"/>
                  <a:gd name="T109" fmla="*/ 1 h 1314"/>
                  <a:gd name="T110" fmla="*/ 205 w 3417"/>
                  <a:gd name="T111" fmla="*/ 1 h 1314"/>
                  <a:gd name="T112" fmla="*/ 203 w 3417"/>
                  <a:gd name="T113" fmla="*/ 1 h 1314"/>
                  <a:gd name="T114" fmla="*/ 202 w 3417"/>
                  <a:gd name="T115" fmla="*/ 1 h 1314"/>
                  <a:gd name="T116" fmla="*/ 201 w 3417"/>
                  <a:gd name="T117" fmla="*/ 1 h 1314"/>
                  <a:gd name="T118" fmla="*/ 199 w 3417"/>
                  <a:gd name="T119" fmla="*/ 0 h 1314"/>
                  <a:gd name="T120" fmla="*/ 13 w 3417"/>
                  <a:gd name="T121" fmla="*/ 0 h 1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17"/>
                  <a:gd name="T184" fmla="*/ 0 h 1314"/>
                  <a:gd name="T185" fmla="*/ 3417 w 3417"/>
                  <a:gd name="T186" fmla="*/ 1314 h 1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17" h="1314">
                    <a:moveTo>
                      <a:pt x="219" y="0"/>
                    </a:moveTo>
                    <a:lnTo>
                      <a:pt x="197" y="2"/>
                    </a:lnTo>
                    <a:lnTo>
                      <a:pt x="175" y="4"/>
                    </a:lnTo>
                    <a:lnTo>
                      <a:pt x="153" y="9"/>
                    </a:lnTo>
                    <a:lnTo>
                      <a:pt x="133" y="18"/>
                    </a:lnTo>
                    <a:lnTo>
                      <a:pt x="115" y="28"/>
                    </a:lnTo>
                    <a:lnTo>
                      <a:pt x="97" y="39"/>
                    </a:lnTo>
                    <a:lnTo>
                      <a:pt x="64" y="64"/>
                    </a:lnTo>
                    <a:lnTo>
                      <a:pt x="38" y="97"/>
                    </a:lnTo>
                    <a:lnTo>
                      <a:pt x="27" y="115"/>
                    </a:lnTo>
                    <a:lnTo>
                      <a:pt x="18" y="133"/>
                    </a:lnTo>
                    <a:lnTo>
                      <a:pt x="9" y="154"/>
                    </a:lnTo>
                    <a:lnTo>
                      <a:pt x="4" y="175"/>
                    </a:lnTo>
                    <a:lnTo>
                      <a:pt x="2" y="197"/>
                    </a:lnTo>
                    <a:lnTo>
                      <a:pt x="0" y="219"/>
                    </a:lnTo>
                    <a:lnTo>
                      <a:pt x="0" y="1095"/>
                    </a:lnTo>
                    <a:lnTo>
                      <a:pt x="2" y="1117"/>
                    </a:lnTo>
                    <a:lnTo>
                      <a:pt x="4" y="1139"/>
                    </a:lnTo>
                    <a:lnTo>
                      <a:pt x="9" y="1161"/>
                    </a:lnTo>
                    <a:lnTo>
                      <a:pt x="18" y="1181"/>
                    </a:lnTo>
                    <a:lnTo>
                      <a:pt x="27" y="1199"/>
                    </a:lnTo>
                    <a:lnTo>
                      <a:pt x="38" y="1218"/>
                    </a:lnTo>
                    <a:lnTo>
                      <a:pt x="64" y="1251"/>
                    </a:lnTo>
                    <a:lnTo>
                      <a:pt x="97" y="1276"/>
                    </a:lnTo>
                    <a:lnTo>
                      <a:pt x="115" y="1287"/>
                    </a:lnTo>
                    <a:lnTo>
                      <a:pt x="133" y="1298"/>
                    </a:lnTo>
                    <a:lnTo>
                      <a:pt x="153" y="1305"/>
                    </a:lnTo>
                    <a:lnTo>
                      <a:pt x="175" y="1311"/>
                    </a:lnTo>
                    <a:lnTo>
                      <a:pt x="197" y="1313"/>
                    </a:lnTo>
                    <a:lnTo>
                      <a:pt x="219" y="1314"/>
                    </a:lnTo>
                    <a:lnTo>
                      <a:pt x="3198" y="1314"/>
                    </a:lnTo>
                    <a:lnTo>
                      <a:pt x="3220" y="1313"/>
                    </a:lnTo>
                    <a:lnTo>
                      <a:pt x="3241" y="1311"/>
                    </a:lnTo>
                    <a:lnTo>
                      <a:pt x="3263" y="1305"/>
                    </a:lnTo>
                    <a:lnTo>
                      <a:pt x="3283" y="1298"/>
                    </a:lnTo>
                    <a:lnTo>
                      <a:pt x="3302" y="1287"/>
                    </a:lnTo>
                    <a:lnTo>
                      <a:pt x="3320" y="1276"/>
                    </a:lnTo>
                    <a:lnTo>
                      <a:pt x="3353" y="1251"/>
                    </a:lnTo>
                    <a:lnTo>
                      <a:pt x="3378" y="1218"/>
                    </a:lnTo>
                    <a:lnTo>
                      <a:pt x="3389" y="1199"/>
                    </a:lnTo>
                    <a:lnTo>
                      <a:pt x="3400" y="1181"/>
                    </a:lnTo>
                    <a:lnTo>
                      <a:pt x="3408" y="1161"/>
                    </a:lnTo>
                    <a:lnTo>
                      <a:pt x="3413" y="1139"/>
                    </a:lnTo>
                    <a:lnTo>
                      <a:pt x="3415" y="1117"/>
                    </a:lnTo>
                    <a:lnTo>
                      <a:pt x="3417" y="1095"/>
                    </a:lnTo>
                    <a:lnTo>
                      <a:pt x="3417" y="219"/>
                    </a:lnTo>
                    <a:lnTo>
                      <a:pt x="3415" y="197"/>
                    </a:lnTo>
                    <a:lnTo>
                      <a:pt x="3413" y="175"/>
                    </a:lnTo>
                    <a:lnTo>
                      <a:pt x="3408" y="154"/>
                    </a:lnTo>
                    <a:lnTo>
                      <a:pt x="3400" y="133"/>
                    </a:lnTo>
                    <a:lnTo>
                      <a:pt x="3389" y="115"/>
                    </a:lnTo>
                    <a:lnTo>
                      <a:pt x="3378" y="97"/>
                    </a:lnTo>
                    <a:lnTo>
                      <a:pt x="3353" y="64"/>
                    </a:lnTo>
                    <a:lnTo>
                      <a:pt x="3320" y="39"/>
                    </a:lnTo>
                    <a:lnTo>
                      <a:pt x="3302" y="28"/>
                    </a:lnTo>
                    <a:lnTo>
                      <a:pt x="3283" y="18"/>
                    </a:lnTo>
                    <a:lnTo>
                      <a:pt x="3263" y="9"/>
                    </a:lnTo>
                    <a:lnTo>
                      <a:pt x="3241" y="4"/>
                    </a:lnTo>
                    <a:lnTo>
                      <a:pt x="3220" y="2"/>
                    </a:lnTo>
                    <a:lnTo>
                      <a:pt x="3198" y="0"/>
                    </a:lnTo>
                    <a:lnTo>
                      <a:pt x="219" y="0"/>
                    </a:lnTo>
                    <a:close/>
                  </a:path>
                </a:pathLst>
              </a:custGeom>
              <a:solidFill>
                <a:srgbClr val="808080"/>
              </a:solidFill>
              <a:ln w="9525">
                <a:noFill/>
                <a:round/>
                <a:headEnd/>
                <a:tailEnd/>
              </a:ln>
            </p:spPr>
            <p:txBody>
              <a:bodyPr/>
              <a:lstStyle/>
              <a:p>
                <a:endParaRPr lang="tr-TR"/>
              </a:p>
            </p:txBody>
          </p:sp>
          <p:sp>
            <p:nvSpPr>
              <p:cNvPr id="46152" name="Freeform 52"/>
              <p:cNvSpPr>
                <a:spLocks/>
              </p:cNvSpPr>
              <p:nvPr/>
            </p:nvSpPr>
            <p:spPr bwMode="auto">
              <a:xfrm>
                <a:off x="339" y="1890"/>
                <a:ext cx="1708" cy="657"/>
              </a:xfrm>
              <a:custGeom>
                <a:avLst/>
                <a:gdLst>
                  <a:gd name="T0" fmla="*/ 13 w 3417"/>
                  <a:gd name="T1" fmla="*/ 0 h 1314"/>
                  <a:gd name="T2" fmla="*/ 12 w 3417"/>
                  <a:gd name="T3" fmla="*/ 1 h 1314"/>
                  <a:gd name="T4" fmla="*/ 11 w 3417"/>
                  <a:gd name="T5" fmla="*/ 1 h 1314"/>
                  <a:gd name="T6" fmla="*/ 9 w 3417"/>
                  <a:gd name="T7" fmla="*/ 1 h 1314"/>
                  <a:gd name="T8" fmla="*/ 8 w 3417"/>
                  <a:gd name="T9" fmla="*/ 1 h 1314"/>
                  <a:gd name="T10" fmla="*/ 7 w 3417"/>
                  <a:gd name="T11" fmla="*/ 1 h 1314"/>
                  <a:gd name="T12" fmla="*/ 6 w 3417"/>
                  <a:gd name="T13" fmla="*/ 3 h 1314"/>
                  <a:gd name="T14" fmla="*/ 4 w 3417"/>
                  <a:gd name="T15" fmla="*/ 4 h 1314"/>
                  <a:gd name="T16" fmla="*/ 2 w 3417"/>
                  <a:gd name="T17" fmla="*/ 6 h 1314"/>
                  <a:gd name="T18" fmla="*/ 1 w 3417"/>
                  <a:gd name="T19" fmla="*/ 7 h 1314"/>
                  <a:gd name="T20" fmla="*/ 1 w 3417"/>
                  <a:gd name="T21" fmla="*/ 9 h 1314"/>
                  <a:gd name="T22" fmla="*/ 0 w 3417"/>
                  <a:gd name="T23" fmla="*/ 10 h 1314"/>
                  <a:gd name="T24" fmla="*/ 0 w 3417"/>
                  <a:gd name="T25" fmla="*/ 10 h 1314"/>
                  <a:gd name="T26" fmla="*/ 0 w 3417"/>
                  <a:gd name="T27" fmla="*/ 12 h 1314"/>
                  <a:gd name="T28" fmla="*/ 0 w 3417"/>
                  <a:gd name="T29" fmla="*/ 13 h 1314"/>
                  <a:gd name="T30" fmla="*/ 0 w 3417"/>
                  <a:gd name="T31" fmla="*/ 69 h 1314"/>
                  <a:gd name="T32" fmla="*/ 0 w 3417"/>
                  <a:gd name="T33" fmla="*/ 70 h 1314"/>
                  <a:gd name="T34" fmla="*/ 0 w 3417"/>
                  <a:gd name="T35" fmla="*/ 72 h 1314"/>
                  <a:gd name="T36" fmla="*/ 0 w 3417"/>
                  <a:gd name="T37" fmla="*/ 73 h 1314"/>
                  <a:gd name="T38" fmla="*/ 1 w 3417"/>
                  <a:gd name="T39" fmla="*/ 74 h 1314"/>
                  <a:gd name="T40" fmla="*/ 1 w 3417"/>
                  <a:gd name="T41" fmla="*/ 75 h 1314"/>
                  <a:gd name="T42" fmla="*/ 2 w 3417"/>
                  <a:gd name="T43" fmla="*/ 77 h 1314"/>
                  <a:gd name="T44" fmla="*/ 4 w 3417"/>
                  <a:gd name="T45" fmla="*/ 79 h 1314"/>
                  <a:gd name="T46" fmla="*/ 6 w 3417"/>
                  <a:gd name="T47" fmla="*/ 80 h 1314"/>
                  <a:gd name="T48" fmla="*/ 7 w 3417"/>
                  <a:gd name="T49" fmla="*/ 81 h 1314"/>
                  <a:gd name="T50" fmla="*/ 8 w 3417"/>
                  <a:gd name="T51" fmla="*/ 82 h 1314"/>
                  <a:gd name="T52" fmla="*/ 9 w 3417"/>
                  <a:gd name="T53" fmla="*/ 82 h 1314"/>
                  <a:gd name="T54" fmla="*/ 11 w 3417"/>
                  <a:gd name="T55" fmla="*/ 82 h 1314"/>
                  <a:gd name="T56" fmla="*/ 12 w 3417"/>
                  <a:gd name="T57" fmla="*/ 82 h 1314"/>
                  <a:gd name="T58" fmla="*/ 13 w 3417"/>
                  <a:gd name="T59" fmla="*/ 82 h 1314"/>
                  <a:gd name="T60" fmla="*/ 199 w 3417"/>
                  <a:gd name="T61" fmla="*/ 82 h 1314"/>
                  <a:gd name="T62" fmla="*/ 201 w 3417"/>
                  <a:gd name="T63" fmla="*/ 82 h 1314"/>
                  <a:gd name="T64" fmla="*/ 202 w 3417"/>
                  <a:gd name="T65" fmla="*/ 82 h 1314"/>
                  <a:gd name="T66" fmla="*/ 204 w 3417"/>
                  <a:gd name="T67" fmla="*/ 82 h 1314"/>
                  <a:gd name="T68" fmla="*/ 205 w 3417"/>
                  <a:gd name="T69" fmla="*/ 82 h 1314"/>
                  <a:gd name="T70" fmla="*/ 206 w 3417"/>
                  <a:gd name="T71" fmla="*/ 81 h 1314"/>
                  <a:gd name="T72" fmla="*/ 207 w 3417"/>
                  <a:gd name="T73" fmla="*/ 80 h 1314"/>
                  <a:gd name="T74" fmla="*/ 209 w 3417"/>
                  <a:gd name="T75" fmla="*/ 79 h 1314"/>
                  <a:gd name="T76" fmla="*/ 211 w 3417"/>
                  <a:gd name="T77" fmla="*/ 77 h 1314"/>
                  <a:gd name="T78" fmla="*/ 211 w 3417"/>
                  <a:gd name="T79" fmla="*/ 75 h 1314"/>
                  <a:gd name="T80" fmla="*/ 212 w 3417"/>
                  <a:gd name="T81" fmla="*/ 74 h 1314"/>
                  <a:gd name="T82" fmla="*/ 213 w 3417"/>
                  <a:gd name="T83" fmla="*/ 73 h 1314"/>
                  <a:gd name="T84" fmla="*/ 213 w 3417"/>
                  <a:gd name="T85" fmla="*/ 72 h 1314"/>
                  <a:gd name="T86" fmla="*/ 213 w 3417"/>
                  <a:gd name="T87" fmla="*/ 70 h 1314"/>
                  <a:gd name="T88" fmla="*/ 213 w 3417"/>
                  <a:gd name="T89" fmla="*/ 69 h 1314"/>
                  <a:gd name="T90" fmla="*/ 213 w 3417"/>
                  <a:gd name="T91" fmla="*/ 13 h 1314"/>
                  <a:gd name="T92" fmla="*/ 213 w 3417"/>
                  <a:gd name="T93" fmla="*/ 12 h 1314"/>
                  <a:gd name="T94" fmla="*/ 213 w 3417"/>
                  <a:gd name="T95" fmla="*/ 10 h 1314"/>
                  <a:gd name="T96" fmla="*/ 213 w 3417"/>
                  <a:gd name="T97" fmla="*/ 10 h 1314"/>
                  <a:gd name="T98" fmla="*/ 212 w 3417"/>
                  <a:gd name="T99" fmla="*/ 9 h 1314"/>
                  <a:gd name="T100" fmla="*/ 211 w 3417"/>
                  <a:gd name="T101" fmla="*/ 7 h 1314"/>
                  <a:gd name="T102" fmla="*/ 211 w 3417"/>
                  <a:gd name="T103" fmla="*/ 6 h 1314"/>
                  <a:gd name="T104" fmla="*/ 209 w 3417"/>
                  <a:gd name="T105" fmla="*/ 4 h 1314"/>
                  <a:gd name="T106" fmla="*/ 207 w 3417"/>
                  <a:gd name="T107" fmla="*/ 3 h 1314"/>
                  <a:gd name="T108" fmla="*/ 206 w 3417"/>
                  <a:gd name="T109" fmla="*/ 1 h 1314"/>
                  <a:gd name="T110" fmla="*/ 205 w 3417"/>
                  <a:gd name="T111" fmla="*/ 1 h 1314"/>
                  <a:gd name="T112" fmla="*/ 204 w 3417"/>
                  <a:gd name="T113" fmla="*/ 1 h 1314"/>
                  <a:gd name="T114" fmla="*/ 202 w 3417"/>
                  <a:gd name="T115" fmla="*/ 1 h 1314"/>
                  <a:gd name="T116" fmla="*/ 201 w 3417"/>
                  <a:gd name="T117" fmla="*/ 1 h 1314"/>
                  <a:gd name="T118" fmla="*/ 199 w 3417"/>
                  <a:gd name="T119" fmla="*/ 0 h 1314"/>
                  <a:gd name="T120" fmla="*/ 13 w 3417"/>
                  <a:gd name="T121" fmla="*/ 0 h 1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17"/>
                  <a:gd name="T184" fmla="*/ 0 h 1314"/>
                  <a:gd name="T185" fmla="*/ 3417 w 3417"/>
                  <a:gd name="T186" fmla="*/ 1314 h 1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17" h="1314">
                    <a:moveTo>
                      <a:pt x="220" y="0"/>
                    </a:moveTo>
                    <a:lnTo>
                      <a:pt x="198" y="2"/>
                    </a:lnTo>
                    <a:lnTo>
                      <a:pt x="176" y="3"/>
                    </a:lnTo>
                    <a:lnTo>
                      <a:pt x="154" y="9"/>
                    </a:lnTo>
                    <a:lnTo>
                      <a:pt x="134" y="18"/>
                    </a:lnTo>
                    <a:lnTo>
                      <a:pt x="115" y="27"/>
                    </a:lnTo>
                    <a:lnTo>
                      <a:pt x="97" y="38"/>
                    </a:lnTo>
                    <a:lnTo>
                      <a:pt x="64" y="64"/>
                    </a:lnTo>
                    <a:lnTo>
                      <a:pt x="39" y="97"/>
                    </a:lnTo>
                    <a:lnTo>
                      <a:pt x="28" y="115"/>
                    </a:lnTo>
                    <a:lnTo>
                      <a:pt x="19" y="133"/>
                    </a:lnTo>
                    <a:lnTo>
                      <a:pt x="10" y="153"/>
                    </a:lnTo>
                    <a:lnTo>
                      <a:pt x="4" y="175"/>
                    </a:lnTo>
                    <a:lnTo>
                      <a:pt x="2" y="197"/>
                    </a:lnTo>
                    <a:lnTo>
                      <a:pt x="0" y="219"/>
                    </a:lnTo>
                    <a:lnTo>
                      <a:pt x="0" y="1095"/>
                    </a:lnTo>
                    <a:lnTo>
                      <a:pt x="2" y="1117"/>
                    </a:lnTo>
                    <a:lnTo>
                      <a:pt x="4" y="1139"/>
                    </a:lnTo>
                    <a:lnTo>
                      <a:pt x="10" y="1161"/>
                    </a:lnTo>
                    <a:lnTo>
                      <a:pt x="19" y="1181"/>
                    </a:lnTo>
                    <a:lnTo>
                      <a:pt x="28" y="1199"/>
                    </a:lnTo>
                    <a:lnTo>
                      <a:pt x="39" y="1217"/>
                    </a:lnTo>
                    <a:lnTo>
                      <a:pt x="64" y="1250"/>
                    </a:lnTo>
                    <a:lnTo>
                      <a:pt x="97" y="1276"/>
                    </a:lnTo>
                    <a:lnTo>
                      <a:pt x="115" y="1287"/>
                    </a:lnTo>
                    <a:lnTo>
                      <a:pt x="134" y="1298"/>
                    </a:lnTo>
                    <a:lnTo>
                      <a:pt x="154" y="1305"/>
                    </a:lnTo>
                    <a:lnTo>
                      <a:pt x="176" y="1310"/>
                    </a:lnTo>
                    <a:lnTo>
                      <a:pt x="198" y="1312"/>
                    </a:lnTo>
                    <a:lnTo>
                      <a:pt x="220" y="1314"/>
                    </a:lnTo>
                    <a:lnTo>
                      <a:pt x="3198" y="1314"/>
                    </a:lnTo>
                    <a:lnTo>
                      <a:pt x="3220" y="1312"/>
                    </a:lnTo>
                    <a:lnTo>
                      <a:pt x="3242" y="1310"/>
                    </a:lnTo>
                    <a:lnTo>
                      <a:pt x="3264" y="1305"/>
                    </a:lnTo>
                    <a:lnTo>
                      <a:pt x="3284" y="1298"/>
                    </a:lnTo>
                    <a:lnTo>
                      <a:pt x="3302" y="1287"/>
                    </a:lnTo>
                    <a:lnTo>
                      <a:pt x="3321" y="1276"/>
                    </a:lnTo>
                    <a:lnTo>
                      <a:pt x="3353" y="1250"/>
                    </a:lnTo>
                    <a:lnTo>
                      <a:pt x="3379" y="1217"/>
                    </a:lnTo>
                    <a:lnTo>
                      <a:pt x="3390" y="1199"/>
                    </a:lnTo>
                    <a:lnTo>
                      <a:pt x="3401" y="1181"/>
                    </a:lnTo>
                    <a:lnTo>
                      <a:pt x="3408" y="1161"/>
                    </a:lnTo>
                    <a:lnTo>
                      <a:pt x="3414" y="1139"/>
                    </a:lnTo>
                    <a:lnTo>
                      <a:pt x="3415" y="1117"/>
                    </a:lnTo>
                    <a:lnTo>
                      <a:pt x="3417" y="1095"/>
                    </a:lnTo>
                    <a:lnTo>
                      <a:pt x="3417" y="219"/>
                    </a:lnTo>
                    <a:lnTo>
                      <a:pt x="3415" y="197"/>
                    </a:lnTo>
                    <a:lnTo>
                      <a:pt x="3414" y="175"/>
                    </a:lnTo>
                    <a:lnTo>
                      <a:pt x="3408" y="153"/>
                    </a:lnTo>
                    <a:lnTo>
                      <a:pt x="3401" y="133"/>
                    </a:lnTo>
                    <a:lnTo>
                      <a:pt x="3390" y="115"/>
                    </a:lnTo>
                    <a:lnTo>
                      <a:pt x="3379" y="97"/>
                    </a:lnTo>
                    <a:lnTo>
                      <a:pt x="3353" y="64"/>
                    </a:lnTo>
                    <a:lnTo>
                      <a:pt x="3321" y="38"/>
                    </a:lnTo>
                    <a:lnTo>
                      <a:pt x="3302" y="27"/>
                    </a:lnTo>
                    <a:lnTo>
                      <a:pt x="3284" y="18"/>
                    </a:lnTo>
                    <a:lnTo>
                      <a:pt x="3264" y="9"/>
                    </a:lnTo>
                    <a:lnTo>
                      <a:pt x="3242" y="3"/>
                    </a:lnTo>
                    <a:lnTo>
                      <a:pt x="3220" y="2"/>
                    </a:lnTo>
                    <a:lnTo>
                      <a:pt x="3198" y="0"/>
                    </a:lnTo>
                    <a:lnTo>
                      <a:pt x="220" y="0"/>
                    </a:lnTo>
                    <a:close/>
                  </a:path>
                </a:pathLst>
              </a:custGeom>
              <a:solidFill>
                <a:srgbClr val="EAEAEA"/>
              </a:solidFill>
              <a:ln w="7938">
                <a:solidFill>
                  <a:srgbClr val="808080"/>
                </a:solidFill>
                <a:prstDash val="solid"/>
                <a:round/>
                <a:headEnd/>
                <a:tailEnd/>
              </a:ln>
            </p:spPr>
            <p:txBody>
              <a:bodyPr/>
              <a:lstStyle/>
              <a:p>
                <a:endParaRPr lang="tr-TR"/>
              </a:p>
            </p:txBody>
          </p:sp>
        </p:grpSp>
        <p:sp>
          <p:nvSpPr>
            <p:cNvPr id="46119" name="Rectangle 53"/>
            <p:cNvSpPr>
              <a:spLocks noChangeArrowheads="1"/>
            </p:cNvSpPr>
            <p:nvPr/>
          </p:nvSpPr>
          <p:spPr bwMode="auto">
            <a:xfrm>
              <a:off x="374" y="2055"/>
              <a:ext cx="1616" cy="456"/>
            </a:xfrm>
            <a:prstGeom prst="rect">
              <a:avLst/>
            </a:prstGeom>
            <a:noFill/>
            <a:ln w="9525">
              <a:noFill/>
              <a:miter lim="800000"/>
              <a:headEnd/>
              <a:tailEnd/>
            </a:ln>
          </p:spPr>
          <p:txBody>
            <a:bodyPr/>
            <a:lstStyle/>
            <a:p>
              <a:endParaRPr lang="tr-TR">
                <a:latin typeface="Calibri" pitchFamily="34" charset="0"/>
              </a:endParaRPr>
            </a:p>
          </p:txBody>
        </p:sp>
        <p:sp>
          <p:nvSpPr>
            <p:cNvPr id="46120" name="Rectangle 54"/>
            <p:cNvSpPr>
              <a:spLocks noChangeArrowheads="1"/>
            </p:cNvSpPr>
            <p:nvPr/>
          </p:nvSpPr>
          <p:spPr bwMode="auto">
            <a:xfrm>
              <a:off x="427" y="2091"/>
              <a:ext cx="57" cy="125"/>
            </a:xfrm>
            <a:prstGeom prst="rect">
              <a:avLst/>
            </a:prstGeom>
            <a:noFill/>
            <a:ln w="9525">
              <a:noFill/>
              <a:miter lim="800000"/>
              <a:headEnd/>
              <a:tailEnd/>
            </a:ln>
          </p:spPr>
          <p:txBody>
            <a:bodyPr wrap="none" lIns="0" tIns="0" rIns="0" bIns="0">
              <a:spAutoFit/>
            </a:bodyPr>
            <a:lstStyle/>
            <a:p>
              <a:pPr eaLnBrk="0" hangingPunct="0"/>
              <a:r>
                <a:rPr lang="en-GB" sz="1300">
                  <a:solidFill>
                    <a:srgbClr val="808080"/>
                  </a:solidFill>
                  <a:latin typeface="Calibri" pitchFamily="34" charset="0"/>
                </a:rPr>
                <a:t>•</a:t>
              </a:r>
              <a:endParaRPr lang="en-GB" sz="2400">
                <a:latin typeface="Times" pitchFamily="18" charset="0"/>
              </a:endParaRPr>
            </a:p>
          </p:txBody>
        </p:sp>
        <p:sp>
          <p:nvSpPr>
            <p:cNvPr id="46121" name="Rectangle 55"/>
            <p:cNvSpPr>
              <a:spLocks noChangeArrowheads="1"/>
            </p:cNvSpPr>
            <p:nvPr/>
          </p:nvSpPr>
          <p:spPr bwMode="auto">
            <a:xfrm>
              <a:off x="537" y="2091"/>
              <a:ext cx="1357" cy="125"/>
            </a:xfrm>
            <a:prstGeom prst="rect">
              <a:avLst/>
            </a:prstGeom>
            <a:noFill/>
            <a:ln w="9525">
              <a:noFill/>
              <a:miter lim="800000"/>
              <a:headEnd/>
              <a:tailEnd/>
            </a:ln>
          </p:spPr>
          <p:txBody>
            <a:bodyPr wrap="none" lIns="0" tIns="0" rIns="0" bIns="0">
              <a:spAutoFit/>
            </a:bodyPr>
            <a:lstStyle/>
            <a:p>
              <a:pPr eaLnBrk="0" hangingPunct="0"/>
              <a:r>
                <a:rPr lang="tr-TR" sz="1300">
                  <a:solidFill>
                    <a:srgbClr val="808080"/>
                  </a:solidFill>
                  <a:latin typeface="Calibri" pitchFamily="34" charset="0"/>
                </a:rPr>
                <a:t>Gerçek zaman için fiziksel</a:t>
              </a:r>
              <a:endParaRPr lang="en-GB" sz="2400">
                <a:latin typeface="Times" pitchFamily="18" charset="0"/>
              </a:endParaRPr>
            </a:p>
          </p:txBody>
        </p:sp>
        <p:sp>
          <p:nvSpPr>
            <p:cNvPr id="46122" name="Rectangle 56"/>
            <p:cNvSpPr>
              <a:spLocks noChangeArrowheads="1"/>
            </p:cNvSpPr>
            <p:nvPr/>
          </p:nvSpPr>
          <p:spPr bwMode="auto">
            <a:xfrm>
              <a:off x="537" y="2225"/>
              <a:ext cx="1429" cy="125"/>
            </a:xfrm>
            <a:prstGeom prst="rect">
              <a:avLst/>
            </a:prstGeom>
            <a:noFill/>
            <a:ln w="9525">
              <a:noFill/>
              <a:miter lim="800000"/>
              <a:headEnd/>
              <a:tailEnd/>
            </a:ln>
          </p:spPr>
          <p:txBody>
            <a:bodyPr wrap="none" lIns="0" tIns="0" rIns="0" bIns="0">
              <a:spAutoFit/>
            </a:bodyPr>
            <a:lstStyle/>
            <a:p>
              <a:pPr eaLnBrk="0" hangingPunct="0"/>
              <a:r>
                <a:rPr lang="tr-TR" sz="1300">
                  <a:solidFill>
                    <a:srgbClr val="808080"/>
                  </a:solidFill>
                  <a:latin typeface="Calibri" pitchFamily="34" charset="0"/>
                </a:rPr>
                <a:t>planlamanın</a:t>
              </a:r>
              <a:r>
                <a:rPr lang="tr-TR" sz="1300">
                  <a:latin typeface="Calibri" pitchFamily="34" charset="0"/>
                </a:rPr>
                <a:t> </a:t>
              </a:r>
              <a:r>
                <a:rPr lang="tr-TR" sz="1300">
                  <a:solidFill>
                    <a:srgbClr val="808080"/>
                  </a:solidFill>
                  <a:latin typeface="Calibri" pitchFamily="34" charset="0"/>
                </a:rPr>
                <a:t>optimizasyonu</a:t>
              </a:r>
              <a:endParaRPr lang="en-GB" sz="1300">
                <a:solidFill>
                  <a:srgbClr val="808080"/>
                </a:solidFill>
                <a:latin typeface="Calibri" pitchFamily="34" charset="0"/>
              </a:endParaRPr>
            </a:p>
          </p:txBody>
        </p:sp>
        <p:sp>
          <p:nvSpPr>
            <p:cNvPr id="46123" name="Rectangle 57"/>
            <p:cNvSpPr>
              <a:spLocks noChangeArrowheads="1"/>
            </p:cNvSpPr>
            <p:nvPr/>
          </p:nvSpPr>
          <p:spPr bwMode="auto">
            <a:xfrm>
              <a:off x="1393" y="2225"/>
              <a:ext cx="1" cy="230"/>
            </a:xfrm>
            <a:prstGeom prst="rect">
              <a:avLst/>
            </a:prstGeom>
            <a:noFill/>
            <a:ln w="9525">
              <a:noFill/>
              <a:miter lim="800000"/>
              <a:headEnd/>
              <a:tailEnd/>
            </a:ln>
          </p:spPr>
          <p:txBody>
            <a:bodyPr wrap="none" lIns="0" tIns="0" rIns="0" bIns="0">
              <a:spAutoFit/>
            </a:bodyPr>
            <a:lstStyle/>
            <a:p>
              <a:pPr eaLnBrk="0" hangingPunct="0"/>
              <a:endParaRPr lang="en-GB" sz="2400">
                <a:latin typeface="Times" pitchFamily="18" charset="0"/>
              </a:endParaRPr>
            </a:p>
          </p:txBody>
        </p:sp>
        <p:sp>
          <p:nvSpPr>
            <p:cNvPr id="46124" name="Rectangle 58"/>
            <p:cNvSpPr>
              <a:spLocks noChangeArrowheads="1"/>
            </p:cNvSpPr>
            <p:nvPr/>
          </p:nvSpPr>
          <p:spPr bwMode="auto">
            <a:xfrm>
              <a:off x="1440" y="2225"/>
              <a:ext cx="1" cy="230"/>
            </a:xfrm>
            <a:prstGeom prst="rect">
              <a:avLst/>
            </a:prstGeom>
            <a:noFill/>
            <a:ln w="9525">
              <a:noFill/>
              <a:miter lim="800000"/>
              <a:headEnd/>
              <a:tailEnd/>
            </a:ln>
          </p:spPr>
          <p:txBody>
            <a:bodyPr wrap="none" lIns="0" tIns="0" rIns="0" bIns="0">
              <a:spAutoFit/>
            </a:bodyPr>
            <a:lstStyle/>
            <a:p>
              <a:pPr eaLnBrk="0" hangingPunct="0"/>
              <a:endParaRPr lang="en-GB" sz="2400">
                <a:latin typeface="Times" pitchFamily="18" charset="0"/>
              </a:endParaRPr>
            </a:p>
          </p:txBody>
        </p:sp>
        <p:sp>
          <p:nvSpPr>
            <p:cNvPr id="46125" name="Rectangle 59"/>
            <p:cNvSpPr>
              <a:spLocks noChangeArrowheads="1"/>
            </p:cNvSpPr>
            <p:nvPr/>
          </p:nvSpPr>
          <p:spPr bwMode="auto">
            <a:xfrm>
              <a:off x="427" y="2359"/>
              <a:ext cx="57" cy="125"/>
            </a:xfrm>
            <a:prstGeom prst="rect">
              <a:avLst/>
            </a:prstGeom>
            <a:noFill/>
            <a:ln w="9525">
              <a:noFill/>
              <a:miter lim="800000"/>
              <a:headEnd/>
              <a:tailEnd/>
            </a:ln>
          </p:spPr>
          <p:txBody>
            <a:bodyPr wrap="none" lIns="0" tIns="0" rIns="0" bIns="0">
              <a:spAutoFit/>
            </a:bodyPr>
            <a:lstStyle/>
            <a:p>
              <a:pPr eaLnBrk="0" hangingPunct="0"/>
              <a:r>
                <a:rPr lang="en-GB" sz="1300">
                  <a:solidFill>
                    <a:srgbClr val="808080"/>
                  </a:solidFill>
                  <a:latin typeface="Calibri" pitchFamily="34" charset="0"/>
                </a:rPr>
                <a:t>•</a:t>
              </a:r>
              <a:endParaRPr lang="en-GB" sz="2400">
                <a:latin typeface="Times" pitchFamily="18" charset="0"/>
              </a:endParaRPr>
            </a:p>
          </p:txBody>
        </p:sp>
        <p:sp>
          <p:nvSpPr>
            <p:cNvPr id="46126" name="Rectangle 60"/>
            <p:cNvSpPr>
              <a:spLocks noChangeArrowheads="1"/>
            </p:cNvSpPr>
            <p:nvPr/>
          </p:nvSpPr>
          <p:spPr bwMode="auto">
            <a:xfrm>
              <a:off x="537" y="2359"/>
              <a:ext cx="1473" cy="125"/>
            </a:xfrm>
            <a:prstGeom prst="rect">
              <a:avLst/>
            </a:prstGeom>
            <a:noFill/>
            <a:ln w="9525">
              <a:noFill/>
              <a:miter lim="800000"/>
              <a:headEnd/>
              <a:tailEnd/>
            </a:ln>
          </p:spPr>
          <p:txBody>
            <a:bodyPr wrap="none" lIns="0" tIns="0" rIns="0" bIns="0">
              <a:spAutoFit/>
            </a:bodyPr>
            <a:lstStyle/>
            <a:p>
              <a:pPr eaLnBrk="0" hangingPunct="0"/>
              <a:r>
                <a:rPr lang="tr-TR" sz="1300">
                  <a:solidFill>
                    <a:srgbClr val="808080"/>
                  </a:solidFill>
                  <a:latin typeface="Calibri" pitchFamily="34" charset="0"/>
                </a:rPr>
                <a:t>Fiyata bağlı planlama yapılır</a:t>
              </a:r>
              <a:endParaRPr lang="en-GB" sz="2400">
                <a:latin typeface="Times" pitchFamily="18" charset="0"/>
              </a:endParaRPr>
            </a:p>
          </p:txBody>
        </p:sp>
        <p:sp>
          <p:nvSpPr>
            <p:cNvPr id="46127" name="Rectangle 61"/>
            <p:cNvSpPr>
              <a:spLocks noChangeArrowheads="1"/>
            </p:cNvSpPr>
            <p:nvPr/>
          </p:nvSpPr>
          <p:spPr bwMode="auto">
            <a:xfrm>
              <a:off x="1271" y="2359"/>
              <a:ext cx="1" cy="230"/>
            </a:xfrm>
            <a:prstGeom prst="rect">
              <a:avLst/>
            </a:prstGeom>
            <a:noFill/>
            <a:ln w="9525">
              <a:noFill/>
              <a:miter lim="800000"/>
              <a:headEnd/>
              <a:tailEnd/>
            </a:ln>
          </p:spPr>
          <p:txBody>
            <a:bodyPr wrap="none" lIns="0" tIns="0" rIns="0" bIns="0">
              <a:spAutoFit/>
            </a:bodyPr>
            <a:lstStyle/>
            <a:p>
              <a:pPr eaLnBrk="0" hangingPunct="0"/>
              <a:endParaRPr lang="en-GB" sz="2400">
                <a:latin typeface="Times" pitchFamily="18" charset="0"/>
              </a:endParaRPr>
            </a:p>
          </p:txBody>
        </p:sp>
        <p:sp>
          <p:nvSpPr>
            <p:cNvPr id="46128" name="Rectangle 62"/>
            <p:cNvSpPr>
              <a:spLocks noChangeArrowheads="1"/>
            </p:cNvSpPr>
            <p:nvPr/>
          </p:nvSpPr>
          <p:spPr bwMode="auto">
            <a:xfrm>
              <a:off x="1318" y="2359"/>
              <a:ext cx="1" cy="230"/>
            </a:xfrm>
            <a:prstGeom prst="rect">
              <a:avLst/>
            </a:prstGeom>
            <a:noFill/>
            <a:ln w="9525">
              <a:noFill/>
              <a:miter lim="800000"/>
              <a:headEnd/>
              <a:tailEnd/>
            </a:ln>
          </p:spPr>
          <p:txBody>
            <a:bodyPr wrap="none" lIns="0" tIns="0" rIns="0" bIns="0">
              <a:spAutoFit/>
            </a:bodyPr>
            <a:lstStyle/>
            <a:p>
              <a:pPr eaLnBrk="0" hangingPunct="0"/>
              <a:endParaRPr lang="en-GB" sz="2400">
                <a:latin typeface="Times" pitchFamily="18" charset="0"/>
              </a:endParaRPr>
            </a:p>
          </p:txBody>
        </p:sp>
        <p:sp>
          <p:nvSpPr>
            <p:cNvPr id="46129" name="Rectangle 63"/>
            <p:cNvSpPr>
              <a:spLocks noChangeArrowheads="1"/>
            </p:cNvSpPr>
            <p:nvPr/>
          </p:nvSpPr>
          <p:spPr bwMode="auto">
            <a:xfrm>
              <a:off x="374" y="1890"/>
              <a:ext cx="783" cy="194"/>
            </a:xfrm>
            <a:prstGeom prst="rect">
              <a:avLst/>
            </a:prstGeom>
            <a:noFill/>
            <a:ln w="9525">
              <a:noFill/>
              <a:miter lim="800000"/>
              <a:headEnd/>
              <a:tailEnd/>
            </a:ln>
          </p:spPr>
          <p:txBody>
            <a:bodyPr/>
            <a:lstStyle/>
            <a:p>
              <a:endParaRPr lang="tr-TR">
                <a:latin typeface="Calibri" pitchFamily="34" charset="0"/>
              </a:endParaRPr>
            </a:p>
          </p:txBody>
        </p:sp>
        <p:sp>
          <p:nvSpPr>
            <p:cNvPr id="46130" name="Rectangle 64"/>
            <p:cNvSpPr>
              <a:spLocks noChangeArrowheads="1"/>
            </p:cNvSpPr>
            <p:nvPr/>
          </p:nvSpPr>
          <p:spPr bwMode="auto">
            <a:xfrm>
              <a:off x="427" y="1915"/>
              <a:ext cx="738" cy="144"/>
            </a:xfrm>
            <a:prstGeom prst="rect">
              <a:avLst/>
            </a:prstGeom>
            <a:noFill/>
            <a:ln w="9525">
              <a:noFill/>
              <a:miter lim="800000"/>
              <a:headEnd/>
              <a:tailEnd/>
            </a:ln>
          </p:spPr>
          <p:txBody>
            <a:bodyPr wrap="none" lIns="0" tIns="0" rIns="0" bIns="0">
              <a:spAutoFit/>
            </a:bodyPr>
            <a:lstStyle/>
            <a:p>
              <a:pPr eaLnBrk="0" hangingPunct="0"/>
              <a:r>
                <a:rPr lang="tr-TR" sz="1500">
                  <a:solidFill>
                    <a:srgbClr val="CC00CC"/>
                  </a:solidFill>
                  <a:latin typeface="Calibri" pitchFamily="34" charset="0"/>
                </a:rPr>
                <a:t>Gün öncesi</a:t>
              </a:r>
              <a:endParaRPr lang="en-GB" sz="2400">
                <a:latin typeface="Times" pitchFamily="18" charset="0"/>
              </a:endParaRPr>
            </a:p>
          </p:txBody>
        </p:sp>
        <p:grpSp>
          <p:nvGrpSpPr>
            <p:cNvPr id="46131" name="Group 65"/>
            <p:cNvGrpSpPr>
              <a:grpSpLocks/>
            </p:cNvGrpSpPr>
            <p:nvPr/>
          </p:nvGrpSpPr>
          <p:grpSpPr bwMode="auto">
            <a:xfrm>
              <a:off x="1180" y="1386"/>
              <a:ext cx="70" cy="504"/>
              <a:chOff x="1180" y="1386"/>
              <a:chExt cx="70" cy="504"/>
            </a:xfrm>
          </p:grpSpPr>
          <p:sp>
            <p:nvSpPr>
              <p:cNvPr id="46149" name="Rectangle 66"/>
              <p:cNvSpPr>
                <a:spLocks noChangeArrowheads="1"/>
              </p:cNvSpPr>
              <p:nvPr/>
            </p:nvSpPr>
            <p:spPr bwMode="auto">
              <a:xfrm>
                <a:off x="1209" y="1386"/>
                <a:ext cx="11" cy="435"/>
              </a:xfrm>
              <a:prstGeom prst="rect">
                <a:avLst/>
              </a:prstGeom>
              <a:solidFill>
                <a:srgbClr val="CC00CC"/>
              </a:solidFill>
              <a:ln w="9525">
                <a:noFill/>
                <a:miter lim="800000"/>
                <a:headEnd/>
                <a:tailEnd/>
              </a:ln>
            </p:spPr>
            <p:txBody>
              <a:bodyPr/>
              <a:lstStyle/>
              <a:p>
                <a:endParaRPr lang="tr-TR">
                  <a:latin typeface="Calibri" pitchFamily="34" charset="0"/>
                </a:endParaRPr>
              </a:p>
            </p:txBody>
          </p:sp>
          <p:sp>
            <p:nvSpPr>
              <p:cNvPr id="46150" name="Freeform 67"/>
              <p:cNvSpPr>
                <a:spLocks/>
              </p:cNvSpPr>
              <p:nvPr/>
            </p:nvSpPr>
            <p:spPr bwMode="auto">
              <a:xfrm>
                <a:off x="1180" y="1820"/>
                <a:ext cx="70" cy="70"/>
              </a:xfrm>
              <a:custGeom>
                <a:avLst/>
                <a:gdLst>
                  <a:gd name="T0" fmla="*/ 0 w 141"/>
                  <a:gd name="T1" fmla="*/ 0 h 141"/>
                  <a:gd name="T2" fmla="*/ 4 w 141"/>
                  <a:gd name="T3" fmla="*/ 8 h 141"/>
                  <a:gd name="T4" fmla="*/ 8 w 141"/>
                  <a:gd name="T5" fmla="*/ 0 h 141"/>
                  <a:gd name="T6" fmla="*/ 0 w 141"/>
                  <a:gd name="T7" fmla="*/ 0 h 141"/>
                  <a:gd name="T8" fmla="*/ 0 60000 65536"/>
                  <a:gd name="T9" fmla="*/ 0 60000 65536"/>
                  <a:gd name="T10" fmla="*/ 0 60000 65536"/>
                  <a:gd name="T11" fmla="*/ 0 60000 65536"/>
                  <a:gd name="T12" fmla="*/ 0 w 141"/>
                  <a:gd name="T13" fmla="*/ 0 h 141"/>
                  <a:gd name="T14" fmla="*/ 141 w 141"/>
                  <a:gd name="T15" fmla="*/ 141 h 141"/>
                </a:gdLst>
                <a:ahLst/>
                <a:cxnLst>
                  <a:cxn ang="T8">
                    <a:pos x="T0" y="T1"/>
                  </a:cxn>
                  <a:cxn ang="T9">
                    <a:pos x="T2" y="T3"/>
                  </a:cxn>
                  <a:cxn ang="T10">
                    <a:pos x="T4" y="T5"/>
                  </a:cxn>
                  <a:cxn ang="T11">
                    <a:pos x="T6" y="T7"/>
                  </a:cxn>
                </a:cxnLst>
                <a:rect l="T12" t="T13" r="T14" b="T15"/>
                <a:pathLst>
                  <a:path w="141" h="141">
                    <a:moveTo>
                      <a:pt x="0" y="0"/>
                    </a:moveTo>
                    <a:lnTo>
                      <a:pt x="70" y="141"/>
                    </a:lnTo>
                    <a:lnTo>
                      <a:pt x="141" y="0"/>
                    </a:lnTo>
                    <a:lnTo>
                      <a:pt x="0" y="0"/>
                    </a:lnTo>
                    <a:close/>
                  </a:path>
                </a:pathLst>
              </a:custGeom>
              <a:solidFill>
                <a:srgbClr val="CC00CC"/>
              </a:solidFill>
              <a:ln w="9525">
                <a:noFill/>
                <a:round/>
                <a:headEnd/>
                <a:tailEnd/>
              </a:ln>
            </p:spPr>
            <p:txBody>
              <a:bodyPr/>
              <a:lstStyle/>
              <a:p>
                <a:endParaRPr lang="tr-TR"/>
              </a:p>
            </p:txBody>
          </p:sp>
        </p:grpSp>
        <p:sp>
          <p:nvSpPr>
            <p:cNvPr id="46132" name="Rectangle 68"/>
            <p:cNvSpPr>
              <a:spLocks noChangeArrowheads="1"/>
            </p:cNvSpPr>
            <p:nvPr/>
          </p:nvSpPr>
          <p:spPr bwMode="auto">
            <a:xfrm>
              <a:off x="2471" y="2384"/>
              <a:ext cx="1615" cy="385"/>
            </a:xfrm>
            <a:prstGeom prst="rect">
              <a:avLst/>
            </a:prstGeom>
            <a:noFill/>
            <a:ln w="9525">
              <a:noFill/>
              <a:miter lim="800000"/>
              <a:headEnd/>
              <a:tailEnd/>
            </a:ln>
          </p:spPr>
          <p:txBody>
            <a:bodyPr/>
            <a:lstStyle/>
            <a:p>
              <a:endParaRPr lang="tr-TR">
                <a:latin typeface="Calibri" pitchFamily="34" charset="0"/>
              </a:endParaRPr>
            </a:p>
          </p:txBody>
        </p:sp>
        <p:sp>
          <p:nvSpPr>
            <p:cNvPr id="46133" name="Rectangle 69"/>
            <p:cNvSpPr>
              <a:spLocks noChangeArrowheads="1"/>
            </p:cNvSpPr>
            <p:nvPr/>
          </p:nvSpPr>
          <p:spPr bwMode="auto">
            <a:xfrm>
              <a:off x="2524" y="2399"/>
              <a:ext cx="57" cy="125"/>
            </a:xfrm>
            <a:prstGeom prst="rect">
              <a:avLst/>
            </a:prstGeom>
            <a:noFill/>
            <a:ln w="9525">
              <a:noFill/>
              <a:miter lim="800000"/>
              <a:headEnd/>
              <a:tailEnd/>
            </a:ln>
          </p:spPr>
          <p:txBody>
            <a:bodyPr wrap="none" lIns="0" tIns="0" rIns="0" bIns="0">
              <a:spAutoFit/>
            </a:bodyPr>
            <a:lstStyle/>
            <a:p>
              <a:pPr eaLnBrk="0" hangingPunct="0"/>
              <a:r>
                <a:rPr lang="en-GB" sz="1300">
                  <a:solidFill>
                    <a:srgbClr val="808080"/>
                  </a:solidFill>
                  <a:latin typeface="Calibri" pitchFamily="34" charset="0"/>
                </a:rPr>
                <a:t>•</a:t>
              </a:r>
              <a:endParaRPr lang="en-GB" sz="2400">
                <a:latin typeface="Times" pitchFamily="18" charset="0"/>
              </a:endParaRPr>
            </a:p>
          </p:txBody>
        </p:sp>
        <p:sp>
          <p:nvSpPr>
            <p:cNvPr id="46134" name="Rectangle 70"/>
            <p:cNvSpPr>
              <a:spLocks noChangeArrowheads="1"/>
            </p:cNvSpPr>
            <p:nvPr/>
          </p:nvSpPr>
          <p:spPr bwMode="auto">
            <a:xfrm>
              <a:off x="2633" y="2399"/>
              <a:ext cx="1345" cy="125"/>
            </a:xfrm>
            <a:prstGeom prst="rect">
              <a:avLst/>
            </a:prstGeom>
            <a:noFill/>
            <a:ln w="9525">
              <a:noFill/>
              <a:miter lim="800000"/>
              <a:headEnd/>
              <a:tailEnd/>
            </a:ln>
          </p:spPr>
          <p:txBody>
            <a:bodyPr wrap="none" lIns="0" tIns="0" rIns="0" bIns="0">
              <a:spAutoFit/>
            </a:bodyPr>
            <a:lstStyle/>
            <a:p>
              <a:pPr eaLnBrk="0" hangingPunct="0"/>
              <a:r>
                <a:rPr lang="tr-TR" sz="1300">
                  <a:solidFill>
                    <a:srgbClr val="808080"/>
                  </a:solidFill>
                  <a:latin typeface="Calibri" pitchFamily="34" charset="0"/>
                </a:rPr>
                <a:t>optimizasyon tamamlandı</a:t>
              </a:r>
              <a:endParaRPr lang="en-GB" sz="2400">
                <a:latin typeface="Times" pitchFamily="18" charset="0"/>
              </a:endParaRPr>
            </a:p>
          </p:txBody>
        </p:sp>
        <p:sp>
          <p:nvSpPr>
            <p:cNvPr id="46135" name="Rectangle 71"/>
            <p:cNvSpPr>
              <a:spLocks noChangeArrowheads="1"/>
            </p:cNvSpPr>
            <p:nvPr/>
          </p:nvSpPr>
          <p:spPr bwMode="auto">
            <a:xfrm>
              <a:off x="2524" y="2510"/>
              <a:ext cx="57" cy="125"/>
            </a:xfrm>
            <a:prstGeom prst="rect">
              <a:avLst/>
            </a:prstGeom>
            <a:noFill/>
            <a:ln w="9525">
              <a:noFill/>
              <a:miter lim="800000"/>
              <a:headEnd/>
              <a:tailEnd/>
            </a:ln>
          </p:spPr>
          <p:txBody>
            <a:bodyPr wrap="none" lIns="0" tIns="0" rIns="0" bIns="0">
              <a:spAutoFit/>
            </a:bodyPr>
            <a:lstStyle/>
            <a:p>
              <a:pPr eaLnBrk="0" hangingPunct="0"/>
              <a:r>
                <a:rPr lang="en-GB" sz="1300">
                  <a:solidFill>
                    <a:srgbClr val="808080"/>
                  </a:solidFill>
                  <a:latin typeface="Calibri" pitchFamily="34" charset="0"/>
                </a:rPr>
                <a:t>•</a:t>
              </a:r>
              <a:endParaRPr lang="en-GB" sz="2400">
                <a:latin typeface="Times" pitchFamily="18" charset="0"/>
              </a:endParaRPr>
            </a:p>
          </p:txBody>
        </p:sp>
        <p:sp>
          <p:nvSpPr>
            <p:cNvPr id="46136" name="Rectangle 72"/>
            <p:cNvSpPr>
              <a:spLocks noChangeArrowheads="1"/>
            </p:cNvSpPr>
            <p:nvPr/>
          </p:nvSpPr>
          <p:spPr bwMode="auto">
            <a:xfrm>
              <a:off x="2633" y="2510"/>
              <a:ext cx="987" cy="125"/>
            </a:xfrm>
            <a:prstGeom prst="rect">
              <a:avLst/>
            </a:prstGeom>
            <a:noFill/>
            <a:ln w="9525">
              <a:noFill/>
              <a:miter lim="800000"/>
              <a:headEnd/>
              <a:tailEnd/>
            </a:ln>
          </p:spPr>
          <p:txBody>
            <a:bodyPr wrap="none" lIns="0" tIns="0" rIns="0" bIns="0">
              <a:spAutoFit/>
            </a:bodyPr>
            <a:lstStyle/>
            <a:p>
              <a:pPr eaLnBrk="0" hangingPunct="0"/>
              <a:r>
                <a:rPr lang="tr-TR" sz="1300">
                  <a:solidFill>
                    <a:srgbClr val="808080"/>
                  </a:solidFill>
                  <a:latin typeface="Calibri" pitchFamily="34" charset="0"/>
                </a:rPr>
                <a:t>arta kalanlar satılır</a:t>
              </a:r>
              <a:endParaRPr lang="en-GB" sz="2400">
                <a:latin typeface="Times" pitchFamily="18" charset="0"/>
              </a:endParaRPr>
            </a:p>
          </p:txBody>
        </p:sp>
        <p:sp>
          <p:nvSpPr>
            <p:cNvPr id="46137" name="Rectangle 73"/>
            <p:cNvSpPr>
              <a:spLocks noChangeArrowheads="1"/>
            </p:cNvSpPr>
            <p:nvPr/>
          </p:nvSpPr>
          <p:spPr bwMode="auto">
            <a:xfrm>
              <a:off x="2524" y="2620"/>
              <a:ext cx="57" cy="125"/>
            </a:xfrm>
            <a:prstGeom prst="rect">
              <a:avLst/>
            </a:prstGeom>
            <a:noFill/>
            <a:ln w="9525">
              <a:noFill/>
              <a:miter lim="800000"/>
              <a:headEnd/>
              <a:tailEnd/>
            </a:ln>
          </p:spPr>
          <p:txBody>
            <a:bodyPr wrap="none" lIns="0" tIns="0" rIns="0" bIns="0">
              <a:spAutoFit/>
            </a:bodyPr>
            <a:lstStyle/>
            <a:p>
              <a:pPr eaLnBrk="0" hangingPunct="0"/>
              <a:r>
                <a:rPr lang="en-GB" sz="1300">
                  <a:solidFill>
                    <a:srgbClr val="808080"/>
                  </a:solidFill>
                  <a:latin typeface="Calibri" pitchFamily="34" charset="0"/>
                </a:rPr>
                <a:t>•</a:t>
              </a:r>
              <a:endParaRPr lang="en-GB" sz="2400">
                <a:latin typeface="Times" pitchFamily="18" charset="0"/>
              </a:endParaRPr>
            </a:p>
          </p:txBody>
        </p:sp>
        <p:sp>
          <p:nvSpPr>
            <p:cNvPr id="46138" name="Rectangle 74"/>
            <p:cNvSpPr>
              <a:spLocks noChangeArrowheads="1"/>
            </p:cNvSpPr>
            <p:nvPr/>
          </p:nvSpPr>
          <p:spPr bwMode="auto">
            <a:xfrm>
              <a:off x="2633" y="2620"/>
              <a:ext cx="1120" cy="125"/>
            </a:xfrm>
            <a:prstGeom prst="rect">
              <a:avLst/>
            </a:prstGeom>
            <a:noFill/>
            <a:ln w="9525">
              <a:noFill/>
              <a:miter lim="800000"/>
              <a:headEnd/>
              <a:tailEnd/>
            </a:ln>
          </p:spPr>
          <p:txBody>
            <a:bodyPr wrap="none" lIns="0" tIns="0" rIns="0" bIns="0">
              <a:spAutoFit/>
            </a:bodyPr>
            <a:lstStyle/>
            <a:p>
              <a:pPr eaLnBrk="0" hangingPunct="0"/>
              <a:r>
                <a:rPr lang="tr-TR" sz="1300">
                  <a:solidFill>
                    <a:srgbClr val="808080"/>
                  </a:solidFill>
                  <a:latin typeface="Calibri" pitchFamily="34" charset="0"/>
                </a:rPr>
                <a:t>yüksek fiyat volatilite</a:t>
              </a:r>
              <a:endParaRPr lang="en-GB" sz="2400">
                <a:latin typeface="Times" pitchFamily="18" charset="0"/>
              </a:endParaRPr>
            </a:p>
          </p:txBody>
        </p:sp>
        <p:sp>
          <p:nvSpPr>
            <p:cNvPr id="46139" name="Rectangle 75"/>
            <p:cNvSpPr>
              <a:spLocks noChangeArrowheads="1"/>
            </p:cNvSpPr>
            <p:nvPr/>
          </p:nvSpPr>
          <p:spPr bwMode="auto">
            <a:xfrm>
              <a:off x="3040" y="3000"/>
              <a:ext cx="1797" cy="385"/>
            </a:xfrm>
            <a:prstGeom prst="rect">
              <a:avLst/>
            </a:prstGeom>
            <a:noFill/>
            <a:ln w="9525">
              <a:noFill/>
              <a:miter lim="800000"/>
              <a:headEnd/>
              <a:tailEnd/>
            </a:ln>
          </p:spPr>
          <p:txBody>
            <a:bodyPr/>
            <a:lstStyle/>
            <a:p>
              <a:endParaRPr lang="tr-TR">
                <a:latin typeface="Calibri" pitchFamily="34" charset="0"/>
              </a:endParaRPr>
            </a:p>
          </p:txBody>
        </p:sp>
        <p:sp>
          <p:nvSpPr>
            <p:cNvPr id="46140" name="Rectangle 76"/>
            <p:cNvSpPr>
              <a:spLocks noChangeArrowheads="1"/>
            </p:cNvSpPr>
            <p:nvPr/>
          </p:nvSpPr>
          <p:spPr bwMode="auto">
            <a:xfrm>
              <a:off x="3093" y="3015"/>
              <a:ext cx="1" cy="230"/>
            </a:xfrm>
            <a:prstGeom prst="rect">
              <a:avLst/>
            </a:prstGeom>
            <a:noFill/>
            <a:ln w="9525">
              <a:noFill/>
              <a:miter lim="800000"/>
              <a:headEnd/>
              <a:tailEnd/>
            </a:ln>
          </p:spPr>
          <p:txBody>
            <a:bodyPr wrap="none" lIns="0" tIns="0" rIns="0" bIns="0">
              <a:spAutoFit/>
            </a:bodyPr>
            <a:lstStyle/>
            <a:p>
              <a:pPr eaLnBrk="0" hangingPunct="0"/>
              <a:endParaRPr lang="en-GB" sz="2400">
                <a:latin typeface="Times" pitchFamily="18" charset="0"/>
              </a:endParaRPr>
            </a:p>
          </p:txBody>
        </p:sp>
        <p:sp>
          <p:nvSpPr>
            <p:cNvPr id="46141" name="Rectangle 77"/>
            <p:cNvSpPr>
              <a:spLocks noChangeArrowheads="1"/>
            </p:cNvSpPr>
            <p:nvPr/>
          </p:nvSpPr>
          <p:spPr bwMode="auto">
            <a:xfrm>
              <a:off x="3203" y="3015"/>
              <a:ext cx="1" cy="125"/>
            </a:xfrm>
            <a:prstGeom prst="rect">
              <a:avLst/>
            </a:prstGeom>
            <a:noFill/>
            <a:ln w="9525">
              <a:noFill/>
              <a:miter lim="800000"/>
              <a:headEnd/>
              <a:tailEnd/>
            </a:ln>
          </p:spPr>
          <p:txBody>
            <a:bodyPr wrap="none" lIns="0" tIns="0" rIns="0" bIns="0">
              <a:spAutoFit/>
            </a:bodyPr>
            <a:lstStyle/>
            <a:p>
              <a:pPr eaLnBrk="0" hangingPunct="0"/>
              <a:endParaRPr lang="en-GB" sz="1300">
                <a:solidFill>
                  <a:srgbClr val="808080"/>
                </a:solidFill>
                <a:latin typeface="Calibri" pitchFamily="34" charset="0"/>
              </a:endParaRPr>
            </a:p>
          </p:txBody>
        </p:sp>
        <p:sp>
          <p:nvSpPr>
            <p:cNvPr id="46142" name="Rectangle 78"/>
            <p:cNvSpPr>
              <a:spLocks noChangeArrowheads="1"/>
            </p:cNvSpPr>
            <p:nvPr/>
          </p:nvSpPr>
          <p:spPr bwMode="auto">
            <a:xfrm>
              <a:off x="3093" y="3126"/>
              <a:ext cx="57" cy="125"/>
            </a:xfrm>
            <a:prstGeom prst="rect">
              <a:avLst/>
            </a:prstGeom>
            <a:noFill/>
            <a:ln w="9525">
              <a:noFill/>
              <a:miter lim="800000"/>
              <a:headEnd/>
              <a:tailEnd/>
            </a:ln>
          </p:spPr>
          <p:txBody>
            <a:bodyPr wrap="none" lIns="0" tIns="0" rIns="0" bIns="0">
              <a:spAutoFit/>
            </a:bodyPr>
            <a:lstStyle/>
            <a:p>
              <a:pPr eaLnBrk="0" hangingPunct="0"/>
              <a:r>
                <a:rPr lang="en-GB" sz="1300">
                  <a:solidFill>
                    <a:srgbClr val="808080"/>
                  </a:solidFill>
                  <a:latin typeface="Calibri" pitchFamily="34" charset="0"/>
                </a:rPr>
                <a:t>•</a:t>
              </a:r>
              <a:endParaRPr lang="en-GB" sz="2400">
                <a:latin typeface="Times" pitchFamily="18" charset="0"/>
              </a:endParaRPr>
            </a:p>
          </p:txBody>
        </p:sp>
        <p:sp>
          <p:nvSpPr>
            <p:cNvPr id="46143" name="Rectangle 79"/>
            <p:cNvSpPr>
              <a:spLocks noChangeArrowheads="1"/>
            </p:cNvSpPr>
            <p:nvPr/>
          </p:nvSpPr>
          <p:spPr bwMode="auto">
            <a:xfrm>
              <a:off x="3203" y="3126"/>
              <a:ext cx="1430" cy="134"/>
            </a:xfrm>
            <a:prstGeom prst="rect">
              <a:avLst/>
            </a:prstGeom>
            <a:noFill/>
            <a:ln w="9525">
              <a:noFill/>
              <a:miter lim="800000"/>
              <a:headEnd/>
              <a:tailEnd/>
            </a:ln>
          </p:spPr>
          <p:txBody>
            <a:bodyPr wrap="none" lIns="0" tIns="0" rIns="0" bIns="0">
              <a:spAutoFit/>
            </a:bodyPr>
            <a:lstStyle/>
            <a:p>
              <a:pPr eaLnBrk="0" hangingPunct="0"/>
              <a:r>
                <a:rPr lang="tr-TR" sz="1400">
                  <a:solidFill>
                    <a:srgbClr val="808080"/>
                  </a:solidFill>
                  <a:latin typeface="Calibri" pitchFamily="34" charset="0"/>
                </a:rPr>
                <a:t>çok yüksek fiyat volatilite</a:t>
              </a:r>
              <a:endParaRPr lang="en-GB" sz="1400">
                <a:solidFill>
                  <a:srgbClr val="808080"/>
                </a:solidFill>
                <a:latin typeface="Calibri" pitchFamily="34" charset="0"/>
              </a:endParaRPr>
            </a:p>
          </p:txBody>
        </p:sp>
        <p:sp>
          <p:nvSpPr>
            <p:cNvPr id="46144" name="Rectangle 80"/>
            <p:cNvSpPr>
              <a:spLocks noChangeArrowheads="1"/>
            </p:cNvSpPr>
            <p:nvPr/>
          </p:nvSpPr>
          <p:spPr bwMode="auto">
            <a:xfrm>
              <a:off x="3093" y="3236"/>
              <a:ext cx="1" cy="230"/>
            </a:xfrm>
            <a:prstGeom prst="rect">
              <a:avLst/>
            </a:prstGeom>
            <a:noFill/>
            <a:ln w="9525">
              <a:noFill/>
              <a:miter lim="800000"/>
              <a:headEnd/>
              <a:tailEnd/>
            </a:ln>
          </p:spPr>
          <p:txBody>
            <a:bodyPr wrap="none" lIns="0" tIns="0" rIns="0" bIns="0">
              <a:spAutoFit/>
            </a:bodyPr>
            <a:lstStyle/>
            <a:p>
              <a:pPr eaLnBrk="0" hangingPunct="0"/>
              <a:endParaRPr lang="en-GB" sz="2400">
                <a:latin typeface="Times" pitchFamily="18" charset="0"/>
              </a:endParaRPr>
            </a:p>
          </p:txBody>
        </p:sp>
        <p:sp>
          <p:nvSpPr>
            <p:cNvPr id="46145" name="Rectangle 81"/>
            <p:cNvSpPr>
              <a:spLocks noChangeArrowheads="1"/>
            </p:cNvSpPr>
            <p:nvPr/>
          </p:nvSpPr>
          <p:spPr bwMode="auto">
            <a:xfrm>
              <a:off x="3203" y="3236"/>
              <a:ext cx="1" cy="230"/>
            </a:xfrm>
            <a:prstGeom prst="rect">
              <a:avLst/>
            </a:prstGeom>
            <a:noFill/>
            <a:ln w="9525">
              <a:noFill/>
              <a:miter lim="800000"/>
              <a:headEnd/>
              <a:tailEnd/>
            </a:ln>
          </p:spPr>
          <p:txBody>
            <a:bodyPr wrap="none" lIns="0" tIns="0" rIns="0" bIns="0">
              <a:spAutoFit/>
            </a:bodyPr>
            <a:lstStyle/>
            <a:p>
              <a:pPr eaLnBrk="0" hangingPunct="0"/>
              <a:endParaRPr lang="en-GB" sz="2400">
                <a:latin typeface="Times" pitchFamily="18" charset="0"/>
              </a:endParaRPr>
            </a:p>
          </p:txBody>
        </p:sp>
        <p:sp>
          <p:nvSpPr>
            <p:cNvPr id="46146" name="Rectangle 82"/>
            <p:cNvSpPr>
              <a:spLocks noChangeArrowheads="1"/>
            </p:cNvSpPr>
            <p:nvPr/>
          </p:nvSpPr>
          <p:spPr bwMode="auto">
            <a:xfrm>
              <a:off x="3566" y="3613"/>
              <a:ext cx="1615" cy="164"/>
            </a:xfrm>
            <a:prstGeom prst="rect">
              <a:avLst/>
            </a:prstGeom>
            <a:noFill/>
            <a:ln w="9525">
              <a:noFill/>
              <a:miter lim="800000"/>
              <a:headEnd/>
              <a:tailEnd/>
            </a:ln>
          </p:spPr>
          <p:txBody>
            <a:bodyPr/>
            <a:lstStyle/>
            <a:p>
              <a:endParaRPr lang="tr-TR">
                <a:latin typeface="Calibri" pitchFamily="34" charset="0"/>
              </a:endParaRPr>
            </a:p>
          </p:txBody>
        </p:sp>
        <p:sp>
          <p:nvSpPr>
            <p:cNvPr id="46147" name="Rectangle 83"/>
            <p:cNvSpPr>
              <a:spLocks noChangeArrowheads="1"/>
            </p:cNvSpPr>
            <p:nvPr/>
          </p:nvSpPr>
          <p:spPr bwMode="auto">
            <a:xfrm>
              <a:off x="3619" y="3629"/>
              <a:ext cx="57" cy="125"/>
            </a:xfrm>
            <a:prstGeom prst="rect">
              <a:avLst/>
            </a:prstGeom>
            <a:noFill/>
            <a:ln w="9525">
              <a:noFill/>
              <a:miter lim="800000"/>
              <a:headEnd/>
              <a:tailEnd/>
            </a:ln>
          </p:spPr>
          <p:txBody>
            <a:bodyPr wrap="none" lIns="0" tIns="0" rIns="0" bIns="0">
              <a:spAutoFit/>
            </a:bodyPr>
            <a:lstStyle/>
            <a:p>
              <a:pPr eaLnBrk="0" hangingPunct="0"/>
              <a:r>
                <a:rPr lang="en-GB" sz="1300">
                  <a:solidFill>
                    <a:srgbClr val="808080"/>
                  </a:solidFill>
                  <a:latin typeface="Calibri" pitchFamily="34" charset="0"/>
                </a:rPr>
                <a:t>•</a:t>
              </a:r>
              <a:endParaRPr lang="en-GB" sz="2400">
                <a:latin typeface="Times" pitchFamily="18" charset="0"/>
              </a:endParaRPr>
            </a:p>
          </p:txBody>
        </p:sp>
        <p:sp>
          <p:nvSpPr>
            <p:cNvPr id="46148" name="Rectangle 84"/>
            <p:cNvSpPr>
              <a:spLocks noChangeArrowheads="1"/>
            </p:cNvSpPr>
            <p:nvPr/>
          </p:nvSpPr>
          <p:spPr bwMode="auto">
            <a:xfrm>
              <a:off x="3728" y="3629"/>
              <a:ext cx="795" cy="125"/>
            </a:xfrm>
            <a:prstGeom prst="rect">
              <a:avLst/>
            </a:prstGeom>
            <a:noFill/>
            <a:ln w="9525">
              <a:noFill/>
              <a:miter lim="800000"/>
              <a:headEnd/>
              <a:tailEnd/>
            </a:ln>
          </p:spPr>
          <p:txBody>
            <a:bodyPr wrap="none" lIns="0" tIns="0" rIns="0" bIns="0">
              <a:spAutoFit/>
            </a:bodyPr>
            <a:lstStyle/>
            <a:p>
              <a:pPr eaLnBrk="0" hangingPunct="0"/>
              <a:r>
                <a:rPr lang="tr-TR" sz="1300">
                  <a:solidFill>
                    <a:srgbClr val="808080"/>
                  </a:solidFill>
                  <a:latin typeface="Calibri" pitchFamily="34" charset="0"/>
                </a:rPr>
                <a:t>ticari işlem yok</a:t>
              </a:r>
              <a:endParaRPr lang="en-GB" sz="2400">
                <a:latin typeface="Times" pitchFamily="18" charset="0"/>
              </a:endParaRPr>
            </a:p>
          </p:txBody>
        </p:sp>
      </p:grpSp>
      <p:sp>
        <p:nvSpPr>
          <p:cNvPr id="46110" name="Rectangle 85"/>
          <p:cNvSpPr>
            <a:spLocks noChangeArrowheads="1"/>
          </p:cNvSpPr>
          <p:nvPr/>
        </p:nvSpPr>
        <p:spPr bwMode="auto">
          <a:xfrm>
            <a:off x="533400" y="1143000"/>
            <a:ext cx="7416800" cy="366713"/>
          </a:xfrm>
          <a:prstGeom prst="rect">
            <a:avLst/>
          </a:prstGeom>
          <a:noFill/>
          <a:ln w="38100" algn="ctr">
            <a:noFill/>
            <a:miter lim="800000"/>
            <a:headEnd/>
            <a:tailEnd/>
          </a:ln>
        </p:spPr>
        <p:txBody>
          <a:bodyPr>
            <a:spAutoFit/>
          </a:bodyPr>
          <a:lstStyle/>
          <a:p>
            <a:r>
              <a:rPr lang="tr-TR">
                <a:solidFill>
                  <a:srgbClr val="000066"/>
                </a:solidFill>
                <a:latin typeface="Calibri" pitchFamily="34" charset="0"/>
              </a:rPr>
              <a:t>Piyasa katılımcısının fiyatlara tepkisi için zamanlama önemlidir</a:t>
            </a:r>
          </a:p>
        </p:txBody>
      </p:sp>
      <p:sp>
        <p:nvSpPr>
          <p:cNvPr id="1913942" name="Rectangle 86"/>
          <p:cNvSpPr>
            <a:spLocks noGrp="1" noChangeArrowheads="1"/>
          </p:cNvSpPr>
          <p:nvPr>
            <p:ph type="title"/>
          </p:nvPr>
        </p:nvSpPr>
        <p:spPr>
          <a:xfrm>
            <a:off x="571500" y="0"/>
            <a:ext cx="8229600" cy="1143000"/>
          </a:xfrm>
        </p:spPr>
        <p:txBody>
          <a:bodyPr rtlCol="0">
            <a:normAutofit fontScale="90000"/>
          </a:bodyPr>
          <a:lstStyle/>
          <a:p>
            <a:pPr eaLnBrk="1" fontAlgn="auto" hangingPunct="1">
              <a:spcAft>
                <a:spcPts val="0"/>
              </a:spcAft>
              <a:defRPr/>
            </a:pPr>
            <a:r>
              <a:rPr lang="tr-TR"/>
              <a:t>Talep Elastisitesi (Esnekliği) Nasıl Sağlanır?</a:t>
            </a:r>
            <a:endParaRPr lang="en-US"/>
          </a:p>
        </p:txBody>
      </p:sp>
      <p:sp>
        <p:nvSpPr>
          <p:cNvPr id="1913943" name="Rectangle 87"/>
          <p:cNvSpPr>
            <a:spLocks noChangeArrowheads="1"/>
          </p:cNvSpPr>
          <p:nvPr/>
        </p:nvSpPr>
        <p:spPr bwMode="auto">
          <a:xfrm>
            <a:off x="838200" y="4724400"/>
            <a:ext cx="3200400" cy="1190625"/>
          </a:xfrm>
          <a:prstGeom prst="rect">
            <a:avLst/>
          </a:prstGeom>
          <a:noFill/>
          <a:ln w="38100" algn="ctr">
            <a:noFill/>
            <a:miter lim="800000"/>
            <a:headEnd/>
            <a:tailEnd/>
          </a:ln>
        </p:spPr>
        <p:txBody>
          <a:bodyPr>
            <a:spAutoFit/>
          </a:bodyPr>
          <a:lstStyle/>
          <a:p>
            <a:r>
              <a:rPr lang="tr-TR">
                <a:solidFill>
                  <a:srgbClr val="000066"/>
                </a:solidFill>
                <a:latin typeface="Calibri" pitchFamily="34" charset="0"/>
              </a:rPr>
              <a:t>Gün Öncesi Piyasası talep esnekliğini sağlamak için önemli bir araçtır.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13943"/>
                                        </p:tgtEl>
                                        <p:attrNameLst>
                                          <p:attrName>style.visibility</p:attrName>
                                        </p:attrNameLst>
                                      </p:cBhvr>
                                      <p:to>
                                        <p:strVal val="visible"/>
                                      </p:to>
                                    </p:set>
                                    <p:animEffect transition="in" filter="strips(downRight)">
                                      <p:cBhvr>
                                        <p:cTn id="7" dur="500"/>
                                        <p:tgtEl>
                                          <p:spTgt spid="1913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39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Slayt Numarası Yer Tutucusu"/>
          <p:cNvSpPr>
            <a:spLocks noGrp="1"/>
          </p:cNvSpPr>
          <p:nvPr>
            <p:ph type="sldNum" sz="quarter" idx="10"/>
          </p:nvPr>
        </p:nvSpPr>
        <p:spPr/>
        <p:txBody>
          <a:bodyPr/>
          <a:lstStyle/>
          <a:p>
            <a:pPr>
              <a:defRPr/>
            </a:pPr>
            <a:fld id="{429E649A-BE47-492F-AA9F-FA00EA9B61D3}" type="slidenum">
              <a:rPr lang="en-US"/>
              <a:pPr>
                <a:defRPr/>
              </a:pPr>
              <a:t>21</a:t>
            </a:fld>
            <a:endParaRPr lang="en-US"/>
          </a:p>
        </p:txBody>
      </p:sp>
      <p:sp>
        <p:nvSpPr>
          <p:cNvPr id="20090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a:t>Tüketim Tarafını Piyasaya Nasıl Katabiliriz?</a:t>
            </a:r>
            <a:endParaRPr lang="en-US"/>
          </a:p>
        </p:txBody>
      </p:sp>
      <p:graphicFrame>
        <p:nvGraphicFramePr>
          <p:cNvPr id="2009148" name="Group 60"/>
          <p:cNvGraphicFramePr>
            <a:graphicFrameLocks noGrp="1"/>
          </p:cNvGraphicFramePr>
          <p:nvPr>
            <p:ph idx="1"/>
          </p:nvPr>
        </p:nvGraphicFramePr>
        <p:xfrm>
          <a:off x="533400" y="1223963"/>
          <a:ext cx="8382000" cy="4595812"/>
        </p:xfrm>
        <a:graphic>
          <a:graphicData uri="http://schemas.openxmlformats.org/drawingml/2006/table">
            <a:tbl>
              <a:tblPr/>
              <a:tblGrid>
                <a:gridCol w="3200400"/>
                <a:gridCol w="5181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cs typeface="Times New Roman" pitchFamily="18" charset="0"/>
                        </a:rPr>
                        <a:t>Piyasaya </a:t>
                      </a:r>
                      <a:r>
                        <a:rPr kumimoji="0" lang="tr-TR" sz="1800" b="0" i="0" u="none" strike="noStrike" cap="none" normalizeH="0" baseline="0" smtClean="0">
                          <a:ln>
                            <a:noFill/>
                          </a:ln>
                          <a:solidFill>
                            <a:schemeClr val="bg1"/>
                          </a:solidFill>
                          <a:effectLst/>
                          <a:latin typeface="Verdana" pitchFamily="34" charset="0"/>
                        </a:rPr>
                        <a:t>Katılım Şekli</a:t>
                      </a:r>
                    </a:p>
                  </a:txBody>
                  <a:tcPr horzOverflow="overflow">
                    <a:lnL w="28575" cap="flat" cmpd="sng" algn="ctr">
                      <a:solidFill>
                        <a:srgbClr val="000066"/>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rPr>
                        <a:t>Nasıl?</a:t>
                      </a:r>
                    </a:p>
                  </a:txBody>
                  <a:tcPr horzOverflow="overflow">
                    <a:lnL w="28575" cap="flat" cmpd="sng" algn="ctr">
                      <a:solidFill>
                        <a:schemeClr val="bg1"/>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1. Fiyata Bağlı Yük Yönetim</a:t>
                      </a:r>
                      <a:r>
                        <a:rPr kumimoji="0" lang="tr-TR" sz="1400" b="0" i="0" u="none" strike="noStrike" cap="none" normalizeH="0" baseline="0" smtClean="0">
                          <a:ln>
                            <a:noFill/>
                          </a:ln>
                          <a:solidFill>
                            <a:srgbClr val="000066"/>
                          </a:solidFill>
                          <a:effectLst/>
                          <a:latin typeface="Arial" charset="0"/>
                        </a:rPr>
                        <a:t>i</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Tüketiciler elektrik fiyat sinyaline göre hareket eder: Tüketimlerini fiyatın yüksek olduğu saatlerden (puant) fiyatın düşük olduğu saatlere (gece) kaydırabilir.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2. Zorunlu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Acil durumlarda tüketiciler zorunlu olarak tüketimlerini azaltır veya tamamen keser. Karşılığında ucuz tarifeden </a:t>
                      </a:r>
                      <a:r>
                        <a:rPr kumimoji="0" lang="tr-TR" sz="1400" b="0" i="0" u="none" strike="noStrike" cap="none" normalizeH="0" baseline="0" smtClean="0">
                          <a:ln>
                            <a:noFill/>
                          </a:ln>
                          <a:solidFill>
                            <a:srgbClr val="000066"/>
                          </a:solidFill>
                          <a:effectLst/>
                          <a:latin typeface="Arial" charset="0"/>
                        </a:rPr>
                        <a:t>yararlanır</a:t>
                      </a:r>
                      <a:r>
                        <a:rPr kumimoji="0" lang="tr-TR" sz="1400" b="0" i="0" u="none" strike="noStrike" cap="none" normalizeH="0" baseline="0" smtClean="0">
                          <a:ln>
                            <a:noFill/>
                          </a:ln>
                          <a:solidFill>
                            <a:srgbClr val="000066"/>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3. Ticari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cs typeface="Times New Roman" pitchFamily="18" charset="0"/>
                        </a:rPr>
                        <a:t>Sistem </a:t>
                      </a:r>
                      <a:r>
                        <a:rPr kumimoji="0" lang="tr-TR" sz="1400" b="0" i="0" u="none" strike="noStrike" cap="none" normalizeH="0" baseline="0" smtClean="0">
                          <a:ln>
                            <a:noFill/>
                          </a:ln>
                          <a:solidFill>
                            <a:srgbClr val="000066"/>
                          </a:solidFill>
                          <a:effectLst/>
                          <a:latin typeface="Verdana" pitchFamily="34" charset="0"/>
                        </a:rPr>
                        <a:t>İş</a:t>
                      </a:r>
                      <a:r>
                        <a:rPr kumimoji="0" lang="tr-TR" sz="1400" b="0" i="0" u="none" strike="noStrike" cap="none" normalizeH="0" baseline="0" smtClean="0">
                          <a:ln>
                            <a:noFill/>
                          </a:ln>
                          <a:solidFill>
                            <a:srgbClr val="000066"/>
                          </a:solidFill>
                          <a:effectLst/>
                          <a:latin typeface="Verdana" pitchFamily="34" charset="0"/>
                          <a:cs typeface="Times New Roman" pitchFamily="18" charset="0"/>
                        </a:rPr>
                        <a:t>letmecisinden gelen talimatlar </a:t>
                      </a:r>
                      <a:r>
                        <a:rPr kumimoji="0" lang="tr-TR" sz="1400" b="0" i="0" u="none" strike="noStrike" cap="none" normalizeH="0" baseline="0" smtClean="0">
                          <a:ln>
                            <a:noFill/>
                          </a:ln>
                          <a:solidFill>
                            <a:srgbClr val="000066"/>
                          </a:solidFill>
                          <a:effectLst/>
                          <a:latin typeface="Verdana" pitchFamily="34" charset="0"/>
                        </a:rPr>
                        <a:t>doğ</a:t>
                      </a:r>
                      <a:r>
                        <a:rPr kumimoji="0" lang="tr-TR" sz="1400" b="0" i="0" u="none" strike="noStrike" cap="none" normalizeH="0" baseline="0" smtClean="0">
                          <a:ln>
                            <a:noFill/>
                          </a:ln>
                          <a:solidFill>
                            <a:srgbClr val="000066"/>
                          </a:solidFill>
                          <a:effectLst/>
                          <a:latin typeface="Verdana" pitchFamily="34" charset="0"/>
                          <a:cs typeface="Times New Roman" pitchFamily="18" charset="0"/>
                        </a:rPr>
                        <a:t>rultusunda ticari olarak </a:t>
                      </a:r>
                      <a:r>
                        <a:rPr kumimoji="0" lang="tr-TR" sz="1400" b="0" i="0" u="none" strike="noStrike" cap="none" normalizeH="0" baseline="0" smtClean="0">
                          <a:ln>
                            <a:noFill/>
                          </a:ln>
                          <a:solidFill>
                            <a:srgbClr val="000066"/>
                          </a:solidFill>
                          <a:effectLst/>
                          <a:latin typeface="Verdana" pitchFamily="34" charset="0"/>
                        </a:rPr>
                        <a:t>katılmak</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isteyen tüketiciler tüketimlerini </a:t>
                      </a:r>
                      <a:r>
                        <a:rPr kumimoji="0" lang="tr-TR" sz="1400" b="0" i="0" u="none" strike="noStrike" cap="none" normalizeH="0" baseline="0" smtClean="0">
                          <a:ln>
                            <a:noFill/>
                          </a:ln>
                          <a:solidFill>
                            <a:srgbClr val="000066"/>
                          </a:solidFill>
                          <a:effectLst/>
                          <a:latin typeface="Verdana" pitchFamily="34" charset="0"/>
                        </a:rPr>
                        <a:t>azaltır</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veya tamamen keser. </a:t>
                      </a:r>
                      <a:r>
                        <a:rPr kumimoji="0" lang="tr-TR" sz="1400" b="0" i="0" u="none" strike="noStrike" cap="none" normalizeH="0" baseline="0" smtClean="0">
                          <a:ln>
                            <a:noFill/>
                          </a:ln>
                          <a:solidFill>
                            <a:srgbClr val="000066"/>
                          </a:solidFill>
                          <a:effectLst/>
                          <a:latin typeface="Verdana" pitchFamily="34" charset="0"/>
                        </a:rPr>
                        <a:t>Karşılığında ucuz, </a:t>
                      </a:r>
                      <a:r>
                        <a:rPr kumimoji="0" lang="tr-TR" sz="1400" b="0" i="0" u="none" strike="noStrike" cap="none" normalizeH="0" baseline="0" smtClean="0">
                          <a:ln>
                            <a:noFill/>
                          </a:ln>
                          <a:solidFill>
                            <a:srgbClr val="000066"/>
                          </a:solidFill>
                          <a:effectLst/>
                          <a:latin typeface="Verdana" pitchFamily="34" charset="0"/>
                          <a:cs typeface="Times New Roman" pitchFamily="18" charset="0"/>
                        </a:rPr>
                        <a:t>ama zorunlu hizmetten daha </a:t>
                      </a:r>
                      <a:r>
                        <a:rPr kumimoji="0" lang="tr-TR" sz="1400" b="0" i="0" u="none" strike="noStrike" cap="none" normalizeH="0" baseline="0" smtClean="0">
                          <a:ln>
                            <a:noFill/>
                          </a:ln>
                          <a:solidFill>
                            <a:srgbClr val="000066"/>
                          </a:solidFill>
                          <a:effectLst/>
                          <a:latin typeface="Verdana" pitchFamily="34" charset="0"/>
                        </a:rPr>
                        <a:t>pahalı</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olan tarifeden </a:t>
                      </a:r>
                      <a:r>
                        <a:rPr kumimoji="0" lang="tr-TR" sz="1400" b="0" i="0" u="none" strike="noStrike" cap="none" normalizeH="0" baseline="0" smtClean="0">
                          <a:ln>
                            <a:noFill/>
                          </a:ln>
                          <a:solidFill>
                            <a:srgbClr val="000066"/>
                          </a:solidFill>
                          <a:effectLst/>
                          <a:latin typeface="Arial" charset="0"/>
                        </a:rPr>
                        <a:t>yararlanır</a:t>
                      </a:r>
                      <a:r>
                        <a:rPr kumimoji="0" lang="tr-TR" sz="1400" b="0" i="0" u="none" strike="noStrike" cap="none" normalizeH="0" baseline="0" smtClean="0">
                          <a:ln>
                            <a:noFill/>
                          </a:ln>
                          <a:solidFill>
                            <a:srgbClr val="000066"/>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4. Tüketim Tarafının Gün Öncesi Piyasasına Katılımı</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Tüketiciler kendi belirledikleri bir fiyata karşılık tüketimlerini azaltabileceklerini Piyasa İşletmecine veya tedarikçisine teklif olarak sunarlar.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
                          <a:srgbClr val="000066"/>
                        </a:buClr>
                        <a:buSzPct val="80000"/>
                        <a:buFont typeface="Wingdings" pitchFamily="2" charset="2"/>
                        <a:buNone/>
                        <a:tabLst/>
                      </a:pPr>
                      <a:r>
                        <a:rPr kumimoji="0" lang="tr-TR" sz="1400" b="0" i="0" u="none" strike="noStrike" cap="none" normalizeH="0" baseline="0" smtClean="0">
                          <a:ln>
                            <a:noFill/>
                          </a:ln>
                          <a:solidFill>
                            <a:srgbClr val="000066"/>
                          </a:solidFill>
                          <a:effectLst/>
                          <a:latin typeface="Verdana" pitchFamily="34" charset="0"/>
                        </a:rPr>
                        <a:t>5. Talep Kontrol (Doğrudan Yük Kontrol)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cs typeface="Times New Roman" pitchFamily="18" charset="0"/>
                        </a:rPr>
                        <a:t>Sistem </a:t>
                      </a:r>
                      <a:r>
                        <a:rPr kumimoji="0" lang="tr-TR" sz="1400" b="0" i="0" u="none" strike="noStrike" cap="none" normalizeH="0" baseline="0" smtClean="0">
                          <a:ln>
                            <a:noFill/>
                          </a:ln>
                          <a:solidFill>
                            <a:srgbClr val="000066"/>
                          </a:solidFill>
                          <a:effectLst/>
                          <a:latin typeface="Verdana" pitchFamily="34" charset="0"/>
                        </a:rPr>
                        <a:t>İş</a:t>
                      </a:r>
                      <a:r>
                        <a:rPr kumimoji="0" lang="tr-TR" sz="1400" b="0" i="0" u="none" strike="noStrike" cap="none" normalizeH="0" baseline="0" smtClean="0">
                          <a:ln>
                            <a:noFill/>
                          </a:ln>
                          <a:solidFill>
                            <a:srgbClr val="000066"/>
                          </a:solidFill>
                          <a:effectLst/>
                          <a:latin typeface="Verdana" pitchFamily="34" charset="0"/>
                          <a:cs typeface="Times New Roman" pitchFamily="18" charset="0"/>
                        </a:rPr>
                        <a:t>letmecisi veya tedarikçi, tüketicinin elektrik </a:t>
                      </a:r>
                      <a:r>
                        <a:rPr kumimoji="0" lang="tr-TR" sz="1400" b="0" i="0" u="none" strike="noStrike" cap="none" normalizeH="0" baseline="0" smtClean="0">
                          <a:ln>
                            <a:noFill/>
                          </a:ln>
                          <a:solidFill>
                            <a:srgbClr val="000066"/>
                          </a:solidFill>
                          <a:effectLst/>
                          <a:latin typeface="Verdana" pitchFamily="34" charset="0"/>
                        </a:rPr>
                        <a:t>tedariğini</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a:t>
                      </a:r>
                      <a:r>
                        <a:rPr kumimoji="0" lang="tr-TR" sz="1400" b="0" i="0" u="none" strike="noStrike" cap="none" normalizeH="0" baseline="0" smtClean="0">
                          <a:ln>
                            <a:noFill/>
                          </a:ln>
                          <a:solidFill>
                            <a:srgbClr val="000066"/>
                          </a:solidFill>
                          <a:effectLst/>
                          <a:latin typeface="Verdana" pitchFamily="34" charset="0"/>
                        </a:rPr>
                        <a:t>doğrudan</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kontrol eder. Tüketici, elektrik kesintileri </a:t>
                      </a:r>
                      <a:r>
                        <a:rPr kumimoji="0" lang="tr-TR" sz="1400" b="0" i="0" u="none" strike="noStrike" cap="none" normalizeH="0" baseline="0" smtClean="0">
                          <a:ln>
                            <a:noFill/>
                          </a:ln>
                          <a:solidFill>
                            <a:srgbClr val="000066"/>
                          </a:solidFill>
                          <a:effectLst/>
                          <a:latin typeface="Verdana" pitchFamily="34" charset="0"/>
                        </a:rPr>
                        <a:t>karşılığında</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ucuz tarifeden </a:t>
                      </a:r>
                      <a:r>
                        <a:rPr kumimoji="0" lang="tr-TR" sz="1400" b="0" i="0" u="none" strike="noStrike" cap="none" normalizeH="0" baseline="0" smtClean="0">
                          <a:ln>
                            <a:noFill/>
                          </a:ln>
                          <a:solidFill>
                            <a:srgbClr val="000066"/>
                          </a:solidFill>
                          <a:effectLst/>
                          <a:latin typeface="Verdana" pitchFamily="34" charset="0"/>
                        </a:rPr>
                        <a:t>yararlanır</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rgbClr val="000066"/>
                        </a:solidFill>
                        <a:effectLst/>
                        <a:latin typeface="Verdana" pitchFamily="34" charset="0"/>
                      </a:endParaRP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Slayt Numarası Yer Tutucusu"/>
          <p:cNvSpPr>
            <a:spLocks noGrp="1"/>
          </p:cNvSpPr>
          <p:nvPr>
            <p:ph type="sldNum" sz="quarter" idx="10"/>
          </p:nvPr>
        </p:nvSpPr>
        <p:spPr/>
        <p:txBody>
          <a:bodyPr/>
          <a:lstStyle/>
          <a:p>
            <a:pPr>
              <a:defRPr/>
            </a:pPr>
            <a:fld id="{C5D42AE2-16DE-4067-B3C3-1EAC90D38434}" type="slidenum">
              <a:rPr lang="en-US"/>
              <a:pPr>
                <a:defRPr/>
              </a:pPr>
              <a:t>22</a:t>
            </a:fld>
            <a:endParaRPr lang="en-US"/>
          </a:p>
        </p:txBody>
      </p:sp>
      <p:sp>
        <p:nvSpPr>
          <p:cNvPr id="20869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a:t>Tüketim Tarafı Piyasaya Nasıl Katabiliriz?</a:t>
            </a:r>
            <a:endParaRPr lang="en-US"/>
          </a:p>
        </p:txBody>
      </p:sp>
      <p:graphicFrame>
        <p:nvGraphicFramePr>
          <p:cNvPr id="2086915" name="Group 3"/>
          <p:cNvGraphicFramePr>
            <a:graphicFrameLocks noGrp="1"/>
          </p:cNvGraphicFramePr>
          <p:nvPr>
            <p:ph idx="1"/>
          </p:nvPr>
        </p:nvGraphicFramePr>
        <p:xfrm>
          <a:off x="533400" y="1223963"/>
          <a:ext cx="8382000" cy="4595812"/>
        </p:xfrm>
        <a:graphic>
          <a:graphicData uri="http://schemas.openxmlformats.org/drawingml/2006/table">
            <a:tbl>
              <a:tblPr/>
              <a:tblGrid>
                <a:gridCol w="3200400"/>
                <a:gridCol w="5181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cs typeface="Times New Roman" pitchFamily="18" charset="0"/>
                        </a:rPr>
                        <a:t>Piyasaya </a:t>
                      </a:r>
                      <a:r>
                        <a:rPr kumimoji="0" lang="tr-TR" sz="1800" b="0" i="0" u="none" strike="noStrike" cap="none" normalizeH="0" baseline="0" smtClean="0">
                          <a:ln>
                            <a:noFill/>
                          </a:ln>
                          <a:solidFill>
                            <a:schemeClr val="bg1"/>
                          </a:solidFill>
                          <a:effectLst/>
                          <a:latin typeface="Verdana" pitchFamily="34" charset="0"/>
                        </a:rPr>
                        <a:t>Katılım Şekli</a:t>
                      </a:r>
                    </a:p>
                  </a:txBody>
                  <a:tcPr horzOverflow="overflow">
                    <a:lnL w="28575" cap="flat" cmpd="sng" algn="ctr">
                      <a:solidFill>
                        <a:srgbClr val="000066"/>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rPr>
                        <a:t>Nasıl?</a:t>
                      </a:r>
                    </a:p>
                  </a:txBody>
                  <a:tcPr horzOverflow="overflow">
                    <a:lnL w="28575" cap="flat" cmpd="sng" algn="ctr">
                      <a:solidFill>
                        <a:schemeClr val="bg1"/>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1. Fiyata Bağlı Yük Yönetim</a:t>
                      </a:r>
                      <a:r>
                        <a:rPr kumimoji="0" lang="tr-TR" sz="1400" b="0" i="0" u="none" strike="noStrike" cap="none" normalizeH="0" baseline="0" smtClean="0">
                          <a:ln>
                            <a:noFill/>
                          </a:ln>
                          <a:solidFill>
                            <a:srgbClr val="000066"/>
                          </a:solidFill>
                          <a:effectLst/>
                          <a:latin typeface="Arial" charset="0"/>
                        </a:rPr>
                        <a:t>i</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Tüketiciler elektrik fiyat sinyaline göre hareket eder: Tüketimlerini fiyatın yüksek olduğu saatlerden (puant) fiyatın düşük olduğu saatlere (gece) kaydırabilir.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2. Zorunlu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Acil durumlarda tüketiciler zorunlu olarak tüketimlerini azaltır veya tamamen keser. Karşılığında ucuz tarifeden </a:t>
                      </a:r>
                      <a:r>
                        <a:rPr kumimoji="0" lang="tr-TR" sz="1400" b="0" i="0" u="none" strike="noStrike" cap="none" normalizeH="0" baseline="0" smtClean="0">
                          <a:ln>
                            <a:noFill/>
                          </a:ln>
                          <a:solidFill>
                            <a:schemeClr val="folHlink"/>
                          </a:solidFill>
                          <a:effectLst/>
                          <a:latin typeface="Arial" charset="0"/>
                        </a:rPr>
                        <a:t>yararlanır</a:t>
                      </a:r>
                      <a:r>
                        <a:rPr kumimoji="0" lang="tr-TR" sz="1400" b="0" i="0" u="none" strike="noStrike" cap="none" normalizeH="0" baseline="0" smtClean="0">
                          <a:ln>
                            <a:noFill/>
                          </a:ln>
                          <a:solidFill>
                            <a:schemeClr val="folHlink"/>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3. Ticari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cs typeface="Times New Roman" pitchFamily="18" charset="0"/>
                        </a:rPr>
                        <a:t>Sistem </a:t>
                      </a:r>
                      <a:r>
                        <a:rPr kumimoji="0" lang="tr-TR" sz="1400" b="0" i="0" u="none" strike="noStrike" cap="none" normalizeH="0" baseline="0" smtClean="0">
                          <a:ln>
                            <a:noFill/>
                          </a:ln>
                          <a:solidFill>
                            <a:schemeClr val="folHlink"/>
                          </a:solidFill>
                          <a:effectLst/>
                          <a:latin typeface="Verdana" pitchFamily="34" charset="0"/>
                        </a:rPr>
                        <a:t>İş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letmecisinden gelen talimatlar </a:t>
                      </a:r>
                      <a:r>
                        <a:rPr kumimoji="0" lang="tr-TR" sz="1400" b="0" i="0" u="none" strike="noStrike" cap="none" normalizeH="0" baseline="0" smtClean="0">
                          <a:ln>
                            <a:noFill/>
                          </a:ln>
                          <a:solidFill>
                            <a:schemeClr val="folHlink"/>
                          </a:solidFill>
                          <a:effectLst/>
                          <a:latin typeface="Verdana" pitchFamily="34" charset="0"/>
                        </a:rPr>
                        <a:t>doğ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rultusunda ticari olarak </a:t>
                      </a:r>
                      <a:r>
                        <a:rPr kumimoji="0" lang="tr-TR" sz="1400" b="0" i="0" u="none" strike="noStrike" cap="none" normalizeH="0" baseline="0" smtClean="0">
                          <a:ln>
                            <a:noFill/>
                          </a:ln>
                          <a:solidFill>
                            <a:schemeClr val="folHlink"/>
                          </a:solidFill>
                          <a:effectLst/>
                          <a:latin typeface="Verdana" pitchFamily="34" charset="0"/>
                        </a:rPr>
                        <a:t>katılmak</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isteyen tüketiciler tüketimlerini </a:t>
                      </a:r>
                      <a:r>
                        <a:rPr kumimoji="0" lang="tr-TR" sz="1400" b="0" i="0" u="none" strike="noStrike" cap="none" normalizeH="0" baseline="0" smtClean="0">
                          <a:ln>
                            <a:noFill/>
                          </a:ln>
                          <a:solidFill>
                            <a:schemeClr val="folHlink"/>
                          </a:solidFill>
                          <a:effectLst/>
                          <a:latin typeface="Verdana" pitchFamily="34" charset="0"/>
                        </a:rPr>
                        <a:t>azaltır</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veya tamamen keser. </a:t>
                      </a:r>
                      <a:r>
                        <a:rPr kumimoji="0" lang="tr-TR" sz="1400" b="0" i="0" u="none" strike="noStrike" cap="none" normalizeH="0" baseline="0" smtClean="0">
                          <a:ln>
                            <a:noFill/>
                          </a:ln>
                          <a:solidFill>
                            <a:schemeClr val="folHlink"/>
                          </a:solidFill>
                          <a:effectLst/>
                          <a:latin typeface="Verdana" pitchFamily="34" charset="0"/>
                        </a:rPr>
                        <a:t>Karşılığında ucuz, </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ama zorunlu hizmetten daha </a:t>
                      </a:r>
                      <a:r>
                        <a:rPr kumimoji="0" lang="tr-TR" sz="1400" b="0" i="0" u="none" strike="noStrike" cap="none" normalizeH="0" baseline="0" smtClean="0">
                          <a:ln>
                            <a:noFill/>
                          </a:ln>
                          <a:solidFill>
                            <a:schemeClr val="folHlink"/>
                          </a:solidFill>
                          <a:effectLst/>
                          <a:latin typeface="Verdana" pitchFamily="34" charset="0"/>
                        </a:rPr>
                        <a:t>pahalı</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olan tarifeden </a:t>
                      </a:r>
                      <a:r>
                        <a:rPr kumimoji="0" lang="tr-TR" sz="1400" b="0" i="0" u="none" strike="noStrike" cap="none" normalizeH="0" baseline="0" smtClean="0">
                          <a:ln>
                            <a:noFill/>
                          </a:ln>
                          <a:solidFill>
                            <a:schemeClr val="folHlink"/>
                          </a:solidFill>
                          <a:effectLst/>
                          <a:latin typeface="Arial" charset="0"/>
                        </a:rPr>
                        <a:t>yararlanır</a:t>
                      </a:r>
                      <a:r>
                        <a:rPr kumimoji="0" lang="tr-TR" sz="1400" b="0" i="0" u="none" strike="noStrike" cap="none" normalizeH="0" baseline="0" smtClean="0">
                          <a:ln>
                            <a:noFill/>
                          </a:ln>
                          <a:solidFill>
                            <a:schemeClr val="folHlink"/>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4. Tüketim Tarafının Gün Öncesi Piyasasına Katılımı</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Tüketiciler kendi belirledikleri bir fiyata karşılık tüketimlerini azaltabileceklerini Piyasa İşletmecine veya tedarikçisine teklif olarak sunarlar.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
                          <a:srgbClr val="000066"/>
                        </a:buClr>
                        <a:buSzPct val="80000"/>
                        <a:buFont typeface="Wingdings" pitchFamily="2" charset="2"/>
                        <a:buNone/>
                        <a:tabLst/>
                      </a:pPr>
                      <a:r>
                        <a:rPr kumimoji="0" lang="tr-TR" sz="1400" b="0" i="0" u="none" strike="noStrike" cap="none" normalizeH="0" baseline="0" smtClean="0">
                          <a:ln>
                            <a:noFill/>
                          </a:ln>
                          <a:solidFill>
                            <a:schemeClr val="folHlink"/>
                          </a:solidFill>
                          <a:effectLst/>
                          <a:latin typeface="Verdana" pitchFamily="34" charset="0"/>
                        </a:rPr>
                        <a:t>5. Talep Kontrol (Doğrudan Yük Kontrol)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cs typeface="Times New Roman" pitchFamily="18" charset="0"/>
                        </a:rPr>
                        <a:t>Sistem </a:t>
                      </a:r>
                      <a:r>
                        <a:rPr kumimoji="0" lang="tr-TR" sz="1400" b="0" i="0" u="none" strike="noStrike" cap="none" normalizeH="0" baseline="0" smtClean="0">
                          <a:ln>
                            <a:noFill/>
                          </a:ln>
                          <a:solidFill>
                            <a:schemeClr val="folHlink"/>
                          </a:solidFill>
                          <a:effectLst/>
                          <a:latin typeface="Verdana" pitchFamily="34" charset="0"/>
                        </a:rPr>
                        <a:t>İş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letmecisi veya tedarikçi, tüketicinin elektrik </a:t>
                      </a:r>
                      <a:r>
                        <a:rPr kumimoji="0" lang="tr-TR" sz="1400" b="0" i="0" u="none" strike="noStrike" cap="none" normalizeH="0" baseline="0" smtClean="0">
                          <a:ln>
                            <a:noFill/>
                          </a:ln>
                          <a:solidFill>
                            <a:schemeClr val="folHlink"/>
                          </a:solidFill>
                          <a:effectLst/>
                          <a:latin typeface="Verdana" pitchFamily="34" charset="0"/>
                        </a:rPr>
                        <a:t>tedariğini</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a:t>
                      </a:r>
                      <a:r>
                        <a:rPr kumimoji="0" lang="tr-TR" sz="1400" b="0" i="0" u="none" strike="noStrike" cap="none" normalizeH="0" baseline="0" smtClean="0">
                          <a:ln>
                            <a:noFill/>
                          </a:ln>
                          <a:solidFill>
                            <a:schemeClr val="folHlink"/>
                          </a:solidFill>
                          <a:effectLst/>
                          <a:latin typeface="Verdana" pitchFamily="34" charset="0"/>
                        </a:rPr>
                        <a:t>doğrudan</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kontrol eder. Tüketici, elektrik kesintileri </a:t>
                      </a:r>
                      <a:r>
                        <a:rPr kumimoji="0" lang="tr-TR" sz="1400" b="0" i="0" u="none" strike="noStrike" cap="none" normalizeH="0" baseline="0" smtClean="0">
                          <a:ln>
                            <a:noFill/>
                          </a:ln>
                          <a:solidFill>
                            <a:schemeClr val="folHlink"/>
                          </a:solidFill>
                          <a:effectLst/>
                          <a:latin typeface="Verdana" pitchFamily="34" charset="0"/>
                        </a:rPr>
                        <a:t>karşılığında</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ucuz tarifeden </a:t>
                      </a:r>
                      <a:r>
                        <a:rPr kumimoji="0" lang="tr-TR" sz="1400" b="0" i="0" u="none" strike="noStrike" cap="none" normalizeH="0" baseline="0" smtClean="0">
                          <a:ln>
                            <a:noFill/>
                          </a:ln>
                          <a:solidFill>
                            <a:schemeClr val="folHlink"/>
                          </a:solidFill>
                          <a:effectLst/>
                          <a:latin typeface="Verdana" pitchFamily="34" charset="0"/>
                        </a:rPr>
                        <a:t>yararlanır</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chemeClr val="folHlink"/>
                        </a:solidFill>
                        <a:effectLst/>
                        <a:latin typeface="Verdana" pitchFamily="34" charset="0"/>
                      </a:endParaRP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Slayt Numarası Yer Tutucusu"/>
          <p:cNvSpPr>
            <a:spLocks noGrp="1"/>
          </p:cNvSpPr>
          <p:nvPr>
            <p:ph type="sldNum" sz="quarter" idx="10"/>
          </p:nvPr>
        </p:nvSpPr>
        <p:spPr/>
        <p:txBody>
          <a:bodyPr/>
          <a:lstStyle/>
          <a:p>
            <a:pPr>
              <a:defRPr/>
            </a:pPr>
            <a:fld id="{F13BCF78-E826-47AC-AF21-AC9A3942B705}" type="slidenum">
              <a:rPr lang="en-US"/>
              <a:pPr>
                <a:defRPr/>
              </a:pPr>
              <a:t>23</a:t>
            </a:fld>
            <a:endParaRPr lang="en-US"/>
          </a:p>
        </p:txBody>
      </p:sp>
      <p:sp>
        <p:nvSpPr>
          <p:cNvPr id="20889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a:t>Tüketim Tarafı Piyasaya Nasıl Katabiliriz?</a:t>
            </a:r>
            <a:endParaRPr lang="en-US"/>
          </a:p>
        </p:txBody>
      </p:sp>
      <p:graphicFrame>
        <p:nvGraphicFramePr>
          <p:cNvPr id="2088963" name="Group 3"/>
          <p:cNvGraphicFramePr>
            <a:graphicFrameLocks noGrp="1"/>
          </p:cNvGraphicFramePr>
          <p:nvPr>
            <p:ph idx="1"/>
          </p:nvPr>
        </p:nvGraphicFramePr>
        <p:xfrm>
          <a:off x="533400" y="1223963"/>
          <a:ext cx="8382000" cy="4595812"/>
        </p:xfrm>
        <a:graphic>
          <a:graphicData uri="http://schemas.openxmlformats.org/drawingml/2006/table">
            <a:tbl>
              <a:tblPr/>
              <a:tblGrid>
                <a:gridCol w="3200400"/>
                <a:gridCol w="5181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cs typeface="Times New Roman" pitchFamily="18" charset="0"/>
                        </a:rPr>
                        <a:t>Piyasaya </a:t>
                      </a:r>
                      <a:r>
                        <a:rPr kumimoji="0" lang="tr-TR" sz="1800" b="0" i="0" u="none" strike="noStrike" cap="none" normalizeH="0" baseline="0" smtClean="0">
                          <a:ln>
                            <a:noFill/>
                          </a:ln>
                          <a:solidFill>
                            <a:schemeClr val="bg1"/>
                          </a:solidFill>
                          <a:effectLst/>
                          <a:latin typeface="Verdana" pitchFamily="34" charset="0"/>
                        </a:rPr>
                        <a:t>Katılım Şekli</a:t>
                      </a:r>
                    </a:p>
                  </a:txBody>
                  <a:tcPr horzOverflow="overflow">
                    <a:lnL w="28575" cap="flat" cmpd="sng" algn="ctr">
                      <a:solidFill>
                        <a:srgbClr val="000066"/>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rPr>
                        <a:t>Nasıl?</a:t>
                      </a:r>
                    </a:p>
                  </a:txBody>
                  <a:tcPr horzOverflow="overflow">
                    <a:lnL w="28575" cap="flat" cmpd="sng" algn="ctr">
                      <a:solidFill>
                        <a:schemeClr val="bg1"/>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1. Fiyata Bağlı Yük Yönetim</a:t>
                      </a:r>
                      <a:r>
                        <a:rPr kumimoji="0" lang="tr-TR" sz="1400" b="0" i="0" u="none" strike="noStrike" cap="none" normalizeH="0" baseline="0" smtClean="0">
                          <a:ln>
                            <a:noFill/>
                          </a:ln>
                          <a:solidFill>
                            <a:schemeClr val="folHlink"/>
                          </a:solidFill>
                          <a:effectLst/>
                          <a:latin typeface="Arial" charset="0"/>
                        </a:rPr>
                        <a:t>i</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Tüketiciler elektrik fiyat sinyaline göre hareket eder: Tüketimlerini fiyatın yüksek olduğu saatlerden (puant) fiyatın düşük olduğu saatlere (gece) kaydırabilir.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2. Zorunlu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Acil durumlarda tüketiciler zorunlu olarak tüketimlerini azaltır veya tamamen keser. Karşılığında ucuz tarifeden </a:t>
                      </a:r>
                      <a:r>
                        <a:rPr kumimoji="0" lang="tr-TR" sz="1400" b="0" i="0" u="none" strike="noStrike" cap="none" normalizeH="0" baseline="0" smtClean="0">
                          <a:ln>
                            <a:noFill/>
                          </a:ln>
                          <a:solidFill>
                            <a:srgbClr val="000066"/>
                          </a:solidFill>
                          <a:effectLst/>
                          <a:latin typeface="Arial" charset="0"/>
                        </a:rPr>
                        <a:t>yararlanır</a:t>
                      </a:r>
                      <a:r>
                        <a:rPr kumimoji="0" lang="tr-TR" sz="1400" b="0" i="0" u="none" strike="noStrike" cap="none" normalizeH="0" baseline="0" smtClean="0">
                          <a:ln>
                            <a:noFill/>
                          </a:ln>
                          <a:solidFill>
                            <a:srgbClr val="000066"/>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3. Ticari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cs typeface="Times New Roman" pitchFamily="18" charset="0"/>
                        </a:rPr>
                        <a:t>Sistem </a:t>
                      </a:r>
                      <a:r>
                        <a:rPr kumimoji="0" lang="tr-TR" sz="1400" b="0" i="0" u="none" strike="noStrike" cap="none" normalizeH="0" baseline="0" smtClean="0">
                          <a:ln>
                            <a:noFill/>
                          </a:ln>
                          <a:solidFill>
                            <a:schemeClr val="folHlink"/>
                          </a:solidFill>
                          <a:effectLst/>
                          <a:latin typeface="Verdana" pitchFamily="34" charset="0"/>
                        </a:rPr>
                        <a:t>İş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letmecisinden gelen talimatlar </a:t>
                      </a:r>
                      <a:r>
                        <a:rPr kumimoji="0" lang="tr-TR" sz="1400" b="0" i="0" u="none" strike="noStrike" cap="none" normalizeH="0" baseline="0" smtClean="0">
                          <a:ln>
                            <a:noFill/>
                          </a:ln>
                          <a:solidFill>
                            <a:schemeClr val="folHlink"/>
                          </a:solidFill>
                          <a:effectLst/>
                          <a:latin typeface="Verdana" pitchFamily="34" charset="0"/>
                        </a:rPr>
                        <a:t>doğ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rultusunda ticari olarak </a:t>
                      </a:r>
                      <a:r>
                        <a:rPr kumimoji="0" lang="tr-TR" sz="1400" b="0" i="0" u="none" strike="noStrike" cap="none" normalizeH="0" baseline="0" smtClean="0">
                          <a:ln>
                            <a:noFill/>
                          </a:ln>
                          <a:solidFill>
                            <a:schemeClr val="folHlink"/>
                          </a:solidFill>
                          <a:effectLst/>
                          <a:latin typeface="Verdana" pitchFamily="34" charset="0"/>
                        </a:rPr>
                        <a:t>katılmak</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isteyen tüketiciler tüketimlerini </a:t>
                      </a:r>
                      <a:r>
                        <a:rPr kumimoji="0" lang="tr-TR" sz="1400" b="0" i="0" u="none" strike="noStrike" cap="none" normalizeH="0" baseline="0" smtClean="0">
                          <a:ln>
                            <a:noFill/>
                          </a:ln>
                          <a:solidFill>
                            <a:schemeClr val="folHlink"/>
                          </a:solidFill>
                          <a:effectLst/>
                          <a:latin typeface="Verdana" pitchFamily="34" charset="0"/>
                        </a:rPr>
                        <a:t>azaltır</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veya tamamen keser. </a:t>
                      </a:r>
                      <a:r>
                        <a:rPr kumimoji="0" lang="tr-TR" sz="1400" b="0" i="0" u="none" strike="noStrike" cap="none" normalizeH="0" baseline="0" smtClean="0">
                          <a:ln>
                            <a:noFill/>
                          </a:ln>
                          <a:solidFill>
                            <a:schemeClr val="folHlink"/>
                          </a:solidFill>
                          <a:effectLst/>
                          <a:latin typeface="Verdana" pitchFamily="34" charset="0"/>
                        </a:rPr>
                        <a:t>Karşılığında ucuz, </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ama zorunlu hizmetten daha </a:t>
                      </a:r>
                      <a:r>
                        <a:rPr kumimoji="0" lang="tr-TR" sz="1400" b="0" i="0" u="none" strike="noStrike" cap="none" normalizeH="0" baseline="0" smtClean="0">
                          <a:ln>
                            <a:noFill/>
                          </a:ln>
                          <a:solidFill>
                            <a:schemeClr val="folHlink"/>
                          </a:solidFill>
                          <a:effectLst/>
                          <a:latin typeface="Verdana" pitchFamily="34" charset="0"/>
                        </a:rPr>
                        <a:t>pahalı</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olan tarifeden </a:t>
                      </a:r>
                      <a:r>
                        <a:rPr kumimoji="0" lang="tr-TR" sz="1400" b="0" i="0" u="none" strike="noStrike" cap="none" normalizeH="0" baseline="0" smtClean="0">
                          <a:ln>
                            <a:noFill/>
                          </a:ln>
                          <a:solidFill>
                            <a:schemeClr val="folHlink"/>
                          </a:solidFill>
                          <a:effectLst/>
                          <a:latin typeface="Arial" charset="0"/>
                        </a:rPr>
                        <a:t>yararlanır</a:t>
                      </a:r>
                      <a:r>
                        <a:rPr kumimoji="0" lang="tr-TR" sz="1400" b="0" i="0" u="none" strike="noStrike" cap="none" normalizeH="0" baseline="0" smtClean="0">
                          <a:ln>
                            <a:noFill/>
                          </a:ln>
                          <a:solidFill>
                            <a:schemeClr val="folHlink"/>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4. Tüketim Tarafının Gün Öncesi Piyasasına Katılımı</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Tüketiciler kendi belirledikleri bir fiyata karşılık tüketimlerini azaltabileceklerini Piyasa İşletmecine veya tedarikçisine teklif olarak sunarlar.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
                          <a:srgbClr val="000066"/>
                        </a:buClr>
                        <a:buSzPct val="80000"/>
                        <a:buFont typeface="Wingdings" pitchFamily="2" charset="2"/>
                        <a:buNone/>
                        <a:tabLst/>
                      </a:pPr>
                      <a:r>
                        <a:rPr kumimoji="0" lang="tr-TR" sz="1400" b="0" i="0" u="none" strike="noStrike" cap="none" normalizeH="0" baseline="0" smtClean="0">
                          <a:ln>
                            <a:noFill/>
                          </a:ln>
                          <a:solidFill>
                            <a:schemeClr val="folHlink"/>
                          </a:solidFill>
                          <a:effectLst/>
                          <a:latin typeface="Verdana" pitchFamily="34" charset="0"/>
                        </a:rPr>
                        <a:t>5. Talep Kontrol (Doğrudan Yük Kontrol)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cs typeface="Times New Roman" pitchFamily="18" charset="0"/>
                        </a:rPr>
                        <a:t>Sistem </a:t>
                      </a:r>
                      <a:r>
                        <a:rPr kumimoji="0" lang="tr-TR" sz="1400" b="0" i="0" u="none" strike="noStrike" cap="none" normalizeH="0" baseline="0" smtClean="0">
                          <a:ln>
                            <a:noFill/>
                          </a:ln>
                          <a:solidFill>
                            <a:schemeClr val="folHlink"/>
                          </a:solidFill>
                          <a:effectLst/>
                          <a:latin typeface="Verdana" pitchFamily="34" charset="0"/>
                        </a:rPr>
                        <a:t>İş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letmecisi veya tedarikçi, tüketicinin elektrik </a:t>
                      </a:r>
                      <a:r>
                        <a:rPr kumimoji="0" lang="tr-TR" sz="1400" b="0" i="0" u="none" strike="noStrike" cap="none" normalizeH="0" baseline="0" smtClean="0">
                          <a:ln>
                            <a:noFill/>
                          </a:ln>
                          <a:solidFill>
                            <a:schemeClr val="folHlink"/>
                          </a:solidFill>
                          <a:effectLst/>
                          <a:latin typeface="Verdana" pitchFamily="34" charset="0"/>
                        </a:rPr>
                        <a:t>tedariğini</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a:t>
                      </a:r>
                      <a:r>
                        <a:rPr kumimoji="0" lang="tr-TR" sz="1400" b="0" i="0" u="none" strike="noStrike" cap="none" normalizeH="0" baseline="0" smtClean="0">
                          <a:ln>
                            <a:noFill/>
                          </a:ln>
                          <a:solidFill>
                            <a:schemeClr val="folHlink"/>
                          </a:solidFill>
                          <a:effectLst/>
                          <a:latin typeface="Verdana" pitchFamily="34" charset="0"/>
                        </a:rPr>
                        <a:t>doğrudan</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kontrol eder. Tüketici, elektrik kesintileri </a:t>
                      </a:r>
                      <a:r>
                        <a:rPr kumimoji="0" lang="tr-TR" sz="1400" b="0" i="0" u="none" strike="noStrike" cap="none" normalizeH="0" baseline="0" smtClean="0">
                          <a:ln>
                            <a:noFill/>
                          </a:ln>
                          <a:solidFill>
                            <a:schemeClr val="folHlink"/>
                          </a:solidFill>
                          <a:effectLst/>
                          <a:latin typeface="Verdana" pitchFamily="34" charset="0"/>
                        </a:rPr>
                        <a:t>karşılığında</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ucuz tarifeden </a:t>
                      </a:r>
                      <a:r>
                        <a:rPr kumimoji="0" lang="tr-TR" sz="1400" b="0" i="0" u="none" strike="noStrike" cap="none" normalizeH="0" baseline="0" smtClean="0">
                          <a:ln>
                            <a:noFill/>
                          </a:ln>
                          <a:solidFill>
                            <a:schemeClr val="folHlink"/>
                          </a:solidFill>
                          <a:effectLst/>
                          <a:latin typeface="Verdana" pitchFamily="34" charset="0"/>
                        </a:rPr>
                        <a:t>yararlanır</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chemeClr val="folHlink"/>
                        </a:solidFill>
                        <a:effectLst/>
                        <a:latin typeface="Verdana" pitchFamily="34" charset="0"/>
                      </a:endParaRP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Slayt Numarası Yer Tutucusu"/>
          <p:cNvSpPr>
            <a:spLocks noGrp="1"/>
          </p:cNvSpPr>
          <p:nvPr>
            <p:ph type="sldNum" sz="quarter" idx="10"/>
          </p:nvPr>
        </p:nvSpPr>
        <p:spPr/>
        <p:txBody>
          <a:bodyPr/>
          <a:lstStyle/>
          <a:p>
            <a:pPr>
              <a:defRPr/>
            </a:pPr>
            <a:fld id="{97238F91-1C39-4C4A-8E9F-27955675F67F}" type="slidenum">
              <a:rPr lang="en-US"/>
              <a:pPr>
                <a:defRPr/>
              </a:pPr>
              <a:t>24</a:t>
            </a:fld>
            <a:endParaRPr lang="en-US"/>
          </a:p>
        </p:txBody>
      </p:sp>
      <p:sp>
        <p:nvSpPr>
          <p:cNvPr id="20910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a:t>Tüketim Tarafı Piyasaya Nasıl Katabiliriz?</a:t>
            </a:r>
            <a:endParaRPr lang="en-US"/>
          </a:p>
        </p:txBody>
      </p:sp>
      <p:graphicFrame>
        <p:nvGraphicFramePr>
          <p:cNvPr id="2091011" name="Group 3"/>
          <p:cNvGraphicFramePr>
            <a:graphicFrameLocks noGrp="1"/>
          </p:cNvGraphicFramePr>
          <p:nvPr>
            <p:ph idx="1"/>
          </p:nvPr>
        </p:nvGraphicFramePr>
        <p:xfrm>
          <a:off x="533400" y="1223963"/>
          <a:ext cx="8382000" cy="4595812"/>
        </p:xfrm>
        <a:graphic>
          <a:graphicData uri="http://schemas.openxmlformats.org/drawingml/2006/table">
            <a:tbl>
              <a:tblPr/>
              <a:tblGrid>
                <a:gridCol w="3200400"/>
                <a:gridCol w="5181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cs typeface="Times New Roman" pitchFamily="18" charset="0"/>
                        </a:rPr>
                        <a:t>Piyasaya </a:t>
                      </a:r>
                      <a:r>
                        <a:rPr kumimoji="0" lang="tr-TR" sz="1800" b="0" i="0" u="none" strike="noStrike" cap="none" normalizeH="0" baseline="0" smtClean="0">
                          <a:ln>
                            <a:noFill/>
                          </a:ln>
                          <a:solidFill>
                            <a:schemeClr val="bg1"/>
                          </a:solidFill>
                          <a:effectLst/>
                          <a:latin typeface="Verdana" pitchFamily="34" charset="0"/>
                        </a:rPr>
                        <a:t>Katılım Şekli</a:t>
                      </a:r>
                    </a:p>
                  </a:txBody>
                  <a:tcPr horzOverflow="overflow">
                    <a:lnL w="28575" cap="flat" cmpd="sng" algn="ctr">
                      <a:solidFill>
                        <a:srgbClr val="000066"/>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rPr>
                        <a:t>Nasıl?</a:t>
                      </a:r>
                    </a:p>
                  </a:txBody>
                  <a:tcPr horzOverflow="overflow">
                    <a:lnL w="28575" cap="flat" cmpd="sng" algn="ctr">
                      <a:solidFill>
                        <a:schemeClr val="bg1"/>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1. Fiyata Bağlı Yük Yönetim</a:t>
                      </a:r>
                      <a:r>
                        <a:rPr kumimoji="0" lang="tr-TR" sz="1400" b="0" i="0" u="none" strike="noStrike" cap="none" normalizeH="0" baseline="0" smtClean="0">
                          <a:ln>
                            <a:noFill/>
                          </a:ln>
                          <a:solidFill>
                            <a:schemeClr val="folHlink"/>
                          </a:solidFill>
                          <a:effectLst/>
                          <a:latin typeface="Arial" charset="0"/>
                        </a:rPr>
                        <a:t>i</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Tüketiciler elektrik fiyat sinyaline göre hareket eder: Tüketimlerini fiyatın yüksek olduğu saatlerden (puant) fiyatın düşük olduğu saatlere (gece) kaydırabilir.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2. Zorunlu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Acil durumlarda tüketiciler zorunlu olarak tüketimlerini azaltır veya tamamen keser. Karşılığında ucuz tarifeden </a:t>
                      </a:r>
                      <a:r>
                        <a:rPr kumimoji="0" lang="tr-TR" sz="1400" b="0" i="0" u="none" strike="noStrike" cap="none" normalizeH="0" baseline="0" smtClean="0">
                          <a:ln>
                            <a:noFill/>
                          </a:ln>
                          <a:solidFill>
                            <a:schemeClr val="folHlink"/>
                          </a:solidFill>
                          <a:effectLst/>
                          <a:latin typeface="Arial" charset="0"/>
                        </a:rPr>
                        <a:t>yararlanır</a:t>
                      </a:r>
                      <a:r>
                        <a:rPr kumimoji="0" lang="tr-TR" sz="1400" b="0" i="0" u="none" strike="noStrike" cap="none" normalizeH="0" baseline="0" smtClean="0">
                          <a:ln>
                            <a:noFill/>
                          </a:ln>
                          <a:solidFill>
                            <a:schemeClr val="folHlink"/>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3. Ticari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cs typeface="Times New Roman" pitchFamily="18" charset="0"/>
                        </a:rPr>
                        <a:t>Sistem </a:t>
                      </a:r>
                      <a:r>
                        <a:rPr kumimoji="0" lang="tr-TR" sz="1400" b="0" i="0" u="none" strike="noStrike" cap="none" normalizeH="0" baseline="0" smtClean="0">
                          <a:ln>
                            <a:noFill/>
                          </a:ln>
                          <a:solidFill>
                            <a:srgbClr val="000066"/>
                          </a:solidFill>
                          <a:effectLst/>
                          <a:latin typeface="Verdana" pitchFamily="34" charset="0"/>
                        </a:rPr>
                        <a:t>İş</a:t>
                      </a:r>
                      <a:r>
                        <a:rPr kumimoji="0" lang="tr-TR" sz="1400" b="0" i="0" u="none" strike="noStrike" cap="none" normalizeH="0" baseline="0" smtClean="0">
                          <a:ln>
                            <a:noFill/>
                          </a:ln>
                          <a:solidFill>
                            <a:srgbClr val="000066"/>
                          </a:solidFill>
                          <a:effectLst/>
                          <a:latin typeface="Verdana" pitchFamily="34" charset="0"/>
                          <a:cs typeface="Times New Roman" pitchFamily="18" charset="0"/>
                        </a:rPr>
                        <a:t>letmecisinden gelen talimatlar </a:t>
                      </a:r>
                      <a:r>
                        <a:rPr kumimoji="0" lang="tr-TR" sz="1400" b="0" i="0" u="none" strike="noStrike" cap="none" normalizeH="0" baseline="0" smtClean="0">
                          <a:ln>
                            <a:noFill/>
                          </a:ln>
                          <a:solidFill>
                            <a:srgbClr val="000066"/>
                          </a:solidFill>
                          <a:effectLst/>
                          <a:latin typeface="Verdana" pitchFamily="34" charset="0"/>
                        </a:rPr>
                        <a:t>doğ</a:t>
                      </a:r>
                      <a:r>
                        <a:rPr kumimoji="0" lang="tr-TR" sz="1400" b="0" i="0" u="none" strike="noStrike" cap="none" normalizeH="0" baseline="0" smtClean="0">
                          <a:ln>
                            <a:noFill/>
                          </a:ln>
                          <a:solidFill>
                            <a:srgbClr val="000066"/>
                          </a:solidFill>
                          <a:effectLst/>
                          <a:latin typeface="Verdana" pitchFamily="34" charset="0"/>
                          <a:cs typeface="Times New Roman" pitchFamily="18" charset="0"/>
                        </a:rPr>
                        <a:t>rultusunda ticari olarak </a:t>
                      </a:r>
                      <a:r>
                        <a:rPr kumimoji="0" lang="tr-TR" sz="1400" b="0" i="0" u="none" strike="noStrike" cap="none" normalizeH="0" baseline="0" smtClean="0">
                          <a:ln>
                            <a:noFill/>
                          </a:ln>
                          <a:solidFill>
                            <a:srgbClr val="000066"/>
                          </a:solidFill>
                          <a:effectLst/>
                          <a:latin typeface="Verdana" pitchFamily="34" charset="0"/>
                        </a:rPr>
                        <a:t>katılmak</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isteyen tüketiciler tüketimlerini </a:t>
                      </a:r>
                      <a:r>
                        <a:rPr kumimoji="0" lang="tr-TR" sz="1400" b="0" i="0" u="none" strike="noStrike" cap="none" normalizeH="0" baseline="0" smtClean="0">
                          <a:ln>
                            <a:noFill/>
                          </a:ln>
                          <a:solidFill>
                            <a:srgbClr val="000066"/>
                          </a:solidFill>
                          <a:effectLst/>
                          <a:latin typeface="Verdana" pitchFamily="34" charset="0"/>
                        </a:rPr>
                        <a:t>azaltır</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veya tamamen keser. </a:t>
                      </a:r>
                      <a:r>
                        <a:rPr kumimoji="0" lang="tr-TR" sz="1400" b="0" i="0" u="none" strike="noStrike" cap="none" normalizeH="0" baseline="0" smtClean="0">
                          <a:ln>
                            <a:noFill/>
                          </a:ln>
                          <a:solidFill>
                            <a:srgbClr val="000066"/>
                          </a:solidFill>
                          <a:effectLst/>
                          <a:latin typeface="Verdana" pitchFamily="34" charset="0"/>
                        </a:rPr>
                        <a:t>Karşılığında ucuz, </a:t>
                      </a:r>
                      <a:r>
                        <a:rPr kumimoji="0" lang="tr-TR" sz="1400" b="0" i="0" u="none" strike="noStrike" cap="none" normalizeH="0" baseline="0" smtClean="0">
                          <a:ln>
                            <a:noFill/>
                          </a:ln>
                          <a:solidFill>
                            <a:srgbClr val="000066"/>
                          </a:solidFill>
                          <a:effectLst/>
                          <a:latin typeface="Verdana" pitchFamily="34" charset="0"/>
                          <a:cs typeface="Times New Roman" pitchFamily="18" charset="0"/>
                        </a:rPr>
                        <a:t>ama zorunlu hizmetten daha </a:t>
                      </a:r>
                      <a:r>
                        <a:rPr kumimoji="0" lang="tr-TR" sz="1400" b="0" i="0" u="none" strike="noStrike" cap="none" normalizeH="0" baseline="0" smtClean="0">
                          <a:ln>
                            <a:noFill/>
                          </a:ln>
                          <a:solidFill>
                            <a:srgbClr val="000066"/>
                          </a:solidFill>
                          <a:effectLst/>
                          <a:latin typeface="Verdana" pitchFamily="34" charset="0"/>
                        </a:rPr>
                        <a:t>pahalı</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olan tarifeden </a:t>
                      </a:r>
                      <a:r>
                        <a:rPr kumimoji="0" lang="tr-TR" sz="1400" b="0" i="0" u="none" strike="noStrike" cap="none" normalizeH="0" baseline="0" smtClean="0">
                          <a:ln>
                            <a:noFill/>
                          </a:ln>
                          <a:solidFill>
                            <a:srgbClr val="000066"/>
                          </a:solidFill>
                          <a:effectLst/>
                          <a:latin typeface="Arial" charset="0"/>
                        </a:rPr>
                        <a:t>yararlanır</a:t>
                      </a:r>
                      <a:r>
                        <a:rPr kumimoji="0" lang="tr-TR" sz="1400" b="0" i="0" u="none" strike="noStrike" cap="none" normalizeH="0" baseline="0" smtClean="0">
                          <a:ln>
                            <a:noFill/>
                          </a:ln>
                          <a:solidFill>
                            <a:srgbClr val="000066"/>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4. Tüketim Tarafının Gün Öncesi Piyasasına Katılımı</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Tüketiciler kendi belirledikleri bir fiyata karşılık tüketimlerini azaltabileceklerini Piyasa İşletmecine veya tedarikçisine teklif olarak sunarlar.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
                          <a:srgbClr val="000066"/>
                        </a:buClr>
                        <a:buSzPct val="80000"/>
                        <a:buFont typeface="Wingdings" pitchFamily="2" charset="2"/>
                        <a:buNone/>
                        <a:tabLst/>
                      </a:pPr>
                      <a:r>
                        <a:rPr kumimoji="0" lang="tr-TR" sz="1400" b="0" i="0" u="none" strike="noStrike" cap="none" normalizeH="0" baseline="0" smtClean="0">
                          <a:ln>
                            <a:noFill/>
                          </a:ln>
                          <a:solidFill>
                            <a:schemeClr val="folHlink"/>
                          </a:solidFill>
                          <a:effectLst/>
                          <a:latin typeface="Verdana" pitchFamily="34" charset="0"/>
                        </a:rPr>
                        <a:t>5. Talep Kontrol (Doğrudan Yük Kontrol)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cs typeface="Times New Roman" pitchFamily="18" charset="0"/>
                        </a:rPr>
                        <a:t>Sistem </a:t>
                      </a:r>
                      <a:r>
                        <a:rPr kumimoji="0" lang="tr-TR" sz="1400" b="0" i="0" u="none" strike="noStrike" cap="none" normalizeH="0" baseline="0" smtClean="0">
                          <a:ln>
                            <a:noFill/>
                          </a:ln>
                          <a:solidFill>
                            <a:schemeClr val="folHlink"/>
                          </a:solidFill>
                          <a:effectLst/>
                          <a:latin typeface="Verdana" pitchFamily="34" charset="0"/>
                        </a:rPr>
                        <a:t>İş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letmecisi veya tedarikçi, tüketicinin elektrik </a:t>
                      </a:r>
                      <a:r>
                        <a:rPr kumimoji="0" lang="tr-TR" sz="1400" b="0" i="0" u="none" strike="noStrike" cap="none" normalizeH="0" baseline="0" smtClean="0">
                          <a:ln>
                            <a:noFill/>
                          </a:ln>
                          <a:solidFill>
                            <a:schemeClr val="folHlink"/>
                          </a:solidFill>
                          <a:effectLst/>
                          <a:latin typeface="Verdana" pitchFamily="34" charset="0"/>
                        </a:rPr>
                        <a:t>tedariğini</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a:t>
                      </a:r>
                      <a:r>
                        <a:rPr kumimoji="0" lang="tr-TR" sz="1400" b="0" i="0" u="none" strike="noStrike" cap="none" normalizeH="0" baseline="0" smtClean="0">
                          <a:ln>
                            <a:noFill/>
                          </a:ln>
                          <a:solidFill>
                            <a:schemeClr val="folHlink"/>
                          </a:solidFill>
                          <a:effectLst/>
                          <a:latin typeface="Verdana" pitchFamily="34" charset="0"/>
                        </a:rPr>
                        <a:t>doğrudan</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kontrol eder. Tüketici, elektrik kesintileri </a:t>
                      </a:r>
                      <a:r>
                        <a:rPr kumimoji="0" lang="tr-TR" sz="1400" b="0" i="0" u="none" strike="noStrike" cap="none" normalizeH="0" baseline="0" smtClean="0">
                          <a:ln>
                            <a:noFill/>
                          </a:ln>
                          <a:solidFill>
                            <a:schemeClr val="folHlink"/>
                          </a:solidFill>
                          <a:effectLst/>
                          <a:latin typeface="Verdana" pitchFamily="34" charset="0"/>
                        </a:rPr>
                        <a:t>karşılığında</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ucuz tarifeden </a:t>
                      </a:r>
                      <a:r>
                        <a:rPr kumimoji="0" lang="tr-TR" sz="1400" b="0" i="0" u="none" strike="noStrike" cap="none" normalizeH="0" baseline="0" smtClean="0">
                          <a:ln>
                            <a:noFill/>
                          </a:ln>
                          <a:solidFill>
                            <a:schemeClr val="folHlink"/>
                          </a:solidFill>
                          <a:effectLst/>
                          <a:latin typeface="Verdana" pitchFamily="34" charset="0"/>
                        </a:rPr>
                        <a:t>yararlanır</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chemeClr val="folHlink"/>
                        </a:solidFill>
                        <a:effectLst/>
                        <a:latin typeface="Verdana" pitchFamily="34" charset="0"/>
                      </a:endParaRP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Slayt Numarası Yer Tutucusu"/>
          <p:cNvSpPr>
            <a:spLocks noGrp="1"/>
          </p:cNvSpPr>
          <p:nvPr>
            <p:ph type="sldNum" sz="quarter" idx="10"/>
          </p:nvPr>
        </p:nvSpPr>
        <p:spPr/>
        <p:txBody>
          <a:bodyPr/>
          <a:lstStyle/>
          <a:p>
            <a:pPr>
              <a:defRPr/>
            </a:pPr>
            <a:fld id="{1D0865B5-22E1-4BB2-A1A0-D58E0F48A968}" type="slidenum">
              <a:rPr lang="en-US"/>
              <a:pPr>
                <a:defRPr/>
              </a:pPr>
              <a:t>25</a:t>
            </a:fld>
            <a:endParaRPr lang="en-US"/>
          </a:p>
        </p:txBody>
      </p:sp>
      <p:sp>
        <p:nvSpPr>
          <p:cNvPr id="20971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a:t>Tüketim Tarafı Piyasaya Nasıl Katabiliriz?</a:t>
            </a:r>
            <a:endParaRPr lang="en-US"/>
          </a:p>
        </p:txBody>
      </p:sp>
      <p:graphicFrame>
        <p:nvGraphicFramePr>
          <p:cNvPr id="2097155" name="Group 3"/>
          <p:cNvGraphicFramePr>
            <a:graphicFrameLocks noGrp="1"/>
          </p:cNvGraphicFramePr>
          <p:nvPr>
            <p:ph idx="1"/>
          </p:nvPr>
        </p:nvGraphicFramePr>
        <p:xfrm>
          <a:off x="533400" y="1223963"/>
          <a:ext cx="8382000" cy="4595812"/>
        </p:xfrm>
        <a:graphic>
          <a:graphicData uri="http://schemas.openxmlformats.org/drawingml/2006/table">
            <a:tbl>
              <a:tblPr/>
              <a:tblGrid>
                <a:gridCol w="3200400"/>
                <a:gridCol w="5181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cs typeface="Times New Roman" pitchFamily="18" charset="0"/>
                        </a:rPr>
                        <a:t>Piyasaya </a:t>
                      </a:r>
                      <a:r>
                        <a:rPr kumimoji="0" lang="tr-TR" sz="1800" b="0" i="0" u="none" strike="noStrike" cap="none" normalizeH="0" baseline="0" smtClean="0">
                          <a:ln>
                            <a:noFill/>
                          </a:ln>
                          <a:solidFill>
                            <a:schemeClr val="bg1"/>
                          </a:solidFill>
                          <a:effectLst/>
                          <a:latin typeface="Verdana" pitchFamily="34" charset="0"/>
                        </a:rPr>
                        <a:t>Katılım Şekli</a:t>
                      </a:r>
                    </a:p>
                  </a:txBody>
                  <a:tcPr horzOverflow="overflow">
                    <a:lnL w="28575" cap="flat" cmpd="sng" algn="ctr">
                      <a:solidFill>
                        <a:srgbClr val="000066"/>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rPr>
                        <a:t>Nasıl?</a:t>
                      </a:r>
                    </a:p>
                  </a:txBody>
                  <a:tcPr horzOverflow="overflow">
                    <a:lnL w="28575" cap="flat" cmpd="sng" algn="ctr">
                      <a:solidFill>
                        <a:schemeClr val="bg1"/>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1. Fiyata Bağlı Yük Yönetim</a:t>
                      </a:r>
                      <a:r>
                        <a:rPr kumimoji="0" lang="tr-TR" sz="1400" b="0" i="0" u="none" strike="noStrike" cap="none" normalizeH="0" baseline="0" smtClean="0">
                          <a:ln>
                            <a:noFill/>
                          </a:ln>
                          <a:solidFill>
                            <a:schemeClr val="folHlink"/>
                          </a:solidFill>
                          <a:effectLst/>
                          <a:latin typeface="Arial" charset="0"/>
                        </a:rPr>
                        <a:t>i</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Tüketiciler elektrik fiyat sinyaline göre hareket eder: Tüketimlerini fiyatın yüksek olduğu saatlerden (puant) fiyatın düşük olduğu saatlere (gece) kaydırabilir.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2. Zorunlu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Acil durumlarda tüketiciler zorunlu olarak tüketimlerini azaltır veya tamamen keser. Karşılığında ucuz tarifeden </a:t>
                      </a:r>
                      <a:r>
                        <a:rPr kumimoji="0" lang="tr-TR" sz="1400" b="0" i="0" u="none" strike="noStrike" cap="none" normalizeH="0" baseline="0" smtClean="0">
                          <a:ln>
                            <a:noFill/>
                          </a:ln>
                          <a:solidFill>
                            <a:schemeClr val="folHlink"/>
                          </a:solidFill>
                          <a:effectLst/>
                          <a:latin typeface="Arial" charset="0"/>
                        </a:rPr>
                        <a:t>yararlanır</a:t>
                      </a:r>
                      <a:r>
                        <a:rPr kumimoji="0" lang="tr-TR" sz="1400" b="0" i="0" u="none" strike="noStrike" cap="none" normalizeH="0" baseline="0" smtClean="0">
                          <a:ln>
                            <a:noFill/>
                          </a:ln>
                          <a:solidFill>
                            <a:schemeClr val="folHlink"/>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3. Ticari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cs typeface="Times New Roman" pitchFamily="18" charset="0"/>
                        </a:rPr>
                        <a:t>Sistem </a:t>
                      </a:r>
                      <a:r>
                        <a:rPr kumimoji="0" lang="tr-TR" sz="1400" b="0" i="0" u="none" strike="noStrike" cap="none" normalizeH="0" baseline="0" smtClean="0">
                          <a:ln>
                            <a:noFill/>
                          </a:ln>
                          <a:solidFill>
                            <a:schemeClr val="folHlink"/>
                          </a:solidFill>
                          <a:effectLst/>
                          <a:latin typeface="Verdana" pitchFamily="34" charset="0"/>
                        </a:rPr>
                        <a:t>İş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letmecisinden gelen talimatlar </a:t>
                      </a:r>
                      <a:r>
                        <a:rPr kumimoji="0" lang="tr-TR" sz="1400" b="0" i="0" u="none" strike="noStrike" cap="none" normalizeH="0" baseline="0" smtClean="0">
                          <a:ln>
                            <a:noFill/>
                          </a:ln>
                          <a:solidFill>
                            <a:schemeClr val="folHlink"/>
                          </a:solidFill>
                          <a:effectLst/>
                          <a:latin typeface="Verdana" pitchFamily="34" charset="0"/>
                        </a:rPr>
                        <a:t>doğ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rultusunda ticari olarak </a:t>
                      </a:r>
                      <a:r>
                        <a:rPr kumimoji="0" lang="tr-TR" sz="1400" b="0" i="0" u="none" strike="noStrike" cap="none" normalizeH="0" baseline="0" smtClean="0">
                          <a:ln>
                            <a:noFill/>
                          </a:ln>
                          <a:solidFill>
                            <a:schemeClr val="folHlink"/>
                          </a:solidFill>
                          <a:effectLst/>
                          <a:latin typeface="Verdana" pitchFamily="34" charset="0"/>
                        </a:rPr>
                        <a:t>katılmak</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isteyen tüketiciler tüketimlerini </a:t>
                      </a:r>
                      <a:r>
                        <a:rPr kumimoji="0" lang="tr-TR" sz="1400" b="0" i="0" u="none" strike="noStrike" cap="none" normalizeH="0" baseline="0" smtClean="0">
                          <a:ln>
                            <a:noFill/>
                          </a:ln>
                          <a:solidFill>
                            <a:schemeClr val="folHlink"/>
                          </a:solidFill>
                          <a:effectLst/>
                          <a:latin typeface="Verdana" pitchFamily="34" charset="0"/>
                        </a:rPr>
                        <a:t>azaltır</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veya tamamen keser. </a:t>
                      </a:r>
                      <a:r>
                        <a:rPr kumimoji="0" lang="tr-TR" sz="1400" b="0" i="0" u="none" strike="noStrike" cap="none" normalizeH="0" baseline="0" smtClean="0">
                          <a:ln>
                            <a:noFill/>
                          </a:ln>
                          <a:solidFill>
                            <a:schemeClr val="folHlink"/>
                          </a:solidFill>
                          <a:effectLst/>
                          <a:latin typeface="Verdana" pitchFamily="34" charset="0"/>
                        </a:rPr>
                        <a:t>Karşılığında ucuz, </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ama zorunlu hizmetten daha </a:t>
                      </a:r>
                      <a:r>
                        <a:rPr kumimoji="0" lang="tr-TR" sz="1400" b="0" i="0" u="none" strike="noStrike" cap="none" normalizeH="0" baseline="0" smtClean="0">
                          <a:ln>
                            <a:noFill/>
                          </a:ln>
                          <a:solidFill>
                            <a:schemeClr val="folHlink"/>
                          </a:solidFill>
                          <a:effectLst/>
                          <a:latin typeface="Verdana" pitchFamily="34" charset="0"/>
                        </a:rPr>
                        <a:t>pahalı</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olan tarifeden </a:t>
                      </a:r>
                      <a:r>
                        <a:rPr kumimoji="0" lang="tr-TR" sz="1400" b="0" i="0" u="none" strike="noStrike" cap="none" normalizeH="0" baseline="0" smtClean="0">
                          <a:ln>
                            <a:noFill/>
                          </a:ln>
                          <a:solidFill>
                            <a:schemeClr val="folHlink"/>
                          </a:solidFill>
                          <a:effectLst/>
                          <a:latin typeface="Arial" charset="0"/>
                        </a:rPr>
                        <a:t>yararlanır</a:t>
                      </a:r>
                      <a:r>
                        <a:rPr kumimoji="0" lang="tr-TR" sz="1400" b="0" i="0" u="none" strike="noStrike" cap="none" normalizeH="0" baseline="0" smtClean="0">
                          <a:ln>
                            <a:noFill/>
                          </a:ln>
                          <a:solidFill>
                            <a:schemeClr val="folHlink"/>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4. Tüketim Tarafının Gün Öncesi Piyasasına Katılımı</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Tüketiciler kendi belirledikleri bir fiyata karşılık tüketimlerini azaltabileceklerini Piyasa İşletmecine veya tedarikçisine teklif olarak sunarlar.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
                          <a:srgbClr val="000066"/>
                        </a:buClr>
                        <a:buSzPct val="80000"/>
                        <a:buFont typeface="Wingdings" pitchFamily="2" charset="2"/>
                        <a:buNone/>
                        <a:tabLst/>
                      </a:pPr>
                      <a:r>
                        <a:rPr kumimoji="0" lang="tr-TR" sz="1400" b="0" i="0" u="none" strike="noStrike" cap="none" normalizeH="0" baseline="0" smtClean="0">
                          <a:ln>
                            <a:noFill/>
                          </a:ln>
                          <a:solidFill>
                            <a:schemeClr val="folHlink"/>
                          </a:solidFill>
                          <a:effectLst/>
                          <a:latin typeface="Verdana" pitchFamily="34" charset="0"/>
                        </a:rPr>
                        <a:t>5. Talep Kontrol (Doğrudan Yük Kontrol)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cs typeface="Times New Roman" pitchFamily="18" charset="0"/>
                        </a:rPr>
                        <a:t>Sistem </a:t>
                      </a:r>
                      <a:r>
                        <a:rPr kumimoji="0" lang="tr-TR" sz="1400" b="0" i="0" u="none" strike="noStrike" cap="none" normalizeH="0" baseline="0" smtClean="0">
                          <a:ln>
                            <a:noFill/>
                          </a:ln>
                          <a:solidFill>
                            <a:schemeClr val="folHlink"/>
                          </a:solidFill>
                          <a:effectLst/>
                          <a:latin typeface="Verdana" pitchFamily="34" charset="0"/>
                        </a:rPr>
                        <a:t>İş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letmecisi veya tedarikçi, tüketicinin elektrik </a:t>
                      </a:r>
                      <a:r>
                        <a:rPr kumimoji="0" lang="tr-TR" sz="1400" b="0" i="0" u="none" strike="noStrike" cap="none" normalizeH="0" baseline="0" smtClean="0">
                          <a:ln>
                            <a:noFill/>
                          </a:ln>
                          <a:solidFill>
                            <a:schemeClr val="folHlink"/>
                          </a:solidFill>
                          <a:effectLst/>
                          <a:latin typeface="Verdana" pitchFamily="34" charset="0"/>
                        </a:rPr>
                        <a:t>tedariğini</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a:t>
                      </a:r>
                      <a:r>
                        <a:rPr kumimoji="0" lang="tr-TR" sz="1400" b="0" i="0" u="none" strike="noStrike" cap="none" normalizeH="0" baseline="0" smtClean="0">
                          <a:ln>
                            <a:noFill/>
                          </a:ln>
                          <a:solidFill>
                            <a:schemeClr val="folHlink"/>
                          </a:solidFill>
                          <a:effectLst/>
                          <a:latin typeface="Verdana" pitchFamily="34" charset="0"/>
                        </a:rPr>
                        <a:t>doğrudan</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kontrol eder. Tüketici, elektrik kesintileri </a:t>
                      </a:r>
                      <a:r>
                        <a:rPr kumimoji="0" lang="tr-TR" sz="1400" b="0" i="0" u="none" strike="noStrike" cap="none" normalizeH="0" baseline="0" smtClean="0">
                          <a:ln>
                            <a:noFill/>
                          </a:ln>
                          <a:solidFill>
                            <a:schemeClr val="folHlink"/>
                          </a:solidFill>
                          <a:effectLst/>
                          <a:latin typeface="Verdana" pitchFamily="34" charset="0"/>
                        </a:rPr>
                        <a:t>karşılığında</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ucuz tarifeden </a:t>
                      </a:r>
                      <a:r>
                        <a:rPr kumimoji="0" lang="tr-TR" sz="1400" b="0" i="0" u="none" strike="noStrike" cap="none" normalizeH="0" baseline="0" smtClean="0">
                          <a:ln>
                            <a:noFill/>
                          </a:ln>
                          <a:solidFill>
                            <a:schemeClr val="folHlink"/>
                          </a:solidFill>
                          <a:effectLst/>
                          <a:latin typeface="Verdana" pitchFamily="34" charset="0"/>
                        </a:rPr>
                        <a:t>yararlanır</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chemeClr val="folHlink"/>
                        </a:solidFill>
                        <a:effectLst/>
                        <a:latin typeface="Verdana" pitchFamily="34" charset="0"/>
                      </a:endParaRP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Slayt Numarası Yer Tutucusu"/>
          <p:cNvSpPr>
            <a:spLocks noGrp="1"/>
          </p:cNvSpPr>
          <p:nvPr>
            <p:ph type="sldNum" sz="quarter" idx="10"/>
          </p:nvPr>
        </p:nvSpPr>
        <p:spPr/>
        <p:txBody>
          <a:bodyPr/>
          <a:lstStyle/>
          <a:p>
            <a:pPr>
              <a:defRPr/>
            </a:pPr>
            <a:fld id="{723C36DB-7CCB-4734-9FC3-D3FB1F86B270}" type="slidenum">
              <a:rPr lang="en-US"/>
              <a:pPr>
                <a:defRPr/>
              </a:pPr>
              <a:t>26</a:t>
            </a:fld>
            <a:endParaRPr lang="en-US"/>
          </a:p>
        </p:txBody>
      </p:sp>
      <p:sp>
        <p:nvSpPr>
          <p:cNvPr id="20951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a:t>Tüketim Tarafı Piyasaya Nasıl Katabiliriz?</a:t>
            </a:r>
            <a:endParaRPr lang="en-US"/>
          </a:p>
        </p:txBody>
      </p:sp>
      <p:graphicFrame>
        <p:nvGraphicFramePr>
          <p:cNvPr id="2095107" name="Group 3"/>
          <p:cNvGraphicFramePr>
            <a:graphicFrameLocks noGrp="1"/>
          </p:cNvGraphicFramePr>
          <p:nvPr>
            <p:ph idx="1"/>
          </p:nvPr>
        </p:nvGraphicFramePr>
        <p:xfrm>
          <a:off x="533400" y="1223963"/>
          <a:ext cx="8382000" cy="4595812"/>
        </p:xfrm>
        <a:graphic>
          <a:graphicData uri="http://schemas.openxmlformats.org/drawingml/2006/table">
            <a:tbl>
              <a:tblPr/>
              <a:tblGrid>
                <a:gridCol w="3200400"/>
                <a:gridCol w="5181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cs typeface="Times New Roman" pitchFamily="18" charset="0"/>
                        </a:rPr>
                        <a:t>Piyasaya </a:t>
                      </a:r>
                      <a:r>
                        <a:rPr kumimoji="0" lang="tr-TR" sz="1800" b="0" i="0" u="none" strike="noStrike" cap="none" normalizeH="0" baseline="0" smtClean="0">
                          <a:ln>
                            <a:noFill/>
                          </a:ln>
                          <a:solidFill>
                            <a:schemeClr val="bg1"/>
                          </a:solidFill>
                          <a:effectLst/>
                          <a:latin typeface="Verdana" pitchFamily="34" charset="0"/>
                        </a:rPr>
                        <a:t>Katılım Şekli</a:t>
                      </a:r>
                    </a:p>
                  </a:txBody>
                  <a:tcPr horzOverflow="overflow">
                    <a:lnL w="28575" cap="flat" cmpd="sng" algn="ctr">
                      <a:solidFill>
                        <a:srgbClr val="000066"/>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rPr>
                        <a:t>Nasıl?</a:t>
                      </a:r>
                    </a:p>
                  </a:txBody>
                  <a:tcPr horzOverflow="overflow">
                    <a:lnL w="28575" cap="flat" cmpd="sng" algn="ctr">
                      <a:solidFill>
                        <a:schemeClr val="bg1"/>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1. Fiyata Bağlı Yük Yönetim</a:t>
                      </a:r>
                      <a:r>
                        <a:rPr kumimoji="0" lang="tr-TR" sz="1400" b="0" i="0" u="none" strike="noStrike" cap="none" normalizeH="0" baseline="0" smtClean="0">
                          <a:ln>
                            <a:noFill/>
                          </a:ln>
                          <a:solidFill>
                            <a:schemeClr val="folHlink"/>
                          </a:solidFill>
                          <a:effectLst/>
                          <a:latin typeface="Arial" charset="0"/>
                        </a:rPr>
                        <a:t>i</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Tüketiciler elektrik fiyat sinyaline göre hareket eder: Tüketimlerini fiyatın yüksek olduğu saatlerden (puant) fiyatın düşük olduğu saatlere (gece) kaydırabilir.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2. Zorunlu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Acil durumlarda tüketiciler zorunlu olarak tüketimlerini azaltır veya tamamen keser. Karşılığında ucuz tarifeden </a:t>
                      </a:r>
                      <a:r>
                        <a:rPr kumimoji="0" lang="tr-TR" sz="1400" b="0" i="0" u="none" strike="noStrike" cap="none" normalizeH="0" baseline="0" smtClean="0">
                          <a:ln>
                            <a:noFill/>
                          </a:ln>
                          <a:solidFill>
                            <a:schemeClr val="folHlink"/>
                          </a:solidFill>
                          <a:effectLst/>
                          <a:latin typeface="Arial" charset="0"/>
                        </a:rPr>
                        <a:t>yararlanır</a:t>
                      </a:r>
                      <a:r>
                        <a:rPr kumimoji="0" lang="tr-TR" sz="1400" b="0" i="0" u="none" strike="noStrike" cap="none" normalizeH="0" baseline="0" smtClean="0">
                          <a:ln>
                            <a:noFill/>
                          </a:ln>
                          <a:solidFill>
                            <a:schemeClr val="folHlink"/>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3. Ticari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cs typeface="Times New Roman" pitchFamily="18" charset="0"/>
                        </a:rPr>
                        <a:t>Sistem </a:t>
                      </a:r>
                      <a:r>
                        <a:rPr kumimoji="0" lang="tr-TR" sz="1400" b="0" i="0" u="none" strike="noStrike" cap="none" normalizeH="0" baseline="0" smtClean="0">
                          <a:ln>
                            <a:noFill/>
                          </a:ln>
                          <a:solidFill>
                            <a:schemeClr val="folHlink"/>
                          </a:solidFill>
                          <a:effectLst/>
                          <a:latin typeface="Verdana" pitchFamily="34" charset="0"/>
                        </a:rPr>
                        <a:t>İş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letmecisinden gelen talimatlar </a:t>
                      </a:r>
                      <a:r>
                        <a:rPr kumimoji="0" lang="tr-TR" sz="1400" b="0" i="0" u="none" strike="noStrike" cap="none" normalizeH="0" baseline="0" smtClean="0">
                          <a:ln>
                            <a:noFill/>
                          </a:ln>
                          <a:solidFill>
                            <a:schemeClr val="folHlink"/>
                          </a:solidFill>
                          <a:effectLst/>
                          <a:latin typeface="Verdana" pitchFamily="34" charset="0"/>
                        </a:rPr>
                        <a:t>doğ</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rultusunda ticari olarak </a:t>
                      </a:r>
                      <a:r>
                        <a:rPr kumimoji="0" lang="tr-TR" sz="1400" b="0" i="0" u="none" strike="noStrike" cap="none" normalizeH="0" baseline="0" smtClean="0">
                          <a:ln>
                            <a:noFill/>
                          </a:ln>
                          <a:solidFill>
                            <a:schemeClr val="folHlink"/>
                          </a:solidFill>
                          <a:effectLst/>
                          <a:latin typeface="Verdana" pitchFamily="34" charset="0"/>
                        </a:rPr>
                        <a:t>katılmak</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isteyen tüketiciler tüketimlerini </a:t>
                      </a:r>
                      <a:r>
                        <a:rPr kumimoji="0" lang="tr-TR" sz="1400" b="0" i="0" u="none" strike="noStrike" cap="none" normalizeH="0" baseline="0" smtClean="0">
                          <a:ln>
                            <a:noFill/>
                          </a:ln>
                          <a:solidFill>
                            <a:schemeClr val="folHlink"/>
                          </a:solidFill>
                          <a:effectLst/>
                          <a:latin typeface="Verdana" pitchFamily="34" charset="0"/>
                        </a:rPr>
                        <a:t>azaltır</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veya tamamen keser. </a:t>
                      </a:r>
                      <a:r>
                        <a:rPr kumimoji="0" lang="tr-TR" sz="1400" b="0" i="0" u="none" strike="noStrike" cap="none" normalizeH="0" baseline="0" smtClean="0">
                          <a:ln>
                            <a:noFill/>
                          </a:ln>
                          <a:solidFill>
                            <a:schemeClr val="folHlink"/>
                          </a:solidFill>
                          <a:effectLst/>
                          <a:latin typeface="Verdana" pitchFamily="34" charset="0"/>
                        </a:rPr>
                        <a:t>Karşılığında ucuz, </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ama zorunlu hizmetten daha </a:t>
                      </a:r>
                      <a:r>
                        <a:rPr kumimoji="0" lang="tr-TR" sz="1400" b="0" i="0" u="none" strike="noStrike" cap="none" normalizeH="0" baseline="0" smtClean="0">
                          <a:ln>
                            <a:noFill/>
                          </a:ln>
                          <a:solidFill>
                            <a:schemeClr val="folHlink"/>
                          </a:solidFill>
                          <a:effectLst/>
                          <a:latin typeface="Verdana" pitchFamily="34" charset="0"/>
                        </a:rPr>
                        <a:t>pahalı</a:t>
                      </a:r>
                      <a:r>
                        <a:rPr kumimoji="0" lang="tr-TR" sz="1400" b="0" i="0" u="none" strike="noStrike" cap="none" normalizeH="0" baseline="0" smtClean="0">
                          <a:ln>
                            <a:noFill/>
                          </a:ln>
                          <a:solidFill>
                            <a:schemeClr val="folHlink"/>
                          </a:solidFill>
                          <a:effectLst/>
                          <a:latin typeface="Verdana" pitchFamily="34" charset="0"/>
                          <a:cs typeface="Times New Roman" pitchFamily="18" charset="0"/>
                        </a:rPr>
                        <a:t> olan tarifeden </a:t>
                      </a:r>
                      <a:r>
                        <a:rPr kumimoji="0" lang="tr-TR" sz="1400" b="0" i="0" u="none" strike="noStrike" cap="none" normalizeH="0" baseline="0" smtClean="0">
                          <a:ln>
                            <a:noFill/>
                          </a:ln>
                          <a:solidFill>
                            <a:schemeClr val="folHlink"/>
                          </a:solidFill>
                          <a:effectLst/>
                          <a:latin typeface="Arial" charset="0"/>
                        </a:rPr>
                        <a:t>yararlanır</a:t>
                      </a:r>
                      <a:r>
                        <a:rPr kumimoji="0" lang="tr-TR" sz="1400" b="0" i="0" u="none" strike="noStrike" cap="none" normalizeH="0" baseline="0" smtClean="0">
                          <a:ln>
                            <a:noFill/>
                          </a:ln>
                          <a:solidFill>
                            <a:schemeClr val="folHlink"/>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4. Tüketim Tarafının Gün Öncesi Piyasasına Katılımı</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folHlink"/>
                          </a:solidFill>
                          <a:effectLst/>
                          <a:latin typeface="Verdana" pitchFamily="34" charset="0"/>
                        </a:rPr>
                        <a:t>Tüketiciler kendi belirledikleri bir fiyata karşılık tüketimlerini azaltabileceklerini Piyasa İşletmecine veya tedarikçisine teklif olarak sunarlar.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
                          <a:srgbClr val="000066"/>
                        </a:buClr>
                        <a:buSzPct val="80000"/>
                        <a:buFont typeface="Wingdings" pitchFamily="2" charset="2"/>
                        <a:buNone/>
                        <a:tabLst/>
                      </a:pPr>
                      <a:r>
                        <a:rPr kumimoji="0" lang="tr-TR" sz="1400" b="0" i="0" u="none" strike="noStrike" cap="none" normalizeH="0" baseline="0" smtClean="0">
                          <a:ln>
                            <a:noFill/>
                          </a:ln>
                          <a:solidFill>
                            <a:srgbClr val="000066"/>
                          </a:solidFill>
                          <a:effectLst/>
                          <a:latin typeface="Verdana" pitchFamily="34" charset="0"/>
                        </a:rPr>
                        <a:t>5. Talep Kontrol (Doğrudan Yük Kontrol)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cs typeface="Times New Roman" pitchFamily="18" charset="0"/>
                        </a:rPr>
                        <a:t>Sistem </a:t>
                      </a:r>
                      <a:r>
                        <a:rPr kumimoji="0" lang="tr-TR" sz="1400" b="0" i="0" u="none" strike="noStrike" cap="none" normalizeH="0" baseline="0" smtClean="0">
                          <a:ln>
                            <a:noFill/>
                          </a:ln>
                          <a:solidFill>
                            <a:srgbClr val="000066"/>
                          </a:solidFill>
                          <a:effectLst/>
                          <a:latin typeface="Verdana" pitchFamily="34" charset="0"/>
                        </a:rPr>
                        <a:t>İş</a:t>
                      </a:r>
                      <a:r>
                        <a:rPr kumimoji="0" lang="tr-TR" sz="1400" b="0" i="0" u="none" strike="noStrike" cap="none" normalizeH="0" baseline="0" smtClean="0">
                          <a:ln>
                            <a:noFill/>
                          </a:ln>
                          <a:solidFill>
                            <a:srgbClr val="000066"/>
                          </a:solidFill>
                          <a:effectLst/>
                          <a:latin typeface="Verdana" pitchFamily="34" charset="0"/>
                          <a:cs typeface="Times New Roman" pitchFamily="18" charset="0"/>
                        </a:rPr>
                        <a:t>letmecisi veya tedarikçi, tüketicinin elektrik </a:t>
                      </a:r>
                      <a:r>
                        <a:rPr kumimoji="0" lang="tr-TR" sz="1400" b="0" i="0" u="none" strike="noStrike" cap="none" normalizeH="0" baseline="0" smtClean="0">
                          <a:ln>
                            <a:noFill/>
                          </a:ln>
                          <a:solidFill>
                            <a:srgbClr val="000066"/>
                          </a:solidFill>
                          <a:effectLst/>
                          <a:latin typeface="Verdana" pitchFamily="34" charset="0"/>
                        </a:rPr>
                        <a:t>tedariğini</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a:t>
                      </a:r>
                      <a:r>
                        <a:rPr kumimoji="0" lang="tr-TR" sz="1400" b="0" i="0" u="none" strike="noStrike" cap="none" normalizeH="0" baseline="0" smtClean="0">
                          <a:ln>
                            <a:noFill/>
                          </a:ln>
                          <a:solidFill>
                            <a:srgbClr val="000066"/>
                          </a:solidFill>
                          <a:effectLst/>
                          <a:latin typeface="Verdana" pitchFamily="34" charset="0"/>
                        </a:rPr>
                        <a:t>doğrudan</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kontrol eder. Tüketici, elektrik kesintileri </a:t>
                      </a:r>
                      <a:r>
                        <a:rPr kumimoji="0" lang="tr-TR" sz="1400" b="0" i="0" u="none" strike="noStrike" cap="none" normalizeH="0" baseline="0" smtClean="0">
                          <a:ln>
                            <a:noFill/>
                          </a:ln>
                          <a:solidFill>
                            <a:srgbClr val="000066"/>
                          </a:solidFill>
                          <a:effectLst/>
                          <a:latin typeface="Verdana" pitchFamily="34" charset="0"/>
                        </a:rPr>
                        <a:t>karşılığında</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ucuz tarifeden </a:t>
                      </a:r>
                      <a:r>
                        <a:rPr kumimoji="0" lang="tr-TR" sz="1400" b="0" i="0" u="none" strike="noStrike" cap="none" normalizeH="0" baseline="0" smtClean="0">
                          <a:ln>
                            <a:noFill/>
                          </a:ln>
                          <a:solidFill>
                            <a:srgbClr val="000066"/>
                          </a:solidFill>
                          <a:effectLst/>
                          <a:latin typeface="Verdana" pitchFamily="34" charset="0"/>
                        </a:rPr>
                        <a:t>yararlanır</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rgbClr val="000066"/>
                        </a:solidFill>
                        <a:effectLst/>
                        <a:latin typeface="Verdana" pitchFamily="34" charset="0"/>
                      </a:endParaRP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Slayt Numarası Yer Tutucusu"/>
          <p:cNvSpPr>
            <a:spLocks noGrp="1"/>
          </p:cNvSpPr>
          <p:nvPr>
            <p:ph type="sldNum" sz="quarter" idx="10"/>
          </p:nvPr>
        </p:nvSpPr>
        <p:spPr/>
        <p:txBody>
          <a:bodyPr/>
          <a:lstStyle/>
          <a:p>
            <a:pPr>
              <a:defRPr/>
            </a:pPr>
            <a:fld id="{0E660D43-D458-41A4-91CC-88AC2B1ED41D}" type="slidenum">
              <a:rPr lang="en-US"/>
              <a:pPr>
                <a:defRPr/>
              </a:pPr>
              <a:t>27</a:t>
            </a:fld>
            <a:endParaRPr lang="en-US"/>
          </a:p>
        </p:txBody>
      </p:sp>
      <p:sp>
        <p:nvSpPr>
          <p:cNvPr id="20930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a:t>Tüketim Tarafı Piyasaya Nasıl Katabiliriz?</a:t>
            </a:r>
            <a:endParaRPr lang="en-US"/>
          </a:p>
        </p:txBody>
      </p:sp>
      <p:graphicFrame>
        <p:nvGraphicFramePr>
          <p:cNvPr id="2093059" name="Group 3"/>
          <p:cNvGraphicFramePr>
            <a:graphicFrameLocks noGrp="1"/>
          </p:cNvGraphicFramePr>
          <p:nvPr>
            <p:ph idx="1"/>
          </p:nvPr>
        </p:nvGraphicFramePr>
        <p:xfrm>
          <a:off x="533400" y="1223963"/>
          <a:ext cx="8382000" cy="4595812"/>
        </p:xfrm>
        <a:graphic>
          <a:graphicData uri="http://schemas.openxmlformats.org/drawingml/2006/table">
            <a:tbl>
              <a:tblPr/>
              <a:tblGrid>
                <a:gridCol w="3200400"/>
                <a:gridCol w="5181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cs typeface="Times New Roman" pitchFamily="18" charset="0"/>
                        </a:rPr>
                        <a:t>Piyasaya </a:t>
                      </a:r>
                      <a:r>
                        <a:rPr kumimoji="0" lang="tr-TR" sz="1800" b="0" i="0" u="none" strike="noStrike" cap="none" normalizeH="0" baseline="0" smtClean="0">
                          <a:ln>
                            <a:noFill/>
                          </a:ln>
                          <a:solidFill>
                            <a:schemeClr val="bg1"/>
                          </a:solidFill>
                          <a:effectLst/>
                          <a:latin typeface="Verdana" pitchFamily="34" charset="0"/>
                        </a:rPr>
                        <a:t>Katılım Şekli</a:t>
                      </a:r>
                    </a:p>
                  </a:txBody>
                  <a:tcPr horzOverflow="overflow">
                    <a:lnL w="28575" cap="flat" cmpd="sng" algn="ctr">
                      <a:solidFill>
                        <a:srgbClr val="000066"/>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bg1"/>
                          </a:solidFill>
                          <a:effectLst/>
                          <a:latin typeface="Verdana" pitchFamily="34" charset="0"/>
                        </a:rPr>
                        <a:t>Nasıl?</a:t>
                      </a:r>
                    </a:p>
                  </a:txBody>
                  <a:tcPr horzOverflow="overflow">
                    <a:lnL w="28575" cap="flat" cmpd="sng" algn="ctr">
                      <a:solidFill>
                        <a:schemeClr val="bg1"/>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66"/>
                    </a:solid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1. Fiyata Bağlı Yük Yönetim</a:t>
                      </a:r>
                      <a:r>
                        <a:rPr kumimoji="0" lang="tr-TR" sz="1400" b="0" i="0" u="none" strike="noStrike" cap="none" normalizeH="0" baseline="0" smtClean="0">
                          <a:ln>
                            <a:noFill/>
                          </a:ln>
                          <a:solidFill>
                            <a:srgbClr val="000066"/>
                          </a:solidFill>
                          <a:effectLst/>
                          <a:latin typeface="Arial" charset="0"/>
                        </a:rPr>
                        <a:t>i</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Tüketiciler elektrik fiyat sinyaline göre hareket eder: Tüketimlerini fiyatın yüksek olduğu saatlerden (puant) fiyatın düşük olduğu saatlere (gece) kaydırabilir.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2. Zorunlu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Acil durumlarda tüketiciler zorunlu olarak tüketimlerini azaltır veya tamamen keser. Karşılığında ucuz tarifeden </a:t>
                      </a:r>
                      <a:r>
                        <a:rPr kumimoji="0" lang="tr-TR" sz="1400" b="0" i="0" u="none" strike="noStrike" cap="none" normalizeH="0" baseline="0" smtClean="0">
                          <a:ln>
                            <a:noFill/>
                          </a:ln>
                          <a:solidFill>
                            <a:srgbClr val="000066"/>
                          </a:solidFill>
                          <a:effectLst/>
                          <a:latin typeface="Arial" charset="0"/>
                        </a:rPr>
                        <a:t>yararlanır</a:t>
                      </a:r>
                      <a:r>
                        <a:rPr kumimoji="0" lang="tr-TR" sz="1400" b="0" i="0" u="none" strike="noStrike" cap="none" normalizeH="0" baseline="0" smtClean="0">
                          <a:ln>
                            <a:noFill/>
                          </a:ln>
                          <a:solidFill>
                            <a:srgbClr val="000066"/>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3. Ticari Kesilebilir Yük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cs typeface="Times New Roman" pitchFamily="18" charset="0"/>
                        </a:rPr>
                        <a:t>Sistem </a:t>
                      </a:r>
                      <a:r>
                        <a:rPr kumimoji="0" lang="tr-TR" sz="1400" b="0" i="0" u="none" strike="noStrike" cap="none" normalizeH="0" baseline="0" smtClean="0">
                          <a:ln>
                            <a:noFill/>
                          </a:ln>
                          <a:solidFill>
                            <a:srgbClr val="000066"/>
                          </a:solidFill>
                          <a:effectLst/>
                          <a:latin typeface="Verdana" pitchFamily="34" charset="0"/>
                        </a:rPr>
                        <a:t>İş</a:t>
                      </a:r>
                      <a:r>
                        <a:rPr kumimoji="0" lang="tr-TR" sz="1400" b="0" i="0" u="none" strike="noStrike" cap="none" normalizeH="0" baseline="0" smtClean="0">
                          <a:ln>
                            <a:noFill/>
                          </a:ln>
                          <a:solidFill>
                            <a:srgbClr val="000066"/>
                          </a:solidFill>
                          <a:effectLst/>
                          <a:latin typeface="Verdana" pitchFamily="34" charset="0"/>
                          <a:cs typeface="Times New Roman" pitchFamily="18" charset="0"/>
                        </a:rPr>
                        <a:t>letmecisinden gelen talimatlar </a:t>
                      </a:r>
                      <a:r>
                        <a:rPr kumimoji="0" lang="tr-TR" sz="1400" b="0" i="0" u="none" strike="noStrike" cap="none" normalizeH="0" baseline="0" smtClean="0">
                          <a:ln>
                            <a:noFill/>
                          </a:ln>
                          <a:solidFill>
                            <a:srgbClr val="000066"/>
                          </a:solidFill>
                          <a:effectLst/>
                          <a:latin typeface="Verdana" pitchFamily="34" charset="0"/>
                        </a:rPr>
                        <a:t>doğ</a:t>
                      </a:r>
                      <a:r>
                        <a:rPr kumimoji="0" lang="tr-TR" sz="1400" b="0" i="0" u="none" strike="noStrike" cap="none" normalizeH="0" baseline="0" smtClean="0">
                          <a:ln>
                            <a:noFill/>
                          </a:ln>
                          <a:solidFill>
                            <a:srgbClr val="000066"/>
                          </a:solidFill>
                          <a:effectLst/>
                          <a:latin typeface="Verdana" pitchFamily="34" charset="0"/>
                          <a:cs typeface="Times New Roman" pitchFamily="18" charset="0"/>
                        </a:rPr>
                        <a:t>rultusunda ticari olarak </a:t>
                      </a:r>
                      <a:r>
                        <a:rPr kumimoji="0" lang="tr-TR" sz="1400" b="0" i="0" u="none" strike="noStrike" cap="none" normalizeH="0" baseline="0" smtClean="0">
                          <a:ln>
                            <a:noFill/>
                          </a:ln>
                          <a:solidFill>
                            <a:srgbClr val="000066"/>
                          </a:solidFill>
                          <a:effectLst/>
                          <a:latin typeface="Verdana" pitchFamily="34" charset="0"/>
                        </a:rPr>
                        <a:t>katılmak</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isteyen tüketiciler tüketimlerini </a:t>
                      </a:r>
                      <a:r>
                        <a:rPr kumimoji="0" lang="tr-TR" sz="1400" b="0" i="0" u="none" strike="noStrike" cap="none" normalizeH="0" baseline="0" smtClean="0">
                          <a:ln>
                            <a:noFill/>
                          </a:ln>
                          <a:solidFill>
                            <a:srgbClr val="000066"/>
                          </a:solidFill>
                          <a:effectLst/>
                          <a:latin typeface="Verdana" pitchFamily="34" charset="0"/>
                        </a:rPr>
                        <a:t>azaltır</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veya tamamen keser. </a:t>
                      </a:r>
                      <a:r>
                        <a:rPr kumimoji="0" lang="tr-TR" sz="1400" b="0" i="0" u="none" strike="noStrike" cap="none" normalizeH="0" baseline="0" smtClean="0">
                          <a:ln>
                            <a:noFill/>
                          </a:ln>
                          <a:solidFill>
                            <a:srgbClr val="000066"/>
                          </a:solidFill>
                          <a:effectLst/>
                          <a:latin typeface="Verdana" pitchFamily="34" charset="0"/>
                        </a:rPr>
                        <a:t>Karşılığında ucuz, </a:t>
                      </a:r>
                      <a:r>
                        <a:rPr kumimoji="0" lang="tr-TR" sz="1400" b="0" i="0" u="none" strike="noStrike" cap="none" normalizeH="0" baseline="0" smtClean="0">
                          <a:ln>
                            <a:noFill/>
                          </a:ln>
                          <a:solidFill>
                            <a:srgbClr val="000066"/>
                          </a:solidFill>
                          <a:effectLst/>
                          <a:latin typeface="Verdana" pitchFamily="34" charset="0"/>
                          <a:cs typeface="Times New Roman" pitchFamily="18" charset="0"/>
                        </a:rPr>
                        <a:t>ama zorunlu hizmetten daha </a:t>
                      </a:r>
                      <a:r>
                        <a:rPr kumimoji="0" lang="tr-TR" sz="1400" b="0" i="0" u="none" strike="noStrike" cap="none" normalizeH="0" baseline="0" smtClean="0">
                          <a:ln>
                            <a:noFill/>
                          </a:ln>
                          <a:solidFill>
                            <a:srgbClr val="000066"/>
                          </a:solidFill>
                          <a:effectLst/>
                          <a:latin typeface="Verdana" pitchFamily="34" charset="0"/>
                        </a:rPr>
                        <a:t>pahalı</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olan tarifeden </a:t>
                      </a:r>
                      <a:r>
                        <a:rPr kumimoji="0" lang="tr-TR" sz="1400" b="0" i="0" u="none" strike="noStrike" cap="none" normalizeH="0" baseline="0" smtClean="0">
                          <a:ln>
                            <a:noFill/>
                          </a:ln>
                          <a:solidFill>
                            <a:srgbClr val="000066"/>
                          </a:solidFill>
                          <a:effectLst/>
                          <a:latin typeface="Arial" charset="0"/>
                        </a:rPr>
                        <a:t>yararlanır</a:t>
                      </a:r>
                      <a:r>
                        <a:rPr kumimoji="0" lang="tr-TR" sz="1400" b="0" i="0" u="none" strike="noStrike" cap="none" normalizeH="0" baseline="0" smtClean="0">
                          <a:ln>
                            <a:noFill/>
                          </a:ln>
                          <a:solidFill>
                            <a:srgbClr val="000066"/>
                          </a:solidFill>
                          <a:effectLst/>
                          <a:latin typeface="Verdana" pitchFamily="34" charset="0"/>
                        </a:rPr>
                        <a:t>.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4. Tüketim Tarafının Gün Öncesi Piyasasına Katılımı</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rPr>
                        <a:t>Tüketiciler kendi belirledikleri bir fiyata karşılık tüketimlerini azaltabileceklerini Piyasa İşletmecine veya tedarikçisine teklif olarak sunarlar.</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
                          <a:srgbClr val="000066"/>
                        </a:buClr>
                        <a:buSzPct val="80000"/>
                        <a:buFont typeface="Wingdings" pitchFamily="2" charset="2"/>
                        <a:buNone/>
                        <a:tabLst/>
                      </a:pPr>
                      <a:r>
                        <a:rPr kumimoji="0" lang="tr-TR" sz="1400" b="0" i="0" u="none" strike="noStrike" cap="none" normalizeH="0" baseline="0" smtClean="0">
                          <a:ln>
                            <a:noFill/>
                          </a:ln>
                          <a:solidFill>
                            <a:srgbClr val="000066"/>
                          </a:solidFill>
                          <a:effectLst/>
                          <a:latin typeface="Verdana" pitchFamily="34" charset="0"/>
                        </a:rPr>
                        <a:t>5. Talep Kontrol (Doğrudan Yük Kontrol) </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0066"/>
                          </a:solidFill>
                          <a:effectLst/>
                          <a:latin typeface="Verdana" pitchFamily="34" charset="0"/>
                          <a:cs typeface="Times New Roman" pitchFamily="18" charset="0"/>
                        </a:rPr>
                        <a:t>Sistem </a:t>
                      </a:r>
                      <a:r>
                        <a:rPr kumimoji="0" lang="tr-TR" sz="1400" b="0" i="0" u="none" strike="noStrike" cap="none" normalizeH="0" baseline="0" smtClean="0">
                          <a:ln>
                            <a:noFill/>
                          </a:ln>
                          <a:solidFill>
                            <a:srgbClr val="000066"/>
                          </a:solidFill>
                          <a:effectLst/>
                          <a:latin typeface="Verdana" pitchFamily="34" charset="0"/>
                        </a:rPr>
                        <a:t>İş</a:t>
                      </a:r>
                      <a:r>
                        <a:rPr kumimoji="0" lang="tr-TR" sz="1400" b="0" i="0" u="none" strike="noStrike" cap="none" normalizeH="0" baseline="0" smtClean="0">
                          <a:ln>
                            <a:noFill/>
                          </a:ln>
                          <a:solidFill>
                            <a:srgbClr val="000066"/>
                          </a:solidFill>
                          <a:effectLst/>
                          <a:latin typeface="Verdana" pitchFamily="34" charset="0"/>
                          <a:cs typeface="Times New Roman" pitchFamily="18" charset="0"/>
                        </a:rPr>
                        <a:t>letmecisi veya tedarikçi, tüketicinin elektrik </a:t>
                      </a:r>
                      <a:r>
                        <a:rPr kumimoji="0" lang="tr-TR" sz="1400" b="0" i="0" u="none" strike="noStrike" cap="none" normalizeH="0" baseline="0" smtClean="0">
                          <a:ln>
                            <a:noFill/>
                          </a:ln>
                          <a:solidFill>
                            <a:srgbClr val="000066"/>
                          </a:solidFill>
                          <a:effectLst/>
                          <a:latin typeface="Verdana" pitchFamily="34" charset="0"/>
                        </a:rPr>
                        <a:t>tedariğini</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a:t>
                      </a:r>
                      <a:r>
                        <a:rPr kumimoji="0" lang="tr-TR" sz="1400" b="0" i="0" u="none" strike="noStrike" cap="none" normalizeH="0" baseline="0" smtClean="0">
                          <a:ln>
                            <a:noFill/>
                          </a:ln>
                          <a:solidFill>
                            <a:srgbClr val="000066"/>
                          </a:solidFill>
                          <a:effectLst/>
                          <a:latin typeface="Verdana" pitchFamily="34" charset="0"/>
                        </a:rPr>
                        <a:t>doğrudan</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kontrol eder. Tüketici, elektrik kesintileri </a:t>
                      </a:r>
                      <a:r>
                        <a:rPr kumimoji="0" lang="tr-TR" sz="1400" b="0" i="0" u="none" strike="noStrike" cap="none" normalizeH="0" baseline="0" smtClean="0">
                          <a:ln>
                            <a:noFill/>
                          </a:ln>
                          <a:solidFill>
                            <a:srgbClr val="000066"/>
                          </a:solidFill>
                          <a:effectLst/>
                          <a:latin typeface="Verdana" pitchFamily="34" charset="0"/>
                        </a:rPr>
                        <a:t>karşılığında</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ucuz tarifeden </a:t>
                      </a:r>
                      <a:r>
                        <a:rPr kumimoji="0" lang="tr-TR" sz="1400" b="0" i="0" u="none" strike="noStrike" cap="none" normalizeH="0" baseline="0" smtClean="0">
                          <a:ln>
                            <a:noFill/>
                          </a:ln>
                          <a:solidFill>
                            <a:srgbClr val="000066"/>
                          </a:solidFill>
                          <a:effectLst/>
                          <a:latin typeface="Verdana" pitchFamily="34" charset="0"/>
                        </a:rPr>
                        <a:t>yararlanır</a:t>
                      </a:r>
                      <a:r>
                        <a:rPr kumimoji="0" lang="tr-TR" sz="1400" b="0" i="0" u="none" strike="noStrike" cap="none" normalizeH="0" baseline="0" smtClean="0">
                          <a:ln>
                            <a:noFill/>
                          </a:ln>
                          <a:solidFill>
                            <a:srgbClr val="000066"/>
                          </a:solidFill>
                          <a:effectLst/>
                          <a:latin typeface="Verdana" pitchFamily="34"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rgbClr val="000066"/>
                        </a:solidFill>
                        <a:effectLst/>
                        <a:latin typeface="Verdana" pitchFamily="34" charset="0"/>
                      </a:endParaRP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457200" y="6356350"/>
            <a:ext cx="2133600" cy="365125"/>
          </a:xfrm>
        </p:spPr>
        <p:txBody>
          <a:bodyPr/>
          <a:lstStyle/>
          <a:p>
            <a:pPr algn="l">
              <a:defRPr/>
            </a:pPr>
            <a:fld id="{6A37F45A-D35A-4BCB-83D9-3E8568C7688A}" type="slidenum">
              <a:rPr lang="en-US"/>
              <a:pPr algn="l">
                <a:defRPr/>
              </a:pPr>
              <a:t>28</a:t>
            </a:fld>
            <a:endParaRPr lang="en-US"/>
          </a:p>
        </p:txBody>
      </p:sp>
      <p:sp>
        <p:nvSpPr>
          <p:cNvPr id="62466" name="Rectangle 2"/>
          <p:cNvSpPr>
            <a:spLocks noGrp="1" noChangeArrowheads="1"/>
          </p:cNvSpPr>
          <p:nvPr>
            <p:ph type="title"/>
          </p:nvPr>
        </p:nvSpPr>
        <p:spPr/>
        <p:txBody>
          <a:bodyPr/>
          <a:lstStyle/>
          <a:p>
            <a:pPr eaLnBrk="1" hangingPunct="1"/>
            <a:r>
              <a:rPr lang="tr-TR" smtClean="0"/>
              <a:t>Sonuç olarak ...</a:t>
            </a:r>
            <a:endParaRPr lang="en-GB" smtClean="0"/>
          </a:p>
        </p:txBody>
      </p:sp>
      <p:sp>
        <p:nvSpPr>
          <p:cNvPr id="1925123" name="Rectangle 3"/>
          <p:cNvSpPr>
            <a:spLocks noGrp="1" noChangeArrowheads="1"/>
          </p:cNvSpPr>
          <p:nvPr>
            <p:ph type="body" idx="1"/>
          </p:nvPr>
        </p:nvSpPr>
        <p:spPr>
          <a:xfrm>
            <a:off x="762000" y="1600200"/>
            <a:ext cx="7772400" cy="4800600"/>
          </a:xfrm>
        </p:spPr>
        <p:txBody>
          <a:bodyPr rtlCol="0">
            <a:normAutofit fontScale="77500" lnSpcReduction="20000"/>
          </a:bodyPr>
          <a:lstStyle/>
          <a:p>
            <a:pPr eaLnBrk="1" fontAlgn="auto" hangingPunct="1">
              <a:lnSpc>
                <a:spcPct val="90000"/>
              </a:lnSpc>
              <a:spcAft>
                <a:spcPts val="0"/>
              </a:spcAft>
              <a:buFont typeface="Arial" pitchFamily="34" charset="0"/>
              <a:buChar char="•"/>
              <a:defRPr/>
            </a:pPr>
            <a:r>
              <a:rPr lang="tr-TR"/>
              <a:t>Arz sıkışması durumunda tüketim tarafının piyasaya katılması piyasa verimliliğini arttıracaktır. </a:t>
            </a:r>
          </a:p>
          <a:p>
            <a:pPr eaLnBrk="1" fontAlgn="auto" hangingPunct="1">
              <a:lnSpc>
                <a:spcPct val="90000"/>
              </a:lnSpc>
              <a:spcAft>
                <a:spcPts val="0"/>
              </a:spcAft>
              <a:buFont typeface="Arial" pitchFamily="34" charset="0"/>
              <a:buChar char="•"/>
              <a:defRPr/>
            </a:pPr>
            <a:endParaRPr lang="en-GB"/>
          </a:p>
          <a:p>
            <a:pPr eaLnBrk="1" fontAlgn="auto" hangingPunct="1">
              <a:lnSpc>
                <a:spcPct val="90000"/>
              </a:lnSpc>
              <a:spcAft>
                <a:spcPts val="0"/>
              </a:spcAft>
              <a:buFont typeface="Arial" pitchFamily="34" charset="0"/>
              <a:buChar char="•"/>
              <a:defRPr/>
            </a:pPr>
            <a:r>
              <a:rPr lang="tr-TR"/>
              <a:t>Altyapının daha verimli kullanımı, son tüketici fiyatlarının düşmesi, arz güvenliğinin artması ve daha az kısıtlı piyasalar için tüketim tarafının piyasaya katılımı </a:t>
            </a:r>
            <a:r>
              <a:rPr lang="tr-TR" b="1" u="sng"/>
              <a:t>önemli bir kaynaktır</a:t>
            </a:r>
            <a:r>
              <a:rPr lang="tr-TR"/>
              <a:t>. </a:t>
            </a:r>
          </a:p>
          <a:p>
            <a:pPr eaLnBrk="1" fontAlgn="auto" hangingPunct="1">
              <a:lnSpc>
                <a:spcPct val="90000"/>
              </a:lnSpc>
              <a:spcAft>
                <a:spcPts val="0"/>
              </a:spcAft>
              <a:buFont typeface="Arial" pitchFamily="34" charset="0"/>
              <a:buChar char="•"/>
              <a:defRPr/>
            </a:pPr>
            <a:endParaRPr lang="en-GB"/>
          </a:p>
          <a:p>
            <a:pPr eaLnBrk="1" fontAlgn="auto" hangingPunct="1">
              <a:lnSpc>
                <a:spcPct val="90000"/>
              </a:lnSpc>
              <a:spcAft>
                <a:spcPts val="0"/>
              </a:spcAft>
              <a:buFont typeface="Arial" pitchFamily="34" charset="0"/>
              <a:buChar char="•"/>
              <a:defRPr/>
            </a:pPr>
            <a:r>
              <a:rPr lang="tr-TR"/>
              <a:t>Tüketim tarafının eşit ve verimli bir şekilde piyasaya katılması için piyasa tasarımı ve düzenleme politikaları önem arz etmektedir.  </a:t>
            </a:r>
          </a:p>
          <a:p>
            <a:pPr eaLnBrk="1" fontAlgn="auto" hangingPunct="1">
              <a:lnSpc>
                <a:spcPct val="90000"/>
              </a:lnSpc>
              <a:spcAft>
                <a:spcPts val="0"/>
              </a:spcAft>
              <a:buFont typeface="Arial" pitchFamily="34" charset="0"/>
              <a:buChar char="•"/>
              <a:defRPr/>
            </a:pPr>
            <a:endParaRPr lang="tr-TR"/>
          </a:p>
          <a:p>
            <a:pPr eaLnBrk="1" fontAlgn="auto" hangingPunct="1">
              <a:lnSpc>
                <a:spcPct val="90000"/>
              </a:lnSpc>
              <a:spcAft>
                <a:spcPts val="0"/>
              </a:spcAft>
              <a:buFont typeface="Arial" pitchFamily="34" charset="0"/>
              <a:buChar char="•"/>
              <a:defRPr/>
            </a:pPr>
            <a:r>
              <a:rPr lang="tr-TR"/>
              <a:t>Teknik ve teknolojik altıyapının (sayaç, uzaktan okuma vs.) yeterli bir seviyede olması tüketim tarafının piyasaya katılması için ön koşuldur.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25123">
                                            <p:txEl>
                                              <p:pRg st="0" end="0"/>
                                            </p:txEl>
                                          </p:spTgt>
                                        </p:tgtEl>
                                        <p:attrNameLst>
                                          <p:attrName>style.visibility</p:attrName>
                                        </p:attrNameLst>
                                      </p:cBhvr>
                                      <p:to>
                                        <p:strVal val="visible"/>
                                      </p:to>
                                    </p:set>
                                    <p:anim calcmode="lin" valueType="num">
                                      <p:cBhvr additive="base">
                                        <p:cTn id="7" dur="500" fill="hold"/>
                                        <p:tgtEl>
                                          <p:spTgt spid="192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2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25123">
                                            <p:txEl>
                                              <p:pRg st="2" end="2"/>
                                            </p:txEl>
                                          </p:spTgt>
                                        </p:tgtEl>
                                        <p:attrNameLst>
                                          <p:attrName>style.visibility</p:attrName>
                                        </p:attrNameLst>
                                      </p:cBhvr>
                                      <p:to>
                                        <p:strVal val="visible"/>
                                      </p:to>
                                    </p:set>
                                    <p:anim calcmode="lin" valueType="num">
                                      <p:cBhvr additive="base">
                                        <p:cTn id="13" dur="500" fill="hold"/>
                                        <p:tgtEl>
                                          <p:spTgt spid="19251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2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25123">
                                            <p:txEl>
                                              <p:pRg st="4" end="4"/>
                                            </p:txEl>
                                          </p:spTgt>
                                        </p:tgtEl>
                                        <p:attrNameLst>
                                          <p:attrName>style.visibility</p:attrName>
                                        </p:attrNameLst>
                                      </p:cBhvr>
                                      <p:to>
                                        <p:strVal val="visible"/>
                                      </p:to>
                                    </p:set>
                                    <p:anim calcmode="lin" valueType="num">
                                      <p:cBhvr additive="base">
                                        <p:cTn id="19" dur="500" fill="hold"/>
                                        <p:tgtEl>
                                          <p:spTgt spid="192512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2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25123">
                                            <p:txEl>
                                              <p:pRg st="6" end="6"/>
                                            </p:txEl>
                                          </p:spTgt>
                                        </p:tgtEl>
                                        <p:attrNameLst>
                                          <p:attrName>style.visibility</p:attrName>
                                        </p:attrNameLst>
                                      </p:cBhvr>
                                      <p:to>
                                        <p:strVal val="visible"/>
                                      </p:to>
                                    </p:set>
                                    <p:anim calcmode="lin" valueType="num">
                                      <p:cBhvr additive="base">
                                        <p:cTn id="25" dur="500" fill="hold"/>
                                        <p:tgtEl>
                                          <p:spTgt spid="192512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251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endParaRPr lang="tr-TR" smtClean="0"/>
          </a:p>
        </p:txBody>
      </p:sp>
      <p:sp>
        <p:nvSpPr>
          <p:cNvPr id="64514" name="Rectangle 3"/>
          <p:cNvSpPr>
            <a:spLocks noGrp="1"/>
          </p:cNvSpPr>
          <p:nvPr>
            <p:ph type="body" idx="1"/>
          </p:nvPr>
        </p:nvSpPr>
        <p:spPr/>
        <p:txBody>
          <a:bodyPr/>
          <a:lstStyle/>
          <a:p>
            <a:endParaRPr lang="tr-TR" smtClean="0"/>
          </a:p>
          <a:p>
            <a:endParaRPr lang="tr-TR" smtClean="0"/>
          </a:p>
          <a:p>
            <a:endParaRPr lang="tr-TR" smtClean="0"/>
          </a:p>
          <a:p>
            <a:pPr>
              <a:buFont typeface="Arial" charset="0"/>
              <a:buNone/>
            </a:pPr>
            <a:r>
              <a:rPr lang="tr-TR" smtClean="0"/>
              <a:t>				TEŞEKKÜRLER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323850" y="260350"/>
            <a:ext cx="8496300" cy="1008063"/>
          </a:xfrm>
          <a:prstGeom prst="rect">
            <a:avLst/>
          </a:prstGeom>
          <a:noFill/>
          <a:ln w="9525" algn="ctr">
            <a:noFill/>
            <a:miter lim="800000"/>
            <a:headEnd/>
            <a:tailEnd/>
          </a:ln>
        </p:spPr>
        <p:txBody>
          <a:bodyPr anchor="ctr"/>
          <a:lstStyle/>
          <a:p>
            <a:pPr algn="ctr"/>
            <a:r>
              <a:rPr lang="tr-TR" sz="3200" b="1">
                <a:solidFill>
                  <a:schemeClr val="tx2"/>
                </a:solidFill>
                <a:latin typeface="Calibri" pitchFamily="34" charset="0"/>
              </a:rPr>
              <a:t>Talep Tahmini </a:t>
            </a:r>
            <a:br>
              <a:rPr lang="tr-TR" sz="3200" b="1">
                <a:solidFill>
                  <a:schemeClr val="tx2"/>
                </a:solidFill>
                <a:latin typeface="Calibri" pitchFamily="34" charset="0"/>
              </a:rPr>
            </a:br>
            <a:r>
              <a:rPr lang="tr-TR" sz="2400" b="1">
                <a:solidFill>
                  <a:schemeClr val="tx2"/>
                </a:solidFill>
                <a:latin typeface="Calibri" pitchFamily="34" charset="0"/>
              </a:rPr>
              <a:t>(“Baz”  Senaryo)</a:t>
            </a:r>
          </a:p>
        </p:txBody>
      </p:sp>
      <p:graphicFrame>
        <p:nvGraphicFramePr>
          <p:cNvPr id="4099" name="Group 3"/>
          <p:cNvGraphicFramePr>
            <a:graphicFrameLocks noGrp="1"/>
          </p:cNvGraphicFramePr>
          <p:nvPr>
            <p:ph/>
          </p:nvPr>
        </p:nvGraphicFramePr>
        <p:xfrm>
          <a:off x="900113" y="1484313"/>
          <a:ext cx="7632700" cy="4979987"/>
        </p:xfrm>
        <a:graphic>
          <a:graphicData uri="http://schemas.openxmlformats.org/drawingml/2006/table">
            <a:tbl>
              <a:tblPr/>
              <a:tblGrid>
                <a:gridCol w="1477962"/>
                <a:gridCol w="1476375"/>
                <a:gridCol w="1477963"/>
                <a:gridCol w="1722437"/>
                <a:gridCol w="1477963"/>
              </a:tblGrid>
              <a:tr h="3825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YIL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PUANT TALEP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ENERJİ TALEBİ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6207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Artış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GWh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Artış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32478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204000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35053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219013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37832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236182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40716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charset="-94"/>
                          <a:cs typeface="Times New Roman" pitchFamily="18" charset="0"/>
                        </a:rPr>
                        <a:t>253837</a:t>
                      </a:r>
                      <a:endParaRPr kumimoji="0" lang="tr-TR" sz="20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43819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charset="-94"/>
                          <a:cs typeface="Times New Roman" pitchFamily="18" charset="0"/>
                        </a:rPr>
                        <a:t>272812</a:t>
                      </a:r>
                      <a:endParaRPr kumimoji="0" lang="tr-TR" sz="20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47159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charset="-94"/>
                          <a:cs typeface="Times New Roman" pitchFamily="18" charset="0"/>
                        </a:rPr>
                        <a:t>293205</a:t>
                      </a:r>
                      <a:endParaRPr kumimoji="0" lang="tr-TR" sz="20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50753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charset="-94"/>
                          <a:cs typeface="Times New Roman" pitchFamily="18" charset="0"/>
                        </a:rPr>
                        <a:t>315123</a:t>
                      </a:r>
                      <a:endParaRPr kumimoji="0" lang="tr-TR" sz="20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54622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338679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58560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charset="-94"/>
                          <a:cs typeface="Times New Roman" pitchFamily="18" charset="0"/>
                        </a:rPr>
                        <a:t>363695</a:t>
                      </a:r>
                      <a:endParaRPr kumimoji="0" lang="tr-TR" sz="20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62782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charset="-94"/>
                          <a:cs typeface="Times New Roman" pitchFamily="18" charset="0"/>
                        </a:rPr>
                        <a:t>390559</a:t>
                      </a:r>
                      <a:endParaRPr kumimoji="0" lang="tr-TR" sz="20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323850" y="260350"/>
            <a:ext cx="8496300" cy="1008063"/>
          </a:xfrm>
          <a:prstGeom prst="rect">
            <a:avLst/>
          </a:prstGeom>
          <a:noFill/>
          <a:ln w="9525" algn="ctr">
            <a:noFill/>
            <a:miter lim="800000"/>
            <a:headEnd/>
            <a:tailEnd/>
          </a:ln>
        </p:spPr>
        <p:txBody>
          <a:bodyPr anchor="ctr"/>
          <a:lstStyle/>
          <a:p>
            <a:pPr algn="ctr"/>
            <a:r>
              <a:rPr lang="tr-TR" sz="3200" b="1">
                <a:solidFill>
                  <a:schemeClr val="tx2"/>
                </a:solidFill>
                <a:latin typeface="Calibri" pitchFamily="34" charset="0"/>
              </a:rPr>
              <a:t>Talep Tahmini </a:t>
            </a:r>
            <a:br>
              <a:rPr lang="tr-TR" sz="3200" b="1">
                <a:solidFill>
                  <a:schemeClr val="tx2"/>
                </a:solidFill>
                <a:latin typeface="Calibri" pitchFamily="34" charset="0"/>
              </a:rPr>
            </a:br>
            <a:r>
              <a:rPr lang="tr-TR" sz="2400" b="1">
                <a:solidFill>
                  <a:schemeClr val="tx2"/>
                </a:solidFill>
                <a:latin typeface="Calibri" pitchFamily="34" charset="0"/>
              </a:rPr>
              <a:t>(“Baz”  Senaryo)</a:t>
            </a:r>
          </a:p>
        </p:txBody>
      </p:sp>
      <p:graphicFrame>
        <p:nvGraphicFramePr>
          <p:cNvPr id="22608" name="Group 80"/>
          <p:cNvGraphicFramePr>
            <a:graphicFrameLocks noGrp="1"/>
          </p:cNvGraphicFramePr>
          <p:nvPr>
            <p:ph idx="4294967295"/>
          </p:nvPr>
        </p:nvGraphicFramePr>
        <p:xfrm>
          <a:off x="900113" y="1484313"/>
          <a:ext cx="7632700" cy="4979987"/>
        </p:xfrm>
        <a:graphic>
          <a:graphicData uri="http://schemas.openxmlformats.org/drawingml/2006/table">
            <a:tbl>
              <a:tblPr/>
              <a:tblGrid>
                <a:gridCol w="1477962"/>
                <a:gridCol w="1476375"/>
                <a:gridCol w="1477963"/>
                <a:gridCol w="1722437"/>
                <a:gridCol w="1477963"/>
              </a:tblGrid>
              <a:tr h="3825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YIL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PUANT TALEP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ENERJİ TALEBİ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6207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MW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Artış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GWh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Artış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2008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30517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4,3</a:t>
                      </a: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198015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4,2</a:t>
                      </a: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2009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29870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193323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2010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2011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40716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pitchFamily="34" charset="0"/>
                          <a:cs typeface="Times New Roman" pitchFamily="18" charset="0"/>
                        </a:rPr>
                        <a:t>253837</a:t>
                      </a:r>
                      <a:endParaRPr kumimoji="0" lang="tr-TR"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2012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43819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pitchFamily="34" charset="0"/>
                          <a:cs typeface="Times New Roman" pitchFamily="18" charset="0"/>
                        </a:rPr>
                        <a:t>272812</a:t>
                      </a:r>
                      <a:endParaRPr kumimoji="0" lang="tr-TR"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2013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47159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pitchFamily="34" charset="0"/>
                          <a:cs typeface="Times New Roman" pitchFamily="18" charset="0"/>
                        </a:rPr>
                        <a:t>293205</a:t>
                      </a:r>
                      <a:endParaRPr kumimoji="0" lang="tr-TR"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2014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50753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pitchFamily="34" charset="0"/>
                          <a:cs typeface="Times New Roman" pitchFamily="18" charset="0"/>
                        </a:rPr>
                        <a:t>315123</a:t>
                      </a:r>
                      <a:endParaRPr kumimoji="0" lang="tr-TR"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2015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54622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338679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2016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58560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pitchFamily="34" charset="0"/>
                          <a:cs typeface="Times New Roman" pitchFamily="18" charset="0"/>
                        </a:rPr>
                        <a:t>363695</a:t>
                      </a:r>
                      <a:endParaRPr kumimoji="0" lang="tr-TR"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62782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TUR" pitchFamily="34" charset="0"/>
                          <a:cs typeface="Times New Roman" pitchFamily="18" charset="0"/>
                        </a:rPr>
                        <a:t>390559</a:t>
                      </a:r>
                      <a:endParaRPr kumimoji="0" lang="tr-TR"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ea typeface="Times New Roman" pitchFamily="18" charset="0"/>
                          <a:cs typeface="Arial" charset="0"/>
                        </a:rPr>
                        <a:t>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323850" y="260350"/>
            <a:ext cx="8496300" cy="792163"/>
          </a:xfrm>
          <a:prstGeom prst="rect">
            <a:avLst/>
          </a:prstGeom>
          <a:noFill/>
          <a:ln w="9525" algn="ctr">
            <a:noFill/>
            <a:miter lim="800000"/>
            <a:headEnd/>
            <a:tailEnd/>
          </a:ln>
        </p:spPr>
        <p:txBody>
          <a:bodyPr anchor="ctr"/>
          <a:lstStyle/>
          <a:p>
            <a:pPr algn="ctr"/>
            <a:r>
              <a:rPr lang="tr-TR" sz="3200" b="1">
                <a:solidFill>
                  <a:schemeClr val="tx2"/>
                </a:solidFill>
                <a:latin typeface="Calibri" pitchFamily="34" charset="0"/>
              </a:rPr>
              <a:t>Mevcut Santralların 2010 Yılı Kurulu Güç Dağılımı</a:t>
            </a:r>
          </a:p>
        </p:txBody>
      </p:sp>
      <p:graphicFrame>
        <p:nvGraphicFramePr>
          <p:cNvPr id="1026" name="Object 2"/>
          <p:cNvGraphicFramePr>
            <a:graphicFrameLocks noChangeAspect="1"/>
          </p:cNvGraphicFramePr>
          <p:nvPr>
            <p:ph/>
          </p:nvPr>
        </p:nvGraphicFramePr>
        <p:xfrm>
          <a:off x="898525" y="1301750"/>
          <a:ext cx="7380288" cy="5543550"/>
        </p:xfrm>
        <a:graphic>
          <a:graphicData uri="http://schemas.openxmlformats.org/presentationml/2006/ole">
            <p:oleObj spid="_x0000_s1026" name="Document" r:id="rId3" imgW="5589830" imgH="4199247" progId="Word.Documen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ChangeArrowheads="1"/>
          </p:cNvSpPr>
          <p:nvPr/>
        </p:nvSpPr>
        <p:spPr bwMode="auto">
          <a:xfrm>
            <a:off x="539750" y="2636838"/>
            <a:ext cx="7772400" cy="1143000"/>
          </a:xfrm>
          <a:prstGeom prst="rect">
            <a:avLst/>
          </a:prstGeom>
          <a:noFill/>
          <a:ln w="9525">
            <a:noFill/>
            <a:miter lim="800000"/>
            <a:headEnd/>
            <a:tailEnd/>
          </a:ln>
        </p:spPr>
        <p:txBody>
          <a:bodyPr anchor="ctr"/>
          <a:lstStyle/>
          <a:p>
            <a:pPr algn="ctr"/>
            <a:r>
              <a:rPr lang="tr-TR" sz="4400" b="1">
                <a:solidFill>
                  <a:schemeClr val="tx2"/>
                </a:solidFill>
                <a:latin typeface="Calibri" pitchFamily="34" charset="0"/>
              </a:rPr>
              <a:t>SONUÇ VE ÖNERİLER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468313" y="1511300"/>
            <a:ext cx="8159750" cy="2246313"/>
          </a:xfrm>
          <a:prstGeom prst="rect">
            <a:avLst/>
          </a:prstGeom>
          <a:noFill/>
          <a:ln w="9525">
            <a:noFill/>
            <a:miter lim="800000"/>
            <a:headEnd/>
            <a:tailEnd/>
          </a:ln>
        </p:spPr>
        <p:txBody>
          <a:bodyPr anchor="ctr">
            <a:spAutoFit/>
          </a:bodyPr>
          <a:lstStyle/>
          <a:p>
            <a:pPr>
              <a:buFontTx/>
              <a:buChar char="•"/>
              <a:tabLst>
                <a:tab pos="457200" algn="l"/>
              </a:tabLst>
            </a:pPr>
            <a:r>
              <a:rPr lang="tr-TR" altLang="zh-TW" sz="2000" b="1">
                <a:latin typeface="Calibri" pitchFamily="34" charset="0"/>
                <a:cs typeface="新細明體"/>
              </a:rPr>
              <a:t>2010 yılı sonunda işletmede olan üretim tesislerinden oluşan mevcut elektrik enerjisi üretim sistemimize ilaveten yapılacak olan Lisans almış projeler ve İnşa halindeki projeler olmak üzere yeni üretim tesislerinin ilave edilmesi ile proje üretim kapasitelerine göre 2018 yılından, güvenilir üretim kapasitelerine göre ise 2014 yılından itibaren öngörülen elektrik enerjisi talebinin karşılanamayacağı hesaplanmıştır.</a:t>
            </a:r>
          </a:p>
          <a:p>
            <a:pPr>
              <a:tabLst>
                <a:tab pos="457200" algn="l"/>
              </a:tabLst>
            </a:pPr>
            <a:endParaRPr lang="tr-TR" altLang="zh-TW" sz="2000" b="1">
              <a:latin typeface="Calibri" pitchFamily="34" charset="0"/>
              <a:cs typeface="新細明體"/>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179388" y="1003300"/>
            <a:ext cx="8785225" cy="5243513"/>
          </a:xfrm>
          <a:prstGeom prst="rect">
            <a:avLst/>
          </a:prstGeom>
          <a:noFill/>
          <a:ln w="9525">
            <a:noFill/>
            <a:miter lim="800000"/>
            <a:headEnd/>
            <a:tailEnd/>
          </a:ln>
        </p:spPr>
        <p:txBody>
          <a:bodyPr anchor="ctr">
            <a:spAutoFit/>
          </a:bodyPr>
          <a:lstStyle/>
          <a:p>
            <a:pPr>
              <a:tabLst>
                <a:tab pos="457200" algn="l"/>
              </a:tabLst>
            </a:pPr>
            <a:r>
              <a:rPr lang="tr-TR" altLang="zh-TW" sz="2000" b="1">
                <a:latin typeface="Calibri" pitchFamily="34" charset="0"/>
                <a:cs typeface="新細明體"/>
              </a:rPr>
              <a:t>Kapasite projeksiyon çalışmasında belirtilen kabullerden herhangi birinin farklı gerçekleşmesi bu raporda hesaplanan sonuçları etkileyecektir ve bu durumda talebin karşılanamayan yılları değişebilecektir.</a:t>
            </a:r>
          </a:p>
          <a:p>
            <a:pPr>
              <a:tabLst>
                <a:tab pos="457200" algn="l"/>
              </a:tabLst>
            </a:pPr>
            <a:endParaRPr lang="tr-TR" altLang="zh-TW" sz="2000" b="1">
              <a:latin typeface="Calibri" pitchFamily="34" charset="0"/>
              <a:cs typeface="新細明體"/>
            </a:endParaRPr>
          </a:p>
          <a:p>
            <a:pPr lvl="1">
              <a:buFontTx/>
              <a:buChar char="•"/>
              <a:tabLst>
                <a:tab pos="457200" algn="l"/>
              </a:tabLst>
            </a:pPr>
            <a:r>
              <a:rPr lang="tr-TR" altLang="zh-TW" sz="2000" b="1">
                <a:latin typeface="Calibri" pitchFamily="34" charset="0"/>
                <a:cs typeface="新細明體"/>
              </a:rPr>
              <a:t>Elektrik sistem işletmeciliğinde ;</a:t>
            </a:r>
          </a:p>
          <a:p>
            <a:pPr lvl="1">
              <a:tabLst>
                <a:tab pos="457200" algn="l"/>
              </a:tabLst>
            </a:pPr>
            <a:endParaRPr lang="tr-TR" altLang="zh-TW" sz="2000" b="1">
              <a:latin typeface="Calibri" pitchFamily="34" charset="0"/>
              <a:cs typeface="新細明體"/>
            </a:endParaRPr>
          </a:p>
          <a:p>
            <a:pPr lvl="1">
              <a:buFontTx/>
              <a:buChar char="•"/>
              <a:tabLst>
                <a:tab pos="457200" algn="l"/>
              </a:tabLst>
            </a:pPr>
            <a:r>
              <a:rPr lang="tr-TR" altLang="zh-TW" sz="2000" b="1">
                <a:latin typeface="Calibri" pitchFamily="34" charset="0"/>
                <a:cs typeface="新細明體"/>
              </a:rPr>
              <a:t>Talebin tahmin edildiği gibi gerçekleşmemesi,</a:t>
            </a:r>
          </a:p>
          <a:p>
            <a:pPr lvl="1">
              <a:buFontTx/>
              <a:buChar char="•"/>
              <a:tabLst>
                <a:tab pos="457200" algn="l"/>
              </a:tabLst>
            </a:pPr>
            <a:r>
              <a:rPr lang="tr-TR" altLang="zh-TW" sz="2000" b="1">
                <a:latin typeface="Calibri" pitchFamily="34" charset="0"/>
                <a:cs typeface="新細明體"/>
              </a:rPr>
              <a:t>Hidrolik santrallara gelen su miktarının tahmin edildiği gibi gelmemesi,</a:t>
            </a:r>
          </a:p>
          <a:p>
            <a:pPr lvl="1">
              <a:buFontTx/>
              <a:buChar char="•"/>
              <a:tabLst>
                <a:tab pos="457200" algn="l"/>
              </a:tabLst>
            </a:pPr>
            <a:r>
              <a:rPr lang="tr-TR" altLang="zh-TW" sz="2000" b="1">
                <a:latin typeface="Calibri" pitchFamily="34" charset="0"/>
                <a:cs typeface="新細明體"/>
              </a:rPr>
              <a:t>Yakıt arzında ve kalitesinde kısıtlarla karşılaşılabileceği,</a:t>
            </a:r>
          </a:p>
          <a:p>
            <a:pPr lvl="1">
              <a:buFontTx/>
              <a:buChar char="•"/>
              <a:tabLst>
                <a:tab pos="457200" algn="l"/>
              </a:tabLst>
            </a:pPr>
            <a:r>
              <a:rPr lang="tr-TR" altLang="zh-TW" sz="2000" b="1">
                <a:latin typeface="Calibri" pitchFamily="34" charset="0"/>
                <a:cs typeface="新細明體"/>
              </a:rPr>
              <a:t>Santrallarda uzun süreli arızaların olabileceği,</a:t>
            </a:r>
          </a:p>
          <a:p>
            <a:pPr>
              <a:tabLst>
                <a:tab pos="457200" algn="l"/>
              </a:tabLst>
            </a:pPr>
            <a:endParaRPr lang="tr-TR" altLang="zh-TW" sz="2000" b="1">
              <a:latin typeface="Calibri" pitchFamily="34" charset="0"/>
              <a:cs typeface="新細明體"/>
            </a:endParaRPr>
          </a:p>
          <a:p>
            <a:pPr>
              <a:tabLst>
                <a:tab pos="457200" algn="l"/>
              </a:tabLst>
            </a:pPr>
            <a:r>
              <a:rPr lang="tr-TR" altLang="zh-TW" sz="2000" b="1">
                <a:latin typeface="Calibri" pitchFamily="34" charset="0"/>
                <a:cs typeface="新細明體"/>
              </a:rPr>
              <a:t>tesis halindeki ve lisans almış santralların öngörülen tarihlerde işletmeye giremeyeceği dikkate alındığında, güvenilir elektrik enerjisi sistemlerinde birincil kaynak türlerine göre belirli oranlarda güç ve enerji yedeği bulundurulması bir zorunluluktur. Bu nedenle arz ve talep başa baş olmadan önce üretim sisteminin yedekli olarak işletilmesi için </a:t>
            </a:r>
            <a:r>
              <a:rPr lang="tr-TR" altLang="zh-TW" b="1">
                <a:latin typeface="Calibri" pitchFamily="34" charset="0"/>
                <a:cs typeface="新細明體"/>
              </a:rPr>
              <a:t>yatırım tesislerinin inşaat süreleri de göz önüne alınarak gerekli önlemlerin alınması sağlanmalıdır.</a:t>
            </a:r>
            <a:r>
              <a:rPr lang="tr-TR" altLang="zh-TW">
                <a:latin typeface="Calibri" pitchFamily="34" charset="0"/>
                <a:cs typeface="新細明體"/>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250825" y="-166688"/>
            <a:ext cx="8642350" cy="4359276"/>
          </a:xfrm>
          <a:prstGeom prst="rect">
            <a:avLst/>
          </a:prstGeom>
          <a:noFill/>
          <a:ln w="9525">
            <a:noFill/>
            <a:miter lim="800000"/>
            <a:headEnd/>
            <a:tailEnd/>
          </a:ln>
        </p:spPr>
        <p:txBody>
          <a:bodyPr anchor="ctr">
            <a:spAutoFit/>
          </a:bodyPr>
          <a:lstStyle/>
          <a:p>
            <a:endParaRPr lang="tr-TR" altLang="zh-TW" sz="2000" b="1">
              <a:latin typeface="Calibri" pitchFamily="34" charset="0"/>
              <a:cs typeface="新細明體"/>
            </a:endParaRPr>
          </a:p>
          <a:p>
            <a:endParaRPr lang="tr-TR" altLang="zh-TW" sz="2000" b="1">
              <a:latin typeface="Calibri" pitchFamily="34" charset="0"/>
              <a:cs typeface="新細明體"/>
            </a:endParaRPr>
          </a:p>
          <a:p>
            <a:endParaRPr lang="tr-TR" altLang="zh-TW" sz="2000" b="1">
              <a:latin typeface="Calibri" pitchFamily="34" charset="0"/>
              <a:cs typeface="新細明體"/>
            </a:endParaRPr>
          </a:p>
          <a:p>
            <a:endParaRPr lang="tr-TR" altLang="zh-TW" sz="2000" b="1">
              <a:latin typeface="Calibri" pitchFamily="34" charset="0"/>
              <a:cs typeface="新細明體"/>
            </a:endParaRPr>
          </a:p>
          <a:p>
            <a:endParaRPr lang="tr-TR" altLang="zh-TW" sz="2000" b="1">
              <a:latin typeface="Calibri" pitchFamily="34" charset="0"/>
              <a:cs typeface="新細明體"/>
            </a:endParaRPr>
          </a:p>
          <a:p>
            <a:endParaRPr lang="tr-TR" altLang="zh-TW" sz="2000" b="1">
              <a:latin typeface="Calibri" pitchFamily="34" charset="0"/>
              <a:cs typeface="新細明體"/>
            </a:endParaRPr>
          </a:p>
          <a:p>
            <a:endParaRPr lang="tr-TR" altLang="zh-TW" sz="2000" b="1">
              <a:latin typeface="Calibri" pitchFamily="34" charset="0"/>
              <a:cs typeface="新細明體"/>
            </a:endParaRPr>
          </a:p>
          <a:p>
            <a:endParaRPr lang="tr-TR" altLang="zh-TW" sz="2000" b="1">
              <a:latin typeface="Calibri" pitchFamily="34" charset="0"/>
              <a:cs typeface="新細明體"/>
            </a:endParaRPr>
          </a:p>
          <a:p>
            <a:r>
              <a:rPr lang="tr-TR" altLang="zh-TW" sz="2000" b="1">
                <a:latin typeface="Calibri" pitchFamily="34" charset="0"/>
                <a:cs typeface="新細明體"/>
              </a:rPr>
              <a:t>Birincil kaynak dağılımında, ilave yeni kapasite miktarının termik santrallarla yoğunlaşması ile sisteme ilave edilecek kapasite miktarı azalmakta, hidrolik ve rüzgar santrallarının yoğunlaşması ile ise sisteme ilave edilecek kapasite miktarı artmaktadır. Sisteme ilave edilecek yeni kapasite miktarı hususunda bir karar ve politika belirlenirken bu özelliğin dikkate alınması göz ardı edilmemelidir.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2002</Words>
  <Application>Microsoft Office PowerPoint</Application>
  <PresentationFormat>Ekran Gösterisi (4:3)</PresentationFormat>
  <Paragraphs>422</Paragraphs>
  <Slides>29</Slides>
  <Notes>15</Notes>
  <HiddenSlides>0</HiddenSlides>
  <MMClips>0</MMClips>
  <ScaleCrop>false</ScaleCrop>
  <HeadingPairs>
    <vt:vector size="8" baseType="variant">
      <vt:variant>
        <vt:lpstr>Kullanılan Yazı Tipleri</vt:lpstr>
      </vt:variant>
      <vt:variant>
        <vt:i4>9</vt:i4>
      </vt:variant>
      <vt:variant>
        <vt:lpstr>Tasarım Şablonu</vt:lpstr>
      </vt:variant>
      <vt:variant>
        <vt:i4>5</vt:i4>
      </vt:variant>
      <vt:variant>
        <vt:lpstr>Katıştırılmış OLE Hizmet Programları</vt:lpstr>
      </vt:variant>
      <vt:variant>
        <vt:i4>2</vt:i4>
      </vt:variant>
      <vt:variant>
        <vt:lpstr>Slayt Başlıkları</vt:lpstr>
      </vt:variant>
      <vt:variant>
        <vt:i4>29</vt:i4>
      </vt:variant>
    </vt:vector>
  </HeadingPairs>
  <TitlesOfParts>
    <vt:vector size="45" baseType="lpstr">
      <vt:lpstr>Arial</vt:lpstr>
      <vt:lpstr>Calibri</vt:lpstr>
      <vt:lpstr>Times New Roman</vt:lpstr>
      <vt:lpstr>新細明體</vt:lpstr>
      <vt:lpstr>Arial TUR</vt:lpstr>
      <vt:lpstr>Wingdings</vt:lpstr>
      <vt:lpstr>ＭＳ Ｐゴシック</vt:lpstr>
      <vt:lpstr>Times</vt:lpstr>
      <vt:lpstr>Verdana</vt:lpstr>
      <vt:lpstr>Ofis Teması</vt:lpstr>
      <vt:lpstr>Ofis Teması</vt:lpstr>
      <vt:lpstr>Ofis Teması</vt:lpstr>
      <vt:lpstr>Ofis Teması</vt:lpstr>
      <vt:lpstr>Ofis Teması</vt:lpstr>
      <vt:lpstr>Document</vt:lpstr>
      <vt:lpstr>Chart</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Tüketim Tarafının Piyasaya Katılması Nedir?</vt:lpstr>
      <vt:lpstr>Tüketim Tarafından Kimler Piyasaya Katılabilir?</vt:lpstr>
      <vt:lpstr>Tüketim Tarafının Piyasaya Katılmasının Yararı</vt:lpstr>
      <vt:lpstr>Tüketim Tarafının Piyasaya Katılmasının Yararı</vt:lpstr>
      <vt:lpstr>Tüketim Tarafının Piyasaya Katılmasının Yararı </vt:lpstr>
      <vt:lpstr>Talep Elastisitesi (Esnekliği) Nasıl Sağlanır?</vt:lpstr>
      <vt:lpstr>Tüketim Tarafını Piyasaya Nasıl Katabiliriz?</vt:lpstr>
      <vt:lpstr>Tüketim Tarafı Piyasaya Nasıl Katabiliriz?</vt:lpstr>
      <vt:lpstr>Tüketim Tarafı Piyasaya Nasıl Katabiliriz?</vt:lpstr>
      <vt:lpstr>Tüketim Tarafı Piyasaya Nasıl Katabiliriz?</vt:lpstr>
      <vt:lpstr>Tüketim Tarafı Piyasaya Nasıl Katabiliriz?</vt:lpstr>
      <vt:lpstr>Tüketim Tarafı Piyasaya Nasıl Katabiliriz?</vt:lpstr>
      <vt:lpstr>Tüketim Tarafı Piyasaya Nasıl Katabiliriz?</vt:lpstr>
      <vt:lpstr>Sonuç olarak ...</vt:lpstr>
      <vt:lpstr>Slayt 29</vt:lpstr>
    </vt:vector>
  </TitlesOfParts>
  <Company>Datateknik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halil.alis</dc:creator>
  <cp:lastModifiedBy>halilalis</cp:lastModifiedBy>
  <cp:revision>29</cp:revision>
  <dcterms:created xsi:type="dcterms:W3CDTF">2010-10-28T08:44:57Z</dcterms:created>
  <dcterms:modified xsi:type="dcterms:W3CDTF">2010-10-29T11:35:28Z</dcterms:modified>
</cp:coreProperties>
</file>