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31"/>
  </p:notesMasterIdLst>
  <p:sldIdLst>
    <p:sldId id="264" r:id="rId2"/>
    <p:sldId id="293" r:id="rId3"/>
    <p:sldId id="336" r:id="rId4"/>
    <p:sldId id="340" r:id="rId5"/>
    <p:sldId id="294" r:id="rId6"/>
    <p:sldId id="342" r:id="rId7"/>
    <p:sldId id="351" r:id="rId8"/>
    <p:sldId id="352" r:id="rId9"/>
    <p:sldId id="353" r:id="rId10"/>
    <p:sldId id="354" r:id="rId11"/>
    <p:sldId id="347" r:id="rId12"/>
    <p:sldId id="359" r:id="rId13"/>
    <p:sldId id="343" r:id="rId14"/>
    <p:sldId id="363" r:id="rId15"/>
    <p:sldId id="344" r:id="rId16"/>
    <p:sldId id="355" r:id="rId17"/>
    <p:sldId id="356" r:id="rId18"/>
    <p:sldId id="357" r:id="rId19"/>
    <p:sldId id="348" r:id="rId20"/>
    <p:sldId id="358" r:id="rId21"/>
    <p:sldId id="360" r:id="rId22"/>
    <p:sldId id="361" r:id="rId23"/>
    <p:sldId id="362" r:id="rId24"/>
    <p:sldId id="364" r:id="rId25"/>
    <p:sldId id="367" r:id="rId26"/>
    <p:sldId id="368" r:id="rId27"/>
    <p:sldId id="365" r:id="rId28"/>
    <p:sldId id="366" r:id="rId29"/>
    <p:sldId id="283" r:id="rId30"/>
  </p:sldIdLst>
  <p:sldSz cx="9144000" cy="6858000" type="screen4x3"/>
  <p:notesSz cx="6858000" cy="9144000"/>
  <p:custDataLst>
    <p:tags r:id="rId32"/>
  </p:custDataLst>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81"/>
    <a:srgbClr val="00AEEB"/>
    <a:srgbClr val="FF6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385" autoAdjust="0"/>
  </p:normalViewPr>
  <p:slideViewPr>
    <p:cSldViewPr>
      <p:cViewPr>
        <p:scale>
          <a:sx n="70" d="100"/>
          <a:sy n="70" d="100"/>
        </p:scale>
        <p:origin x="-1224"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CCF57F5-B371-4458-B942-39C3F078D34C}" type="datetimeFigureOut">
              <a:rPr lang="tr-TR"/>
              <a:pPr>
                <a:defRPr/>
              </a:pPr>
              <a:t>06.11.2013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7A99AF51-CDE8-4814-B27F-0F0017782FE9}" type="slidenum">
              <a:rPr lang="tr-TR"/>
              <a:pPr>
                <a:defRPr/>
              </a:pPr>
              <a:t>‹#›</a:t>
            </a:fld>
            <a:endParaRPr lang="tr-TR"/>
          </a:p>
        </p:txBody>
      </p:sp>
    </p:spTree>
    <p:extLst>
      <p:ext uri="{BB962C8B-B14F-4D97-AF65-F5344CB8AC3E}">
        <p14:creationId xmlns:p14="http://schemas.microsoft.com/office/powerpoint/2010/main" val="5872574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dirty="0" smtClean="0"/>
              <a:t>İşyeri Sisteme Giriş Ekranı, Sisteme giriş yaptıktan sonra Hatırlatmalar bölümünde çalışan sayıları ve çalıştırması gereken İSG Profesyoneli süreli olmak zorundadır. Eğer olmuyorsa girişleri düzenlenmelidir. </a:t>
            </a:r>
          </a:p>
        </p:txBody>
      </p:sp>
      <p:sp>
        <p:nvSpPr>
          <p:cNvPr id="235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42E136-5637-45E0-85CC-0215E81F7874}" type="slidenum">
              <a:rPr lang="tr-TR" altLang="tr-TR"/>
              <a:pPr eaLnBrk="1" hangingPunct="1"/>
              <a:t>16</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6 Serbest Form"/>
          <p:cNvSpPr>
            <a:spLocks/>
          </p:cNvSpPr>
          <p:nvPr/>
        </p:nvSpPr>
        <p:spPr bwMode="auto">
          <a:xfrm>
            <a:off x="4381500" y="-7938"/>
            <a:ext cx="4762500" cy="638176"/>
          </a:xfrm>
          <a:custGeom>
            <a:avLst/>
            <a:gdLst>
              <a:gd name="T0" fmla="*/ 0 w 3000"/>
              <a:gd name="T1" fmla="*/ 0 h 595"/>
              <a:gd name="T2" fmla="*/ 2647950 w 3000"/>
              <a:gd name="T3" fmla="*/ 604926 h 595"/>
              <a:gd name="T4" fmla="*/ 4762500 w 3000"/>
              <a:gd name="T5" fmla="*/ 199497 h 595"/>
              <a:gd name="T6" fmla="*/ 4762500 w 3000"/>
              <a:gd name="T7" fmla="*/ 6435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tr-TR"/>
          </a:p>
        </p:txBody>
      </p:sp>
      <p:sp>
        <p:nvSpPr>
          <p:cNvPr id="5" name="7 Serbest Form"/>
          <p:cNvSpPr>
            <a:spLocks/>
          </p:cNvSpPr>
          <p:nvPr/>
        </p:nvSpPr>
        <p:spPr bwMode="auto">
          <a:xfrm rot="21435692">
            <a:off x="-20859" y="219934"/>
            <a:ext cx="9162797" cy="64776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6" name="12 Serbest Form"/>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6513"/>
            <a:ext cx="9156701"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35375" y="895350"/>
            <a:ext cx="18732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3"/>
          <p:cNvSpPr>
            <a:spLocks/>
          </p:cNvSpPr>
          <p:nvPr userDrawn="1"/>
        </p:nvSpPr>
        <p:spPr bwMode="auto">
          <a:xfrm>
            <a:off x="-44450" y="-26988"/>
            <a:ext cx="9202738" cy="1257301"/>
          </a:xfrm>
          <a:custGeom>
            <a:avLst/>
            <a:gdLst>
              <a:gd name="T0" fmla="*/ 0 w 5797"/>
              <a:gd name="T1" fmla="*/ 0 h 792"/>
              <a:gd name="T2" fmla="*/ 2433 w 5797"/>
              <a:gd name="T3" fmla="*/ 0 h 792"/>
              <a:gd name="T4" fmla="*/ 3791 w 5797"/>
              <a:gd name="T5" fmla="*/ 315 h 792"/>
              <a:gd name="T6" fmla="*/ 4814 w 5797"/>
              <a:gd name="T7" fmla="*/ 396 h 792"/>
              <a:gd name="T8" fmla="*/ 5797 w 5797"/>
              <a:gd name="T9" fmla="*/ 227 h 792"/>
              <a:gd name="T10" fmla="*/ 5797 w 5797"/>
              <a:gd name="T11" fmla="*/ 600 h 792"/>
              <a:gd name="T12" fmla="*/ 2575 w 5797"/>
              <a:gd name="T13" fmla="*/ 318 h 792"/>
              <a:gd name="T14" fmla="*/ 7 w 5797"/>
              <a:gd name="T15" fmla="*/ 792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alpha val="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Text Box 26"/>
          <p:cNvSpPr txBox="1">
            <a:spLocks noChangeArrowheads="1"/>
          </p:cNvSpPr>
          <p:nvPr userDrawn="1"/>
        </p:nvSpPr>
        <p:spPr bwMode="auto">
          <a:xfrm>
            <a:off x="2411413" y="1862138"/>
            <a:ext cx="43227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200">
                <a:solidFill>
                  <a:srgbClr val="013A81"/>
                </a:solidFill>
              </a:rPr>
              <a:t>T.C. ÇALIŞMA VE SOSYAL GÜVENLİK BAKANLIĞI</a:t>
            </a:r>
          </a:p>
          <a:p>
            <a:pPr algn="ctr" eaLnBrk="1" hangingPunct="1"/>
            <a:r>
              <a:rPr lang="tr-TR" altLang="tr-TR" sz="1400" b="1">
                <a:solidFill>
                  <a:srgbClr val="013A81"/>
                </a:solidFill>
              </a:rPr>
              <a:t>İŞ SAĞLIĞI VE GÜVENLİĞİ GENEL MÜDÜRLÜĞÜ</a:t>
            </a:r>
          </a:p>
        </p:txBody>
      </p:sp>
      <p:sp>
        <p:nvSpPr>
          <p:cNvPr id="54283" name="8 Başlık Yer Tutucusu"/>
          <p:cNvSpPr>
            <a:spLocks noGrp="1"/>
          </p:cNvSpPr>
          <p:nvPr>
            <p:ph type="ctrTitle"/>
          </p:nvPr>
        </p:nvSpPr>
        <p:spPr>
          <a:xfrm>
            <a:off x="685800" y="2492375"/>
            <a:ext cx="7772400" cy="1108075"/>
          </a:xfrm>
        </p:spPr>
        <p:txBody>
          <a:bodyPr tIns="45720" anchor="b"/>
          <a:lstStyle>
            <a:lvl1pPr algn="ctr">
              <a:defRPr smtClean="0">
                <a:solidFill>
                  <a:srgbClr val="013A81"/>
                </a:solidFill>
              </a:defRPr>
            </a:lvl1pPr>
          </a:lstStyle>
          <a:p>
            <a:r>
              <a:rPr lang="tr-TR" smtClean="0"/>
              <a:t>Asıl başlık stili için tıklatın</a:t>
            </a:r>
          </a:p>
        </p:txBody>
      </p:sp>
      <p:sp>
        <p:nvSpPr>
          <p:cNvPr id="54284" name="29 Metin Yer Tutucusu"/>
          <p:cNvSpPr>
            <a:spLocks noGrp="1"/>
          </p:cNvSpPr>
          <p:nvPr>
            <p:ph type="subTitle" idx="1"/>
          </p:nvPr>
        </p:nvSpPr>
        <p:spPr>
          <a:xfrm>
            <a:off x="1371600" y="3886200"/>
            <a:ext cx="6400800" cy="1752600"/>
          </a:xfrm>
        </p:spPr>
        <p:txBody>
          <a:bodyPr/>
          <a:lstStyle>
            <a:lvl1pPr marL="0" indent="0" algn="ctr">
              <a:buFont typeface="Wingdings 2" pitchFamily="18" charset="2"/>
              <a:buNone/>
              <a:defRPr smtClean="0"/>
            </a:lvl1pPr>
          </a:lstStyle>
          <a:p>
            <a:r>
              <a:rPr lang="tr-TR" smtClean="0"/>
              <a:t>Asıl alt başlık stilini düzenlemek için tıklatın</a:t>
            </a:r>
          </a:p>
        </p:txBody>
      </p:sp>
      <p:sp>
        <p:nvSpPr>
          <p:cNvPr id="10" name="3 Veri Yer Tutucusu"/>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smtClean="0">
                <a:solidFill>
                  <a:srgbClr val="013A81"/>
                </a:solidFill>
                <a:latin typeface="Constantia" pitchFamily="18" charset="0"/>
              </a:defRPr>
            </a:lvl1pPr>
          </a:lstStyle>
          <a:p>
            <a:pPr>
              <a:defRPr/>
            </a:pPr>
            <a:fld id="{A49A2C9F-B5D0-475B-9901-525526EF5B88}" type="datetime1">
              <a:rPr lang="tr-TR"/>
              <a:pPr>
                <a:defRPr/>
              </a:pPr>
              <a:t>06.11.2013</a:t>
            </a:fld>
            <a:endParaRPr lang="tr-TR"/>
          </a:p>
        </p:txBody>
      </p:sp>
      <p:sp>
        <p:nvSpPr>
          <p:cNvPr id="11" name="4 Altbilgi Yer Tutucusu"/>
          <p:cNvSpPr>
            <a:spLocks noGrp="1"/>
          </p:cNvSpPr>
          <p:nvPr>
            <p:ph type="ftr" sz="quarter" idx="11"/>
          </p:nvPr>
        </p:nvSpPr>
        <p:spPr>
          <a:xfrm>
            <a:off x="3124200" y="6245225"/>
            <a:ext cx="2895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endParaRPr lang="tr-TR"/>
          </a:p>
        </p:txBody>
      </p:sp>
      <p:sp>
        <p:nvSpPr>
          <p:cNvPr id="12" name="5 Slayt Numarası Yer Tutucusu"/>
          <p:cNvSpPr>
            <a:spLocks noGrp="1"/>
          </p:cNvSpPr>
          <p:nvPr>
            <p:ph type="sldNum" sz="quarter" idx="12"/>
          </p:nvPr>
        </p:nvSpPr>
        <p:spPr>
          <a:xfrm>
            <a:off x="6553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fld id="{CB5F0BEC-9F26-401C-BF2E-D6814ECD0701}" type="slidenum">
              <a:rPr lang="tr-TR"/>
              <a:pPr>
                <a:defRPr/>
              </a:pPr>
              <a:t>‹#›</a:t>
            </a:fld>
            <a:endParaRPr lang="tr-TR"/>
          </a:p>
        </p:txBody>
      </p:sp>
    </p:spTree>
    <p:extLst>
      <p:ext uri="{BB962C8B-B14F-4D97-AF65-F5344CB8AC3E}">
        <p14:creationId xmlns:p14="http://schemas.microsoft.com/office/powerpoint/2010/main" val="18226741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aphicFrame>
        <p:nvGraphicFramePr>
          <p:cNvPr id="4" name="Object 17"/>
          <p:cNvGraphicFramePr>
            <a:graphicFrameLocks noChangeAspect="1"/>
          </p:cNvGraphicFramePr>
          <p:nvPr userDrawn="1"/>
        </p:nvGraphicFramePr>
        <p:xfrm>
          <a:off x="2124075" y="3509963"/>
          <a:ext cx="7008813" cy="3352800"/>
        </p:xfrm>
        <a:graphic>
          <a:graphicData uri="http://schemas.openxmlformats.org/presentationml/2006/ole">
            <mc:AlternateContent xmlns:mc="http://schemas.openxmlformats.org/markup-compatibility/2006">
              <mc:Choice xmlns:v="urn:schemas-microsoft-com:vml" Requires="v">
                <p:oleObj spid="_x0000_s25605" name="Image" r:id="rId3" imgW="4510667" imgH="2157806" progId="Photoshop.Image.10">
                  <p:embed/>
                </p:oleObj>
              </mc:Choice>
              <mc:Fallback>
                <p:oleObj name="Image" r:id="rId3" imgW="4510667" imgH="2157806" progId="Photoshop.Image.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509963"/>
                        <a:ext cx="70088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7 Serbest Form"/>
          <p:cNvSpPr>
            <a:spLocks/>
          </p:cNvSpPr>
          <p:nvPr userDrawn="1"/>
        </p:nvSpPr>
        <p:spPr bwMode="auto">
          <a:xfrm>
            <a:off x="4381500" y="-15875"/>
            <a:ext cx="4762500" cy="638175"/>
          </a:xfrm>
          <a:custGeom>
            <a:avLst/>
            <a:gdLst>
              <a:gd name="T0" fmla="*/ 0 w 3000"/>
              <a:gd name="T1" fmla="*/ 0 h 595"/>
              <a:gd name="T2" fmla="*/ 2647950 w 3000"/>
              <a:gd name="T3" fmla="*/ 604926 h 595"/>
              <a:gd name="T4" fmla="*/ 4762500 w 3000"/>
              <a:gd name="T5" fmla="*/ 199497 h 595"/>
              <a:gd name="T6" fmla="*/ 4762500 w 3000"/>
              <a:gd name="T7" fmla="*/ 6435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tr-TR"/>
          </a:p>
        </p:txBody>
      </p:sp>
      <p:sp>
        <p:nvSpPr>
          <p:cNvPr id="6" name="Freeform 27"/>
          <p:cNvSpPr>
            <a:spLocks/>
          </p:cNvSpPr>
          <p:nvPr userDrawn="1"/>
        </p:nvSpPr>
        <p:spPr bwMode="auto">
          <a:xfrm>
            <a:off x="-44450" y="-26988"/>
            <a:ext cx="9202738" cy="1257301"/>
          </a:xfrm>
          <a:custGeom>
            <a:avLst/>
            <a:gdLst>
              <a:gd name="T0" fmla="*/ 0 w 5797"/>
              <a:gd name="T1" fmla="*/ 0 h 792"/>
              <a:gd name="T2" fmla="*/ 2433 w 5797"/>
              <a:gd name="T3" fmla="*/ 0 h 792"/>
              <a:gd name="T4" fmla="*/ 3791 w 5797"/>
              <a:gd name="T5" fmla="*/ 315 h 792"/>
              <a:gd name="T6" fmla="*/ 4814 w 5797"/>
              <a:gd name="T7" fmla="*/ 396 h 792"/>
              <a:gd name="T8" fmla="*/ 5797 w 5797"/>
              <a:gd name="T9" fmla="*/ 227 h 792"/>
              <a:gd name="T10" fmla="*/ 5797 w 5797"/>
              <a:gd name="T11" fmla="*/ 600 h 792"/>
              <a:gd name="T12" fmla="*/ 2575 w 5797"/>
              <a:gd name="T13" fmla="*/ 318 h 792"/>
              <a:gd name="T14" fmla="*/ 7 w 5797"/>
              <a:gd name="T15" fmla="*/ 792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pic>
        <p:nvPicPr>
          <p:cNvPr id="7" name="12 Serbest Form"/>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8" y="28575"/>
            <a:ext cx="915670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1 Serbest Form"/>
          <p:cNvPicPr>
            <a:picLocks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38" y="-14288"/>
            <a:ext cx="9137651"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logo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950" y="115888"/>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530352" y="1316736"/>
            <a:ext cx="7772400" cy="1362456"/>
          </a:xfrm>
          <a:ln>
            <a:noFill/>
          </a:ln>
        </p:spPr>
        <p:txBody>
          <a:bodyPr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10" name="3 Veri Yer Tutucusu"/>
          <p:cNvSpPr>
            <a:spLocks noGrp="1"/>
          </p:cNvSpPr>
          <p:nvPr>
            <p:ph type="dt" sz="half" idx="10"/>
          </p:nvPr>
        </p:nvSpPr>
        <p:spPr/>
        <p:txBody>
          <a:bodyPr/>
          <a:lstStyle>
            <a:lvl1pPr>
              <a:defRPr smtClean="0"/>
            </a:lvl1pPr>
          </a:lstStyle>
          <a:p>
            <a:pPr>
              <a:defRPr/>
            </a:pPr>
            <a:fld id="{3CEE0679-3F8E-4BDE-9A47-729A987B7D9E}" type="datetime1">
              <a:rPr lang="tr-TR"/>
              <a:pPr>
                <a:defRPr/>
              </a:pPr>
              <a:t>06.11.2013</a:t>
            </a:fld>
            <a:endParaRPr lang="tr-TR"/>
          </a:p>
        </p:txBody>
      </p:sp>
      <p:sp>
        <p:nvSpPr>
          <p:cNvPr id="11" name="4 Altbilgi Yer Tutucusu"/>
          <p:cNvSpPr>
            <a:spLocks noGrp="1"/>
          </p:cNvSpPr>
          <p:nvPr>
            <p:ph type="ftr" sz="quarter" idx="11"/>
          </p:nvPr>
        </p:nvSpPr>
        <p:spPr/>
        <p:txBody>
          <a:bodyPr/>
          <a:lstStyle>
            <a:lvl1pPr>
              <a:defRPr/>
            </a:lvl1pPr>
          </a:lstStyle>
          <a:p>
            <a:pPr>
              <a:defRPr/>
            </a:pPr>
            <a:endParaRPr lang="tr-TR"/>
          </a:p>
        </p:txBody>
      </p:sp>
      <p:sp>
        <p:nvSpPr>
          <p:cNvPr id="12" name="5 Slayt Numarası Yer Tutucusu"/>
          <p:cNvSpPr>
            <a:spLocks noGrp="1"/>
          </p:cNvSpPr>
          <p:nvPr>
            <p:ph type="sldNum" sz="quarter" idx="12"/>
          </p:nvPr>
        </p:nvSpPr>
        <p:spPr/>
        <p:txBody>
          <a:bodyPr/>
          <a:lstStyle>
            <a:lvl1pPr>
              <a:defRPr/>
            </a:lvl1pPr>
          </a:lstStyle>
          <a:p>
            <a:pPr>
              <a:defRPr/>
            </a:pPr>
            <a:fld id="{7FBE781C-913D-4995-B29A-B0A7084BA247}" type="slidenum">
              <a:rPr lang="tr-TR"/>
              <a:pPr>
                <a:defRPr/>
              </a:pPr>
              <a:t>‹#›</a:t>
            </a:fld>
            <a:endParaRPr lang="tr-TR"/>
          </a:p>
        </p:txBody>
      </p:sp>
    </p:spTree>
    <p:extLst>
      <p:ext uri="{BB962C8B-B14F-4D97-AF65-F5344CB8AC3E}">
        <p14:creationId xmlns:p14="http://schemas.microsoft.com/office/powerpoint/2010/main" val="276918472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tx1">
                <a:gamma/>
                <a:tint val="0"/>
                <a:invGamma/>
              </a:schemeClr>
            </a:gs>
          </a:gsLst>
          <a:lin ang="5400000" scaled="1"/>
        </a:gradFill>
        <a:effectLst/>
      </p:bgPr>
    </p:bg>
    <p:spTree>
      <p:nvGrpSpPr>
        <p:cNvPr id="1" name=""/>
        <p:cNvGrpSpPr/>
        <p:nvPr/>
      </p:nvGrpSpPr>
      <p:grpSpPr>
        <a:xfrm>
          <a:off x="0" y="0"/>
          <a:ext cx="0" cy="0"/>
          <a:chOff x="0" y="0"/>
          <a:chExt cx="0" cy="0"/>
        </a:xfrm>
      </p:grpSpPr>
      <p:sp>
        <p:nvSpPr>
          <p:cNvPr id="1026" name="8 Başlık Yer Tutucusu"/>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29 Metin Yer Tutucusu"/>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3 Veri Yer Tutucusu"/>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smtClean="0">
                <a:solidFill>
                  <a:schemeClr val="tx2">
                    <a:shade val="90000"/>
                  </a:schemeClr>
                </a:solidFill>
                <a:latin typeface="+mn-lt"/>
                <a:cs typeface="+mn-cs"/>
              </a:defRPr>
            </a:lvl1pPr>
          </a:lstStyle>
          <a:p>
            <a:pPr>
              <a:defRPr/>
            </a:pPr>
            <a:fld id="{8CB18570-6FEF-462F-AD73-15D95146566F}" type="datetime1">
              <a:rPr lang="tr-TR"/>
              <a:pPr>
                <a:defRPr/>
              </a:pPr>
              <a:t>06.11.2013</a:t>
            </a:fld>
            <a:endParaRPr lang="tr-TR"/>
          </a:p>
        </p:txBody>
      </p:sp>
      <p:sp>
        <p:nvSpPr>
          <p:cNvPr id="15" name="4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cs typeface="+mn-cs"/>
              </a:defRPr>
            </a:lvl1pPr>
          </a:lstStyle>
          <a:p>
            <a:pPr>
              <a:defRPr/>
            </a:pPr>
            <a:endParaRPr lang="tr-TR"/>
          </a:p>
        </p:txBody>
      </p:sp>
      <p:sp>
        <p:nvSpPr>
          <p:cNvPr id="16" name="5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cs typeface="+mn-cs"/>
              </a:defRPr>
            </a:lvl1pPr>
          </a:lstStyle>
          <a:p>
            <a:pPr>
              <a:defRPr/>
            </a:pPr>
            <a:fld id="{C195A997-0F71-438B-B2C8-911BB691E0D4}"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4061" r:id="rId1"/>
    <p:sldLayoutId id="2147484062" r:id="rId2"/>
  </p:sldLayoutIdLst>
  <p:hf hdr="0" ftr="0" dt="0"/>
  <p:txStyles>
    <p:titleStyle>
      <a:lvl1pPr algn="r" rtl="0" eaLnBrk="0" fontAlgn="base" hangingPunct="0">
        <a:spcBef>
          <a:spcPct val="0"/>
        </a:spcBef>
        <a:spcAft>
          <a:spcPct val="0"/>
        </a:spcAft>
        <a:defRPr sz="3600" b="1" kern="1200">
          <a:solidFill>
            <a:srgbClr val="00AEEB"/>
          </a:solidFill>
          <a:latin typeface="+mj-lt"/>
          <a:ea typeface="+mj-ea"/>
          <a:cs typeface="+mj-cs"/>
        </a:defRPr>
      </a:lvl1pPr>
      <a:lvl2pPr algn="r" rtl="0" eaLnBrk="0" fontAlgn="base" hangingPunct="0">
        <a:spcBef>
          <a:spcPct val="0"/>
        </a:spcBef>
        <a:spcAft>
          <a:spcPct val="0"/>
        </a:spcAft>
        <a:defRPr sz="3600" b="1">
          <a:solidFill>
            <a:srgbClr val="00AEEB"/>
          </a:solidFill>
          <a:latin typeface="Arial" charset="0"/>
        </a:defRPr>
      </a:lvl2pPr>
      <a:lvl3pPr algn="r" rtl="0" eaLnBrk="0" fontAlgn="base" hangingPunct="0">
        <a:spcBef>
          <a:spcPct val="0"/>
        </a:spcBef>
        <a:spcAft>
          <a:spcPct val="0"/>
        </a:spcAft>
        <a:defRPr sz="3600" b="1">
          <a:solidFill>
            <a:srgbClr val="00AEEB"/>
          </a:solidFill>
          <a:latin typeface="Arial" charset="0"/>
        </a:defRPr>
      </a:lvl3pPr>
      <a:lvl4pPr algn="r" rtl="0" eaLnBrk="0" fontAlgn="base" hangingPunct="0">
        <a:spcBef>
          <a:spcPct val="0"/>
        </a:spcBef>
        <a:spcAft>
          <a:spcPct val="0"/>
        </a:spcAft>
        <a:defRPr sz="3600" b="1">
          <a:solidFill>
            <a:srgbClr val="00AEEB"/>
          </a:solidFill>
          <a:latin typeface="Arial" charset="0"/>
        </a:defRPr>
      </a:lvl4pPr>
      <a:lvl5pPr algn="r" rtl="0" eaLnBrk="0" fontAlgn="base" hangingPunct="0">
        <a:spcBef>
          <a:spcPct val="0"/>
        </a:spcBef>
        <a:spcAft>
          <a:spcPct val="0"/>
        </a:spcAft>
        <a:defRPr sz="3600" b="1">
          <a:solidFill>
            <a:srgbClr val="00AEEB"/>
          </a:solidFill>
          <a:latin typeface="Arial" charset="0"/>
        </a:defRPr>
      </a:lvl5pPr>
      <a:lvl6pPr marL="457200" algn="r" rtl="0" fontAlgn="base">
        <a:spcBef>
          <a:spcPct val="0"/>
        </a:spcBef>
        <a:spcAft>
          <a:spcPct val="0"/>
        </a:spcAft>
        <a:defRPr sz="3600" b="1">
          <a:solidFill>
            <a:srgbClr val="00AEEB"/>
          </a:solidFill>
          <a:latin typeface="Arial" charset="0"/>
        </a:defRPr>
      </a:lvl6pPr>
      <a:lvl7pPr marL="914400" algn="r" rtl="0" fontAlgn="base">
        <a:spcBef>
          <a:spcPct val="0"/>
        </a:spcBef>
        <a:spcAft>
          <a:spcPct val="0"/>
        </a:spcAft>
        <a:defRPr sz="3600" b="1">
          <a:solidFill>
            <a:srgbClr val="00AEEB"/>
          </a:solidFill>
          <a:latin typeface="Arial" charset="0"/>
        </a:defRPr>
      </a:lvl7pPr>
      <a:lvl8pPr marL="1371600" algn="r" rtl="0" fontAlgn="base">
        <a:spcBef>
          <a:spcPct val="0"/>
        </a:spcBef>
        <a:spcAft>
          <a:spcPct val="0"/>
        </a:spcAft>
        <a:defRPr sz="3600" b="1">
          <a:solidFill>
            <a:srgbClr val="00AEEB"/>
          </a:solidFill>
          <a:latin typeface="Arial" charset="0"/>
        </a:defRPr>
      </a:lvl8pPr>
      <a:lvl9pPr marL="1828800" algn="r" rtl="0" fontAlgn="base">
        <a:spcBef>
          <a:spcPct val="0"/>
        </a:spcBef>
        <a:spcAft>
          <a:spcPct val="0"/>
        </a:spcAft>
        <a:defRPr sz="3600" b="1">
          <a:solidFill>
            <a:srgbClr val="00AEEB"/>
          </a:solidFill>
          <a:latin typeface="Arial" charset="0"/>
        </a:defRPr>
      </a:lvl9pPr>
    </p:titleStyle>
    <p:bodyStyle>
      <a:lvl1pPr marL="273050" indent="-273050" algn="l" rtl="0" eaLnBrk="0" fontAlgn="base" hangingPunct="0">
        <a:spcBef>
          <a:spcPct val="20000"/>
        </a:spcBef>
        <a:spcAft>
          <a:spcPct val="0"/>
        </a:spcAft>
        <a:buClr>
          <a:srgbClr val="013A81"/>
        </a:buClr>
        <a:buSzPct val="95000"/>
        <a:buFont typeface="Wingdings 2" pitchFamily="18" charset="2"/>
        <a:buChar char=""/>
        <a:defRPr sz="2600" kern="1200">
          <a:solidFill>
            <a:srgbClr val="013A81"/>
          </a:solidFill>
          <a:latin typeface="+mn-lt"/>
          <a:ea typeface="+mn-ea"/>
          <a:cs typeface="+mn-cs"/>
        </a:defRPr>
      </a:lvl1pPr>
      <a:lvl2pPr marL="639763" indent="-246063" algn="l" rtl="0" eaLnBrk="0" fontAlgn="base" hangingPunct="0">
        <a:spcBef>
          <a:spcPct val="20000"/>
        </a:spcBef>
        <a:spcAft>
          <a:spcPct val="0"/>
        </a:spcAft>
        <a:buClr>
          <a:srgbClr val="00AEEB"/>
        </a:buClr>
        <a:buFont typeface="Wingdings 2" pitchFamily="18" charset="2"/>
        <a:buChar char=""/>
        <a:defRPr sz="2400" kern="1200">
          <a:solidFill>
            <a:srgbClr val="013A81"/>
          </a:solidFill>
          <a:latin typeface="+mn-lt"/>
          <a:ea typeface="+mn-ea"/>
          <a:cs typeface="+mn-cs"/>
        </a:defRPr>
      </a:lvl2pPr>
      <a:lvl3pPr marL="914400" indent="-246063" algn="l" rtl="0" eaLnBrk="0" fontAlgn="base" hangingPunct="0">
        <a:spcBef>
          <a:spcPct val="20000"/>
        </a:spcBef>
        <a:spcAft>
          <a:spcPct val="0"/>
        </a:spcAft>
        <a:buClr>
          <a:srgbClr val="00AEEB"/>
        </a:buClr>
        <a:buFont typeface="Wingdings 2" pitchFamily="18" charset="2"/>
        <a:buChar char=""/>
        <a:defRPr sz="2100" kern="1200">
          <a:solidFill>
            <a:srgbClr val="013A81"/>
          </a:solidFill>
          <a:latin typeface="+mn-lt"/>
          <a:ea typeface="+mn-ea"/>
          <a:cs typeface="+mn-cs"/>
        </a:defRPr>
      </a:lvl3pPr>
      <a:lvl4pPr marL="1187450"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4pPr>
      <a:lvl5pPr marL="1462088"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isgyh.csgb.gov.t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p:nvPr>
        </p:nvSpPr>
        <p:spPr>
          <a:xfrm>
            <a:off x="0" y="5876925"/>
            <a:ext cx="9144000" cy="647700"/>
          </a:xfrm>
        </p:spPr>
        <p:txBody>
          <a:bodyPr/>
          <a:lstStyle/>
          <a:p>
            <a:r>
              <a:rPr lang="tr-TR" altLang="tr-TR" sz="1400" dirty="0" smtClean="0">
                <a:latin typeface="Calibri" pitchFamily="34" charset="0"/>
              </a:rPr>
              <a:t>Kasım </a:t>
            </a:r>
            <a:r>
              <a:rPr lang="tr-TR" altLang="tr-TR" sz="1400" dirty="0">
                <a:latin typeface="Calibri" pitchFamily="34" charset="0"/>
              </a:rPr>
              <a:t>- 2013</a:t>
            </a:r>
          </a:p>
        </p:txBody>
      </p:sp>
      <p:sp>
        <p:nvSpPr>
          <p:cNvPr id="5124" name="Rectangle 6"/>
          <p:cNvSpPr>
            <a:spLocks noChangeArrowheads="1"/>
          </p:cNvSpPr>
          <p:nvPr/>
        </p:nvSpPr>
        <p:spPr bwMode="auto">
          <a:xfrm>
            <a:off x="0" y="328498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tr-T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mn-cs"/>
              </a:rPr>
              <a:t>İŞ SAĞLIĞI VE GÜVENLİĞİ KAYIT TAKİP VE İZLEME PROGRAMI </a:t>
            </a:r>
          </a:p>
          <a:p>
            <a:pPr algn="ctr">
              <a:defRPr/>
            </a:pPr>
            <a:r>
              <a:rPr lang="tr-T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mn-cs"/>
              </a:rPr>
              <a:t>(İSG-KATİP) İLE İSG HİZMETLERİNİN YÜRÜTÜLMESİ</a:t>
            </a:r>
          </a:p>
        </p:txBody>
      </p:sp>
      <p:sp>
        <p:nvSpPr>
          <p:cNvPr id="4100"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267E23-65AF-4E65-9C5A-AE84BCC978F6}" type="slidenum">
              <a:rPr lang="tr-TR" altLang="tr-TR" smtClean="0">
                <a:solidFill>
                  <a:srgbClr val="013A81"/>
                </a:solidFill>
                <a:latin typeface="Constantia" pitchFamily="18" charset="0"/>
              </a:rPr>
              <a:pPr eaLnBrk="1" hangingPunct="1"/>
              <a:t>1</a:t>
            </a:fld>
            <a:endParaRPr lang="tr-TR" altLang="tr-TR" smtClean="0">
              <a:solidFill>
                <a:srgbClr val="013A81"/>
              </a:solidFill>
              <a:latin typeface="Constantia" pitchFamily="18" charset="0"/>
            </a:endParaRPr>
          </a:p>
        </p:txBody>
      </p:sp>
      <p:sp>
        <p:nvSpPr>
          <p:cNvPr id="5" name="Rectangle 6"/>
          <p:cNvSpPr>
            <a:spLocks noChangeArrowheads="1"/>
          </p:cNvSpPr>
          <p:nvPr/>
        </p:nvSpPr>
        <p:spPr bwMode="auto">
          <a:xfrm>
            <a:off x="-23416" y="4581128"/>
            <a:ext cx="9167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tr-TR" sz="1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mn-cs"/>
              </a:rPr>
              <a:t>KEMAL ÖZAT</a:t>
            </a:r>
          </a:p>
          <a:p>
            <a:pPr algn="ctr">
              <a:defRPr/>
            </a:pPr>
            <a:endParaRPr lang="tr-TR" sz="1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mn-cs"/>
            </a:endParaRPr>
          </a:p>
          <a:p>
            <a:pPr algn="ctr">
              <a:defRPr/>
            </a:pPr>
            <a:r>
              <a:rPr lang="tr-TR"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mn-cs"/>
              </a:rPr>
              <a:t>İSG Uzman YARD.</a:t>
            </a:r>
            <a:endParaRPr lang="tr-TR" sz="1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MEVCUT </a:t>
            </a:r>
            <a:r>
              <a:rPr lang="tr-TR" sz="3500">
                <a:latin typeface="Calibri" pitchFamily="34" charset="0"/>
              </a:rPr>
              <a:t>DURUM</a:t>
            </a:r>
          </a:p>
        </p:txBody>
      </p:sp>
      <p:sp>
        <p:nvSpPr>
          <p:cNvPr id="3" name="Slayt Numarası Yer Tutucusu 2"/>
          <p:cNvSpPr>
            <a:spLocks noGrp="1"/>
          </p:cNvSpPr>
          <p:nvPr>
            <p:ph type="sldNum" sz="quarter" idx="12"/>
          </p:nvPr>
        </p:nvSpPr>
        <p:spPr/>
        <p:txBody>
          <a:bodyPr/>
          <a:lstStyle/>
          <a:p>
            <a:pPr>
              <a:defRPr/>
            </a:pPr>
            <a:fld id="{1562CFF1-441D-4BA8-B164-C30CCE4EF41A}" type="slidenum">
              <a:rPr lang="tr-TR" smtClean="0"/>
              <a:pPr>
                <a:defRPr/>
              </a:pPr>
              <a:t>10</a:t>
            </a:fld>
            <a:endParaRPr lang="tr-TR"/>
          </a:p>
        </p:txBody>
      </p:sp>
      <p:sp>
        <p:nvSpPr>
          <p:cNvPr id="15364"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5365" name="Picture 2" descr="C:\Users\Ferdi\Desktop\kati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00213"/>
            <a:ext cx="912495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dirty="0" smtClean="0">
                <a:latin typeface="Calibri" pitchFamily="34" charset="0"/>
              </a:rPr>
              <a:t>İSG HİZMETLERİNİN YÜRÜTÜLMESİ</a:t>
            </a:r>
            <a:endParaRPr lang="tr-TR" sz="3500" dirty="0">
              <a:latin typeface="Calibri" pitchFamily="34" charset="0"/>
            </a:endParaRPr>
          </a:p>
        </p:txBody>
      </p:sp>
      <p:sp>
        <p:nvSpPr>
          <p:cNvPr id="7171" name="2 Metin Yer Tutucusu"/>
          <p:cNvSpPr>
            <a:spLocks noGrp="1"/>
          </p:cNvSpPr>
          <p:nvPr>
            <p:ph type="body" idx="1"/>
          </p:nvPr>
        </p:nvSpPr>
        <p:spPr>
          <a:xfrm>
            <a:off x="323850" y="1773238"/>
            <a:ext cx="8424863" cy="4968875"/>
          </a:xfrm>
        </p:spPr>
        <p:txBody>
          <a:bodyPr/>
          <a:lstStyle/>
          <a:p>
            <a:pPr algn="just">
              <a:defRPr/>
            </a:pPr>
            <a:r>
              <a:rPr lang="tr-TR" sz="2000" dirty="0" smtClean="0">
                <a:solidFill>
                  <a:schemeClr val="bg1"/>
                </a:solidFill>
                <a:latin typeface="Calibri" pitchFamily="34" charset="0"/>
              </a:rPr>
              <a:t>İSG Hizmetlerinin Kayıt, Takip, Kontrolü T.C. Çalışma ve Sosyal Güvenlik Bakanlığı İş Sağlığı ve Güvenliği Genel Müdürlüğü – Yetkilendirme Daire Başkanlığı tarafından yapılmaktadır.</a:t>
            </a:r>
          </a:p>
          <a:p>
            <a:pPr algn="just">
              <a:defRPr/>
            </a:pPr>
            <a:endParaRPr lang="tr-TR" sz="2000" dirty="0">
              <a:solidFill>
                <a:schemeClr val="bg1"/>
              </a:solidFill>
              <a:latin typeface="Calibri" pitchFamily="34" charset="0"/>
            </a:endParaRPr>
          </a:p>
          <a:p>
            <a:pPr algn="just">
              <a:defRPr/>
            </a:pPr>
            <a:r>
              <a:rPr lang="tr-TR" sz="2000" dirty="0" smtClean="0">
                <a:solidFill>
                  <a:schemeClr val="bg1"/>
                </a:solidFill>
                <a:latin typeface="Calibri" pitchFamily="34" charset="0"/>
              </a:rPr>
              <a:t>İşyerlerinin bireysel olarak İSG Hizmetlerini gerçekleştirebilmeleri için;</a:t>
            </a:r>
          </a:p>
          <a:p>
            <a:pPr algn="just">
              <a:defRPr/>
            </a:pPr>
            <a:endParaRPr lang="tr-TR" sz="2000" dirty="0">
              <a:solidFill>
                <a:schemeClr val="bg1"/>
              </a:solidFill>
              <a:latin typeface="Calibri" pitchFamily="34" charset="0"/>
            </a:endParaRPr>
          </a:p>
          <a:p>
            <a:pPr algn="just">
              <a:defRPr/>
            </a:pPr>
            <a:r>
              <a:rPr lang="tr-TR" sz="2000" dirty="0" smtClean="0">
                <a:solidFill>
                  <a:schemeClr val="bg1"/>
                </a:solidFill>
                <a:latin typeface="Calibri" pitchFamily="34" charset="0"/>
                <a:hlinkClick r:id="rId2"/>
              </a:rPr>
              <a:t>http://isgkatip.csgb.gov.tr</a:t>
            </a:r>
            <a:r>
              <a:rPr lang="tr-TR" sz="2000" dirty="0" smtClean="0">
                <a:solidFill>
                  <a:schemeClr val="bg1"/>
                </a:solidFill>
                <a:latin typeface="Calibri" pitchFamily="34" charset="0"/>
              </a:rPr>
              <a:t> adresine giriş yaptıktan sonra,</a:t>
            </a:r>
          </a:p>
          <a:p>
            <a:pPr marL="457200" indent="-457200" algn="just">
              <a:buFont typeface="+mj-lt"/>
              <a:buAutoNum type="arabicPeriod"/>
              <a:defRPr/>
            </a:pPr>
            <a:r>
              <a:rPr lang="tr-TR" sz="2000" dirty="0" err="1" smtClean="0">
                <a:solidFill>
                  <a:schemeClr val="bg1"/>
                </a:solidFill>
                <a:latin typeface="Calibri" pitchFamily="34" charset="0"/>
              </a:rPr>
              <a:t>SGK’da</a:t>
            </a:r>
            <a:r>
              <a:rPr lang="tr-TR" sz="2000" dirty="0" smtClean="0">
                <a:solidFill>
                  <a:schemeClr val="bg1"/>
                </a:solidFill>
                <a:latin typeface="Calibri" pitchFamily="34" charset="0"/>
              </a:rPr>
              <a:t> </a:t>
            </a:r>
            <a:r>
              <a:rPr lang="tr-TR" sz="2000" dirty="0">
                <a:solidFill>
                  <a:schemeClr val="bg1"/>
                </a:solidFill>
                <a:latin typeface="Calibri" pitchFamily="34" charset="0"/>
              </a:rPr>
              <a:t>kayıtlı işyeri </a:t>
            </a:r>
            <a:r>
              <a:rPr lang="tr-TR" sz="2000" b="1" u="sng" dirty="0" smtClean="0">
                <a:solidFill>
                  <a:schemeClr val="bg1"/>
                </a:solidFill>
                <a:latin typeface="Calibri" pitchFamily="34" charset="0"/>
              </a:rPr>
              <a:t>e-Bildirge</a:t>
            </a:r>
            <a:r>
              <a:rPr lang="tr-TR" sz="2000" dirty="0" smtClean="0">
                <a:solidFill>
                  <a:schemeClr val="bg1"/>
                </a:solidFill>
                <a:latin typeface="Calibri" pitchFamily="34" charset="0"/>
              </a:rPr>
              <a:t> yöneticilerinin  e-Devlet şifresi/Elektronik imzası,</a:t>
            </a:r>
          </a:p>
          <a:p>
            <a:pPr marL="457200" indent="-457200" algn="just">
              <a:buFont typeface="+mj-lt"/>
              <a:buAutoNum type="arabicPeriod"/>
              <a:defRPr/>
            </a:pPr>
            <a:r>
              <a:rPr lang="tr-TR" sz="2000" dirty="0" smtClean="0">
                <a:solidFill>
                  <a:schemeClr val="bg1"/>
                </a:solidFill>
                <a:latin typeface="Calibri" pitchFamily="34" charset="0"/>
              </a:rPr>
              <a:t>Görevlendireceğiniz İSG Profesyonelinin T.C. Kimlik numarasının bilinmesi yeterli olacaktır.</a:t>
            </a:r>
          </a:p>
          <a:p>
            <a:pPr algn="just">
              <a:defRPr/>
            </a:pPr>
            <a:endParaRPr lang="tr-TR" sz="2000" dirty="0">
              <a:solidFill>
                <a:schemeClr val="bg1"/>
              </a:solidFill>
              <a:latin typeface="Calibri" pitchFamily="34" charset="0"/>
            </a:endParaRPr>
          </a:p>
          <a:p>
            <a:pPr algn="just">
              <a:defRPr/>
            </a:pPr>
            <a:r>
              <a:rPr lang="tr-TR" sz="2000" dirty="0" smtClean="0">
                <a:solidFill>
                  <a:schemeClr val="bg1"/>
                </a:solidFill>
                <a:latin typeface="Calibri" pitchFamily="34" charset="0"/>
              </a:rPr>
              <a:t>Sisteme giriş yaptıktan sonra açılan yönetici ekranında İşyerinize ait çalışan sayısı, tehlike sınıfı, SGK bilgilerini kontrol etmeyi unutmayınız. </a:t>
            </a: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smtClean="0">
              <a:solidFill>
                <a:schemeClr val="bg1"/>
              </a:solidFill>
              <a:latin typeface="Calibri" pitchFamily="34" charset="0"/>
            </a:endParaRPr>
          </a:p>
          <a:p>
            <a:pPr marL="457200" indent="-457200" algn="just">
              <a:buFont typeface="+mj-lt"/>
              <a:buAutoNum type="arabicPeriod" startAt="6"/>
              <a:defRPr/>
            </a:pPr>
            <a:endParaRPr lang="tr-TR" sz="2000" dirty="0" smtClean="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lnSpc>
                <a:spcPct val="200000"/>
              </a:lnSpc>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smtClean="0">
              <a:solidFill>
                <a:schemeClr val="bg1"/>
              </a:solidFill>
              <a:latin typeface="Calibri" pitchFamily="34" charset="0"/>
            </a:endParaRPr>
          </a:p>
        </p:txBody>
      </p:sp>
      <p:sp>
        <p:nvSpPr>
          <p:cNvPr id="3" name="Slayt Numarası Yer Tutucusu 2"/>
          <p:cNvSpPr>
            <a:spLocks noGrp="1"/>
          </p:cNvSpPr>
          <p:nvPr>
            <p:ph type="sldNum" sz="quarter" idx="12"/>
          </p:nvPr>
        </p:nvSpPr>
        <p:spPr/>
        <p:txBody>
          <a:bodyPr/>
          <a:lstStyle/>
          <a:p>
            <a:pPr>
              <a:defRPr/>
            </a:pPr>
            <a:fld id="{FC024724-CF8B-47E2-9DA9-BC3C8248285F}" type="slidenum">
              <a:rPr lang="tr-TR" smtClean="0"/>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76672"/>
            <a:ext cx="7772400" cy="1362456"/>
          </a:xfrm>
        </p:spPr>
        <p:txBody>
          <a:bodyPr/>
          <a:lstStyle/>
          <a:p>
            <a:pPr algn="ctr"/>
            <a:r>
              <a:rPr lang="tr-TR" sz="3500" dirty="0" smtClean="0">
                <a:latin typeface="Calibri" panose="020F0502020204030204" pitchFamily="34" charset="0"/>
              </a:rPr>
              <a:t>HİZMET ALAN İŞYERİ İLE İSG PROFESYONELİ ARASINDAKİ SÖZLEŞME</a:t>
            </a:r>
            <a:endParaRPr lang="tr-TR" sz="3500" dirty="0">
              <a:latin typeface="Calibri" panose="020F0502020204030204" pitchFamily="34" charset="0"/>
            </a:endParaRPr>
          </a:p>
        </p:txBody>
      </p:sp>
      <p:sp>
        <p:nvSpPr>
          <p:cNvPr id="3" name="Metin Yer Tutucusu 2"/>
          <p:cNvSpPr>
            <a:spLocks noGrp="1"/>
          </p:cNvSpPr>
          <p:nvPr>
            <p:ph type="body" idx="1"/>
          </p:nvPr>
        </p:nvSpPr>
        <p:spPr>
          <a:xfrm>
            <a:off x="539552" y="2060848"/>
            <a:ext cx="7560840" cy="4104456"/>
          </a:xfrm>
        </p:spPr>
        <p:txBody>
          <a:bodyPr/>
          <a:lstStyle/>
          <a:p>
            <a:pPr algn="just"/>
            <a:r>
              <a:rPr lang="tr-TR" sz="2000" dirty="0" smtClean="0">
                <a:solidFill>
                  <a:schemeClr val="bg1"/>
                </a:solidFill>
                <a:latin typeface="Calibri" panose="020F0502020204030204" pitchFamily="34" charset="0"/>
              </a:rPr>
              <a:t>-Şirket adına yetkili kişi İSG-</a:t>
            </a:r>
            <a:r>
              <a:rPr lang="tr-TR" sz="2000" dirty="0" err="1" smtClean="0">
                <a:solidFill>
                  <a:schemeClr val="bg1"/>
                </a:solidFill>
                <a:latin typeface="Calibri" panose="020F0502020204030204" pitchFamily="34" charset="0"/>
              </a:rPr>
              <a:t>KATİP’e</a:t>
            </a:r>
            <a:r>
              <a:rPr lang="tr-TR" sz="2000" dirty="0" smtClean="0">
                <a:solidFill>
                  <a:schemeClr val="bg1"/>
                </a:solidFill>
                <a:latin typeface="Calibri" panose="020F0502020204030204" pitchFamily="34" charset="0"/>
              </a:rPr>
              <a:t> e-Devlet üzerinden giriş yapar.</a:t>
            </a:r>
          </a:p>
          <a:p>
            <a:pPr algn="just"/>
            <a:r>
              <a:rPr lang="tr-TR" sz="2000" dirty="0" smtClean="0">
                <a:solidFill>
                  <a:schemeClr val="bg1"/>
                </a:solidFill>
                <a:latin typeface="Calibri" panose="020F0502020204030204" pitchFamily="34" charset="0"/>
              </a:rPr>
              <a:t>-’’Kurum Seçiniz’’ ekranından sözleşme yapacağı SGK sicil numarasını  seçer ve Giriş butonuna tıklar.</a:t>
            </a:r>
          </a:p>
          <a:p>
            <a:pPr algn="just"/>
            <a:r>
              <a:rPr lang="tr-TR" sz="2000" dirty="0" smtClean="0">
                <a:solidFill>
                  <a:schemeClr val="bg1"/>
                </a:solidFill>
                <a:latin typeface="Calibri" panose="020F0502020204030204" pitchFamily="34" charset="0"/>
              </a:rPr>
              <a:t>-Sol taraftaki </a:t>
            </a:r>
            <a:r>
              <a:rPr lang="tr-TR" sz="2000" dirty="0" err="1" smtClean="0">
                <a:solidFill>
                  <a:schemeClr val="bg1"/>
                </a:solidFill>
                <a:latin typeface="Calibri" panose="020F0502020204030204" pitchFamily="34" charset="0"/>
              </a:rPr>
              <a:t>Menü’den</a:t>
            </a:r>
            <a:r>
              <a:rPr lang="tr-TR" sz="2000" dirty="0" smtClean="0">
                <a:solidFill>
                  <a:schemeClr val="bg1"/>
                </a:solidFill>
                <a:latin typeface="Calibri" panose="020F0502020204030204" pitchFamily="34" charset="0"/>
              </a:rPr>
              <a:t> ‘’Görevlendirme-Sözleşme’’ butonunu tıklar.</a:t>
            </a:r>
          </a:p>
          <a:p>
            <a:pPr algn="just"/>
            <a:r>
              <a:rPr lang="tr-TR" sz="2000" dirty="0" smtClean="0">
                <a:solidFill>
                  <a:schemeClr val="bg1"/>
                </a:solidFill>
                <a:latin typeface="Calibri" panose="020F0502020204030204" pitchFamily="34" charset="0"/>
              </a:rPr>
              <a:t>-Sağ tarafta açılan ‘’Görevlendirme-Sözleşme’’ penceresinden Yeni butonunu tıklar.</a:t>
            </a:r>
          </a:p>
          <a:p>
            <a:pPr algn="just"/>
            <a:r>
              <a:rPr lang="tr-TR" sz="2000" dirty="0" smtClean="0">
                <a:solidFill>
                  <a:schemeClr val="bg1"/>
                </a:solidFill>
                <a:latin typeface="Calibri" panose="020F0502020204030204" pitchFamily="34" charset="0"/>
              </a:rPr>
              <a:t>-Karşısına gelen Form ekranından ilgili alanları görevlendireceği personele göre doldurur.(Sertifika türü, çalışma süresi, TC Kimlik No …)</a:t>
            </a:r>
          </a:p>
          <a:p>
            <a:pPr algn="just"/>
            <a:r>
              <a:rPr lang="tr-TR" sz="2000" dirty="0" smtClean="0">
                <a:solidFill>
                  <a:schemeClr val="bg1"/>
                </a:solidFill>
                <a:latin typeface="Calibri" panose="020F0502020204030204" pitchFamily="34" charset="0"/>
              </a:rPr>
              <a:t>-’’Kaydet’’ butonuna tıklar ve Sözleşme İşveren tarafından hazırlanmış olur.</a:t>
            </a:r>
          </a:p>
          <a:p>
            <a:pPr algn="just"/>
            <a:r>
              <a:rPr lang="tr-TR" sz="2000" dirty="0" smtClean="0">
                <a:solidFill>
                  <a:schemeClr val="bg1"/>
                </a:solidFill>
                <a:latin typeface="Calibri" panose="020F0502020204030204" pitchFamily="34" charset="0"/>
              </a:rPr>
              <a:t>-İSG Profesyoneli kendi hesabından İSG-</a:t>
            </a:r>
            <a:r>
              <a:rPr lang="tr-TR" sz="2000" dirty="0" err="1" smtClean="0">
                <a:solidFill>
                  <a:schemeClr val="bg1"/>
                </a:solidFill>
                <a:latin typeface="Calibri" panose="020F0502020204030204" pitchFamily="34" charset="0"/>
              </a:rPr>
              <a:t>KATİP’e</a:t>
            </a:r>
            <a:r>
              <a:rPr lang="tr-TR" sz="2000" dirty="0" smtClean="0">
                <a:solidFill>
                  <a:schemeClr val="bg1"/>
                </a:solidFill>
                <a:latin typeface="Calibri" panose="020F0502020204030204" pitchFamily="34" charset="0"/>
              </a:rPr>
              <a:t> giriş yapar  hazırlanan sözleşmeyi onaylar. Böylece sözleşme işlemi tamamlanmış olur.</a:t>
            </a:r>
            <a:endParaRPr lang="tr-TR" sz="2000" dirty="0">
              <a:solidFill>
                <a:schemeClr val="bg1"/>
              </a:solidFill>
              <a:latin typeface="Calibri" panose="020F0502020204030204" pitchFamily="34" charset="0"/>
            </a:endParaRP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12</a:t>
            </a:fld>
            <a:endParaRPr lang="tr-TR"/>
          </a:p>
        </p:txBody>
      </p:sp>
    </p:spTree>
    <p:extLst>
      <p:ext uri="{BB962C8B-B14F-4D97-AF65-F5344CB8AC3E}">
        <p14:creationId xmlns:p14="http://schemas.microsoft.com/office/powerpoint/2010/main" val="622371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dirty="0" smtClean="0">
                <a:latin typeface="Calibri" pitchFamily="34" charset="0"/>
              </a:rPr>
              <a:t>İSG HİZMETLERİNİN YÜRÜTÜLMESİ</a:t>
            </a:r>
            <a:endParaRPr lang="tr-TR" sz="3500" dirty="0">
              <a:latin typeface="Calibri" pitchFamily="34" charset="0"/>
            </a:endParaRPr>
          </a:p>
        </p:txBody>
      </p:sp>
      <p:sp>
        <p:nvSpPr>
          <p:cNvPr id="3" name="Slayt Numarası Yer Tutucusu 2"/>
          <p:cNvSpPr>
            <a:spLocks noGrp="1"/>
          </p:cNvSpPr>
          <p:nvPr>
            <p:ph type="sldNum" sz="quarter" idx="12"/>
          </p:nvPr>
        </p:nvSpPr>
        <p:spPr/>
        <p:txBody>
          <a:bodyPr/>
          <a:lstStyle/>
          <a:p>
            <a:pPr>
              <a:defRPr/>
            </a:pPr>
            <a:fld id="{5B38CDA4-F3B1-4D21-A0A1-AB4E4E2B13D3}" type="slidenum">
              <a:rPr lang="tr-TR" smtClean="0"/>
              <a:pPr>
                <a:defRPr/>
              </a:pPr>
              <a:t>13</a:t>
            </a:fld>
            <a:endParaRPr lang="tr-TR"/>
          </a:p>
        </p:txBody>
      </p:sp>
      <p:sp>
        <p:nvSpPr>
          <p:cNvPr id="10244"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0246" name="Picture 6" descr="C:\Users\Kemal Özat\Documents\İSG\Kanun Tanıtımı\İSG-KATİP giri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29844" cy="5328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Metin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14</a:t>
            </a:fld>
            <a:endParaRPr lang="tr-TR"/>
          </a:p>
        </p:txBody>
      </p:sp>
      <p:pic>
        <p:nvPicPr>
          <p:cNvPr id="27650" name="Picture 2" descr="C:\Users\Kemal Özat\Documents\İSG\Kanun Tanıtımı\e-devlet giri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804856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3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dirty="0" smtClean="0">
                <a:latin typeface="Calibri" pitchFamily="34" charset="0"/>
              </a:rPr>
              <a:t>İSG HİZMETLERİNİN YÜRÜTÜLMESİ</a:t>
            </a:r>
            <a:endParaRPr lang="tr-TR" sz="3500" dirty="0">
              <a:latin typeface="Calibri" pitchFamily="34" charset="0"/>
            </a:endParaRPr>
          </a:p>
        </p:txBody>
      </p:sp>
      <p:sp>
        <p:nvSpPr>
          <p:cNvPr id="3" name="Slayt Numarası Yer Tutucusu 2"/>
          <p:cNvSpPr>
            <a:spLocks noGrp="1"/>
          </p:cNvSpPr>
          <p:nvPr>
            <p:ph type="sldNum" sz="quarter" idx="12"/>
          </p:nvPr>
        </p:nvSpPr>
        <p:spPr/>
        <p:txBody>
          <a:bodyPr/>
          <a:lstStyle/>
          <a:p>
            <a:pPr>
              <a:defRPr/>
            </a:pPr>
            <a:fld id="{560A48C2-A13E-4CFE-A79D-40BEBBE0D7D9}" type="slidenum">
              <a:rPr lang="tr-TR" smtClean="0"/>
              <a:pPr>
                <a:defRPr/>
              </a:pPr>
              <a:t>15</a:t>
            </a:fld>
            <a:endParaRPr lang="tr-TR"/>
          </a:p>
        </p:txBody>
      </p:sp>
      <p:sp>
        <p:nvSpPr>
          <p:cNvPr id="11268"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1269" name="Picture 3" descr="C:\Users\Ferdi\Desktop\kati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İSG HİZMETLERİNİN YÜRÜTÜLMESİ</a:t>
            </a:r>
            <a:endParaRPr lang="tr-TR" sz="3500">
              <a:latin typeface="Calibri" pitchFamily="34" charset="0"/>
            </a:endParaRPr>
          </a:p>
        </p:txBody>
      </p:sp>
      <p:sp>
        <p:nvSpPr>
          <p:cNvPr id="3" name="Slayt Numarası Yer Tutucusu 2"/>
          <p:cNvSpPr>
            <a:spLocks noGrp="1"/>
          </p:cNvSpPr>
          <p:nvPr>
            <p:ph type="sldNum" sz="quarter" idx="12"/>
          </p:nvPr>
        </p:nvSpPr>
        <p:spPr/>
        <p:txBody>
          <a:bodyPr/>
          <a:lstStyle/>
          <a:p>
            <a:pPr>
              <a:defRPr/>
            </a:pPr>
            <a:fld id="{B4E72721-6FA3-4F11-B50F-EBE3DDAD2A29}" type="slidenum">
              <a:rPr lang="tr-TR" smtClean="0"/>
              <a:pPr>
                <a:defRPr/>
              </a:pPr>
              <a:t>16</a:t>
            </a:fld>
            <a:endParaRPr lang="tr-TR"/>
          </a:p>
        </p:txBody>
      </p:sp>
      <p:sp>
        <p:nvSpPr>
          <p:cNvPr id="17412"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7413" name="Picture 2" descr="C:\Users\Ferdi\Desktop\Bireyseller için İSG-KATİP\bireys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0063"/>
            <a:ext cx="9118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İSG HİZMETLERİNİN YÜRÜTÜLMESİ</a:t>
            </a:r>
            <a:endParaRPr lang="tr-TR" sz="3500">
              <a:latin typeface="Calibri" pitchFamily="34" charset="0"/>
            </a:endParaRPr>
          </a:p>
        </p:txBody>
      </p:sp>
      <p:sp>
        <p:nvSpPr>
          <p:cNvPr id="3" name="Slayt Numarası Yer Tutucusu 2"/>
          <p:cNvSpPr>
            <a:spLocks noGrp="1"/>
          </p:cNvSpPr>
          <p:nvPr>
            <p:ph type="sldNum" sz="quarter" idx="12"/>
          </p:nvPr>
        </p:nvSpPr>
        <p:spPr/>
        <p:txBody>
          <a:bodyPr/>
          <a:lstStyle/>
          <a:p>
            <a:pPr>
              <a:defRPr/>
            </a:pPr>
            <a:fld id="{FE8E9395-D74B-41B0-83B2-70EDC5341922}" type="slidenum">
              <a:rPr lang="tr-TR" smtClean="0"/>
              <a:pPr>
                <a:defRPr/>
              </a:pPr>
              <a:t>17</a:t>
            </a:fld>
            <a:endParaRPr lang="tr-TR"/>
          </a:p>
        </p:txBody>
      </p:sp>
      <p:sp>
        <p:nvSpPr>
          <p:cNvPr id="18436"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8437" name="Picture 2" descr="C:\Users\Ferdi\Desktop\Bireyseller için İSG-KATİP\bireyse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6700"/>
            <a:ext cx="9144000"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İSG HİZMETLERİNİN YÜRÜTÜLMESİ</a:t>
            </a:r>
            <a:endParaRPr lang="tr-TR" sz="3500">
              <a:latin typeface="Calibri" pitchFamily="34" charset="0"/>
            </a:endParaRPr>
          </a:p>
        </p:txBody>
      </p:sp>
      <p:sp>
        <p:nvSpPr>
          <p:cNvPr id="3" name="Slayt Numarası Yer Tutucusu 2"/>
          <p:cNvSpPr>
            <a:spLocks noGrp="1"/>
          </p:cNvSpPr>
          <p:nvPr>
            <p:ph type="sldNum" sz="quarter" idx="12"/>
          </p:nvPr>
        </p:nvSpPr>
        <p:spPr/>
        <p:txBody>
          <a:bodyPr/>
          <a:lstStyle/>
          <a:p>
            <a:pPr>
              <a:defRPr/>
            </a:pPr>
            <a:fld id="{FF4F0F08-42BA-4744-A28A-B76D9476DDBC}" type="slidenum">
              <a:rPr lang="tr-TR" smtClean="0"/>
              <a:pPr>
                <a:defRPr/>
              </a:pPr>
              <a:t>18</a:t>
            </a:fld>
            <a:endParaRPr lang="tr-TR"/>
          </a:p>
        </p:txBody>
      </p:sp>
      <p:sp>
        <p:nvSpPr>
          <p:cNvPr id="19460"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9461" name="Picture 2" descr="C:\Users\Ferdi\Desktop\Bireyseller için İSG-KATİP\isg-profesyone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7525"/>
            <a:ext cx="9174163"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dirty="0" smtClean="0">
                <a:latin typeface="Calibri" pitchFamily="34" charset="0"/>
              </a:rPr>
              <a:t>İSG HİZMETLERİNİN YÜRÜTÜLMESİ</a:t>
            </a:r>
            <a:endParaRPr lang="tr-TR" sz="3500" dirty="0">
              <a:latin typeface="Calibri" pitchFamily="34" charset="0"/>
            </a:endParaRPr>
          </a:p>
        </p:txBody>
      </p:sp>
      <p:sp>
        <p:nvSpPr>
          <p:cNvPr id="7171" name="2 Metin Yer Tutucusu"/>
          <p:cNvSpPr>
            <a:spLocks noGrp="1"/>
          </p:cNvSpPr>
          <p:nvPr>
            <p:ph type="body" idx="1"/>
          </p:nvPr>
        </p:nvSpPr>
        <p:spPr>
          <a:xfrm>
            <a:off x="468313" y="1773238"/>
            <a:ext cx="8280400" cy="4679950"/>
          </a:xfrm>
        </p:spPr>
        <p:txBody>
          <a:bodyPr/>
          <a:lstStyle/>
          <a:p>
            <a:pPr algn="just">
              <a:defRPr/>
            </a:pPr>
            <a:r>
              <a:rPr lang="tr-TR" sz="2000" dirty="0" err="1" smtClean="0">
                <a:solidFill>
                  <a:schemeClr val="bg1"/>
                </a:solidFill>
                <a:latin typeface="Calibri" pitchFamily="34" charset="0"/>
              </a:rPr>
              <a:t>OSGB’ler</a:t>
            </a:r>
            <a:r>
              <a:rPr lang="tr-TR" sz="2000" dirty="0" smtClean="0">
                <a:solidFill>
                  <a:schemeClr val="bg1"/>
                </a:solidFill>
                <a:latin typeface="Calibri" pitchFamily="34" charset="0"/>
              </a:rPr>
              <a:t> ile İSG Hizmetlerini gerçekleştirebilmek için;</a:t>
            </a:r>
          </a:p>
          <a:p>
            <a:pPr algn="just">
              <a:defRPr/>
            </a:pPr>
            <a:endParaRPr lang="tr-TR" sz="2000" dirty="0">
              <a:solidFill>
                <a:schemeClr val="bg1"/>
              </a:solidFill>
              <a:latin typeface="Calibri" pitchFamily="34" charset="0"/>
            </a:endParaRPr>
          </a:p>
          <a:p>
            <a:pPr marL="457200" indent="-457200" algn="just">
              <a:buFont typeface="+mj-lt"/>
              <a:buAutoNum type="arabicPeriod"/>
              <a:defRPr/>
            </a:pPr>
            <a:r>
              <a:rPr lang="tr-TR" sz="2000" dirty="0" smtClean="0">
                <a:solidFill>
                  <a:schemeClr val="bg1"/>
                </a:solidFill>
                <a:latin typeface="Calibri" pitchFamily="34" charset="0"/>
              </a:rPr>
              <a:t>Hizmet alacak İşyerlerinin </a:t>
            </a:r>
            <a:r>
              <a:rPr lang="tr-TR" sz="2000" dirty="0" err="1" smtClean="0">
                <a:solidFill>
                  <a:schemeClr val="bg1"/>
                </a:solidFill>
                <a:latin typeface="Calibri" pitchFamily="34" charset="0"/>
              </a:rPr>
              <a:t>OSGB’lere</a:t>
            </a:r>
            <a:r>
              <a:rPr lang="tr-TR" sz="2000" dirty="0" smtClean="0">
                <a:solidFill>
                  <a:schemeClr val="bg1"/>
                </a:solidFill>
                <a:latin typeface="Calibri" pitchFamily="34" charset="0"/>
              </a:rPr>
              <a:t> SGK numaralarını tam ve doğru bir şekilde bildirmeleri,</a:t>
            </a:r>
          </a:p>
          <a:p>
            <a:pPr marL="457200" indent="-457200" algn="just">
              <a:buFont typeface="+mj-lt"/>
              <a:buAutoNum type="arabicPeriod"/>
              <a:defRPr/>
            </a:pPr>
            <a:endParaRPr lang="tr-TR" sz="2000" dirty="0">
              <a:solidFill>
                <a:schemeClr val="bg1"/>
              </a:solidFill>
              <a:latin typeface="Calibri" pitchFamily="34" charset="0"/>
            </a:endParaRPr>
          </a:p>
          <a:p>
            <a:pPr marL="457200" indent="-457200" algn="just">
              <a:buFont typeface="+mj-lt"/>
              <a:buAutoNum type="arabicPeriod"/>
              <a:defRPr/>
            </a:pPr>
            <a:r>
              <a:rPr lang="tr-TR" sz="2000" dirty="0" smtClean="0">
                <a:solidFill>
                  <a:schemeClr val="bg1"/>
                </a:solidFill>
                <a:latin typeface="Calibri" pitchFamily="34" charset="0"/>
              </a:rPr>
              <a:t>OSGB işlemlerini sistem üzerinden yaptıktan sonra İşyerlerinin sisteme giriş yaparak onay vermeleri yeterli olacaktır. </a:t>
            </a:r>
          </a:p>
          <a:p>
            <a:pPr marL="457200" indent="-457200" algn="just">
              <a:buFont typeface="+mj-lt"/>
              <a:buAutoNum type="arabicPeriod"/>
              <a:defRPr/>
            </a:pPr>
            <a:endParaRPr lang="tr-TR" sz="2000" dirty="0" smtClean="0">
              <a:solidFill>
                <a:schemeClr val="bg1"/>
              </a:solidFill>
              <a:latin typeface="Calibri" pitchFamily="34" charset="0"/>
            </a:endParaRPr>
          </a:p>
          <a:p>
            <a:pPr algn="just">
              <a:defRPr/>
            </a:pPr>
            <a:endParaRPr lang="tr-TR" sz="2000" dirty="0" smtClean="0">
              <a:solidFill>
                <a:schemeClr val="bg1"/>
              </a:solidFill>
              <a:latin typeface="Calibri" pitchFamily="34" charset="0"/>
            </a:endParaRPr>
          </a:p>
          <a:p>
            <a:pPr algn="just">
              <a:defRPr/>
            </a:pPr>
            <a:endParaRPr lang="tr-TR" sz="2000" dirty="0">
              <a:solidFill>
                <a:schemeClr val="bg1"/>
              </a:solidFill>
              <a:latin typeface="Calibri" pitchFamily="34" charset="0"/>
            </a:endParaRPr>
          </a:p>
          <a:p>
            <a:pPr algn="just">
              <a:defRPr/>
            </a:pPr>
            <a:r>
              <a:rPr lang="tr-TR" sz="2000" dirty="0" smtClean="0">
                <a:solidFill>
                  <a:schemeClr val="bg1"/>
                </a:solidFill>
                <a:latin typeface="Calibri" pitchFamily="34" charset="0"/>
              </a:rPr>
              <a:t>Bu işlemlerin onay süreçlerini e-Devlet şifreniz ile sistemden takip edebilirsiniz. </a:t>
            </a:r>
          </a:p>
          <a:p>
            <a:pPr marL="457200" indent="-457200" algn="just">
              <a:buFont typeface="+mj-lt"/>
              <a:buAutoNum type="arabicPeriod" startAt="6"/>
              <a:defRPr/>
            </a:pPr>
            <a:endParaRPr lang="tr-TR" sz="2000" dirty="0" smtClean="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lnSpc>
                <a:spcPct val="200000"/>
              </a:lnSpc>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smtClean="0">
              <a:solidFill>
                <a:schemeClr val="bg1"/>
              </a:solidFill>
              <a:latin typeface="Calibri" pitchFamily="34" charset="0"/>
            </a:endParaRPr>
          </a:p>
        </p:txBody>
      </p:sp>
      <p:sp>
        <p:nvSpPr>
          <p:cNvPr id="3" name="Slayt Numarası Yer Tutucusu 2"/>
          <p:cNvSpPr>
            <a:spLocks noGrp="1"/>
          </p:cNvSpPr>
          <p:nvPr>
            <p:ph type="sldNum" sz="quarter" idx="12"/>
          </p:nvPr>
        </p:nvSpPr>
        <p:spPr/>
        <p:txBody>
          <a:bodyPr/>
          <a:lstStyle/>
          <a:p>
            <a:pPr>
              <a:defRPr/>
            </a:pPr>
            <a:fld id="{EDC26B8C-D257-42ED-AFCB-ED190C9E4C0D}" type="slidenum">
              <a:rPr lang="tr-TR" smtClean="0"/>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08720"/>
            <a:ext cx="9144000" cy="1080120"/>
          </a:xfrm>
          <a:ln>
            <a:miter lim="800000"/>
            <a:headEnd/>
            <a:tailEnd/>
          </a:ln>
          <a:extLst/>
        </p:spPr>
        <p:txBody>
          <a:bodyPr/>
          <a:lstStyle/>
          <a:p>
            <a:pPr algn="ctr">
              <a:defRPr/>
            </a:pPr>
            <a:r>
              <a:rPr lang="tr-TR" sz="3500" dirty="0">
                <a:latin typeface="Calibri" pitchFamily="34" charset="0"/>
              </a:rPr>
              <a:t>İ</a:t>
            </a:r>
            <a:r>
              <a:rPr lang="tr-TR" sz="3500" dirty="0" smtClean="0">
                <a:latin typeface="Calibri" pitchFamily="34" charset="0"/>
              </a:rPr>
              <a:t>SG-KATİP YAZILIMI İLE </a:t>
            </a:r>
            <a:br>
              <a:rPr lang="tr-TR" sz="3500" dirty="0" smtClean="0">
                <a:latin typeface="Calibri" pitchFamily="34" charset="0"/>
              </a:rPr>
            </a:br>
            <a:r>
              <a:rPr lang="tr-TR" sz="3500" dirty="0" smtClean="0">
                <a:latin typeface="Calibri" pitchFamily="34" charset="0"/>
              </a:rPr>
              <a:t>İSG HİZMETLERİNİN YÜRÜTÜLMESİ</a:t>
            </a:r>
            <a:endParaRPr lang="tr-TR" sz="3500" dirty="0">
              <a:latin typeface="Calibri" pitchFamily="34" charset="0"/>
            </a:endParaRPr>
          </a:p>
        </p:txBody>
      </p:sp>
      <p:sp>
        <p:nvSpPr>
          <p:cNvPr id="7171" name="2 Metin Yer Tutucusu"/>
          <p:cNvSpPr>
            <a:spLocks noGrp="1"/>
          </p:cNvSpPr>
          <p:nvPr>
            <p:ph type="body" idx="1"/>
          </p:nvPr>
        </p:nvSpPr>
        <p:spPr>
          <a:xfrm>
            <a:off x="539750" y="2492375"/>
            <a:ext cx="8064500" cy="3960813"/>
          </a:xfrm>
        </p:spPr>
        <p:txBody>
          <a:bodyPr/>
          <a:lstStyle/>
          <a:p>
            <a:pPr marL="514350" indent="-514350">
              <a:buFont typeface="Wingdings 2" pitchFamily="18" charset="2"/>
              <a:buAutoNum type="arabicPeriod"/>
              <a:defRPr/>
            </a:pPr>
            <a:r>
              <a:rPr lang="tr-TR" sz="2400" dirty="0" smtClean="0">
                <a:solidFill>
                  <a:schemeClr val="bg1"/>
                </a:solidFill>
                <a:latin typeface="Calibri" pitchFamily="34" charset="0"/>
              </a:rPr>
              <a:t>YAZILIMIN TANITIMI</a:t>
            </a:r>
          </a:p>
          <a:p>
            <a:pPr marL="514350" indent="-514350">
              <a:buFont typeface="Wingdings 2" pitchFamily="18" charset="2"/>
              <a:buAutoNum type="arabicPeriod"/>
              <a:defRPr/>
            </a:pPr>
            <a:endParaRPr lang="tr-TR" sz="2400" dirty="0" smtClean="0">
              <a:solidFill>
                <a:schemeClr val="bg1"/>
              </a:solidFill>
              <a:latin typeface="Calibri" pitchFamily="34" charset="0"/>
            </a:endParaRPr>
          </a:p>
          <a:p>
            <a:pPr marL="514350" indent="-514350">
              <a:buFont typeface="Wingdings 2" pitchFamily="18" charset="2"/>
              <a:buAutoNum type="arabicPeriod"/>
              <a:defRPr/>
            </a:pPr>
            <a:r>
              <a:rPr lang="tr-TR" sz="2400" dirty="0" smtClean="0">
                <a:solidFill>
                  <a:schemeClr val="bg1"/>
                </a:solidFill>
                <a:latin typeface="Calibri" pitchFamily="34" charset="0"/>
              </a:rPr>
              <a:t>MEVCUT DURUM</a:t>
            </a:r>
            <a:endParaRPr lang="tr-TR" sz="2400" dirty="0">
              <a:solidFill>
                <a:schemeClr val="bg1"/>
              </a:solidFill>
              <a:latin typeface="Calibri" pitchFamily="34" charset="0"/>
            </a:endParaRPr>
          </a:p>
          <a:p>
            <a:pPr marL="514350" indent="-514350">
              <a:buFont typeface="Wingdings 2" pitchFamily="18" charset="2"/>
              <a:buAutoNum type="arabicPeriod"/>
              <a:defRPr/>
            </a:pPr>
            <a:endParaRPr lang="tr-TR" sz="2400" dirty="0">
              <a:solidFill>
                <a:schemeClr val="bg1"/>
              </a:solidFill>
              <a:latin typeface="Calibri" pitchFamily="34" charset="0"/>
            </a:endParaRPr>
          </a:p>
          <a:p>
            <a:pPr marL="514350" indent="-514350">
              <a:buFont typeface="Wingdings 2" pitchFamily="18" charset="2"/>
              <a:buAutoNum type="arabicPeriod"/>
              <a:defRPr/>
            </a:pPr>
            <a:r>
              <a:rPr lang="tr-TR" sz="2400" dirty="0" smtClean="0">
                <a:solidFill>
                  <a:schemeClr val="bg1"/>
                </a:solidFill>
                <a:latin typeface="Calibri" pitchFamily="34" charset="0"/>
              </a:rPr>
              <a:t>İSG HİZMETLERİNİN YÜRÜTÜLMESİ</a:t>
            </a:r>
          </a:p>
          <a:p>
            <a:pPr marL="514350" indent="-514350">
              <a:buFont typeface="Wingdings 2" pitchFamily="18" charset="2"/>
              <a:buAutoNum type="arabicPeriod"/>
              <a:defRPr/>
            </a:pPr>
            <a:endParaRPr lang="tr-TR" sz="2400" dirty="0" smtClean="0">
              <a:solidFill>
                <a:schemeClr val="bg1"/>
              </a:solidFill>
              <a:latin typeface="Calibri" pitchFamily="34" charset="0"/>
            </a:endParaRPr>
          </a:p>
          <a:p>
            <a:pPr marL="514350" indent="-514350">
              <a:buFont typeface="Wingdings 2" pitchFamily="18" charset="2"/>
              <a:buAutoNum type="arabicPeriod"/>
              <a:defRPr/>
            </a:pPr>
            <a:r>
              <a:rPr lang="tr-TR" sz="2400" dirty="0" smtClean="0">
                <a:solidFill>
                  <a:schemeClr val="bg1"/>
                </a:solidFill>
                <a:latin typeface="Calibri" pitchFamily="34" charset="0"/>
              </a:rPr>
              <a:t>SORULAR</a:t>
            </a:r>
            <a:endParaRPr lang="tr-TR" sz="2400" dirty="0">
              <a:solidFill>
                <a:schemeClr val="bg1"/>
              </a:solidFill>
              <a:latin typeface="Calibri" pitchFamily="34" charset="0"/>
            </a:endParaRPr>
          </a:p>
          <a:p>
            <a:pPr>
              <a:defRPr/>
            </a:pPr>
            <a:endParaRPr lang="tr-TR" sz="2400" dirty="0">
              <a:solidFill>
                <a:schemeClr val="bg1"/>
              </a:solidFill>
              <a:latin typeface="Calibri" pitchFamily="34" charset="0"/>
            </a:endParaRPr>
          </a:p>
          <a:p>
            <a:pPr>
              <a:defRPr/>
            </a:pPr>
            <a:endParaRPr lang="tr-TR" sz="2400" dirty="0" smtClean="0">
              <a:solidFill>
                <a:schemeClr val="bg1"/>
              </a:solidFill>
              <a:latin typeface="Calibri" pitchFamily="34" charset="0"/>
            </a:endParaRPr>
          </a:p>
        </p:txBody>
      </p:sp>
      <p:sp>
        <p:nvSpPr>
          <p:cNvPr id="3" name="Slayt Numarası Yer Tutucusu 2"/>
          <p:cNvSpPr>
            <a:spLocks noGrp="1"/>
          </p:cNvSpPr>
          <p:nvPr>
            <p:ph type="sldNum" sz="quarter" idx="12"/>
          </p:nvPr>
        </p:nvSpPr>
        <p:spPr/>
        <p:txBody>
          <a:bodyPr/>
          <a:lstStyle/>
          <a:p>
            <a:pPr>
              <a:defRPr/>
            </a:pPr>
            <a:fld id="{F1CDAC32-450F-4AEF-897D-1FF9CA7ABCB4}" type="slidenum">
              <a:rPr lang="tr-TR" smtClean="0"/>
              <a:pPr>
                <a:defRPr/>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772400" cy="786392"/>
          </a:xfrm>
        </p:spPr>
        <p:txBody>
          <a:bodyPr/>
          <a:lstStyle/>
          <a:p>
            <a:pPr algn="ctr"/>
            <a:r>
              <a:rPr lang="tr-TR" sz="3500" dirty="0" smtClean="0">
                <a:effectLst>
                  <a:outerShdw blurRad="38100" dist="38100" dir="2700000" algn="tl">
                    <a:srgbClr val="000000">
                      <a:alpha val="43137"/>
                    </a:srgbClr>
                  </a:outerShdw>
                </a:effectLst>
              </a:rPr>
              <a:t>SORULAR</a:t>
            </a:r>
            <a:endParaRPr lang="tr-TR" sz="3500" dirty="0">
              <a:effectLst>
                <a:outerShdw blurRad="38100" dist="38100" dir="2700000" algn="tl">
                  <a:srgbClr val="000000">
                    <a:alpha val="43137"/>
                  </a:srgbClr>
                </a:outerShdw>
              </a:effectLst>
            </a:endParaRPr>
          </a:p>
        </p:txBody>
      </p:sp>
      <p:sp>
        <p:nvSpPr>
          <p:cNvPr id="3" name="Metin Yer Tutucusu 2"/>
          <p:cNvSpPr>
            <a:spLocks noGrp="1"/>
          </p:cNvSpPr>
          <p:nvPr>
            <p:ph type="body" idx="1"/>
          </p:nvPr>
        </p:nvSpPr>
        <p:spPr>
          <a:xfrm>
            <a:off x="467544" y="1628800"/>
            <a:ext cx="7772400" cy="4104456"/>
          </a:xfrm>
        </p:spPr>
        <p:txBody>
          <a:bodyPr/>
          <a:lstStyle/>
          <a:p>
            <a:pPr algn="just"/>
            <a:r>
              <a:rPr lang="tr-TR" sz="2000" dirty="0" smtClean="0">
                <a:solidFill>
                  <a:schemeClr val="bg1"/>
                </a:solidFill>
                <a:latin typeface="Calibri" panose="020F0502020204030204" pitchFamily="34" charset="0"/>
              </a:rPr>
              <a:t>-İSG-KATİP için işletmemde kim yetkili?</a:t>
            </a:r>
          </a:p>
          <a:p>
            <a:pPr algn="just"/>
            <a:r>
              <a:rPr lang="tr-TR" sz="2000" dirty="0" smtClean="0">
                <a:solidFill>
                  <a:schemeClr val="bg1"/>
                </a:solidFill>
                <a:latin typeface="Calibri" panose="020F0502020204030204" pitchFamily="34" charset="0"/>
              </a:rPr>
              <a:t>-İSG Profesyonelleri Havuzu ne işe yarıyor? Buradan sözleşme yapabilir miyiz?</a:t>
            </a:r>
          </a:p>
          <a:p>
            <a:pPr algn="just"/>
            <a:r>
              <a:rPr lang="tr-TR" sz="2000" dirty="0" smtClean="0">
                <a:solidFill>
                  <a:schemeClr val="bg1"/>
                </a:solidFill>
                <a:latin typeface="Calibri" panose="020F0502020204030204" pitchFamily="34" charset="0"/>
              </a:rPr>
              <a:t>-Tehlike sınıfımız İSG-</a:t>
            </a:r>
            <a:r>
              <a:rPr lang="tr-TR" sz="2000" dirty="0" err="1" smtClean="0">
                <a:solidFill>
                  <a:schemeClr val="bg1"/>
                </a:solidFill>
                <a:latin typeface="Calibri" panose="020F0502020204030204" pitchFamily="34" charset="0"/>
              </a:rPr>
              <a:t>KATİP’te</a:t>
            </a:r>
            <a:r>
              <a:rPr lang="tr-TR" sz="2000" dirty="0" smtClean="0">
                <a:solidFill>
                  <a:schemeClr val="bg1"/>
                </a:solidFill>
                <a:latin typeface="Calibri" panose="020F0502020204030204" pitchFamily="34" charset="0"/>
              </a:rPr>
              <a:t> gözükmüyor. Nasıl seçebiliriz?</a:t>
            </a:r>
          </a:p>
          <a:p>
            <a:pPr algn="just"/>
            <a:r>
              <a:rPr lang="tr-TR" sz="2000" dirty="0" smtClean="0">
                <a:solidFill>
                  <a:schemeClr val="bg1"/>
                </a:solidFill>
                <a:latin typeface="Calibri" panose="020F0502020204030204" pitchFamily="34" charset="0"/>
              </a:rPr>
              <a:t>-İSG-</a:t>
            </a:r>
            <a:r>
              <a:rPr lang="tr-TR" sz="2000" dirty="0" err="1" smtClean="0">
                <a:solidFill>
                  <a:schemeClr val="bg1"/>
                </a:solidFill>
                <a:latin typeface="Calibri" panose="020F0502020204030204" pitchFamily="34" charset="0"/>
              </a:rPr>
              <a:t>KATİP’te</a:t>
            </a:r>
            <a:r>
              <a:rPr lang="tr-TR" sz="2000" dirty="0" smtClean="0">
                <a:solidFill>
                  <a:schemeClr val="bg1"/>
                </a:solidFill>
                <a:latin typeface="Calibri" panose="020F0502020204030204" pitchFamily="34" charset="0"/>
              </a:rPr>
              <a:t> gözüken 6’lı NACE kodumuz yaptığımız işle uyumsuz. Nasıl değiştirebiliriz?</a:t>
            </a:r>
          </a:p>
          <a:p>
            <a:pPr algn="just"/>
            <a:r>
              <a:rPr lang="tr-TR" sz="2000" dirty="0" smtClean="0">
                <a:solidFill>
                  <a:schemeClr val="bg1"/>
                </a:solidFill>
                <a:latin typeface="Calibri" panose="020F0502020204030204" pitchFamily="34" charset="0"/>
              </a:rPr>
              <a:t>-İSG-</a:t>
            </a:r>
            <a:r>
              <a:rPr lang="tr-TR" sz="2000" dirty="0" err="1" smtClean="0">
                <a:solidFill>
                  <a:schemeClr val="bg1"/>
                </a:solidFill>
                <a:latin typeface="Calibri" panose="020F0502020204030204" pitchFamily="34" charset="0"/>
              </a:rPr>
              <a:t>KATİP’te</a:t>
            </a:r>
            <a:r>
              <a:rPr lang="tr-TR" sz="2000" dirty="0" smtClean="0">
                <a:solidFill>
                  <a:schemeClr val="bg1"/>
                </a:solidFill>
                <a:latin typeface="Calibri" panose="020F0502020204030204" pitchFamily="34" charset="0"/>
              </a:rPr>
              <a:t> yetkili olan kişi artık işletmemizde çalışmıyor. Yetkili kişiyi nasıl değiştirebiliriz?</a:t>
            </a:r>
            <a:endParaRPr lang="tr-TR" sz="2000" dirty="0">
              <a:solidFill>
                <a:schemeClr val="bg1"/>
              </a:solidFill>
              <a:latin typeface="Calibri" panose="020F0502020204030204" pitchFamily="34" charset="0"/>
            </a:endParaRP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20</a:t>
            </a:fld>
            <a:endParaRPr lang="tr-TR"/>
          </a:p>
        </p:txBody>
      </p:sp>
    </p:spTree>
    <p:extLst>
      <p:ext uri="{BB962C8B-B14F-4D97-AF65-F5344CB8AC3E}">
        <p14:creationId xmlns:p14="http://schemas.microsoft.com/office/powerpoint/2010/main" val="451352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772400" cy="786392"/>
          </a:xfrm>
        </p:spPr>
        <p:txBody>
          <a:bodyPr/>
          <a:lstStyle/>
          <a:p>
            <a:pPr algn="ctr"/>
            <a:r>
              <a:rPr lang="tr-TR" sz="3500" dirty="0" smtClean="0">
                <a:effectLst>
                  <a:outerShdw blurRad="38100" dist="38100" dir="2700000" algn="tl">
                    <a:srgbClr val="000000">
                      <a:alpha val="43137"/>
                    </a:srgbClr>
                  </a:outerShdw>
                </a:effectLst>
              </a:rPr>
              <a:t>CEVAPLAR</a:t>
            </a:r>
            <a:endParaRPr lang="tr-TR" sz="3500" dirty="0">
              <a:effectLst>
                <a:outerShdw blurRad="38100" dist="38100" dir="2700000" algn="tl">
                  <a:srgbClr val="000000">
                    <a:alpha val="43137"/>
                  </a:srgbClr>
                </a:outerShdw>
              </a:effectLst>
            </a:endParaRPr>
          </a:p>
        </p:txBody>
      </p:sp>
      <p:sp>
        <p:nvSpPr>
          <p:cNvPr id="3" name="Metin Yer Tutucusu 2"/>
          <p:cNvSpPr>
            <a:spLocks noGrp="1"/>
          </p:cNvSpPr>
          <p:nvPr>
            <p:ph type="body" idx="1"/>
          </p:nvPr>
        </p:nvSpPr>
        <p:spPr>
          <a:xfrm>
            <a:off x="467544" y="1628800"/>
            <a:ext cx="7772400" cy="4104456"/>
          </a:xfrm>
        </p:spPr>
        <p:txBody>
          <a:bodyPr/>
          <a:lstStyle/>
          <a:p>
            <a:pPr algn="just"/>
            <a:r>
              <a:rPr lang="tr-TR" dirty="0" smtClean="0">
                <a:solidFill>
                  <a:schemeClr val="bg1"/>
                </a:solidFill>
                <a:latin typeface="Calibri" panose="020F0502020204030204" pitchFamily="34" charset="0"/>
              </a:rPr>
              <a:t>-İSG-KATİP için işletmemde kim yetkili?</a:t>
            </a:r>
          </a:p>
          <a:p>
            <a:pPr algn="just"/>
            <a:endParaRPr lang="tr-TR" dirty="0" smtClean="0">
              <a:solidFill>
                <a:schemeClr val="bg1"/>
              </a:solidFill>
              <a:latin typeface="Calibri" panose="020F0502020204030204" pitchFamily="34" charset="0"/>
            </a:endParaRPr>
          </a:p>
          <a:p>
            <a:pPr algn="just"/>
            <a:r>
              <a:rPr lang="tr-TR" dirty="0" smtClean="0">
                <a:solidFill>
                  <a:schemeClr val="bg1"/>
                </a:solidFill>
                <a:latin typeface="Calibri" panose="020F0502020204030204" pitchFamily="34" charset="0"/>
              </a:rPr>
              <a:t>İSG-KATİP için işletmenizde yetkili kişi SGK e-Bildirge üzerine kayıtlı olan kişidir. Şirket sahibi, mali müşavir veya muhasebecilerin üzerine kayıtlı olabilmektedir. Bağlı bulunduğunuz </a:t>
            </a:r>
            <a:r>
              <a:rPr lang="tr-TR" dirty="0" err="1" smtClean="0">
                <a:solidFill>
                  <a:schemeClr val="bg1"/>
                </a:solidFill>
                <a:latin typeface="Calibri" panose="020F0502020204030204" pitchFamily="34" charset="0"/>
              </a:rPr>
              <a:t>SGK’dan</a:t>
            </a:r>
            <a:r>
              <a:rPr lang="tr-TR" dirty="0" smtClean="0">
                <a:solidFill>
                  <a:schemeClr val="bg1"/>
                </a:solidFill>
                <a:latin typeface="Calibri" panose="020F0502020204030204" pitchFamily="34" charset="0"/>
              </a:rPr>
              <a:t> SGK sicil numaranızı ibraz ederek öğrenebilirsiniz. Veya SGK e-Bildirge ekranına giriş yaparken kullandığınız kullanıcı adı, e-Bildirge üzerine kayıtlı olan kişinin TC Kimlik numarasıdır.</a:t>
            </a: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21</a:t>
            </a:fld>
            <a:endParaRPr lang="tr-TR"/>
          </a:p>
        </p:txBody>
      </p:sp>
    </p:spTree>
    <p:extLst>
      <p:ext uri="{BB962C8B-B14F-4D97-AF65-F5344CB8AC3E}">
        <p14:creationId xmlns:p14="http://schemas.microsoft.com/office/powerpoint/2010/main" val="303295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772400" cy="786392"/>
          </a:xfrm>
        </p:spPr>
        <p:txBody>
          <a:bodyPr/>
          <a:lstStyle/>
          <a:p>
            <a:pPr algn="ctr"/>
            <a:r>
              <a:rPr lang="tr-TR" sz="3500" dirty="0" smtClean="0">
                <a:effectLst>
                  <a:outerShdw blurRad="38100" dist="38100" dir="2700000" algn="tl">
                    <a:srgbClr val="000000">
                      <a:alpha val="43137"/>
                    </a:srgbClr>
                  </a:outerShdw>
                </a:effectLst>
              </a:rPr>
              <a:t>CEVAPLAR</a:t>
            </a:r>
            <a:endParaRPr lang="tr-TR" sz="3500" dirty="0">
              <a:effectLst>
                <a:outerShdw blurRad="38100" dist="38100" dir="2700000" algn="tl">
                  <a:srgbClr val="000000">
                    <a:alpha val="43137"/>
                  </a:srgbClr>
                </a:outerShdw>
              </a:effectLst>
            </a:endParaRPr>
          </a:p>
        </p:txBody>
      </p:sp>
      <p:sp>
        <p:nvSpPr>
          <p:cNvPr id="3" name="Metin Yer Tutucusu 2"/>
          <p:cNvSpPr>
            <a:spLocks noGrp="1"/>
          </p:cNvSpPr>
          <p:nvPr>
            <p:ph type="body" idx="1"/>
          </p:nvPr>
        </p:nvSpPr>
        <p:spPr>
          <a:xfrm>
            <a:off x="467544" y="1628800"/>
            <a:ext cx="7776864" cy="4896544"/>
          </a:xfrm>
        </p:spPr>
        <p:txBody>
          <a:bodyPr/>
          <a:lstStyle/>
          <a:p>
            <a:pPr algn="just"/>
            <a:r>
              <a:rPr lang="tr-TR" dirty="0" smtClean="0">
                <a:solidFill>
                  <a:schemeClr val="bg1"/>
                </a:solidFill>
                <a:latin typeface="Calibri" panose="020F0502020204030204" pitchFamily="34" charset="0"/>
              </a:rPr>
              <a:t>-İSG Profesyonelleri Havuzu ne işe yarıyor? Buradan sözleşme yapabilir miyiz?</a:t>
            </a:r>
          </a:p>
          <a:p>
            <a:pPr algn="just"/>
            <a:endParaRPr lang="tr-TR" dirty="0">
              <a:solidFill>
                <a:schemeClr val="bg1"/>
              </a:solidFill>
              <a:latin typeface="Calibri" panose="020F0502020204030204" pitchFamily="34" charset="0"/>
            </a:endParaRPr>
          </a:p>
          <a:p>
            <a:pPr algn="just"/>
            <a:r>
              <a:rPr lang="tr-TR" dirty="0" smtClean="0">
                <a:solidFill>
                  <a:schemeClr val="bg1"/>
                </a:solidFill>
                <a:latin typeface="Calibri" panose="020F0502020204030204" pitchFamily="34" charset="0"/>
              </a:rPr>
              <a:t>İSG Profesyonelleri Havuzu sertifika sahiplerinin kendilerini kaydettikleri bir tanıtım listesidir. Buradaki iletişim adreslerinden İşyeri, OSGB ve eğitim kurumları ilgili uzman veya hekimle irtibata geçip personel ihtiyaçlarını karşılayabilirler. Kısacası İşveren ile çalışanları bir araya getiren bir ‘’buluşma noktası’’</a:t>
            </a:r>
            <a:r>
              <a:rPr lang="tr-TR" dirty="0" err="1" smtClean="0">
                <a:solidFill>
                  <a:schemeClr val="bg1"/>
                </a:solidFill>
                <a:latin typeface="Calibri" panose="020F0502020204030204" pitchFamily="34" charset="0"/>
              </a:rPr>
              <a:t>dır</a:t>
            </a:r>
            <a:r>
              <a:rPr lang="tr-TR" dirty="0" smtClean="0">
                <a:solidFill>
                  <a:schemeClr val="bg1"/>
                </a:solidFill>
                <a:latin typeface="Calibri" panose="020F0502020204030204" pitchFamily="34" charset="0"/>
              </a:rPr>
              <a:t>.</a:t>
            </a:r>
          </a:p>
          <a:p>
            <a:pPr algn="just"/>
            <a:endParaRPr lang="tr-TR" dirty="0">
              <a:solidFill>
                <a:schemeClr val="bg1"/>
              </a:solidFill>
              <a:latin typeface="Calibri" panose="020F0502020204030204" pitchFamily="34" charset="0"/>
            </a:endParaRPr>
          </a:p>
          <a:p>
            <a:pPr algn="just"/>
            <a:r>
              <a:rPr lang="tr-TR" dirty="0" smtClean="0">
                <a:solidFill>
                  <a:schemeClr val="bg1"/>
                </a:solidFill>
                <a:latin typeface="Calibri" panose="020F0502020204030204" pitchFamily="34" charset="0"/>
              </a:rPr>
              <a:t>Buradan kesinlikle sözleşme yapılamaz. Sözleşme için Görevlendirme-Sözleşme bölümü kullanılmalıdır.</a:t>
            </a: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22</a:t>
            </a:fld>
            <a:endParaRPr lang="tr-TR"/>
          </a:p>
        </p:txBody>
      </p:sp>
    </p:spTree>
    <p:extLst>
      <p:ext uri="{BB962C8B-B14F-4D97-AF65-F5344CB8AC3E}">
        <p14:creationId xmlns:p14="http://schemas.microsoft.com/office/powerpoint/2010/main" val="303295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23</a:t>
            </a:fld>
            <a:endParaRPr lang="tr-TR"/>
          </a:p>
        </p:txBody>
      </p:sp>
      <p:pic>
        <p:nvPicPr>
          <p:cNvPr id="26626" name="Picture 2" descr="C:\Users\Kemal Özat\Documents\İSG\Kanun Tanıtımı\İSG Profesyonel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0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772400" cy="786392"/>
          </a:xfrm>
        </p:spPr>
        <p:txBody>
          <a:bodyPr/>
          <a:lstStyle/>
          <a:p>
            <a:pPr algn="ctr"/>
            <a:r>
              <a:rPr lang="tr-TR" sz="3500" dirty="0" smtClean="0">
                <a:effectLst>
                  <a:outerShdw blurRad="38100" dist="38100" dir="2700000" algn="tl">
                    <a:srgbClr val="000000">
                      <a:alpha val="43137"/>
                    </a:srgbClr>
                  </a:outerShdw>
                </a:effectLst>
              </a:rPr>
              <a:t>CEVAPLAR</a:t>
            </a:r>
            <a:endParaRPr lang="tr-TR" sz="3500" dirty="0">
              <a:effectLst>
                <a:outerShdw blurRad="38100" dist="38100" dir="2700000" algn="tl">
                  <a:srgbClr val="000000">
                    <a:alpha val="43137"/>
                  </a:srgbClr>
                </a:outerShdw>
              </a:effectLst>
            </a:endParaRPr>
          </a:p>
        </p:txBody>
      </p:sp>
      <p:sp>
        <p:nvSpPr>
          <p:cNvPr id="3" name="Metin Yer Tutucusu 2"/>
          <p:cNvSpPr>
            <a:spLocks noGrp="1"/>
          </p:cNvSpPr>
          <p:nvPr>
            <p:ph type="body" idx="1"/>
          </p:nvPr>
        </p:nvSpPr>
        <p:spPr>
          <a:xfrm>
            <a:off x="467544" y="1628800"/>
            <a:ext cx="7772400" cy="4104456"/>
          </a:xfrm>
        </p:spPr>
        <p:txBody>
          <a:bodyPr/>
          <a:lstStyle/>
          <a:p>
            <a:pPr algn="just"/>
            <a:r>
              <a:rPr lang="tr-TR" sz="2000" dirty="0" smtClean="0">
                <a:solidFill>
                  <a:schemeClr val="bg1"/>
                </a:solidFill>
                <a:latin typeface="Calibri" panose="020F0502020204030204" pitchFamily="34" charset="0"/>
              </a:rPr>
              <a:t>-Tehlike sınıfımız İSG-</a:t>
            </a:r>
            <a:r>
              <a:rPr lang="tr-TR" sz="2000" dirty="0" err="1" smtClean="0">
                <a:solidFill>
                  <a:schemeClr val="bg1"/>
                </a:solidFill>
                <a:latin typeface="Calibri" panose="020F0502020204030204" pitchFamily="34" charset="0"/>
              </a:rPr>
              <a:t>KATİP’te</a:t>
            </a:r>
            <a:r>
              <a:rPr lang="tr-TR" sz="2000" dirty="0" smtClean="0">
                <a:solidFill>
                  <a:schemeClr val="bg1"/>
                </a:solidFill>
                <a:latin typeface="Calibri" panose="020F0502020204030204" pitchFamily="34" charset="0"/>
              </a:rPr>
              <a:t> gözükmüyor. Nasıl seçebiliriz?</a:t>
            </a:r>
          </a:p>
          <a:p>
            <a:pPr algn="just"/>
            <a:endParaRPr lang="tr-TR" sz="2000" dirty="0">
              <a:solidFill>
                <a:schemeClr val="bg1"/>
              </a:solidFill>
              <a:latin typeface="Calibri" panose="020F0502020204030204" pitchFamily="34" charset="0"/>
            </a:endParaRPr>
          </a:p>
          <a:p>
            <a:pPr algn="just"/>
            <a:r>
              <a:rPr lang="tr-TR" sz="2000" dirty="0" smtClean="0">
                <a:solidFill>
                  <a:schemeClr val="bg1"/>
                </a:solidFill>
                <a:latin typeface="Calibri" panose="020F0502020204030204" pitchFamily="34" charset="0"/>
              </a:rPr>
              <a:t>Tehlike sınıfının seçimi yapılabilmesi için </a:t>
            </a:r>
            <a:r>
              <a:rPr lang="tr-TR" sz="2000" dirty="0" err="1" smtClean="0">
                <a:solidFill>
                  <a:schemeClr val="bg1"/>
                </a:solidFill>
                <a:latin typeface="Calibri" panose="020F0502020204030204" pitchFamily="34" charset="0"/>
              </a:rPr>
              <a:t>SGK’nın</a:t>
            </a:r>
            <a:r>
              <a:rPr lang="tr-TR" sz="2000" dirty="0" smtClean="0">
                <a:solidFill>
                  <a:schemeClr val="bg1"/>
                </a:solidFill>
                <a:latin typeface="Calibri" panose="020F0502020204030204" pitchFamily="34" charset="0"/>
              </a:rPr>
              <a:t> e-Bildirge programının </a:t>
            </a:r>
            <a:r>
              <a:rPr lang="tr-TR" sz="2000" dirty="0" err="1">
                <a:solidFill>
                  <a:schemeClr val="bg1"/>
                </a:solidFill>
                <a:latin typeface="Calibri" panose="020F0502020204030204" pitchFamily="34" charset="0"/>
              </a:rPr>
              <a:t>a</a:t>
            </a:r>
            <a:r>
              <a:rPr lang="tr-TR" sz="2000" dirty="0" err="1" smtClean="0">
                <a:solidFill>
                  <a:schemeClr val="bg1"/>
                </a:solidFill>
                <a:latin typeface="Calibri" panose="020F0502020204030204" pitchFamily="34" charset="0"/>
              </a:rPr>
              <a:t>nasayfasından</a:t>
            </a:r>
            <a:r>
              <a:rPr lang="tr-TR" sz="2000" dirty="0" smtClean="0">
                <a:solidFill>
                  <a:schemeClr val="bg1"/>
                </a:solidFill>
                <a:latin typeface="Calibri" panose="020F0502020204030204" pitchFamily="34" charset="0"/>
              </a:rPr>
              <a:t> İşkolu kodu değişikliği bölümüne girin. İşinizle alakalı olan NACE kodunu 2012 yılında yayımlanan Tehlike Sınıfları Tebliğine göre seçin. Daha sonra seçilen 6’lı NACE kodunu bağlı bulunduğunuz SGK İşyeri Tescil Servisinden tescil ettirin. Yapılan güncellemeler üç gün içerisinde İSG-KATİP sistemine aktarılacaktır.</a:t>
            </a: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24</a:t>
            </a:fld>
            <a:endParaRPr lang="tr-TR"/>
          </a:p>
        </p:txBody>
      </p:sp>
    </p:spTree>
    <p:extLst>
      <p:ext uri="{BB962C8B-B14F-4D97-AF65-F5344CB8AC3E}">
        <p14:creationId xmlns:p14="http://schemas.microsoft.com/office/powerpoint/2010/main" val="2792997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25</a:t>
            </a:fld>
            <a:endParaRPr lang="tr-TR"/>
          </a:p>
        </p:txBody>
      </p:sp>
      <p:pic>
        <p:nvPicPr>
          <p:cNvPr id="29698" name="Picture 2" descr="C:\Users\Kemal Özat\Documents\İSG\Kanun Tanıtımı\E bildirge ekran görüntüs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7669"/>
            <a:ext cx="8136904" cy="578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81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26</a:t>
            </a:fld>
            <a:endParaRPr lang="tr-TR"/>
          </a:p>
        </p:txBody>
      </p:sp>
      <p:pic>
        <p:nvPicPr>
          <p:cNvPr id="30722" name="Picture 2" descr="C:\Users\Kemal Özat\Documents\İSG\Kanun Tanıtımı\Nace ekran görüntüs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71339"/>
            <a:ext cx="8208912" cy="598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29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772400" cy="786392"/>
          </a:xfrm>
        </p:spPr>
        <p:txBody>
          <a:bodyPr/>
          <a:lstStyle/>
          <a:p>
            <a:pPr algn="ctr"/>
            <a:r>
              <a:rPr lang="tr-TR" sz="3500" dirty="0" smtClean="0">
                <a:effectLst>
                  <a:outerShdw blurRad="38100" dist="38100" dir="2700000" algn="tl">
                    <a:srgbClr val="000000">
                      <a:alpha val="43137"/>
                    </a:srgbClr>
                  </a:outerShdw>
                </a:effectLst>
              </a:rPr>
              <a:t>CEVAPLAR</a:t>
            </a:r>
            <a:endParaRPr lang="tr-TR" sz="3500" dirty="0">
              <a:effectLst>
                <a:outerShdw blurRad="38100" dist="38100" dir="2700000" algn="tl">
                  <a:srgbClr val="000000">
                    <a:alpha val="43137"/>
                  </a:srgbClr>
                </a:outerShdw>
              </a:effectLst>
            </a:endParaRPr>
          </a:p>
        </p:txBody>
      </p:sp>
      <p:sp>
        <p:nvSpPr>
          <p:cNvPr id="3" name="Metin Yer Tutucusu 2"/>
          <p:cNvSpPr>
            <a:spLocks noGrp="1"/>
          </p:cNvSpPr>
          <p:nvPr>
            <p:ph type="body" idx="1"/>
          </p:nvPr>
        </p:nvSpPr>
        <p:spPr>
          <a:xfrm>
            <a:off x="467544" y="1628800"/>
            <a:ext cx="7772400" cy="4104456"/>
          </a:xfrm>
        </p:spPr>
        <p:txBody>
          <a:bodyPr/>
          <a:lstStyle/>
          <a:p>
            <a:pPr algn="just"/>
            <a:r>
              <a:rPr lang="tr-TR" sz="2000" dirty="0" smtClean="0">
                <a:solidFill>
                  <a:schemeClr val="bg1"/>
                </a:solidFill>
                <a:latin typeface="Calibri" panose="020F0502020204030204" pitchFamily="34" charset="0"/>
              </a:rPr>
              <a:t>-İSG-</a:t>
            </a:r>
            <a:r>
              <a:rPr lang="tr-TR" sz="2000" dirty="0" err="1" smtClean="0">
                <a:solidFill>
                  <a:schemeClr val="bg1"/>
                </a:solidFill>
                <a:latin typeface="Calibri" panose="020F0502020204030204" pitchFamily="34" charset="0"/>
              </a:rPr>
              <a:t>KATİP’te</a:t>
            </a:r>
            <a:r>
              <a:rPr lang="tr-TR" sz="2000" dirty="0" smtClean="0">
                <a:solidFill>
                  <a:schemeClr val="bg1"/>
                </a:solidFill>
                <a:latin typeface="Calibri" panose="020F0502020204030204" pitchFamily="34" charset="0"/>
              </a:rPr>
              <a:t> yetkili olan kişi artık işletmemizde çalışmıyor. Yetkili kişiyi nasıl değiştirebiliriz?</a:t>
            </a:r>
          </a:p>
          <a:p>
            <a:pPr algn="just"/>
            <a:endParaRPr lang="tr-TR" sz="2000" dirty="0">
              <a:solidFill>
                <a:schemeClr val="bg1"/>
              </a:solidFill>
              <a:latin typeface="Calibri" panose="020F0502020204030204" pitchFamily="34" charset="0"/>
            </a:endParaRPr>
          </a:p>
          <a:p>
            <a:pPr algn="just"/>
            <a:r>
              <a:rPr lang="tr-TR" sz="2000" dirty="0" smtClean="0">
                <a:solidFill>
                  <a:schemeClr val="bg1"/>
                </a:solidFill>
                <a:latin typeface="Calibri" panose="020F0502020204030204" pitchFamily="34" charset="0"/>
              </a:rPr>
              <a:t>Bağlı bulunduğunuz </a:t>
            </a:r>
            <a:r>
              <a:rPr lang="tr-TR" sz="2000" dirty="0" err="1" smtClean="0">
                <a:solidFill>
                  <a:schemeClr val="bg1"/>
                </a:solidFill>
                <a:latin typeface="Calibri" panose="020F0502020204030204" pitchFamily="34" charset="0"/>
              </a:rPr>
              <a:t>SGK’dan</a:t>
            </a:r>
            <a:r>
              <a:rPr lang="tr-TR" sz="2000" dirty="0" smtClean="0">
                <a:solidFill>
                  <a:schemeClr val="bg1"/>
                </a:solidFill>
                <a:latin typeface="Calibri" panose="020F0502020204030204" pitchFamily="34" charset="0"/>
              </a:rPr>
              <a:t> e-Bildirge Yöneticinizi değiştirin. Değişiklik neticesinde yetkilendirilen kişi üzerinde başka sicil numaraları için yetki varsa, ‘’Kurum Seçiniz’’ ekranın alt kısmındaki «E-Bildirge Kullanıcısını Güncelle» butonunu tıklayın, ertesi gün sistem talebinizi gerçekleştirir. Eğer kişinin üzerinde herhangi bir sicil numarası yoksa, değişiklikten sonra sisteme giriş yapmayı deneyin ertesi gün sistem açılır.</a:t>
            </a:r>
            <a:endParaRPr lang="tr-TR" sz="2000" dirty="0">
              <a:solidFill>
                <a:schemeClr val="bg1"/>
              </a:solidFill>
              <a:latin typeface="Calibri" panose="020F0502020204030204" pitchFamily="34" charset="0"/>
            </a:endParaRP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27</a:t>
            </a:fld>
            <a:endParaRPr lang="tr-TR"/>
          </a:p>
        </p:txBody>
      </p:sp>
    </p:spTree>
    <p:extLst>
      <p:ext uri="{BB962C8B-B14F-4D97-AF65-F5344CB8AC3E}">
        <p14:creationId xmlns:p14="http://schemas.microsoft.com/office/powerpoint/2010/main" val="2792997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7FBE781C-913D-4995-B29A-B0A7084BA247}" type="slidenum">
              <a:rPr lang="tr-TR" smtClean="0"/>
              <a:pPr>
                <a:defRPr/>
              </a:pPr>
              <a:t>28</a:t>
            </a:fld>
            <a:endParaRPr lang="tr-TR"/>
          </a:p>
        </p:txBody>
      </p:sp>
      <p:pic>
        <p:nvPicPr>
          <p:cNvPr id="28674" name="Picture 2" descr="C:\Users\Kemal Özat\Documents\İSG\Kanun Tanıtımı\KurumSecin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28092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38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06ECBBD-C307-4326-A75F-AC2C5C0A0090}" type="slidenum">
              <a:rPr lang="tr-TR" smtClean="0"/>
              <a:pPr>
                <a:defRPr/>
              </a:pPr>
              <a:t>29</a:t>
            </a:fld>
            <a:endParaRPr lang="tr-TR"/>
          </a:p>
        </p:txBody>
      </p:sp>
      <p:sp>
        <p:nvSpPr>
          <p:cNvPr id="5" name="1 Başlık"/>
          <p:cNvSpPr>
            <a:spLocks noGrp="1"/>
          </p:cNvSpPr>
          <p:nvPr>
            <p:ph type="title"/>
          </p:nvPr>
        </p:nvSpPr>
        <p:spPr>
          <a:xfrm>
            <a:off x="3820" y="3284984"/>
            <a:ext cx="9144000" cy="600097"/>
          </a:xfrm>
          <a:ln>
            <a:miter lim="800000"/>
            <a:headEnd/>
            <a:tailEnd/>
          </a:ln>
          <a:extLst/>
        </p:spPr>
        <p:txBody>
          <a:bodyPr/>
          <a:lstStyle/>
          <a:p>
            <a:pPr algn="ctr">
              <a:defRPr/>
            </a:pPr>
            <a:r>
              <a:rPr lang="tr-T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TEŞEKKÜRLER</a:t>
            </a:r>
            <a:br>
              <a:rPr lang="tr-T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br>
            <a:r>
              <a:rPr lang="tr-T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
            </a:r>
            <a:br>
              <a:rPr lang="tr-T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br>
            <a:r>
              <a:rPr lang="tr-TR" sz="25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İLETİŞİM</a:t>
            </a:r>
            <a:br>
              <a:rPr lang="tr-TR" sz="25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br>
            <a:endParaRPr lang="tr-T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ndParaRPr>
          </a:p>
        </p:txBody>
      </p:sp>
      <p:sp>
        <p:nvSpPr>
          <p:cNvPr id="4" name="Metin kutusu 3"/>
          <p:cNvSpPr txBox="1"/>
          <p:nvPr/>
        </p:nvSpPr>
        <p:spPr>
          <a:xfrm>
            <a:off x="2843808" y="3643081"/>
            <a:ext cx="3641388" cy="1200329"/>
          </a:xfrm>
          <a:prstGeom prst="rect">
            <a:avLst/>
          </a:prstGeom>
          <a:noFill/>
        </p:spPr>
        <p:txBody>
          <a:bodyPr wrap="square" rtlCol="0">
            <a:spAutoFit/>
          </a:bodyPr>
          <a:lstStyle/>
          <a:p>
            <a:pPr algn="ctr"/>
            <a:r>
              <a:rPr lang="tr-TR" sz="2400" dirty="0" smtClean="0">
                <a:solidFill>
                  <a:srgbClr val="013A81"/>
                </a:solidFill>
                <a:latin typeface="Calibri" panose="020F0502020204030204" pitchFamily="34" charset="0"/>
              </a:rPr>
              <a:t>kemal.ozat@csgb.gov.tr</a:t>
            </a:r>
          </a:p>
          <a:p>
            <a:pPr algn="ctr"/>
            <a:endParaRPr lang="tr-TR" sz="2400" dirty="0" smtClean="0">
              <a:solidFill>
                <a:srgbClr val="013A81"/>
              </a:solidFill>
              <a:latin typeface="Calibri" panose="020F0502020204030204" pitchFamily="34" charset="0"/>
            </a:endParaRPr>
          </a:p>
          <a:p>
            <a:pPr algn="ctr"/>
            <a:r>
              <a:rPr lang="tr-TR" sz="2400" dirty="0" smtClean="0">
                <a:solidFill>
                  <a:srgbClr val="013A81"/>
                </a:solidFill>
                <a:latin typeface="Calibri" panose="020F0502020204030204" pitchFamily="34" charset="0"/>
              </a:rPr>
              <a:t>(312) 296 60 00 (İSG-KATİP)</a:t>
            </a:r>
            <a:endParaRPr lang="tr-TR" sz="2400" dirty="0">
              <a:solidFill>
                <a:srgbClr val="013A8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980728"/>
            <a:ext cx="9144000" cy="642376"/>
          </a:xfrm>
          <a:extLst/>
        </p:spPr>
        <p:txBody>
          <a:bodyPr/>
          <a:lstStyle/>
          <a:p>
            <a:pPr algn="ctr">
              <a:defRPr/>
            </a:pPr>
            <a:r>
              <a:rPr lang="tr-TR" sz="3500" smtClean="0">
                <a:latin typeface="Calibri" pitchFamily="34" charset="0"/>
              </a:rPr>
              <a:t>TANITIM</a:t>
            </a:r>
            <a:endParaRPr lang="tr-TR" sz="3500">
              <a:latin typeface="Calibri" pitchFamily="34" charset="0"/>
            </a:endParaRPr>
          </a:p>
        </p:txBody>
      </p:sp>
      <p:sp>
        <p:nvSpPr>
          <p:cNvPr id="3" name="Metin Yer Tutucusu 2"/>
          <p:cNvSpPr>
            <a:spLocks noGrp="1"/>
          </p:cNvSpPr>
          <p:nvPr>
            <p:ph type="body" idx="1"/>
          </p:nvPr>
        </p:nvSpPr>
        <p:spPr>
          <a:xfrm>
            <a:off x="395288" y="1844675"/>
            <a:ext cx="8353425" cy="4608513"/>
          </a:xfrm>
        </p:spPr>
        <p:txBody>
          <a:bodyPr/>
          <a:lstStyle/>
          <a:p>
            <a:pPr algn="just">
              <a:defRPr/>
            </a:pPr>
            <a:r>
              <a:rPr lang="tr-TR" dirty="0" smtClean="0">
                <a:solidFill>
                  <a:schemeClr val="bg1"/>
                </a:solidFill>
                <a:latin typeface="Calibri" pitchFamily="34" charset="0"/>
              </a:rPr>
              <a:t>Yazılım;  </a:t>
            </a:r>
          </a:p>
          <a:p>
            <a:pPr marL="342900" indent="-342900" algn="just">
              <a:buFont typeface="Arial" pitchFamily="34" charset="0"/>
              <a:buChar char="•"/>
              <a:defRPr/>
            </a:pPr>
            <a:r>
              <a:rPr lang="tr-TR" dirty="0" smtClean="0">
                <a:solidFill>
                  <a:schemeClr val="bg1"/>
                </a:solidFill>
                <a:latin typeface="Calibri" pitchFamily="34" charset="0"/>
              </a:rPr>
              <a:t>Ortak Sağlık ve Güvenlik Birimleri (OSGB),  </a:t>
            </a:r>
          </a:p>
          <a:p>
            <a:pPr marL="342900" indent="-342900" algn="just">
              <a:buFont typeface="Arial" pitchFamily="34" charset="0"/>
              <a:buChar char="•"/>
              <a:defRPr/>
            </a:pPr>
            <a:r>
              <a:rPr lang="tr-TR" dirty="0" smtClean="0">
                <a:solidFill>
                  <a:schemeClr val="bg1"/>
                </a:solidFill>
                <a:latin typeface="Calibri" pitchFamily="34" charset="0"/>
              </a:rPr>
              <a:t>İSG Eğitim Kurumları, </a:t>
            </a:r>
          </a:p>
          <a:p>
            <a:pPr marL="342900" indent="-342900" algn="just">
              <a:buFont typeface="Arial" pitchFamily="34" charset="0"/>
              <a:buChar char="•"/>
              <a:defRPr/>
            </a:pPr>
            <a:r>
              <a:rPr lang="tr-TR" dirty="0" smtClean="0">
                <a:solidFill>
                  <a:schemeClr val="bg1"/>
                </a:solidFill>
                <a:latin typeface="Calibri" pitchFamily="34" charset="0"/>
              </a:rPr>
              <a:t>Hizmet Alan İşyerlerine ait</a:t>
            </a:r>
            <a:r>
              <a:rPr lang="tr-TR" dirty="0">
                <a:solidFill>
                  <a:schemeClr val="bg1"/>
                </a:solidFill>
                <a:latin typeface="Calibri" pitchFamily="34" charset="0"/>
              </a:rPr>
              <a:t>,</a:t>
            </a:r>
            <a:endParaRPr lang="tr-TR" dirty="0" smtClean="0">
              <a:solidFill>
                <a:schemeClr val="bg1"/>
              </a:solidFill>
              <a:latin typeface="Calibri" pitchFamily="34" charset="0"/>
            </a:endParaRPr>
          </a:p>
          <a:p>
            <a:pPr marL="342900" indent="-342900" algn="just">
              <a:buFont typeface="Arial" pitchFamily="34" charset="0"/>
              <a:buChar char="•"/>
              <a:defRPr/>
            </a:pPr>
            <a:endParaRPr lang="tr-TR" dirty="0" smtClean="0">
              <a:solidFill>
                <a:schemeClr val="bg1"/>
              </a:solidFill>
              <a:latin typeface="Calibri" pitchFamily="34" charset="0"/>
            </a:endParaRPr>
          </a:p>
          <a:p>
            <a:pPr marL="342900" indent="-342900" algn="just">
              <a:buFont typeface="Arial" pitchFamily="34" charset="0"/>
              <a:buChar char="•"/>
              <a:defRPr/>
            </a:pPr>
            <a:r>
              <a:rPr lang="tr-TR" sz="2000" dirty="0">
                <a:solidFill>
                  <a:schemeClr val="bg1"/>
                </a:solidFill>
                <a:latin typeface="Calibri" pitchFamily="34" charset="0"/>
              </a:rPr>
              <a:t>İSG </a:t>
            </a:r>
            <a:r>
              <a:rPr lang="tr-TR" sz="2000" dirty="0" smtClean="0">
                <a:solidFill>
                  <a:schemeClr val="bg1"/>
                </a:solidFill>
                <a:latin typeface="Calibri" pitchFamily="34" charset="0"/>
              </a:rPr>
              <a:t>Profesyonellerinin;</a:t>
            </a:r>
          </a:p>
          <a:p>
            <a:pPr marL="982663" lvl="1" indent="-342900" algn="just">
              <a:buFont typeface="Arial" pitchFamily="34" charset="0"/>
              <a:buChar char="•"/>
              <a:defRPr/>
            </a:pPr>
            <a:r>
              <a:rPr lang="tr-TR" dirty="0" smtClean="0">
                <a:solidFill>
                  <a:schemeClr val="bg1"/>
                </a:solidFill>
                <a:latin typeface="Calibri" pitchFamily="34" charset="0"/>
              </a:rPr>
              <a:t>Yetkilendirilme / görevlendirme işlemlerini, </a:t>
            </a:r>
          </a:p>
          <a:p>
            <a:pPr marL="982663" lvl="1" indent="-342900" algn="just">
              <a:buFont typeface="Arial" pitchFamily="34" charset="0"/>
              <a:buChar char="•"/>
              <a:defRPr/>
            </a:pPr>
            <a:r>
              <a:rPr lang="tr-TR" dirty="0" smtClean="0">
                <a:solidFill>
                  <a:schemeClr val="bg1"/>
                </a:solidFill>
                <a:latin typeface="Calibri" pitchFamily="34" charset="0"/>
              </a:rPr>
              <a:t>Sertifika bilgileri, anketleri, Türkiye İSG istatistiklerini</a:t>
            </a:r>
          </a:p>
          <a:p>
            <a:pPr marL="982663" lvl="1" indent="-342900" algn="just">
              <a:buFont typeface="Arial" pitchFamily="34" charset="0"/>
              <a:buChar char="•"/>
              <a:defRPr/>
            </a:pPr>
            <a:r>
              <a:rPr lang="tr-TR" dirty="0">
                <a:solidFill>
                  <a:schemeClr val="bg1"/>
                </a:solidFill>
                <a:latin typeface="Calibri" pitchFamily="34" charset="0"/>
              </a:rPr>
              <a:t>E</a:t>
            </a:r>
            <a:r>
              <a:rPr lang="tr-TR" dirty="0" smtClean="0">
                <a:solidFill>
                  <a:schemeClr val="bg1"/>
                </a:solidFill>
                <a:latin typeface="Calibri" pitchFamily="34" charset="0"/>
              </a:rPr>
              <a:t>ğitim programlarını, eğiticileri, derslikleri </a:t>
            </a:r>
          </a:p>
          <a:p>
            <a:pPr marL="982663" lvl="1" indent="-342900" algn="just">
              <a:buFont typeface="Arial" pitchFamily="34" charset="0"/>
              <a:buChar char="•"/>
              <a:defRPr/>
            </a:pPr>
            <a:r>
              <a:rPr lang="tr-TR" dirty="0">
                <a:solidFill>
                  <a:schemeClr val="bg1"/>
                </a:solidFill>
                <a:latin typeface="Calibri" pitchFamily="34" charset="0"/>
              </a:rPr>
              <a:t>Ç</a:t>
            </a:r>
            <a:r>
              <a:rPr lang="tr-TR" dirty="0" smtClean="0">
                <a:solidFill>
                  <a:schemeClr val="bg1"/>
                </a:solidFill>
                <a:latin typeface="Calibri" pitchFamily="34" charset="0"/>
              </a:rPr>
              <a:t>alışma sürelerini, türlerini</a:t>
            </a:r>
          </a:p>
        </p:txBody>
      </p:sp>
      <p:sp>
        <p:nvSpPr>
          <p:cNvPr id="4" name="Slayt Numarası Yer Tutucusu 3"/>
          <p:cNvSpPr>
            <a:spLocks noGrp="1"/>
          </p:cNvSpPr>
          <p:nvPr>
            <p:ph type="sldNum" sz="quarter" idx="12"/>
          </p:nvPr>
        </p:nvSpPr>
        <p:spPr/>
        <p:txBody>
          <a:bodyPr/>
          <a:lstStyle/>
          <a:p>
            <a:pPr>
              <a:defRPr/>
            </a:pPr>
            <a:fld id="{E5CC4D43-89C6-4096-8DA2-61345F1C12B2}" type="slidenum">
              <a:rPr lang="tr-TR" smtClean="0"/>
              <a:pPr>
                <a:defRPr/>
              </a:pPr>
              <a:t>3</a:t>
            </a:fld>
            <a:endParaRPr lang="tr-TR"/>
          </a:p>
        </p:txBody>
      </p:sp>
      <p:sp>
        <p:nvSpPr>
          <p:cNvPr id="6149" name="Dikdörtgen 4"/>
          <p:cNvSpPr>
            <a:spLocks noChangeArrowheads="1"/>
          </p:cNvSpPr>
          <p:nvPr/>
        </p:nvSpPr>
        <p:spPr bwMode="auto">
          <a:xfrm>
            <a:off x="395288" y="5732463"/>
            <a:ext cx="84248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tr-TR" altLang="tr-TR" sz="2200">
                <a:solidFill>
                  <a:schemeClr val="bg1"/>
                </a:solidFill>
                <a:latin typeface="Calibri" pitchFamily="34" charset="0"/>
              </a:rPr>
              <a:t>Denetleyen, kontrol eden, onaylayan, iptalini sağlayan bir yapı üzerine kurulmuştur. </a:t>
            </a:r>
            <a:endParaRPr lang="tr-TR" altLang="tr-TR" sz="2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etin Yer Tutucusu 2"/>
          <p:cNvSpPr>
            <a:spLocks noGrp="1"/>
          </p:cNvSpPr>
          <p:nvPr>
            <p:ph type="body" idx="1"/>
          </p:nvPr>
        </p:nvSpPr>
        <p:spPr>
          <a:xfrm>
            <a:off x="395288" y="2133600"/>
            <a:ext cx="8353425" cy="3959225"/>
          </a:xfrm>
        </p:spPr>
        <p:txBody>
          <a:bodyPr/>
          <a:lstStyle/>
          <a:p>
            <a:pPr algn="just"/>
            <a:r>
              <a:rPr lang="tr-TR" altLang="tr-TR" sz="2000" dirty="0" smtClean="0">
                <a:solidFill>
                  <a:schemeClr val="bg1"/>
                </a:solidFill>
                <a:latin typeface="Calibri" pitchFamily="34" charset="0"/>
              </a:rPr>
              <a:t>Sistemde 6 ana modül ve bunlara bağlı yardımcı modüller bulunmaktadır. </a:t>
            </a:r>
          </a:p>
          <a:p>
            <a:pPr algn="just"/>
            <a:endParaRPr lang="tr-TR" altLang="tr-TR" sz="2000" dirty="0" smtClean="0">
              <a:solidFill>
                <a:schemeClr val="bg1"/>
              </a:solidFill>
              <a:latin typeface="Calibri" pitchFamily="34" charset="0"/>
            </a:endParaRPr>
          </a:p>
          <a:p>
            <a:pPr algn="just">
              <a:lnSpc>
                <a:spcPct val="150000"/>
              </a:lnSpc>
            </a:pPr>
            <a:r>
              <a:rPr lang="tr-TR" altLang="tr-TR" sz="2000" dirty="0" smtClean="0">
                <a:solidFill>
                  <a:schemeClr val="bg1"/>
                </a:solidFill>
                <a:latin typeface="Calibri" pitchFamily="34" charset="0"/>
              </a:rPr>
              <a:t>1- İSG Eğitim Kurumları Modülü</a:t>
            </a:r>
          </a:p>
          <a:p>
            <a:pPr algn="just">
              <a:lnSpc>
                <a:spcPct val="150000"/>
              </a:lnSpc>
            </a:pPr>
            <a:r>
              <a:rPr lang="tr-TR" altLang="tr-TR" sz="2000" dirty="0" smtClean="0">
                <a:solidFill>
                  <a:schemeClr val="bg1"/>
                </a:solidFill>
                <a:latin typeface="Calibri" pitchFamily="34" charset="0"/>
              </a:rPr>
              <a:t>2- OSGB (Ortak Sağlık Güvenlik Birimi) Modülü </a:t>
            </a:r>
          </a:p>
          <a:p>
            <a:pPr algn="just">
              <a:lnSpc>
                <a:spcPct val="150000"/>
              </a:lnSpc>
            </a:pPr>
            <a:r>
              <a:rPr lang="tr-TR" altLang="tr-TR" sz="2000" dirty="0" smtClean="0">
                <a:solidFill>
                  <a:schemeClr val="bg1"/>
                </a:solidFill>
                <a:latin typeface="Calibri" pitchFamily="34" charset="0"/>
              </a:rPr>
              <a:t>3- Hizmet Alan İşyerleri Modülü</a:t>
            </a:r>
          </a:p>
          <a:p>
            <a:pPr algn="just">
              <a:lnSpc>
                <a:spcPct val="150000"/>
              </a:lnSpc>
            </a:pPr>
            <a:r>
              <a:rPr lang="tr-TR" altLang="tr-TR" sz="2000" dirty="0" smtClean="0">
                <a:solidFill>
                  <a:schemeClr val="bg1"/>
                </a:solidFill>
                <a:latin typeface="Calibri" pitchFamily="34" charset="0"/>
              </a:rPr>
              <a:t>4- Raporlar Modülü</a:t>
            </a:r>
          </a:p>
          <a:p>
            <a:pPr algn="just">
              <a:lnSpc>
                <a:spcPct val="150000"/>
              </a:lnSpc>
            </a:pPr>
            <a:r>
              <a:rPr lang="tr-TR" altLang="tr-TR" sz="2000" dirty="0" smtClean="0">
                <a:solidFill>
                  <a:schemeClr val="bg1"/>
                </a:solidFill>
                <a:latin typeface="Calibri" pitchFamily="34" charset="0"/>
              </a:rPr>
              <a:t>5- Anket/Duyurular Modülü</a:t>
            </a:r>
          </a:p>
          <a:p>
            <a:pPr algn="just">
              <a:lnSpc>
                <a:spcPct val="150000"/>
              </a:lnSpc>
            </a:pPr>
            <a:r>
              <a:rPr lang="tr-TR" altLang="tr-TR" sz="2000" dirty="0" smtClean="0">
                <a:solidFill>
                  <a:schemeClr val="bg1"/>
                </a:solidFill>
                <a:latin typeface="Calibri" pitchFamily="34" charset="0"/>
              </a:rPr>
              <a:t>6- Yönetim/Tanımlamalar Modülü</a:t>
            </a:r>
          </a:p>
        </p:txBody>
      </p:sp>
      <p:sp>
        <p:nvSpPr>
          <p:cNvPr id="5" name="Başlık 1"/>
          <p:cNvSpPr txBox="1">
            <a:spLocks/>
          </p:cNvSpPr>
          <p:nvPr/>
        </p:nvSpPr>
        <p:spPr bwMode="auto">
          <a:xfrm>
            <a:off x="0" y="980728"/>
            <a:ext cx="9144000" cy="64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cene3d>
              <a:camera prst="orthographicFront"/>
              <a:lightRig rig="freezing" dir="t">
                <a:rot lat="0" lon="0" rev="5640000"/>
              </a:lightRig>
            </a:scene3d>
            <a:sp3d prstMaterial="flat">
              <a:bevelT w="38100" h="38100"/>
            </a:sp3d>
          </a:bodyPr>
          <a:lstStyle>
            <a:lvl1pPr algn="l" rtl="0" eaLnBrk="0" fontAlgn="base" hangingPunct="0">
              <a:spcBef>
                <a:spcPct val="0"/>
              </a:spcBef>
              <a:spcAft>
                <a:spcPct val="0"/>
              </a:spcAft>
              <a:buNone/>
              <a:defRPr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vl2pPr algn="r" rtl="0" eaLnBrk="0" fontAlgn="base" hangingPunct="0">
              <a:spcBef>
                <a:spcPct val="0"/>
              </a:spcBef>
              <a:spcAft>
                <a:spcPct val="0"/>
              </a:spcAft>
              <a:defRPr sz="3600" b="1">
                <a:solidFill>
                  <a:srgbClr val="00AEEB"/>
                </a:solidFill>
                <a:latin typeface="Arial" charset="0"/>
              </a:defRPr>
            </a:lvl2pPr>
            <a:lvl3pPr algn="r" rtl="0" eaLnBrk="0" fontAlgn="base" hangingPunct="0">
              <a:spcBef>
                <a:spcPct val="0"/>
              </a:spcBef>
              <a:spcAft>
                <a:spcPct val="0"/>
              </a:spcAft>
              <a:defRPr sz="3600" b="1">
                <a:solidFill>
                  <a:srgbClr val="00AEEB"/>
                </a:solidFill>
                <a:latin typeface="Arial" charset="0"/>
              </a:defRPr>
            </a:lvl3pPr>
            <a:lvl4pPr algn="r" rtl="0" eaLnBrk="0" fontAlgn="base" hangingPunct="0">
              <a:spcBef>
                <a:spcPct val="0"/>
              </a:spcBef>
              <a:spcAft>
                <a:spcPct val="0"/>
              </a:spcAft>
              <a:defRPr sz="3600" b="1">
                <a:solidFill>
                  <a:srgbClr val="00AEEB"/>
                </a:solidFill>
                <a:latin typeface="Arial" charset="0"/>
              </a:defRPr>
            </a:lvl4pPr>
            <a:lvl5pPr algn="r" rtl="0" eaLnBrk="0" fontAlgn="base" hangingPunct="0">
              <a:spcBef>
                <a:spcPct val="0"/>
              </a:spcBef>
              <a:spcAft>
                <a:spcPct val="0"/>
              </a:spcAft>
              <a:defRPr sz="3600" b="1">
                <a:solidFill>
                  <a:srgbClr val="00AEEB"/>
                </a:solidFill>
                <a:latin typeface="Arial" charset="0"/>
              </a:defRPr>
            </a:lvl5pPr>
            <a:lvl6pPr marL="457200" algn="r" rtl="0" fontAlgn="base">
              <a:spcBef>
                <a:spcPct val="0"/>
              </a:spcBef>
              <a:spcAft>
                <a:spcPct val="0"/>
              </a:spcAft>
              <a:defRPr sz="3600" b="1">
                <a:solidFill>
                  <a:srgbClr val="00AEEB"/>
                </a:solidFill>
                <a:latin typeface="Arial" charset="0"/>
              </a:defRPr>
            </a:lvl6pPr>
            <a:lvl7pPr marL="914400" algn="r" rtl="0" fontAlgn="base">
              <a:spcBef>
                <a:spcPct val="0"/>
              </a:spcBef>
              <a:spcAft>
                <a:spcPct val="0"/>
              </a:spcAft>
              <a:defRPr sz="3600" b="1">
                <a:solidFill>
                  <a:srgbClr val="00AEEB"/>
                </a:solidFill>
                <a:latin typeface="Arial" charset="0"/>
              </a:defRPr>
            </a:lvl7pPr>
            <a:lvl8pPr marL="1371600" algn="r" rtl="0" fontAlgn="base">
              <a:spcBef>
                <a:spcPct val="0"/>
              </a:spcBef>
              <a:spcAft>
                <a:spcPct val="0"/>
              </a:spcAft>
              <a:defRPr sz="3600" b="1">
                <a:solidFill>
                  <a:srgbClr val="00AEEB"/>
                </a:solidFill>
                <a:latin typeface="Arial" charset="0"/>
              </a:defRPr>
            </a:lvl8pPr>
            <a:lvl9pPr marL="1828800" algn="r" rtl="0" fontAlgn="base">
              <a:spcBef>
                <a:spcPct val="0"/>
              </a:spcBef>
              <a:spcAft>
                <a:spcPct val="0"/>
              </a:spcAft>
              <a:defRPr sz="3600" b="1">
                <a:solidFill>
                  <a:srgbClr val="00AEEB"/>
                </a:solidFill>
                <a:latin typeface="Arial" charset="0"/>
              </a:defRPr>
            </a:lvl9pPr>
          </a:lstStyle>
          <a:p>
            <a:pPr algn="ctr">
              <a:defRPr/>
            </a:pPr>
            <a:r>
              <a:rPr lang="tr-TR" sz="3500" smtClean="0">
                <a:latin typeface="Calibri" pitchFamily="34" charset="0"/>
              </a:rPr>
              <a:t>TANITIM</a:t>
            </a:r>
            <a:endParaRPr lang="tr-TR" sz="3500">
              <a:latin typeface="Calibri" pitchFamily="34" charset="0"/>
            </a:endParaRPr>
          </a:p>
        </p:txBody>
      </p:sp>
      <p:sp>
        <p:nvSpPr>
          <p:cNvPr id="6" name="Slayt Numarası Yer Tutucusu 5"/>
          <p:cNvSpPr>
            <a:spLocks noGrp="1"/>
          </p:cNvSpPr>
          <p:nvPr>
            <p:ph type="sldNum" sz="quarter" idx="12"/>
          </p:nvPr>
        </p:nvSpPr>
        <p:spPr/>
        <p:txBody>
          <a:bodyPr/>
          <a:lstStyle/>
          <a:p>
            <a:pPr>
              <a:defRPr/>
            </a:pPr>
            <a:fld id="{4BBA6D55-0073-402B-93EB-52E6F093C30F}" type="slidenum">
              <a:rPr lang="tr-TR" smtClean="0"/>
              <a:pPr>
                <a:defRPr/>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MEVCUT </a:t>
            </a:r>
            <a:r>
              <a:rPr lang="tr-TR" sz="3500">
                <a:latin typeface="Calibri" pitchFamily="34" charset="0"/>
              </a:rPr>
              <a:t>DURUM</a:t>
            </a:r>
          </a:p>
        </p:txBody>
      </p:sp>
      <p:sp>
        <p:nvSpPr>
          <p:cNvPr id="7171" name="2 Metin Yer Tutucusu"/>
          <p:cNvSpPr>
            <a:spLocks noGrp="1"/>
          </p:cNvSpPr>
          <p:nvPr>
            <p:ph type="body" idx="1"/>
          </p:nvPr>
        </p:nvSpPr>
        <p:spPr>
          <a:xfrm>
            <a:off x="468313" y="1628775"/>
            <a:ext cx="8280400" cy="5113338"/>
          </a:xfrm>
        </p:spPr>
        <p:txBody>
          <a:bodyPr/>
          <a:lstStyle/>
          <a:p>
            <a:pPr marL="457200" indent="-457200" algn="just">
              <a:buFont typeface="+mj-lt"/>
              <a:buAutoNum type="arabicPeriod"/>
              <a:defRPr/>
            </a:pPr>
            <a:r>
              <a:rPr lang="tr-TR" sz="2000" dirty="0">
                <a:solidFill>
                  <a:schemeClr val="bg1"/>
                </a:solidFill>
                <a:latin typeface="Calibri" pitchFamily="34" charset="0"/>
              </a:rPr>
              <a:t>OSGB (Ortak Sağlık ve Güvenlik Birimi) ve Eğitim Kurumları “Yetki Belgeleri” </a:t>
            </a:r>
            <a:r>
              <a:rPr lang="tr-TR" sz="2000" dirty="0" err="1">
                <a:solidFill>
                  <a:schemeClr val="bg1"/>
                </a:solidFill>
                <a:latin typeface="Calibri" pitchFamily="34" charset="0"/>
              </a:rPr>
              <a:t>nin</a:t>
            </a:r>
            <a:r>
              <a:rPr lang="tr-TR" sz="2000" dirty="0">
                <a:solidFill>
                  <a:schemeClr val="bg1"/>
                </a:solidFill>
                <a:latin typeface="Calibri" pitchFamily="34" charset="0"/>
              </a:rPr>
              <a:t> verilmesi ve verilen yetki belgelerinin </a:t>
            </a:r>
            <a:r>
              <a:rPr lang="tr-TR" sz="2000" dirty="0" smtClean="0">
                <a:solidFill>
                  <a:schemeClr val="bg1"/>
                </a:solidFill>
                <a:latin typeface="Calibri" pitchFamily="34" charset="0"/>
              </a:rPr>
              <a:t>takibi,</a:t>
            </a:r>
          </a:p>
          <a:p>
            <a:pPr marL="457200" indent="-457200" algn="just">
              <a:buFont typeface="+mj-lt"/>
              <a:buAutoNum type="arabicPeriod"/>
              <a:defRPr/>
            </a:pPr>
            <a:endParaRPr lang="tr-TR" sz="2000" dirty="0">
              <a:solidFill>
                <a:schemeClr val="bg1"/>
              </a:solidFill>
              <a:latin typeface="Calibri" pitchFamily="34" charset="0"/>
            </a:endParaRPr>
          </a:p>
          <a:p>
            <a:pPr marL="457200" indent="-457200" algn="just">
              <a:buFont typeface="+mj-lt"/>
              <a:buAutoNum type="arabicPeriod"/>
              <a:defRPr/>
            </a:pPr>
            <a:r>
              <a:rPr lang="tr-TR" sz="2000" dirty="0">
                <a:solidFill>
                  <a:schemeClr val="bg1"/>
                </a:solidFill>
                <a:latin typeface="Calibri" pitchFamily="34" charset="0"/>
              </a:rPr>
              <a:t>İşyeri </a:t>
            </a:r>
            <a:r>
              <a:rPr lang="tr-TR" sz="2000" dirty="0" smtClean="0">
                <a:solidFill>
                  <a:schemeClr val="bg1"/>
                </a:solidFill>
                <a:latin typeface="Calibri" pitchFamily="34" charset="0"/>
              </a:rPr>
              <a:t>Hekimi, İş </a:t>
            </a:r>
            <a:r>
              <a:rPr lang="tr-TR" sz="2000" dirty="0">
                <a:solidFill>
                  <a:schemeClr val="bg1"/>
                </a:solidFill>
                <a:latin typeface="Calibri" pitchFamily="34" charset="0"/>
              </a:rPr>
              <a:t>Güvenliği </a:t>
            </a:r>
            <a:r>
              <a:rPr lang="tr-TR" sz="2000" dirty="0" smtClean="0">
                <a:solidFill>
                  <a:schemeClr val="bg1"/>
                </a:solidFill>
                <a:latin typeface="Calibri" pitchFamily="34" charset="0"/>
              </a:rPr>
              <a:t>Uzmanlarının ve Eğiticilerin </a:t>
            </a:r>
            <a:r>
              <a:rPr lang="tr-TR" sz="2000" dirty="0">
                <a:solidFill>
                  <a:schemeClr val="bg1"/>
                </a:solidFill>
                <a:latin typeface="Calibri" pitchFamily="34" charset="0"/>
              </a:rPr>
              <a:t>“Sertifika” </a:t>
            </a:r>
            <a:r>
              <a:rPr lang="tr-TR" sz="2000" dirty="0" err="1">
                <a:solidFill>
                  <a:schemeClr val="bg1"/>
                </a:solidFill>
                <a:latin typeface="Calibri" pitchFamily="34" charset="0"/>
              </a:rPr>
              <a:t>larının</a:t>
            </a:r>
            <a:r>
              <a:rPr lang="tr-TR" sz="2000" dirty="0">
                <a:solidFill>
                  <a:schemeClr val="bg1"/>
                </a:solidFill>
                <a:latin typeface="Calibri" pitchFamily="34" charset="0"/>
              </a:rPr>
              <a:t> verilmesi ve verilen </a:t>
            </a:r>
            <a:r>
              <a:rPr lang="tr-TR" sz="2000" dirty="0" smtClean="0">
                <a:solidFill>
                  <a:schemeClr val="bg1"/>
                </a:solidFill>
                <a:latin typeface="Calibri" pitchFamily="34" charset="0"/>
              </a:rPr>
              <a:t>sertifikaların geçerlilik vb. takibi,</a:t>
            </a:r>
          </a:p>
          <a:p>
            <a:pPr marL="457200" indent="-457200" algn="just">
              <a:buFont typeface="+mj-lt"/>
              <a:buAutoNum type="arabicPeriod"/>
              <a:defRPr/>
            </a:pPr>
            <a:endParaRPr lang="tr-TR" sz="2000" dirty="0">
              <a:solidFill>
                <a:schemeClr val="bg1"/>
              </a:solidFill>
              <a:latin typeface="Calibri" pitchFamily="34" charset="0"/>
            </a:endParaRPr>
          </a:p>
          <a:p>
            <a:pPr marL="457200" indent="-457200" algn="just">
              <a:buFont typeface="+mj-lt"/>
              <a:buAutoNum type="arabicPeriod"/>
              <a:defRPr/>
            </a:pPr>
            <a:r>
              <a:rPr lang="tr-TR" sz="2000" dirty="0" smtClean="0">
                <a:solidFill>
                  <a:schemeClr val="bg1"/>
                </a:solidFill>
                <a:latin typeface="Calibri" pitchFamily="34" charset="0"/>
              </a:rPr>
              <a:t>İSG Profesyonellerinin görevlendirme / sözleşme kayıt, takip ve onayı,</a:t>
            </a:r>
          </a:p>
          <a:p>
            <a:pPr marL="457200" indent="-457200" algn="just">
              <a:buFont typeface="+mj-lt"/>
              <a:buAutoNum type="arabicPeriod"/>
              <a:defRPr/>
            </a:pPr>
            <a:endParaRPr lang="tr-TR" sz="2000" dirty="0">
              <a:solidFill>
                <a:schemeClr val="bg1"/>
              </a:solidFill>
              <a:latin typeface="Calibri" pitchFamily="34" charset="0"/>
            </a:endParaRPr>
          </a:p>
          <a:p>
            <a:pPr marL="457200" indent="-457200" algn="just">
              <a:buFont typeface="+mj-lt"/>
              <a:buAutoNum type="arabicPeriod"/>
              <a:defRPr/>
            </a:pPr>
            <a:r>
              <a:rPr lang="tr-TR" sz="2000" dirty="0" smtClean="0">
                <a:solidFill>
                  <a:schemeClr val="bg1"/>
                </a:solidFill>
                <a:latin typeface="Calibri" pitchFamily="34" charset="0"/>
              </a:rPr>
              <a:t>Hizmet alan işyerlerinin İSG Profesyoneli görevlendirme/çalıştırma durumları,</a:t>
            </a:r>
          </a:p>
          <a:p>
            <a:pPr marL="457200" indent="-457200" algn="just">
              <a:buFont typeface="+mj-lt"/>
              <a:buAutoNum type="arabicPeriod"/>
              <a:defRPr/>
            </a:pPr>
            <a:endParaRPr lang="tr-TR" sz="2000" dirty="0">
              <a:solidFill>
                <a:schemeClr val="bg1"/>
              </a:solidFill>
              <a:latin typeface="Calibri" pitchFamily="34" charset="0"/>
            </a:endParaRPr>
          </a:p>
          <a:p>
            <a:pPr marL="457200" indent="-457200" algn="just">
              <a:buFont typeface="+mj-lt"/>
              <a:buAutoNum type="arabicPeriod"/>
              <a:defRPr/>
            </a:pPr>
            <a:r>
              <a:rPr lang="tr-TR" sz="2000" dirty="0" smtClean="0">
                <a:solidFill>
                  <a:schemeClr val="bg1"/>
                </a:solidFill>
                <a:latin typeface="Calibri" pitchFamily="34" charset="0"/>
              </a:rPr>
              <a:t>İşyerlerinin tehlike sınıflarına göre tanımlanması, çalıştırması gereken İSG Profesyonellerinin kayıt, takip ve onayı,</a:t>
            </a:r>
          </a:p>
          <a:p>
            <a:pPr marL="457200" indent="-457200" algn="just">
              <a:buFont typeface="+mj-lt"/>
              <a:buAutoNum type="arabicPeriod"/>
              <a:defRPr/>
            </a:pPr>
            <a:endParaRPr lang="tr-TR" sz="1000" dirty="0" smtClean="0">
              <a:solidFill>
                <a:schemeClr val="bg1"/>
              </a:solidFill>
              <a:latin typeface="Calibri" pitchFamily="34" charset="0"/>
            </a:endParaRPr>
          </a:p>
          <a:p>
            <a:pPr algn="just">
              <a:defRPr/>
            </a:pPr>
            <a:r>
              <a:rPr lang="tr-TR" sz="2000" dirty="0">
                <a:solidFill>
                  <a:schemeClr val="bg1"/>
                </a:solidFill>
                <a:latin typeface="Calibri" pitchFamily="34" charset="0"/>
              </a:rPr>
              <a:t> </a:t>
            </a:r>
            <a:r>
              <a:rPr lang="tr-TR" sz="2000" dirty="0" smtClean="0">
                <a:solidFill>
                  <a:schemeClr val="bg1"/>
                </a:solidFill>
                <a:latin typeface="Calibri" pitchFamily="34" charset="0"/>
              </a:rPr>
              <a:t>yapabilmektedir. </a:t>
            </a:r>
            <a:endParaRPr lang="tr-TR" sz="2000" dirty="0">
              <a:solidFill>
                <a:schemeClr val="bg1"/>
              </a:solidFill>
              <a:latin typeface="Calibri" pitchFamily="34" charset="0"/>
            </a:endParaRPr>
          </a:p>
          <a:p>
            <a:pPr marL="457200" indent="-457200" algn="just">
              <a:buFont typeface="+mj-lt"/>
              <a:buAutoNum type="arabicPeriod"/>
              <a:defRPr/>
            </a:pPr>
            <a:endParaRPr lang="tr-TR" sz="2000" dirty="0" smtClean="0">
              <a:solidFill>
                <a:schemeClr val="bg1"/>
              </a:solidFill>
              <a:latin typeface="Calibri" pitchFamily="34" charset="0"/>
            </a:endParaRPr>
          </a:p>
          <a:p>
            <a:pPr marL="457200" indent="-457200" algn="just">
              <a:buFont typeface="+mj-lt"/>
              <a:buAutoNum type="arabicPeriod"/>
              <a:defRPr/>
            </a:pPr>
            <a:endParaRPr lang="tr-TR" sz="2000" dirty="0" smtClean="0">
              <a:solidFill>
                <a:schemeClr val="bg1"/>
              </a:solidFill>
              <a:latin typeface="Calibri" pitchFamily="34" charset="0"/>
            </a:endParaRPr>
          </a:p>
          <a:p>
            <a:pPr marL="457200" indent="-457200" algn="just">
              <a:buFont typeface="+mj-lt"/>
              <a:buAutoNum type="arabicPeriod"/>
              <a:defRPr/>
            </a:pPr>
            <a:endParaRPr lang="tr-TR" sz="2000" dirty="0">
              <a:solidFill>
                <a:schemeClr val="bg1"/>
              </a:solidFill>
              <a:latin typeface="Calibri" pitchFamily="34" charset="0"/>
            </a:endParaRPr>
          </a:p>
          <a:p>
            <a:pPr marL="457200" indent="-457200" algn="just">
              <a:buFont typeface="+mj-lt"/>
              <a:buAutoNum type="arabicPeriod"/>
              <a:defRPr/>
            </a:pPr>
            <a:endParaRPr lang="tr-TR" sz="2000" dirty="0">
              <a:solidFill>
                <a:schemeClr val="bg1"/>
              </a:solidFill>
              <a:latin typeface="Calibri" pitchFamily="34" charset="0"/>
            </a:endParaRPr>
          </a:p>
          <a:p>
            <a:pPr marL="457200" indent="-457200">
              <a:buFont typeface="+mj-lt"/>
              <a:buAutoNum type="arabicPeriod"/>
              <a:defRPr/>
            </a:pPr>
            <a:endParaRPr lang="tr-TR" sz="2000" dirty="0">
              <a:solidFill>
                <a:schemeClr val="bg1"/>
              </a:solidFill>
              <a:latin typeface="Calibri" pitchFamily="34" charset="0"/>
            </a:endParaRPr>
          </a:p>
          <a:p>
            <a:pPr marL="457200" indent="-457200" algn="just">
              <a:lnSpc>
                <a:spcPct val="200000"/>
              </a:lnSpc>
              <a:buFont typeface="+mj-lt"/>
              <a:buAutoNum type="arabicPeriod"/>
              <a:defRPr/>
            </a:pPr>
            <a:endParaRPr lang="tr-TR" sz="2000" dirty="0">
              <a:solidFill>
                <a:schemeClr val="bg1"/>
              </a:solidFill>
              <a:latin typeface="Calibri" pitchFamily="34" charset="0"/>
            </a:endParaRPr>
          </a:p>
          <a:p>
            <a:pPr marL="457200" indent="-457200" algn="just">
              <a:buFont typeface="+mj-lt"/>
              <a:buAutoNum type="arabicPeriod"/>
              <a:defRPr/>
            </a:pPr>
            <a:endParaRPr lang="tr-TR" sz="2000" dirty="0" smtClean="0">
              <a:solidFill>
                <a:schemeClr val="bg1"/>
              </a:solidFill>
              <a:latin typeface="Calibri" pitchFamily="34" charset="0"/>
            </a:endParaRPr>
          </a:p>
        </p:txBody>
      </p:sp>
      <p:sp>
        <p:nvSpPr>
          <p:cNvPr id="3" name="Slayt Numarası Yer Tutucusu 2"/>
          <p:cNvSpPr>
            <a:spLocks noGrp="1"/>
          </p:cNvSpPr>
          <p:nvPr>
            <p:ph type="sldNum" sz="quarter" idx="12"/>
          </p:nvPr>
        </p:nvSpPr>
        <p:spPr/>
        <p:txBody>
          <a:bodyPr/>
          <a:lstStyle/>
          <a:p>
            <a:pPr>
              <a:defRPr/>
            </a:pPr>
            <a:fld id="{1419ED17-94AA-498B-A30F-2AFA4F5087AA}" type="slidenum">
              <a:rPr lang="tr-TR" smtClean="0"/>
              <a:pPr>
                <a:defRPr/>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MEVCUT </a:t>
            </a:r>
            <a:r>
              <a:rPr lang="tr-TR" sz="3500">
                <a:latin typeface="Calibri" pitchFamily="34" charset="0"/>
              </a:rPr>
              <a:t>DURUM</a:t>
            </a:r>
          </a:p>
        </p:txBody>
      </p:sp>
      <p:sp>
        <p:nvSpPr>
          <p:cNvPr id="7171" name="2 Metin Yer Tutucusu"/>
          <p:cNvSpPr>
            <a:spLocks noGrp="1"/>
          </p:cNvSpPr>
          <p:nvPr>
            <p:ph type="body" idx="1"/>
          </p:nvPr>
        </p:nvSpPr>
        <p:spPr>
          <a:xfrm>
            <a:off x="468313" y="1773238"/>
            <a:ext cx="8280400" cy="4679950"/>
          </a:xfrm>
        </p:spPr>
        <p:txBody>
          <a:bodyPr/>
          <a:lstStyle/>
          <a:p>
            <a:pPr algn="just">
              <a:defRPr/>
            </a:pPr>
            <a:r>
              <a:rPr lang="tr-TR" sz="2000" dirty="0" smtClean="0">
                <a:solidFill>
                  <a:schemeClr val="bg1"/>
                </a:solidFill>
                <a:latin typeface="Calibri" pitchFamily="34" charset="0"/>
              </a:rPr>
              <a:t>Ayrıca; </a:t>
            </a:r>
          </a:p>
          <a:p>
            <a:pPr algn="just">
              <a:defRPr/>
            </a:pPr>
            <a:endParaRPr lang="tr-TR" sz="2000" dirty="0" smtClean="0">
              <a:solidFill>
                <a:schemeClr val="bg1"/>
              </a:solidFill>
              <a:latin typeface="Calibri" pitchFamily="34" charset="0"/>
            </a:endParaRPr>
          </a:p>
          <a:p>
            <a:pPr marL="342900" indent="-342900" algn="just">
              <a:buFont typeface="Arial" pitchFamily="34" charset="0"/>
              <a:buChar char="•"/>
              <a:defRPr/>
            </a:pPr>
            <a:r>
              <a:rPr lang="tr-TR" sz="2000" dirty="0" smtClean="0">
                <a:solidFill>
                  <a:schemeClr val="bg1"/>
                </a:solidFill>
                <a:latin typeface="Calibri" pitchFamily="34" charset="0"/>
              </a:rPr>
              <a:t>Türkiye geneli İSG Profesyoneli İstatistikleri,</a:t>
            </a:r>
          </a:p>
          <a:p>
            <a:pPr marL="457200" indent="-457200" algn="just">
              <a:buFont typeface="Arial" pitchFamily="34" charset="0"/>
              <a:buChar char="•"/>
              <a:defRPr/>
            </a:pPr>
            <a:endParaRPr lang="tr-TR" sz="2000" dirty="0">
              <a:solidFill>
                <a:schemeClr val="bg1"/>
              </a:solidFill>
              <a:latin typeface="Calibri" pitchFamily="34" charset="0"/>
            </a:endParaRPr>
          </a:p>
          <a:p>
            <a:pPr marL="342900" indent="-342900" algn="just">
              <a:buFont typeface="Arial" pitchFamily="34" charset="0"/>
              <a:buChar char="•"/>
              <a:defRPr/>
            </a:pPr>
            <a:r>
              <a:rPr lang="tr-TR" sz="2000" dirty="0" smtClean="0">
                <a:solidFill>
                  <a:schemeClr val="bg1"/>
                </a:solidFill>
                <a:latin typeface="Calibri" pitchFamily="34" charset="0"/>
              </a:rPr>
              <a:t>Türkiye geneli, kurum ve kişi bazında özel duyuruları  ve anketleri</a:t>
            </a:r>
          </a:p>
          <a:p>
            <a:pPr algn="just">
              <a:defRPr/>
            </a:pPr>
            <a:endParaRPr lang="tr-TR" sz="2000" dirty="0">
              <a:solidFill>
                <a:schemeClr val="bg1"/>
              </a:solidFill>
              <a:latin typeface="Calibri" pitchFamily="34" charset="0"/>
            </a:endParaRPr>
          </a:p>
          <a:p>
            <a:pPr algn="just">
              <a:defRPr/>
            </a:pPr>
            <a:r>
              <a:rPr lang="tr-TR" sz="2000" dirty="0" smtClean="0">
                <a:solidFill>
                  <a:schemeClr val="bg1"/>
                </a:solidFill>
                <a:latin typeface="Calibri" pitchFamily="34" charset="0"/>
              </a:rPr>
              <a:t>yapabilmekle beraber, </a:t>
            </a:r>
          </a:p>
          <a:p>
            <a:pPr marL="457200" indent="-457200" algn="just">
              <a:buFont typeface="+mj-lt"/>
              <a:buAutoNum type="arabicPeriod" startAt="6"/>
              <a:defRPr/>
            </a:pPr>
            <a:endParaRPr lang="tr-TR" sz="2000" dirty="0">
              <a:solidFill>
                <a:schemeClr val="bg1"/>
              </a:solidFill>
              <a:latin typeface="Calibri" pitchFamily="34" charset="0"/>
            </a:endParaRPr>
          </a:p>
          <a:p>
            <a:pPr algn="just">
              <a:defRPr/>
            </a:pPr>
            <a:r>
              <a:rPr lang="tr-TR" sz="2000" dirty="0">
                <a:solidFill>
                  <a:schemeClr val="bg1"/>
                </a:solidFill>
                <a:latin typeface="Calibri" pitchFamily="34" charset="0"/>
              </a:rPr>
              <a:t>Yönetim / </a:t>
            </a:r>
            <a:r>
              <a:rPr lang="tr-TR" sz="2000" dirty="0" smtClean="0">
                <a:solidFill>
                  <a:schemeClr val="bg1"/>
                </a:solidFill>
                <a:latin typeface="Calibri" pitchFamily="34" charset="0"/>
              </a:rPr>
              <a:t>Tanımlamalar modülü sayesinde; </a:t>
            </a:r>
            <a:r>
              <a:rPr lang="tr-TR" sz="2000" dirty="0">
                <a:solidFill>
                  <a:schemeClr val="bg1"/>
                </a:solidFill>
                <a:latin typeface="Calibri" pitchFamily="34" charset="0"/>
              </a:rPr>
              <a:t>Sistemde yer alan bütün süreçleri </a:t>
            </a:r>
            <a:r>
              <a:rPr lang="tr-TR" sz="2000" dirty="0" smtClean="0">
                <a:solidFill>
                  <a:schemeClr val="bg1"/>
                </a:solidFill>
                <a:latin typeface="Calibri" pitchFamily="34" charset="0"/>
              </a:rPr>
              <a:t>barındıran, </a:t>
            </a:r>
            <a:r>
              <a:rPr lang="tr-TR" sz="2000" dirty="0">
                <a:solidFill>
                  <a:schemeClr val="bg1"/>
                </a:solidFill>
                <a:latin typeface="Calibri" pitchFamily="34" charset="0"/>
              </a:rPr>
              <a:t>yapılacak olan mevzuat </a:t>
            </a:r>
            <a:r>
              <a:rPr lang="tr-TR" sz="2000" dirty="0" smtClean="0">
                <a:solidFill>
                  <a:schemeClr val="bg1"/>
                </a:solidFill>
                <a:latin typeface="Calibri" pitchFamily="34" charset="0"/>
              </a:rPr>
              <a:t>değişikliklerine </a:t>
            </a:r>
            <a:r>
              <a:rPr lang="tr-TR" sz="2000" dirty="0">
                <a:solidFill>
                  <a:schemeClr val="bg1"/>
                </a:solidFill>
                <a:latin typeface="Calibri" pitchFamily="34" charset="0"/>
              </a:rPr>
              <a:t>imkan sağlayan </a:t>
            </a:r>
            <a:r>
              <a:rPr lang="tr-TR" sz="2000" dirty="0" smtClean="0">
                <a:solidFill>
                  <a:schemeClr val="bg1"/>
                </a:solidFill>
                <a:latin typeface="Calibri" pitchFamily="34" charset="0"/>
              </a:rPr>
              <a:t>ve değişikliklerin </a:t>
            </a:r>
            <a:r>
              <a:rPr lang="tr-TR" sz="2000" dirty="0">
                <a:solidFill>
                  <a:schemeClr val="bg1"/>
                </a:solidFill>
                <a:latin typeface="Calibri" pitchFamily="34" charset="0"/>
              </a:rPr>
              <a:t>bütün sistemi değiştirebileceği bir </a:t>
            </a:r>
            <a:r>
              <a:rPr lang="tr-TR" sz="2000" dirty="0" smtClean="0">
                <a:solidFill>
                  <a:schemeClr val="bg1"/>
                </a:solidFill>
                <a:latin typeface="Calibri" pitchFamily="34" charset="0"/>
              </a:rPr>
              <a:t>yapı oluşturulmuştur. </a:t>
            </a: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smtClean="0">
              <a:solidFill>
                <a:schemeClr val="bg1"/>
              </a:solidFill>
              <a:latin typeface="Calibri" pitchFamily="34" charset="0"/>
            </a:endParaRPr>
          </a:p>
          <a:p>
            <a:pPr marL="457200" indent="-457200" algn="just">
              <a:buFont typeface="+mj-lt"/>
              <a:buAutoNum type="arabicPeriod" startAt="6"/>
              <a:defRPr/>
            </a:pPr>
            <a:endParaRPr lang="tr-TR" sz="2000" dirty="0" smtClean="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a:solidFill>
                <a:schemeClr val="bg1"/>
              </a:solidFill>
              <a:latin typeface="Calibri" pitchFamily="34" charset="0"/>
            </a:endParaRPr>
          </a:p>
          <a:p>
            <a:pPr marL="457200" indent="-457200">
              <a:buFont typeface="+mj-lt"/>
              <a:buAutoNum type="arabicPeriod" startAt="6"/>
              <a:defRPr/>
            </a:pPr>
            <a:endParaRPr lang="tr-TR" sz="2000" dirty="0">
              <a:solidFill>
                <a:schemeClr val="bg1"/>
              </a:solidFill>
              <a:latin typeface="Calibri" pitchFamily="34" charset="0"/>
            </a:endParaRPr>
          </a:p>
          <a:p>
            <a:pPr marL="457200" indent="-457200" algn="just">
              <a:lnSpc>
                <a:spcPct val="200000"/>
              </a:lnSpc>
              <a:buFont typeface="+mj-lt"/>
              <a:buAutoNum type="arabicPeriod" startAt="6"/>
              <a:defRPr/>
            </a:pPr>
            <a:endParaRPr lang="tr-TR" sz="2000" dirty="0">
              <a:solidFill>
                <a:schemeClr val="bg1"/>
              </a:solidFill>
              <a:latin typeface="Calibri" pitchFamily="34" charset="0"/>
            </a:endParaRPr>
          </a:p>
          <a:p>
            <a:pPr marL="457200" indent="-457200" algn="just">
              <a:buFont typeface="+mj-lt"/>
              <a:buAutoNum type="arabicPeriod" startAt="6"/>
              <a:defRPr/>
            </a:pPr>
            <a:endParaRPr lang="tr-TR" sz="2000" dirty="0" smtClean="0">
              <a:solidFill>
                <a:schemeClr val="bg1"/>
              </a:solidFill>
              <a:latin typeface="Calibri" pitchFamily="34" charset="0"/>
            </a:endParaRPr>
          </a:p>
        </p:txBody>
      </p:sp>
      <p:sp>
        <p:nvSpPr>
          <p:cNvPr id="3" name="Slayt Numarası Yer Tutucusu 2"/>
          <p:cNvSpPr>
            <a:spLocks noGrp="1"/>
          </p:cNvSpPr>
          <p:nvPr>
            <p:ph type="sldNum" sz="quarter" idx="12"/>
          </p:nvPr>
        </p:nvSpPr>
        <p:spPr/>
        <p:txBody>
          <a:bodyPr/>
          <a:lstStyle/>
          <a:p>
            <a:pPr>
              <a:defRPr/>
            </a:pPr>
            <a:fld id="{0CB0BA79-C485-4094-A76F-221F7D5EBD86}" type="slidenum">
              <a:rPr lang="tr-TR" smtClean="0"/>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MEVCUT </a:t>
            </a:r>
            <a:r>
              <a:rPr lang="tr-TR" sz="3500">
                <a:latin typeface="Calibri" pitchFamily="34" charset="0"/>
              </a:rPr>
              <a:t>DURUM</a:t>
            </a:r>
          </a:p>
        </p:txBody>
      </p:sp>
      <p:sp>
        <p:nvSpPr>
          <p:cNvPr id="3" name="Slayt Numarası Yer Tutucusu 2"/>
          <p:cNvSpPr>
            <a:spLocks noGrp="1"/>
          </p:cNvSpPr>
          <p:nvPr>
            <p:ph type="sldNum" sz="quarter" idx="12"/>
          </p:nvPr>
        </p:nvSpPr>
        <p:spPr/>
        <p:txBody>
          <a:bodyPr/>
          <a:lstStyle/>
          <a:p>
            <a:pPr>
              <a:defRPr/>
            </a:pPr>
            <a:fld id="{FACBCA7A-37AF-42CA-B71D-F2C6E90C4EE7}" type="slidenum">
              <a:rPr lang="tr-TR" smtClean="0"/>
              <a:pPr>
                <a:defRPr/>
              </a:pPr>
              <a:t>7</a:t>
            </a:fld>
            <a:endParaRPr lang="tr-TR"/>
          </a:p>
        </p:txBody>
      </p:sp>
      <p:sp>
        <p:nvSpPr>
          <p:cNvPr id="12292"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2293" name="Picture 3" descr="C:\Users\Ferdi\Desktop\kati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841500"/>
            <a:ext cx="91440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MEVCUT </a:t>
            </a:r>
            <a:r>
              <a:rPr lang="tr-TR" sz="3500">
                <a:latin typeface="Calibri" pitchFamily="34" charset="0"/>
              </a:rPr>
              <a:t>DURUM</a:t>
            </a:r>
          </a:p>
        </p:txBody>
      </p:sp>
      <p:sp>
        <p:nvSpPr>
          <p:cNvPr id="3" name="Slayt Numarası Yer Tutucusu 2"/>
          <p:cNvSpPr>
            <a:spLocks noGrp="1"/>
          </p:cNvSpPr>
          <p:nvPr>
            <p:ph type="sldNum" sz="quarter" idx="12"/>
          </p:nvPr>
        </p:nvSpPr>
        <p:spPr/>
        <p:txBody>
          <a:bodyPr/>
          <a:lstStyle/>
          <a:p>
            <a:pPr>
              <a:defRPr/>
            </a:pPr>
            <a:fld id="{E22DEE8D-557D-4290-AB36-68D5F50E976D}" type="slidenum">
              <a:rPr lang="tr-TR" smtClean="0"/>
              <a:pPr>
                <a:defRPr/>
              </a:pPr>
              <a:t>8</a:t>
            </a:fld>
            <a:endParaRPr lang="tr-TR"/>
          </a:p>
        </p:txBody>
      </p:sp>
      <p:sp>
        <p:nvSpPr>
          <p:cNvPr id="13316"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3317" name="Picture 2" descr="C:\Users\Ferdi\Desktop\kati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0525"/>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56695"/>
            <a:ext cx="9144000" cy="528089"/>
          </a:xfrm>
          <a:ln>
            <a:miter lim="800000"/>
            <a:headEnd/>
            <a:tailEnd/>
          </a:ln>
          <a:extLst/>
        </p:spPr>
        <p:txBody>
          <a:bodyPr/>
          <a:lstStyle/>
          <a:p>
            <a:pPr algn="ctr">
              <a:defRPr/>
            </a:pPr>
            <a:r>
              <a:rPr lang="tr-TR" sz="3500" smtClean="0">
                <a:latin typeface="Calibri" pitchFamily="34" charset="0"/>
              </a:rPr>
              <a:t>MEVCUT </a:t>
            </a:r>
            <a:r>
              <a:rPr lang="tr-TR" sz="3500">
                <a:latin typeface="Calibri" pitchFamily="34" charset="0"/>
              </a:rPr>
              <a:t>DURUM</a:t>
            </a:r>
          </a:p>
        </p:txBody>
      </p:sp>
      <p:sp>
        <p:nvSpPr>
          <p:cNvPr id="3" name="Slayt Numarası Yer Tutucusu 2"/>
          <p:cNvSpPr>
            <a:spLocks noGrp="1"/>
          </p:cNvSpPr>
          <p:nvPr>
            <p:ph type="sldNum" sz="quarter" idx="12"/>
          </p:nvPr>
        </p:nvSpPr>
        <p:spPr/>
        <p:txBody>
          <a:bodyPr/>
          <a:lstStyle/>
          <a:p>
            <a:pPr>
              <a:defRPr/>
            </a:pPr>
            <a:fld id="{CBB6369B-85E7-43D9-BC1C-FCC8DA86D398}" type="slidenum">
              <a:rPr lang="tr-TR" smtClean="0"/>
              <a:pPr>
                <a:defRPr/>
              </a:pPr>
              <a:t>9</a:t>
            </a:fld>
            <a:endParaRPr lang="tr-TR"/>
          </a:p>
        </p:txBody>
      </p:sp>
      <p:sp>
        <p:nvSpPr>
          <p:cNvPr id="14340" name="Metin Yer Tutucusu 3"/>
          <p:cNvSpPr>
            <a:spLocks noGrp="1"/>
          </p:cNvSpPr>
          <p:nvPr>
            <p:ph type="body" idx="1"/>
          </p:nvPr>
        </p:nvSpPr>
        <p:spPr>
          <a:xfrm>
            <a:off x="530225" y="2705100"/>
            <a:ext cx="7772400" cy="1509713"/>
          </a:xfrm>
        </p:spPr>
        <p:txBody>
          <a:bodyPr/>
          <a:lstStyle/>
          <a:p>
            <a:endParaRPr lang="tr-TR" altLang="tr-TR" smtClean="0"/>
          </a:p>
        </p:txBody>
      </p:sp>
      <p:pic>
        <p:nvPicPr>
          <p:cNvPr id="14341" name="Picture 2" descr="C:\Users\Ferdi\Desktop\kati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874838"/>
            <a:ext cx="9164638"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Mart 2011&amp;quot;&quot;/&gt;&lt;property id=&quot;20307&quot; value=&quot;264&quot;/&gt;&lt;/object&gt;&lt;object type=&quot;3&quot; unique_id=&quot;10005&quot;&gt;&lt;property id=&quot;20148&quot; value=&quot;5&quot;/&gt;&lt;property id=&quot;20300&quot; value=&quot;Slide 2 - &amp;quot;ISGYH YAZILIM PROJESİ&amp;quot;&quot;/&gt;&lt;property id=&quot;20307&quot; value=&quot;293&quot;/&gt;&lt;/object&gt;&lt;object type=&quot;3&quot; unique_id=&quot;10006&quot;&gt;&lt;property id=&quot;20148&quot; value=&quot;5&quot;/&gt;&lt;property id=&quot;20300&quot; value=&quot;Slide 3 - &amp;quot;TANITIM&amp;quot;&quot;/&gt;&lt;property id=&quot;20307&quot; value=&quot;336&quot;/&gt;&lt;/object&gt;&lt;object type=&quot;3&quot; unique_id=&quot;10007&quot;&gt;&lt;property id=&quot;20148&quot; value=&quot;5&quot;/&gt;&lt;property id=&quot;20300&quot; value=&quot;Slide 4 - &amp;quot;SÜREÇ&amp;quot;&quot;/&gt;&lt;property id=&quot;20307&quot; value=&quot;335&quot;/&gt;&lt;/object&gt;&lt;object type=&quot;3&quot; unique_id=&quot;10008&quot;&gt;&lt;property id=&quot;20148&quot; value=&quot;5&quot;/&gt;&lt;property id=&quot;20300&quot; value=&quot;Slide 5 - &amp;quot;MEVCUT DURUM&amp;quot;&quot;/&gt;&lt;property id=&quot;20307&quot; value=&quot;294&quot;/&gt;&lt;/object&gt;&lt;object type=&quot;3&quot; unique_id=&quot;10009&quot;&gt;&lt;property id=&quot;20148&quot; value=&quot;5&quot;/&gt;&lt;property id=&quot;20300&quot; value=&quot;Slide 6 - &amp;quot;MEVCUT DURUM&amp;quot;&quot;/&gt;&lt;property id=&quot;20307&quot; value=&quot;339&quot;/&gt;&lt;/object&gt;&lt;object type=&quot;3&quot; unique_id=&quot;10010&quot;&gt;&lt;property id=&quot;20148&quot; value=&quot;5&quot;/&gt;&lt;property id=&quot;20300&quot; value=&quot;Slide 7 - &amp;quot;&amp;#x0D;&amp;#x0A;YETENEKLERİ&amp;quot;&quot;/&gt;&lt;property id=&quot;20307&quot; value=&quot;296&quot;/&gt;&lt;/object&gt;&lt;object type=&quot;3&quot; unique_id=&quot;10012&quot;&gt;&lt;property id=&quot;20148&quot; value=&quot;5&quot;/&gt;&lt;property id=&quot;20300&quot; value=&quot;Slide 8 - &amp;quot;&amp;#x0D;&amp;#x0A;YETENEKLERİ&amp;quot;&quot;/&gt;&lt;property id=&quot;20307&quot; value=&quot;337&quot;/&gt;&lt;/object&gt;&lt;object type=&quot;3&quot; unique_id=&quot;10013&quot;&gt;&lt;property id=&quot;20148&quot; value=&quot;5&quot;/&gt;&lt;property id=&quot;20300&quot; value=&quot;Slide 9&quot;/&gt;&lt;property id=&quot;20307&quot; value=&quot;28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Akış">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4_Akış">
      <a:majorFont>
        <a:latin typeface="Arial"/>
        <a:ea typeface=""/>
        <a:cs typeface=""/>
      </a:majorFont>
      <a:minorFont>
        <a:latin typeface="Verdana"/>
        <a:ea typeface=""/>
        <a:cs typeface=""/>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2420</TotalTime>
  <Words>932</Words>
  <Application>Microsoft Office PowerPoint</Application>
  <PresentationFormat>Ekran Gösterisi (4:3)</PresentationFormat>
  <Paragraphs>174</Paragraphs>
  <Slides>29</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29</vt:i4>
      </vt:variant>
    </vt:vector>
  </HeadingPairs>
  <TitlesOfParts>
    <vt:vector size="31" baseType="lpstr">
      <vt:lpstr>4_Akış</vt:lpstr>
      <vt:lpstr>Image</vt:lpstr>
      <vt:lpstr>Kasım - 2013</vt:lpstr>
      <vt:lpstr>İSG-KATİP YAZILIMI İLE  İSG HİZMETLERİNİN YÜRÜTÜLMESİ</vt:lpstr>
      <vt:lpstr>TANITIM</vt:lpstr>
      <vt:lpstr>PowerPoint Sunusu</vt:lpstr>
      <vt:lpstr>MEVCUT DURUM</vt:lpstr>
      <vt:lpstr>MEVCUT DURUM</vt:lpstr>
      <vt:lpstr>MEVCUT DURUM</vt:lpstr>
      <vt:lpstr>MEVCUT DURUM</vt:lpstr>
      <vt:lpstr>MEVCUT DURUM</vt:lpstr>
      <vt:lpstr>MEVCUT DURUM</vt:lpstr>
      <vt:lpstr>İSG HİZMETLERİNİN YÜRÜTÜLMESİ</vt:lpstr>
      <vt:lpstr>HİZMET ALAN İŞYERİ İLE İSG PROFESYONELİ ARASINDAKİ SÖZLEŞME</vt:lpstr>
      <vt:lpstr>İSG HİZMETLERİNİN YÜRÜTÜLMESİ</vt:lpstr>
      <vt:lpstr>PowerPoint Sunusu</vt:lpstr>
      <vt:lpstr>İSG HİZMETLERİNİN YÜRÜTÜLMESİ</vt:lpstr>
      <vt:lpstr>İSG HİZMETLERİNİN YÜRÜTÜLMESİ</vt:lpstr>
      <vt:lpstr>İSG HİZMETLERİNİN YÜRÜTÜLMESİ</vt:lpstr>
      <vt:lpstr>İSG HİZMETLERİNİN YÜRÜTÜLMESİ</vt:lpstr>
      <vt:lpstr>İSG HİZMETLERİNİN YÜRÜTÜLMESİ</vt:lpstr>
      <vt:lpstr>SORULAR</vt:lpstr>
      <vt:lpstr>CEVAPLAR</vt:lpstr>
      <vt:lpstr>CEVAPLAR</vt:lpstr>
      <vt:lpstr>PowerPoint Sunusu</vt:lpstr>
      <vt:lpstr>CEVAPLAR</vt:lpstr>
      <vt:lpstr>PowerPoint Sunusu</vt:lpstr>
      <vt:lpstr>PowerPoint Sunusu</vt:lpstr>
      <vt:lpstr>CEVAPLAR</vt:lpstr>
      <vt:lpstr>PowerPoint Sunusu</vt:lpstr>
      <vt:lpstr>TEŞEKKÜRLER  İLETİŞİM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İSKELET VE KAS SİSTEMİ (Bir MakroErgonomi Uygulaması)</dc:title>
  <dc:creator>mehmet</dc:creator>
  <cp:lastModifiedBy>Windows Kullanıcısı</cp:lastModifiedBy>
  <cp:revision>251</cp:revision>
  <dcterms:created xsi:type="dcterms:W3CDTF">2009-12-12T09:55:19Z</dcterms:created>
  <dcterms:modified xsi:type="dcterms:W3CDTF">2013-11-06T07:01:22Z</dcterms:modified>
</cp:coreProperties>
</file>