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8"/>
  </p:notesMasterIdLst>
  <p:handoutMasterIdLst>
    <p:handoutMasterId r:id="rId39"/>
  </p:handoutMasterIdLst>
  <p:sldIdLst>
    <p:sldId id="257" r:id="rId2"/>
    <p:sldId id="299" r:id="rId3"/>
    <p:sldId id="305" r:id="rId4"/>
    <p:sldId id="306" r:id="rId5"/>
    <p:sldId id="307" r:id="rId6"/>
    <p:sldId id="281" r:id="rId7"/>
    <p:sldId id="282" r:id="rId8"/>
    <p:sldId id="316" r:id="rId9"/>
    <p:sldId id="314" r:id="rId10"/>
    <p:sldId id="302" r:id="rId11"/>
    <p:sldId id="312" r:id="rId12"/>
    <p:sldId id="309" r:id="rId13"/>
    <p:sldId id="311" r:id="rId14"/>
    <p:sldId id="292" r:id="rId15"/>
    <p:sldId id="258" r:id="rId16"/>
    <p:sldId id="262" r:id="rId17"/>
    <p:sldId id="268" r:id="rId18"/>
    <p:sldId id="270" r:id="rId19"/>
    <p:sldId id="269" r:id="rId20"/>
    <p:sldId id="271" r:id="rId21"/>
    <p:sldId id="266" r:id="rId22"/>
    <p:sldId id="263" r:id="rId23"/>
    <p:sldId id="272" r:id="rId24"/>
    <p:sldId id="276" r:id="rId25"/>
    <p:sldId id="264" r:id="rId26"/>
    <p:sldId id="278" r:id="rId27"/>
    <p:sldId id="274" r:id="rId28"/>
    <p:sldId id="259" r:id="rId29"/>
    <p:sldId id="273" r:id="rId30"/>
    <p:sldId id="275" r:id="rId31"/>
    <p:sldId id="288" r:id="rId32"/>
    <p:sldId id="286" r:id="rId33"/>
    <p:sldId id="267" r:id="rId34"/>
    <p:sldId id="265" r:id="rId35"/>
    <p:sldId id="290" r:id="rId36"/>
    <p:sldId id="260" r:id="rId37"/>
  </p:sldIdLst>
  <p:sldSz cx="9144000" cy="5329238"/>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86466" autoAdjust="0"/>
  </p:normalViewPr>
  <p:slideViewPr>
    <p:cSldViewPr>
      <p:cViewPr varScale="1">
        <p:scale>
          <a:sx n="92" d="100"/>
          <a:sy n="92" d="100"/>
        </p:scale>
        <p:origin x="-1027" y="-82"/>
      </p:cViewPr>
      <p:guideLst>
        <p:guide orient="horz" pos="1679"/>
        <p:guide pos="2880"/>
      </p:guideLst>
    </p:cSldViewPr>
  </p:slideViewPr>
  <p:outlineViewPr>
    <p:cViewPr>
      <p:scale>
        <a:sx n="33" d="100"/>
        <a:sy n="33" d="100"/>
      </p:scale>
      <p:origin x="0" y="15786"/>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oselcuk\Belgelerim\-P%20&#304;%20Y%20A%20S%20A%20&#304;%20Z%20L%20E%20M%20E-\Toptan%20Sat&#305;&#351;%20Piyasas&#305;%20&#304;zleme%20Raporu\Uluslararas&#305;\Grafikler.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oselcuk\Belgelerim\-P%20&#304;%20Y%20A%20S%20A%20&#304;%20Z%20L%20E%20M%20E-\Toptan%20Sat&#305;&#351;%20Piyasas&#305;%20&#304;zleme%20Raporu\Da&#287;&#305;t&#305;m\KKH%2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oselcuk\Belgelerim\-P%20&#304;%20Y%20A%20S%20A%20&#304;%20Z%20L%20E%20M%20E-\Toptan%20Sat&#305;&#351;%20Piyasas&#305;%20&#304;zleme%20Raporu\Da&#287;&#305;t&#305;m\KKH%2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'AB Mesken Ve Sanayi Fiyatları'!$I$1</c:f>
              <c:strCache>
                <c:ptCount val="1"/>
                <c:pt idx="0">
                  <c:v>Mesken</c:v>
                </c:pt>
              </c:strCache>
            </c:strRef>
          </c:tx>
          <c:invertIfNegative val="0"/>
          <c:cat>
            <c:strRef>
              <c:f>'AB Mesken Ve Sanayi Fiyatları'!$B$3:$B$33</c:f>
              <c:strCache>
                <c:ptCount val="27"/>
                <c:pt idx="0">
                  <c:v>Danimarka</c:v>
                </c:pt>
                <c:pt idx="1">
                  <c:v>Almanya</c:v>
                </c:pt>
                <c:pt idx="2">
                  <c:v>Belçika</c:v>
                </c:pt>
                <c:pt idx="3">
                  <c:v>Norveç</c:v>
                </c:pt>
                <c:pt idx="4">
                  <c:v>GKRY</c:v>
                </c:pt>
                <c:pt idx="5">
                  <c:v>İsveç</c:v>
                </c:pt>
                <c:pt idx="6">
                  <c:v>İrlanda</c:v>
                </c:pt>
                <c:pt idx="7">
                  <c:v>İspanya</c:v>
                </c:pt>
                <c:pt idx="8">
                  <c:v>Lüksemburg</c:v>
                </c:pt>
                <c:pt idx="9">
                  <c:v>Hollanda</c:v>
                </c:pt>
                <c:pt idx="10">
                  <c:v>AB Ort.</c:v>
                </c:pt>
                <c:pt idx="11">
                  <c:v>Portekiz</c:v>
                </c:pt>
                <c:pt idx="12">
                  <c:v>Slovakya</c:v>
                </c:pt>
                <c:pt idx="13">
                  <c:v>Slovenya</c:v>
                </c:pt>
                <c:pt idx="14">
                  <c:v>İngiltere</c:v>
                </c:pt>
                <c:pt idx="15">
                  <c:v>Çek Cumh.</c:v>
                </c:pt>
                <c:pt idx="16">
                  <c:v>Türkiye</c:v>
                </c:pt>
                <c:pt idx="17">
                  <c:v>Polonya</c:v>
                </c:pt>
                <c:pt idx="18">
                  <c:v>Finlandiya</c:v>
                </c:pt>
                <c:pt idx="19">
                  <c:v>Fransa</c:v>
                </c:pt>
                <c:pt idx="20">
                  <c:v>Yunanistan</c:v>
                </c:pt>
                <c:pt idx="21">
                  <c:v>Litvanya</c:v>
                </c:pt>
                <c:pt idx="22">
                  <c:v>Hırvatistan</c:v>
                </c:pt>
                <c:pt idx="23">
                  <c:v>Letonya</c:v>
                </c:pt>
                <c:pt idx="24">
                  <c:v>Romanya</c:v>
                </c:pt>
                <c:pt idx="25">
                  <c:v>Estonya</c:v>
                </c:pt>
                <c:pt idx="26">
                  <c:v>Bulgaristan</c:v>
                </c:pt>
              </c:strCache>
            </c:strRef>
          </c:cat>
          <c:val>
            <c:numRef>
              <c:f>'AB Mesken Ve Sanayi Fiyatları'!$I$3:$I$33</c:f>
              <c:numCache>
                <c:formatCode>General</c:formatCode>
                <c:ptCount val="27"/>
                <c:pt idx="0">
                  <c:v>26.7</c:v>
                </c:pt>
                <c:pt idx="1">
                  <c:v>23.75</c:v>
                </c:pt>
                <c:pt idx="2">
                  <c:v>20.32</c:v>
                </c:pt>
                <c:pt idx="3">
                  <c:v>20.27</c:v>
                </c:pt>
                <c:pt idx="4">
                  <c:v>18.579999999999988</c:v>
                </c:pt>
                <c:pt idx="5">
                  <c:v>18.39</c:v>
                </c:pt>
                <c:pt idx="6">
                  <c:v>18.04</c:v>
                </c:pt>
                <c:pt idx="7">
                  <c:v>17.279999999999987</c:v>
                </c:pt>
                <c:pt idx="8">
                  <c:v>17.260000000000002</c:v>
                </c:pt>
                <c:pt idx="9">
                  <c:v>17.04</c:v>
                </c:pt>
                <c:pt idx="10">
                  <c:v>16.760000000000002</c:v>
                </c:pt>
                <c:pt idx="11">
                  <c:v>15.84</c:v>
                </c:pt>
                <c:pt idx="12">
                  <c:v>15.2</c:v>
                </c:pt>
                <c:pt idx="13">
                  <c:v>14.01</c:v>
                </c:pt>
                <c:pt idx="14">
                  <c:v>13.860000000000024</c:v>
                </c:pt>
                <c:pt idx="15">
                  <c:v>13.450000000000006</c:v>
                </c:pt>
                <c:pt idx="16">
                  <c:v>13.42</c:v>
                </c:pt>
                <c:pt idx="17">
                  <c:v>13.41</c:v>
                </c:pt>
                <c:pt idx="18">
                  <c:v>13.25</c:v>
                </c:pt>
                <c:pt idx="19">
                  <c:v>12.56</c:v>
                </c:pt>
                <c:pt idx="20">
                  <c:v>11.81</c:v>
                </c:pt>
                <c:pt idx="21">
                  <c:v>11.56</c:v>
                </c:pt>
                <c:pt idx="22">
                  <c:v>11.51</c:v>
                </c:pt>
                <c:pt idx="23">
                  <c:v>10.49</c:v>
                </c:pt>
                <c:pt idx="24">
                  <c:v>10.31</c:v>
                </c:pt>
                <c:pt idx="25">
                  <c:v>9.7000000000000011</c:v>
                </c:pt>
                <c:pt idx="26">
                  <c:v>8.129999999999999</c:v>
                </c:pt>
              </c:numCache>
            </c:numRef>
          </c:val>
        </c:ser>
        <c:ser>
          <c:idx val="1"/>
          <c:order val="1"/>
          <c:tx>
            <c:strRef>
              <c:f>'AB Mesken Ve Sanayi Fiyatları'!$J$1</c:f>
              <c:strCache>
                <c:ptCount val="1"/>
                <c:pt idx="0">
                  <c:v>Sanayi</c:v>
                </c:pt>
              </c:strCache>
            </c:strRef>
          </c:tx>
          <c:invertIfNegative val="0"/>
          <c:cat>
            <c:strRef>
              <c:f>'AB Mesken Ve Sanayi Fiyatları'!$B$3:$B$33</c:f>
              <c:strCache>
                <c:ptCount val="27"/>
                <c:pt idx="0">
                  <c:v>Danimarka</c:v>
                </c:pt>
                <c:pt idx="1">
                  <c:v>Almanya</c:v>
                </c:pt>
                <c:pt idx="2">
                  <c:v>Belçika</c:v>
                </c:pt>
                <c:pt idx="3">
                  <c:v>Norveç</c:v>
                </c:pt>
                <c:pt idx="4">
                  <c:v>GKRY</c:v>
                </c:pt>
                <c:pt idx="5">
                  <c:v>İsveç</c:v>
                </c:pt>
                <c:pt idx="6">
                  <c:v>İrlanda</c:v>
                </c:pt>
                <c:pt idx="7">
                  <c:v>İspanya</c:v>
                </c:pt>
                <c:pt idx="8">
                  <c:v>Lüksemburg</c:v>
                </c:pt>
                <c:pt idx="9">
                  <c:v>Hollanda</c:v>
                </c:pt>
                <c:pt idx="10">
                  <c:v>AB Ort.</c:v>
                </c:pt>
                <c:pt idx="11">
                  <c:v>Portekiz</c:v>
                </c:pt>
                <c:pt idx="12">
                  <c:v>Slovakya</c:v>
                </c:pt>
                <c:pt idx="13">
                  <c:v>Slovenya</c:v>
                </c:pt>
                <c:pt idx="14">
                  <c:v>İngiltere</c:v>
                </c:pt>
                <c:pt idx="15">
                  <c:v>Çek Cumh.</c:v>
                </c:pt>
                <c:pt idx="16">
                  <c:v>Türkiye</c:v>
                </c:pt>
                <c:pt idx="17">
                  <c:v>Polonya</c:v>
                </c:pt>
                <c:pt idx="18">
                  <c:v>Finlandiya</c:v>
                </c:pt>
                <c:pt idx="19">
                  <c:v>Fransa</c:v>
                </c:pt>
                <c:pt idx="20">
                  <c:v>Yunanistan</c:v>
                </c:pt>
                <c:pt idx="21">
                  <c:v>Litvanya</c:v>
                </c:pt>
                <c:pt idx="22">
                  <c:v>Hırvatistan</c:v>
                </c:pt>
                <c:pt idx="23">
                  <c:v>Letonya</c:v>
                </c:pt>
                <c:pt idx="24">
                  <c:v>Romanya</c:v>
                </c:pt>
                <c:pt idx="25">
                  <c:v>Estonya</c:v>
                </c:pt>
                <c:pt idx="26">
                  <c:v>Bulgaristan</c:v>
                </c:pt>
              </c:strCache>
            </c:strRef>
          </c:cat>
          <c:val>
            <c:numRef>
              <c:f>'AB Mesken Ve Sanayi Fiyatları'!$J$3:$J$33</c:f>
              <c:numCache>
                <c:formatCode>General</c:formatCode>
                <c:ptCount val="27"/>
                <c:pt idx="0">
                  <c:v>9.42</c:v>
                </c:pt>
                <c:pt idx="1">
                  <c:v>11.2</c:v>
                </c:pt>
                <c:pt idx="2">
                  <c:v>10.54</c:v>
                </c:pt>
                <c:pt idx="3">
                  <c:v>10.3</c:v>
                </c:pt>
                <c:pt idx="4">
                  <c:v>15.05</c:v>
                </c:pt>
                <c:pt idx="5">
                  <c:v>8.0500000000000007</c:v>
                </c:pt>
                <c:pt idx="6">
                  <c:v>11.229999999999999</c:v>
                </c:pt>
                <c:pt idx="7">
                  <c:v>11.67</c:v>
                </c:pt>
                <c:pt idx="8">
                  <c:v>10.17</c:v>
                </c:pt>
                <c:pt idx="9">
                  <c:v>10.360000000000024</c:v>
                </c:pt>
                <c:pt idx="10">
                  <c:v>10.370000000000006</c:v>
                </c:pt>
                <c:pt idx="11">
                  <c:v>9.3500000000000068</c:v>
                </c:pt>
                <c:pt idx="12">
                  <c:v>11.739999999999998</c:v>
                </c:pt>
                <c:pt idx="13">
                  <c:v>10.030000000000001</c:v>
                </c:pt>
                <c:pt idx="14">
                  <c:v>9.89</c:v>
                </c:pt>
                <c:pt idx="15">
                  <c:v>10.33</c:v>
                </c:pt>
                <c:pt idx="16">
                  <c:v>8.93</c:v>
                </c:pt>
                <c:pt idx="17">
                  <c:v>9.7900000000000009</c:v>
                </c:pt>
                <c:pt idx="18">
                  <c:v>6.9300000000000024</c:v>
                </c:pt>
                <c:pt idx="19">
                  <c:v>7.46</c:v>
                </c:pt>
                <c:pt idx="20">
                  <c:v>9.4600000000000026</c:v>
                </c:pt>
                <c:pt idx="21">
                  <c:v>9.9500000000000028</c:v>
                </c:pt>
                <c:pt idx="22">
                  <c:v>9.39</c:v>
                </c:pt>
                <c:pt idx="23">
                  <c:v>8.9</c:v>
                </c:pt>
                <c:pt idx="24">
                  <c:v>8.5</c:v>
                </c:pt>
                <c:pt idx="25">
                  <c:v>6.94</c:v>
                </c:pt>
                <c:pt idx="26">
                  <c:v>6.49</c:v>
                </c:pt>
              </c:numCache>
            </c:numRef>
          </c:val>
        </c:ser>
        <c:dLbls>
          <c:showLegendKey val="0"/>
          <c:showVal val="0"/>
          <c:showCatName val="0"/>
          <c:showSerName val="0"/>
          <c:showPercent val="0"/>
          <c:showBubbleSize val="0"/>
        </c:dLbls>
        <c:gapWidth val="75"/>
        <c:overlap val="-25"/>
        <c:axId val="84734720"/>
        <c:axId val="84736256"/>
      </c:barChart>
      <c:catAx>
        <c:axId val="84734720"/>
        <c:scaling>
          <c:orientation val="minMax"/>
        </c:scaling>
        <c:delete val="0"/>
        <c:axPos val="b"/>
        <c:majorTickMark val="none"/>
        <c:minorTickMark val="none"/>
        <c:tickLblPos val="nextTo"/>
        <c:crossAx val="84736256"/>
        <c:crosses val="autoZero"/>
        <c:auto val="1"/>
        <c:lblAlgn val="ctr"/>
        <c:lblOffset val="100"/>
        <c:noMultiLvlLbl val="0"/>
      </c:catAx>
      <c:valAx>
        <c:axId val="84736256"/>
        <c:scaling>
          <c:orientation val="minMax"/>
        </c:scaling>
        <c:delete val="0"/>
        <c:axPos val="l"/>
        <c:majorGridlines/>
        <c:numFmt formatCode="General" sourceLinked="1"/>
        <c:majorTickMark val="none"/>
        <c:minorTickMark val="none"/>
        <c:tickLblPos val="nextTo"/>
        <c:spPr>
          <a:ln w="9525">
            <a:noFill/>
          </a:ln>
        </c:spPr>
        <c:crossAx val="8473472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307775174083583E-2"/>
          <c:y val="5.2680994946807003E-2"/>
          <c:w val="0.82146544798966359"/>
          <c:h val="0.55858884187519253"/>
        </c:manualLayout>
      </c:layout>
      <c:barChart>
        <c:barDir val="col"/>
        <c:grouping val="clustered"/>
        <c:varyColors val="0"/>
        <c:ser>
          <c:idx val="0"/>
          <c:order val="0"/>
          <c:tx>
            <c:strRef>
              <c:f>'KAYIPKAÇAK ORAN DAĞ.ŞİRK.'!$D$2</c:f>
              <c:strCache>
                <c:ptCount val="1"/>
                <c:pt idx="0">
                  <c:v>Kayıp-Kaçak Oranı</c:v>
                </c:pt>
              </c:strCache>
            </c:strRef>
          </c:tx>
          <c:invertIfNegative val="0"/>
          <c:cat>
            <c:strRef>
              <c:f>'KAYIPKAÇAK ORAN DAĞ.ŞİRK.'!$A$3:$A$23</c:f>
              <c:strCache>
                <c:ptCount val="21"/>
                <c:pt idx="0">
                  <c:v>Dicle </c:v>
                </c:pt>
                <c:pt idx="1">
                  <c:v>Vangölü </c:v>
                </c:pt>
                <c:pt idx="2">
                  <c:v>Aras </c:v>
                </c:pt>
                <c:pt idx="3">
                  <c:v>Fırat </c:v>
                </c:pt>
                <c:pt idx="4">
                  <c:v>Çoruh </c:v>
                </c:pt>
                <c:pt idx="5">
                  <c:v>Yeşilırmak </c:v>
                </c:pt>
                <c:pt idx="6">
                  <c:v>Aydem </c:v>
                </c:pt>
                <c:pt idx="7">
                  <c:v>Kayseri ve Civ.</c:v>
                </c:pt>
                <c:pt idx="8">
                  <c:v>Boğaziçi </c:v>
                </c:pt>
                <c:pt idx="9">
                  <c:v>Akdeniz </c:v>
                </c:pt>
                <c:pt idx="10">
                  <c:v>Başkent </c:v>
                </c:pt>
                <c:pt idx="11">
                  <c:v>Meram </c:v>
                </c:pt>
                <c:pt idx="12">
                  <c:v>Toroslar </c:v>
                </c:pt>
                <c:pt idx="13">
                  <c:v>Sakarya </c:v>
                </c:pt>
                <c:pt idx="14">
                  <c:v>Çamlıbel </c:v>
                </c:pt>
                <c:pt idx="15">
                  <c:v>Gediz </c:v>
                </c:pt>
                <c:pt idx="16">
                  <c:v>Ayedaş</c:v>
                </c:pt>
                <c:pt idx="17">
                  <c:v>Göksu </c:v>
                </c:pt>
                <c:pt idx="18">
                  <c:v>Trakya </c:v>
                </c:pt>
                <c:pt idx="19">
                  <c:v>Osmangazi </c:v>
                </c:pt>
                <c:pt idx="20">
                  <c:v>Uludağ </c:v>
                </c:pt>
              </c:strCache>
            </c:strRef>
          </c:cat>
          <c:val>
            <c:numRef>
              <c:f>'KAYIPKAÇAK ORAN DAĞ.ŞİRK.'!$D$3:$D$23</c:f>
              <c:numCache>
                <c:formatCode>0%</c:formatCode>
                <c:ptCount val="21"/>
                <c:pt idx="0">
                  <c:v>0.73011163559262693</c:v>
                </c:pt>
                <c:pt idx="1">
                  <c:v>0.55570610209171623</c:v>
                </c:pt>
                <c:pt idx="2">
                  <c:v>0.27701114166829094</c:v>
                </c:pt>
                <c:pt idx="3">
                  <c:v>0.13630724582766973</c:v>
                </c:pt>
                <c:pt idx="4">
                  <c:v>0.11510559531484581</c:v>
                </c:pt>
                <c:pt idx="5">
                  <c:v>0.10633233456242194</c:v>
                </c:pt>
                <c:pt idx="6">
                  <c:v>0.10279999999999999</c:v>
                </c:pt>
                <c:pt idx="7">
                  <c:v>9.8200000000000176E-2</c:v>
                </c:pt>
                <c:pt idx="8">
                  <c:v>9.6798263476387161E-2</c:v>
                </c:pt>
                <c:pt idx="9">
                  <c:v>9.1783033750584289E-2</c:v>
                </c:pt>
                <c:pt idx="10">
                  <c:v>8.8800000000000268E-2</c:v>
                </c:pt>
                <c:pt idx="11">
                  <c:v>8.541722231559834E-2</c:v>
                </c:pt>
                <c:pt idx="12">
                  <c:v>8.3024469646618165E-2</c:v>
                </c:pt>
                <c:pt idx="13">
                  <c:v>8.0400000000000013E-2</c:v>
                </c:pt>
                <c:pt idx="14">
                  <c:v>7.7139062092383526E-2</c:v>
                </c:pt>
                <c:pt idx="15">
                  <c:v>7.6654807864890415E-2</c:v>
                </c:pt>
                <c:pt idx="16">
                  <c:v>7.476309846122213E-2</c:v>
                </c:pt>
                <c:pt idx="17">
                  <c:v>6.9301544838329981E-2</c:v>
                </c:pt>
                <c:pt idx="18">
                  <c:v>6.4127096343451914E-2</c:v>
                </c:pt>
                <c:pt idx="19">
                  <c:v>6.0800506999492923E-2</c:v>
                </c:pt>
                <c:pt idx="20">
                  <c:v>5.5907198116242833E-2</c:v>
                </c:pt>
              </c:numCache>
            </c:numRef>
          </c:val>
        </c:ser>
        <c:dLbls>
          <c:showLegendKey val="0"/>
          <c:showVal val="0"/>
          <c:showCatName val="0"/>
          <c:showSerName val="0"/>
          <c:showPercent val="0"/>
          <c:showBubbleSize val="0"/>
        </c:dLbls>
        <c:gapWidth val="150"/>
        <c:axId val="87156224"/>
        <c:axId val="87157760"/>
      </c:barChart>
      <c:lineChart>
        <c:grouping val="standard"/>
        <c:varyColors val="0"/>
        <c:ser>
          <c:idx val="1"/>
          <c:order val="1"/>
          <c:tx>
            <c:strRef>
              <c:f>'KAYIPKAÇAK ORAN DAĞ.ŞİRK.'!$E$2</c:f>
              <c:strCache>
                <c:ptCount val="1"/>
                <c:pt idx="0">
                  <c:v>Türkiye Ortalama Kayıp-Kaçak Oranı (%)</c:v>
                </c:pt>
              </c:strCache>
            </c:strRef>
          </c:tx>
          <c:spPr>
            <a:ln>
              <a:prstDash val="dash"/>
            </a:ln>
          </c:spPr>
          <c:marker>
            <c:symbol val="none"/>
          </c:marker>
          <c:cat>
            <c:strRef>
              <c:f>'KAYIPKAÇAK ORAN DAĞ.ŞİRK.'!$A$4:$A$23</c:f>
              <c:strCache>
                <c:ptCount val="20"/>
                <c:pt idx="0">
                  <c:v>Vangölü </c:v>
                </c:pt>
                <c:pt idx="1">
                  <c:v>Aras </c:v>
                </c:pt>
                <c:pt idx="2">
                  <c:v>Fırat </c:v>
                </c:pt>
                <c:pt idx="3">
                  <c:v>Çoruh </c:v>
                </c:pt>
                <c:pt idx="4">
                  <c:v>Yeşilırmak </c:v>
                </c:pt>
                <c:pt idx="5">
                  <c:v>Aydem </c:v>
                </c:pt>
                <c:pt idx="6">
                  <c:v>Kayseri ve Civ.</c:v>
                </c:pt>
                <c:pt idx="7">
                  <c:v>Boğaziçi </c:v>
                </c:pt>
                <c:pt idx="8">
                  <c:v>Akdeniz </c:v>
                </c:pt>
                <c:pt idx="9">
                  <c:v>Başkent </c:v>
                </c:pt>
                <c:pt idx="10">
                  <c:v>Meram </c:v>
                </c:pt>
                <c:pt idx="11">
                  <c:v>Toroslar </c:v>
                </c:pt>
                <c:pt idx="12">
                  <c:v>Sakarya </c:v>
                </c:pt>
                <c:pt idx="13">
                  <c:v>Çamlıbel </c:v>
                </c:pt>
                <c:pt idx="14">
                  <c:v>Gediz </c:v>
                </c:pt>
                <c:pt idx="15">
                  <c:v>Ayedaş</c:v>
                </c:pt>
                <c:pt idx="16">
                  <c:v>Göksu </c:v>
                </c:pt>
                <c:pt idx="17">
                  <c:v>Trakya </c:v>
                </c:pt>
                <c:pt idx="18">
                  <c:v>Osmangazi </c:v>
                </c:pt>
                <c:pt idx="19">
                  <c:v>Uludağ </c:v>
                </c:pt>
              </c:strCache>
            </c:strRef>
          </c:cat>
          <c:val>
            <c:numRef>
              <c:f>'KAYIPKAÇAK ORAN DAĞ.ŞİRK.'!$E$3:$E$23</c:f>
              <c:numCache>
                <c:formatCode>0%</c:formatCode>
                <c:ptCount val="21"/>
                <c:pt idx="0">
                  <c:v>0.17700000000000021</c:v>
                </c:pt>
                <c:pt idx="1">
                  <c:v>0.17700000000000021</c:v>
                </c:pt>
                <c:pt idx="2">
                  <c:v>0.17700000000000021</c:v>
                </c:pt>
                <c:pt idx="3">
                  <c:v>0.17700000000000021</c:v>
                </c:pt>
                <c:pt idx="4">
                  <c:v>0.17700000000000021</c:v>
                </c:pt>
                <c:pt idx="5">
                  <c:v>0.17700000000000021</c:v>
                </c:pt>
                <c:pt idx="6">
                  <c:v>0.17700000000000021</c:v>
                </c:pt>
                <c:pt idx="7">
                  <c:v>0.17700000000000021</c:v>
                </c:pt>
                <c:pt idx="8">
                  <c:v>0.17700000000000021</c:v>
                </c:pt>
                <c:pt idx="9">
                  <c:v>0.17700000000000021</c:v>
                </c:pt>
                <c:pt idx="10">
                  <c:v>0.17700000000000021</c:v>
                </c:pt>
                <c:pt idx="11">
                  <c:v>0.17700000000000021</c:v>
                </c:pt>
                <c:pt idx="12">
                  <c:v>0.17700000000000021</c:v>
                </c:pt>
                <c:pt idx="13">
                  <c:v>0.17700000000000021</c:v>
                </c:pt>
                <c:pt idx="14">
                  <c:v>0.17700000000000021</c:v>
                </c:pt>
                <c:pt idx="15">
                  <c:v>0.17700000000000021</c:v>
                </c:pt>
                <c:pt idx="16">
                  <c:v>0.17700000000000021</c:v>
                </c:pt>
                <c:pt idx="17">
                  <c:v>0.17700000000000021</c:v>
                </c:pt>
                <c:pt idx="18">
                  <c:v>0.17700000000000021</c:v>
                </c:pt>
                <c:pt idx="19">
                  <c:v>0.17700000000000021</c:v>
                </c:pt>
                <c:pt idx="20">
                  <c:v>0.17700000000000021</c:v>
                </c:pt>
              </c:numCache>
            </c:numRef>
          </c:val>
          <c:smooth val="0"/>
        </c:ser>
        <c:dLbls>
          <c:showLegendKey val="0"/>
          <c:showVal val="0"/>
          <c:showCatName val="0"/>
          <c:showSerName val="0"/>
          <c:showPercent val="0"/>
          <c:showBubbleSize val="0"/>
        </c:dLbls>
        <c:marker val="1"/>
        <c:smooth val="0"/>
        <c:axId val="87156224"/>
        <c:axId val="87157760"/>
      </c:lineChart>
      <c:catAx>
        <c:axId val="87156224"/>
        <c:scaling>
          <c:orientation val="minMax"/>
        </c:scaling>
        <c:delete val="0"/>
        <c:axPos val="b"/>
        <c:numFmt formatCode="General" sourceLinked="1"/>
        <c:majorTickMark val="out"/>
        <c:minorTickMark val="none"/>
        <c:tickLblPos val="nextTo"/>
        <c:txPr>
          <a:bodyPr rot="-3000000"/>
          <a:lstStyle/>
          <a:p>
            <a:pPr>
              <a:defRPr lang="en-US"/>
            </a:pPr>
            <a:endParaRPr lang="tr-TR"/>
          </a:p>
        </c:txPr>
        <c:crossAx val="87157760"/>
        <c:crosses val="autoZero"/>
        <c:auto val="1"/>
        <c:lblAlgn val="ctr"/>
        <c:lblOffset val="100"/>
        <c:noMultiLvlLbl val="0"/>
      </c:catAx>
      <c:valAx>
        <c:axId val="87157760"/>
        <c:scaling>
          <c:orientation val="minMax"/>
        </c:scaling>
        <c:delete val="0"/>
        <c:axPos val="l"/>
        <c:majorGridlines/>
        <c:numFmt formatCode="0%" sourceLinked="1"/>
        <c:majorTickMark val="out"/>
        <c:minorTickMark val="none"/>
        <c:tickLblPos val="nextTo"/>
        <c:txPr>
          <a:bodyPr/>
          <a:lstStyle/>
          <a:p>
            <a:pPr>
              <a:defRPr lang="en-US"/>
            </a:pPr>
            <a:endParaRPr lang="tr-TR"/>
          </a:p>
        </c:txPr>
        <c:crossAx val="8715622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'kayıp kaöak dağ. şir.RAG AYDIN '!$E$3</c:f>
              <c:strCache>
                <c:ptCount val="1"/>
                <c:pt idx="0">
                  <c:v>Kayıp-Kaçak Enerji Miktarı (MWh)</c:v>
                </c:pt>
              </c:strCache>
            </c:strRef>
          </c:tx>
          <c:invertIfNegative val="0"/>
          <c:cat>
            <c:strRef>
              <c:f>'kayıp kaöak dağ. şir.RAG AYDIN '!$A$4:$A$24</c:f>
              <c:strCache>
                <c:ptCount val="21"/>
                <c:pt idx="0">
                  <c:v>Dicle </c:v>
                </c:pt>
                <c:pt idx="1">
                  <c:v>Boğaziçi </c:v>
                </c:pt>
                <c:pt idx="2">
                  <c:v>Vangölü </c:v>
                </c:pt>
                <c:pt idx="3">
                  <c:v>Toroslar </c:v>
                </c:pt>
                <c:pt idx="4">
                  <c:v>Gediz </c:v>
                </c:pt>
                <c:pt idx="5">
                  <c:v>Başkent </c:v>
                </c:pt>
                <c:pt idx="6">
                  <c:v>Ayedaş</c:v>
                </c:pt>
                <c:pt idx="7">
                  <c:v>Aras </c:v>
                </c:pt>
                <c:pt idx="8">
                  <c:v>Uludağ </c:v>
                </c:pt>
                <c:pt idx="9">
                  <c:v>Sakarya </c:v>
                </c:pt>
                <c:pt idx="10">
                  <c:v>Akdeniz </c:v>
                </c:pt>
                <c:pt idx="11">
                  <c:v>Aydem</c:v>
                </c:pt>
                <c:pt idx="12">
                  <c:v>Meram </c:v>
                </c:pt>
                <c:pt idx="13">
                  <c:v>Yeşilırmak </c:v>
                </c:pt>
                <c:pt idx="14">
                  <c:v>Trakya </c:v>
                </c:pt>
                <c:pt idx="15">
                  <c:v>Fırat </c:v>
                </c:pt>
                <c:pt idx="16">
                  <c:v>Osmangazi </c:v>
                </c:pt>
                <c:pt idx="17">
                  <c:v>Çoruh </c:v>
                </c:pt>
                <c:pt idx="18">
                  <c:v>Göksu </c:v>
                </c:pt>
                <c:pt idx="19">
                  <c:v>Çamlıbel </c:v>
                </c:pt>
                <c:pt idx="20">
                  <c:v>Kayseri</c:v>
                </c:pt>
              </c:strCache>
            </c:strRef>
          </c:cat>
          <c:val>
            <c:numRef>
              <c:f>'kayıp kaöak dağ. şir.RAG AYDIN '!$E$4:$E$24</c:f>
              <c:numCache>
                <c:formatCode>#,##0</c:formatCode>
                <c:ptCount val="21"/>
                <c:pt idx="0">
                  <c:v>11337581.404999999</c:v>
                </c:pt>
                <c:pt idx="1">
                  <c:v>1975681.8260000001</c:v>
                </c:pt>
                <c:pt idx="2">
                  <c:v>1626975.9069999999</c:v>
                </c:pt>
                <c:pt idx="3">
                  <c:v>1316381.08</c:v>
                </c:pt>
                <c:pt idx="4">
                  <c:v>1032423.7070000019</c:v>
                </c:pt>
                <c:pt idx="5">
                  <c:v>1025224.31974643</c:v>
                </c:pt>
                <c:pt idx="6">
                  <c:v>693488.53700000001</c:v>
                </c:pt>
                <c:pt idx="7">
                  <c:v>655365.86700000043</c:v>
                </c:pt>
                <c:pt idx="8">
                  <c:v>654357.28700000187</c:v>
                </c:pt>
                <c:pt idx="9">
                  <c:v>614556</c:v>
                </c:pt>
                <c:pt idx="10">
                  <c:v>599040.26300000004</c:v>
                </c:pt>
                <c:pt idx="11">
                  <c:v>583195.20699999889</c:v>
                </c:pt>
                <c:pt idx="12">
                  <c:v>520595</c:v>
                </c:pt>
                <c:pt idx="13">
                  <c:v>481844.35699999903</c:v>
                </c:pt>
                <c:pt idx="14">
                  <c:v>396107.71799999999</c:v>
                </c:pt>
                <c:pt idx="15">
                  <c:v>320788.40399999998</c:v>
                </c:pt>
                <c:pt idx="16">
                  <c:v>313724.31975000084</c:v>
                </c:pt>
                <c:pt idx="17">
                  <c:v>298543</c:v>
                </c:pt>
                <c:pt idx="18">
                  <c:v>266194.83600000001</c:v>
                </c:pt>
                <c:pt idx="19">
                  <c:v>179396.78482000018</c:v>
                </c:pt>
                <c:pt idx="20">
                  <c:v>162278.122</c:v>
                </c:pt>
              </c:numCache>
            </c:numRef>
          </c:val>
        </c:ser>
        <c:dLbls>
          <c:showLegendKey val="0"/>
          <c:showVal val="0"/>
          <c:showCatName val="0"/>
          <c:showSerName val="0"/>
          <c:showPercent val="0"/>
          <c:showBubbleSize val="0"/>
        </c:dLbls>
        <c:gapWidth val="75"/>
        <c:overlap val="-25"/>
        <c:axId val="87469440"/>
        <c:axId val="87467904"/>
      </c:barChart>
      <c:lineChart>
        <c:grouping val="standard"/>
        <c:varyColors val="0"/>
        <c:ser>
          <c:idx val="1"/>
          <c:order val="1"/>
          <c:tx>
            <c:strRef>
              <c:f>'kayıp kaöak dağ. şir.RAG AYDIN '!$F$3</c:f>
              <c:strCache>
                <c:ptCount val="1"/>
                <c:pt idx="0">
                  <c:v>Oranı</c:v>
                </c:pt>
              </c:strCache>
            </c:strRef>
          </c:tx>
          <c:marker>
            <c:symbol val="none"/>
          </c:marker>
          <c:cat>
            <c:strRef>
              <c:f>'kayıp kaöak dağ. şir.RAG AYDIN '!$A$4:$A$24</c:f>
              <c:strCache>
                <c:ptCount val="21"/>
                <c:pt idx="0">
                  <c:v>Dicle </c:v>
                </c:pt>
                <c:pt idx="1">
                  <c:v>Boğaziçi </c:v>
                </c:pt>
                <c:pt idx="2">
                  <c:v>Vangölü </c:v>
                </c:pt>
                <c:pt idx="3">
                  <c:v>Toroslar </c:v>
                </c:pt>
                <c:pt idx="4">
                  <c:v>Gediz </c:v>
                </c:pt>
                <c:pt idx="5">
                  <c:v>Başkent </c:v>
                </c:pt>
                <c:pt idx="6">
                  <c:v>Ayedaş</c:v>
                </c:pt>
                <c:pt idx="7">
                  <c:v>Aras </c:v>
                </c:pt>
                <c:pt idx="8">
                  <c:v>Uludağ </c:v>
                </c:pt>
                <c:pt idx="9">
                  <c:v>Sakarya </c:v>
                </c:pt>
                <c:pt idx="10">
                  <c:v>Akdeniz </c:v>
                </c:pt>
                <c:pt idx="11">
                  <c:v>Aydem</c:v>
                </c:pt>
                <c:pt idx="12">
                  <c:v>Meram </c:v>
                </c:pt>
                <c:pt idx="13">
                  <c:v>Yeşilırmak </c:v>
                </c:pt>
                <c:pt idx="14">
                  <c:v>Trakya </c:v>
                </c:pt>
                <c:pt idx="15">
                  <c:v>Fırat </c:v>
                </c:pt>
                <c:pt idx="16">
                  <c:v>Osmangazi </c:v>
                </c:pt>
                <c:pt idx="17">
                  <c:v>Çoruh </c:v>
                </c:pt>
                <c:pt idx="18">
                  <c:v>Göksu </c:v>
                </c:pt>
                <c:pt idx="19">
                  <c:v>Çamlıbel </c:v>
                </c:pt>
                <c:pt idx="20">
                  <c:v>Kayseri</c:v>
                </c:pt>
              </c:strCache>
            </c:strRef>
          </c:cat>
          <c:val>
            <c:numRef>
              <c:f>'kayıp kaöak dağ. şir.RAG AYDIN '!$F$4:$F$24</c:f>
              <c:numCache>
                <c:formatCode>0%</c:formatCode>
                <c:ptCount val="21"/>
                <c:pt idx="0">
                  <c:v>0.73011163559262693</c:v>
                </c:pt>
                <c:pt idx="1">
                  <c:v>9.6798263476387064E-2</c:v>
                </c:pt>
                <c:pt idx="2">
                  <c:v>0.55570610209171623</c:v>
                </c:pt>
                <c:pt idx="3">
                  <c:v>8.3024469646618068E-2</c:v>
                </c:pt>
                <c:pt idx="4">
                  <c:v>7.6654807864890415E-2</c:v>
                </c:pt>
                <c:pt idx="5">
                  <c:v>8.8800000000000226E-2</c:v>
                </c:pt>
                <c:pt idx="6">
                  <c:v>7.4763098461222033E-2</c:v>
                </c:pt>
                <c:pt idx="7">
                  <c:v>0.27701114166829094</c:v>
                </c:pt>
                <c:pt idx="8">
                  <c:v>5.5907198116242812E-2</c:v>
                </c:pt>
                <c:pt idx="9">
                  <c:v>0.26113299174310128</c:v>
                </c:pt>
                <c:pt idx="10">
                  <c:v>9.1783033750584289E-2</c:v>
                </c:pt>
                <c:pt idx="11">
                  <c:v>0.10279999999999999</c:v>
                </c:pt>
                <c:pt idx="12">
                  <c:v>8.541722231559834E-2</c:v>
                </c:pt>
                <c:pt idx="13">
                  <c:v>0.10633233456242194</c:v>
                </c:pt>
                <c:pt idx="14">
                  <c:v>6.4127096343451831E-2</c:v>
                </c:pt>
                <c:pt idx="15">
                  <c:v>0.13630724582766957</c:v>
                </c:pt>
                <c:pt idx="16">
                  <c:v>6.0800506999492902E-2</c:v>
                </c:pt>
                <c:pt idx="17">
                  <c:v>4.8332044295070174E-2</c:v>
                </c:pt>
                <c:pt idx="18">
                  <c:v>6.930154483832994E-2</c:v>
                </c:pt>
                <c:pt idx="19">
                  <c:v>7.7139062092383526E-2</c:v>
                </c:pt>
                <c:pt idx="20">
                  <c:v>3.5811173009522308E-2</c:v>
                </c:pt>
              </c:numCache>
            </c:numRef>
          </c:val>
          <c:smooth val="0"/>
        </c:ser>
        <c:dLbls>
          <c:showLegendKey val="0"/>
          <c:showVal val="0"/>
          <c:showCatName val="0"/>
          <c:showSerName val="0"/>
          <c:showPercent val="0"/>
          <c:showBubbleSize val="0"/>
        </c:dLbls>
        <c:marker val="1"/>
        <c:smooth val="0"/>
        <c:axId val="87466368"/>
        <c:axId val="87456384"/>
      </c:lineChart>
      <c:valAx>
        <c:axId val="87456384"/>
        <c:scaling>
          <c:orientation val="minMax"/>
        </c:scaling>
        <c:delete val="0"/>
        <c:axPos val="r"/>
        <c:majorGridlines/>
        <c:numFmt formatCode="0%" sourceLinked="1"/>
        <c:majorTickMark val="none"/>
        <c:minorTickMark val="none"/>
        <c:tickLblPos val="nextTo"/>
        <c:spPr>
          <a:ln w="9525">
            <a:noFill/>
          </a:ln>
        </c:spPr>
        <c:crossAx val="87466368"/>
        <c:crosses val="max"/>
        <c:crossBetween val="between"/>
      </c:valAx>
      <c:catAx>
        <c:axId val="87466368"/>
        <c:scaling>
          <c:orientation val="minMax"/>
        </c:scaling>
        <c:delete val="0"/>
        <c:axPos val="b"/>
        <c:numFmt formatCode="General" sourceLinked="1"/>
        <c:majorTickMark val="none"/>
        <c:minorTickMark val="none"/>
        <c:tickLblPos val="nextTo"/>
        <c:crossAx val="87456384"/>
        <c:crosses val="autoZero"/>
        <c:auto val="1"/>
        <c:lblAlgn val="ctr"/>
        <c:lblOffset val="100"/>
        <c:noMultiLvlLbl val="0"/>
      </c:catAx>
      <c:valAx>
        <c:axId val="87467904"/>
        <c:scaling>
          <c:orientation val="minMax"/>
        </c:scaling>
        <c:delete val="0"/>
        <c:axPos val="l"/>
        <c:numFmt formatCode="#,##0" sourceLinked="1"/>
        <c:majorTickMark val="out"/>
        <c:minorTickMark val="none"/>
        <c:tickLblPos val="nextTo"/>
        <c:crossAx val="87469440"/>
        <c:crosses val="autoZero"/>
        <c:crossBetween val="between"/>
      </c:valAx>
      <c:catAx>
        <c:axId val="87469440"/>
        <c:scaling>
          <c:orientation val="minMax"/>
        </c:scaling>
        <c:delete val="1"/>
        <c:axPos val="b"/>
        <c:numFmt formatCode="General" sourceLinked="1"/>
        <c:majorTickMark val="out"/>
        <c:minorTickMark val="none"/>
        <c:tickLblPos val="nextTo"/>
        <c:crossAx val="87467904"/>
        <c:crosses val="autoZero"/>
        <c:auto val="1"/>
        <c:lblAlgn val="ctr"/>
        <c:lblOffset val="100"/>
        <c:noMultiLvlLbl val="0"/>
      </c:catAx>
    </c:plotArea>
    <c:legend>
      <c:legendPos val="b"/>
      <c:layout/>
      <c:overlay val="0"/>
    </c:legend>
    <c:plotVisOnly val="1"/>
    <c:dispBlanksAs val="zero"/>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118DF2-BBF2-4CA4-8CA4-2FB2C5A26631}" type="datetimeFigureOut">
              <a:rPr lang="tr-TR" smtClean="0"/>
              <a:pPr/>
              <a:t>26.11.2011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A00031-D69C-4210-9740-BBCA1181482B}" type="slidenum">
              <a:rPr lang="tr-TR" smtClean="0"/>
              <a:pPr/>
              <a:t>‹#›</a:t>
            </a:fld>
            <a:endParaRPr lang="tr-TR"/>
          </a:p>
        </p:txBody>
      </p:sp>
    </p:spTree>
    <p:extLst>
      <p:ext uri="{BB962C8B-B14F-4D97-AF65-F5344CB8AC3E}">
        <p14:creationId xmlns:p14="http://schemas.microsoft.com/office/powerpoint/2010/main" val="2826732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720B9A-2E78-4FA7-97CA-7A9A6F0DFC70}" type="datetimeFigureOut">
              <a:rPr lang="tr-TR" smtClean="0"/>
              <a:pPr/>
              <a:t>26.11.2011</a:t>
            </a:fld>
            <a:endParaRPr lang="tr-TR"/>
          </a:p>
        </p:txBody>
      </p:sp>
      <p:sp>
        <p:nvSpPr>
          <p:cNvPr id="4" name="3 Slayt Görüntüsü Yer Tutucusu"/>
          <p:cNvSpPr>
            <a:spLocks noGrp="1" noRot="1" noChangeAspect="1"/>
          </p:cNvSpPr>
          <p:nvPr>
            <p:ph type="sldImg" idx="2"/>
          </p:nvPr>
        </p:nvSpPr>
        <p:spPr>
          <a:xfrm>
            <a:off x="487363" y="685800"/>
            <a:ext cx="5883275"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60F65-9607-4DC7-95B4-04F3269691CA}" type="slidenum">
              <a:rPr lang="tr-TR" smtClean="0"/>
              <a:pPr/>
              <a:t>‹#›</a:t>
            </a:fld>
            <a:endParaRPr lang="tr-TR"/>
          </a:p>
        </p:txBody>
      </p:sp>
    </p:spTree>
    <p:extLst>
      <p:ext uri="{BB962C8B-B14F-4D97-AF65-F5344CB8AC3E}">
        <p14:creationId xmlns:p14="http://schemas.microsoft.com/office/powerpoint/2010/main" val="255356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Slayt Görüntüsü Yer Tutucusu"/>
          <p:cNvSpPr>
            <a:spLocks noGrp="1" noRot="1" noChangeAspect="1" noTextEdit="1"/>
          </p:cNvSpPr>
          <p:nvPr>
            <p:ph type="sldImg"/>
          </p:nvPr>
        </p:nvSpPr>
        <p:spPr>
          <a:xfrm>
            <a:off x="487363" y="685800"/>
            <a:ext cx="5883275" cy="3429000"/>
          </a:xfrm>
          <a:ln/>
        </p:spPr>
      </p:sp>
      <p:sp>
        <p:nvSpPr>
          <p:cNvPr id="10243" name="2 Not Yer Tutucusu"/>
          <p:cNvSpPr>
            <a:spLocks noGrp="1"/>
          </p:cNvSpPr>
          <p:nvPr>
            <p:ph type="body" idx="1"/>
          </p:nvPr>
        </p:nvSpPr>
        <p:spPr>
          <a:noFill/>
          <a:ln/>
        </p:spPr>
        <p:txBody>
          <a:bodyPr/>
          <a:lstStyle/>
          <a:p>
            <a:pPr eaLnBrk="1" hangingPunct="1"/>
            <a:endParaRPr lang="tr-TR" dirty="0" smtClean="0">
              <a:latin typeface="Arial" pitchFamily="34" charset="0"/>
            </a:endParaRPr>
          </a:p>
        </p:txBody>
      </p:sp>
      <p:sp>
        <p:nvSpPr>
          <p:cNvPr id="10244" name="3 Slayt Numarası Yer Tutucusu"/>
          <p:cNvSpPr>
            <a:spLocks noGrp="1"/>
          </p:cNvSpPr>
          <p:nvPr>
            <p:ph type="sldNum" sz="quarter" idx="5"/>
          </p:nvPr>
        </p:nvSpPr>
        <p:spPr>
          <a:noFill/>
        </p:spPr>
        <p:txBody>
          <a:bodyPr/>
          <a:lstStyle/>
          <a:p>
            <a:fld id="{389E62A3-C039-4019-BAFE-EC8D9BEC557A}" type="slidenum">
              <a:rPr lang="tr-TR" smtClean="0">
                <a:latin typeface="Arial" pitchFamily="34" charset="0"/>
              </a:rPr>
              <a:pPr/>
              <a:t>1</a:t>
            </a:fld>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E4441E-0804-4AD9-BC43-C8A61B9ECC93}" type="slidenum">
              <a:rPr lang="tr-TR"/>
              <a:pPr/>
              <a:t>2</a:t>
            </a:fld>
            <a:endParaRPr lang="tr-TR"/>
          </a:p>
        </p:txBody>
      </p:sp>
      <p:sp>
        <p:nvSpPr>
          <p:cNvPr id="1183746" name="Rectangle 2"/>
          <p:cNvSpPr>
            <a:spLocks noGrp="1" noRot="1" noChangeAspect="1" noChangeArrowheads="1" noTextEdit="1"/>
          </p:cNvSpPr>
          <p:nvPr>
            <p:ph type="sldImg"/>
          </p:nvPr>
        </p:nvSpPr>
        <p:spPr>
          <a:xfrm>
            <a:off x="482600" y="685800"/>
            <a:ext cx="5888038" cy="3432175"/>
          </a:xfrm>
          <a:ln/>
        </p:spPr>
      </p:sp>
      <p:sp>
        <p:nvSpPr>
          <p:cNvPr id="1183747" name="Rectangle 3"/>
          <p:cNvSpPr>
            <a:spLocks noGrp="1" noChangeArrowheads="1"/>
          </p:cNvSpPr>
          <p:nvPr>
            <p:ph type="body" idx="1"/>
          </p:nvPr>
        </p:nvSpPr>
        <p:spPr>
          <a:xfrm>
            <a:off x="687404" y="4342524"/>
            <a:ext cx="5483195" cy="4115969"/>
          </a:xfrm>
        </p:spPr>
        <p:txBody>
          <a:bodyPr/>
          <a:lstStyle/>
          <a:p>
            <a:r>
              <a:rPr lang="tr-TR" dirty="0"/>
              <a:t>Ülkemizde elektrik enerjisinin pahalı olduğu çeşitli çevrelerde ve platformlarda sıklıkla dile getirilmektedir. Serbest olmayan, farklı bir deyişle tedarikçisini seçme özgürlüğü bulunmayan bir tüketicinin ödediği her 100 TL’nin, 58 TL’si elektrik enerjisinin alımına, 11 TL’si şebeke hizmetine, 11 TL’si mevcut kayıp-kaçakların finansmanına, 15,3 TL’si Katma Değer Vergisine, 2,1 TL’si Belediye Tüketim Vergisine, 1,7 TL’si TRT’ye ve 0,8 TL’si de Enerji Fonuna gitmektedir. 2005 yılı itibariyle Türkiye, 5,22 </a:t>
            </a:r>
            <a:r>
              <a:rPr lang="tr-TR" dirty="0" err="1"/>
              <a:t>cent</a:t>
            </a:r>
            <a:r>
              <a:rPr lang="tr-TR" dirty="0"/>
              <a:t>/</a:t>
            </a:r>
            <a:r>
              <a:rPr lang="tr-TR" dirty="0" err="1"/>
              <a:t>kWh’lık</a:t>
            </a:r>
            <a:r>
              <a:rPr lang="tr-TR" dirty="0"/>
              <a:t> bedel ile OECD (Ekonomik İşbirliği ve Kalkınma Teşkilatı) ülkeleri arasında enerji alımıma en yüksek bedeli ödeyen ülkelerden birisi konumundadır. </a:t>
            </a:r>
          </a:p>
          <a:p>
            <a:r>
              <a:rPr lang="tr-TR" dirty="0"/>
              <a:t>Elektrik enerjisinin sanayi için vazgeçilmez bir girdi olduğu göz önüne alınacak olursa, bu durumun Türkiye açısından uluslar arası arenada yarattığı handikap daha kolaylıkla anlaşılabilir.</a:t>
            </a:r>
          </a:p>
          <a:p>
            <a:endParaRPr lang="tr-T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C8C09A-3167-459F-9E14-C7AD96278DAB}" type="slidenum">
              <a:rPr lang="tr-TR"/>
              <a:pPr/>
              <a:t>3</a:t>
            </a:fld>
            <a:endParaRPr lang="tr-TR"/>
          </a:p>
        </p:txBody>
      </p:sp>
      <p:sp>
        <p:nvSpPr>
          <p:cNvPr id="1253378" name="Rectangle 2"/>
          <p:cNvSpPr>
            <a:spLocks noGrp="1" noRot="1" noChangeAspect="1" noChangeArrowheads="1" noTextEdit="1"/>
          </p:cNvSpPr>
          <p:nvPr>
            <p:ph type="sldImg"/>
          </p:nvPr>
        </p:nvSpPr>
        <p:spPr>
          <a:xfrm>
            <a:off x="493713" y="687388"/>
            <a:ext cx="5875337" cy="3425825"/>
          </a:xfrm>
          <a:ln w="12700" cap="flat"/>
        </p:spPr>
      </p:sp>
      <p:sp>
        <p:nvSpPr>
          <p:cNvPr id="1253379" name="Rectangle 3"/>
          <p:cNvSpPr>
            <a:spLocks noGrp="1" noChangeArrowheads="1"/>
          </p:cNvSpPr>
          <p:nvPr>
            <p:ph type="body" idx="1"/>
          </p:nvPr>
        </p:nvSpPr>
        <p:spPr>
          <a:xfrm>
            <a:off x="685800" y="4342524"/>
            <a:ext cx="5486400" cy="4115969"/>
          </a:xfrm>
          <a:noFill/>
          <a:ln/>
        </p:spPr>
        <p:txBody>
          <a:bodyPr lIns="91914" tIns="45957" rIns="91914" bIns="45957"/>
          <a:lstStyle/>
          <a:p>
            <a:r>
              <a:rPr lang="tr-TR" sz="1300" b="1"/>
              <a:t>Reformun gerçekleştirilmesiyle ortaya çıkacak avantajlar</a:t>
            </a:r>
            <a:r>
              <a:rPr lang="tr-TR" sz="800" b="1"/>
              <a:t>;</a:t>
            </a:r>
          </a:p>
          <a:p>
            <a:r>
              <a:rPr lang="tr-TR" sz="1300"/>
              <a:t>Rekabetten kaynaklanan fiyat düşüşleri,</a:t>
            </a:r>
          </a:p>
          <a:p>
            <a:r>
              <a:rPr lang="tr-TR" sz="1300"/>
              <a:t>Artan elektrik ticaretinden kaynaklanan fiyat düşüşleri,</a:t>
            </a:r>
          </a:p>
          <a:p>
            <a:r>
              <a:rPr lang="tr-TR" sz="1300"/>
              <a:t>Yatırım maliyetlerinde sağlanacak tasarruflar,</a:t>
            </a:r>
          </a:p>
          <a:p>
            <a:r>
              <a:rPr lang="tr-TR" sz="1300"/>
              <a:t>İşgücü verimliliğinde artış,</a:t>
            </a:r>
          </a:p>
          <a:p>
            <a:r>
              <a:rPr lang="tr-TR" sz="1300"/>
              <a:t>Enerji sektöründe yeni hizmetlerin ortaya çıkışı olarak sıralanabilir.</a:t>
            </a:r>
          </a:p>
          <a:p>
            <a:r>
              <a:rPr lang="tr-TR" sz="1300" b="1"/>
              <a:t>Bu süreçte olması muhtemel dezavantajlar ise;</a:t>
            </a:r>
          </a:p>
          <a:p>
            <a:r>
              <a:rPr lang="tr-TR" sz="1300"/>
              <a:t>Tekelci yapının dönüşümünün uzun vadede gerçekleşecek olması nedeniyle ortaya çıkacak ve devam edecek maliyetler, </a:t>
            </a:r>
          </a:p>
          <a:p>
            <a:r>
              <a:rPr lang="tr-TR" sz="1300"/>
              <a:t>Faaliyetlerin ayrıştırılması sırasında oluşacak maliyetler, </a:t>
            </a:r>
          </a:p>
          <a:p>
            <a:r>
              <a:rPr lang="tr-TR" sz="1300"/>
              <a:t>Bazı faaliyet kollarında ölçek ekonomisinin kaybolmasıyla oluşacak maliyetler,</a:t>
            </a:r>
          </a:p>
          <a:p>
            <a:r>
              <a:rPr lang="tr-TR" sz="1300"/>
              <a:t>Yatay yeniden yapılanmanın etkinlik maliyeti olarak özetlenebilir.</a:t>
            </a:r>
          </a:p>
          <a:p>
            <a:endParaRPr lang="tr-TR" sz="1300"/>
          </a:p>
          <a:p>
            <a:r>
              <a:rPr lang="tr-TR" sz="800" b="1"/>
              <a:t> </a:t>
            </a:r>
            <a:endParaRPr lang="en-US" sz="800" b="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14BBC6-D5D4-47CC-A6E7-B8A6005EE14B}" type="slidenum">
              <a:rPr lang="tr-TR"/>
              <a:pPr/>
              <a:t>4</a:t>
            </a:fld>
            <a:endParaRPr lang="tr-TR"/>
          </a:p>
        </p:txBody>
      </p:sp>
      <p:sp>
        <p:nvSpPr>
          <p:cNvPr id="1255426" name="Rectangle 2"/>
          <p:cNvSpPr>
            <a:spLocks noGrp="1" noRot="1" noChangeAspect="1" noChangeArrowheads="1" noTextEdit="1"/>
          </p:cNvSpPr>
          <p:nvPr>
            <p:ph type="sldImg"/>
          </p:nvPr>
        </p:nvSpPr>
        <p:spPr>
          <a:xfrm>
            <a:off x="487363" y="685800"/>
            <a:ext cx="5888037" cy="3432175"/>
          </a:xfrm>
          <a:ln/>
        </p:spPr>
      </p:sp>
      <p:sp>
        <p:nvSpPr>
          <p:cNvPr id="1255427" name="Rectangle 3"/>
          <p:cNvSpPr>
            <a:spLocks noGrp="1" noChangeArrowheads="1"/>
          </p:cNvSpPr>
          <p:nvPr>
            <p:ph type="body" idx="1"/>
          </p:nvPr>
        </p:nvSpPr>
        <p:spPr>
          <a:xfrm>
            <a:off x="685800" y="4342524"/>
            <a:ext cx="5486400" cy="4115969"/>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Freeform 58"/>
          <p:cNvSpPr>
            <a:spLocks/>
          </p:cNvSpPr>
          <p:nvPr/>
        </p:nvSpPr>
        <p:spPr bwMode="gray">
          <a:xfrm>
            <a:off x="0" y="3483743"/>
            <a:ext cx="4122738" cy="1840561"/>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b="0">
              <a:latin typeface="Arial" charset="0"/>
            </a:endParaRPr>
          </a:p>
        </p:txBody>
      </p:sp>
      <p:sp>
        <p:nvSpPr>
          <p:cNvPr id="5" name="Freeform 59"/>
          <p:cNvSpPr>
            <a:spLocks/>
          </p:cNvSpPr>
          <p:nvPr/>
        </p:nvSpPr>
        <p:spPr bwMode="gray">
          <a:xfrm>
            <a:off x="-12700" y="3224683"/>
            <a:ext cx="4152900" cy="2104556"/>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b="0">
              <a:latin typeface="Arial" charset="0"/>
            </a:endParaRPr>
          </a:p>
        </p:txBody>
      </p:sp>
      <p:sp>
        <p:nvSpPr>
          <p:cNvPr id="6" name="Freeform 60"/>
          <p:cNvSpPr>
            <a:spLocks/>
          </p:cNvSpPr>
          <p:nvPr/>
        </p:nvSpPr>
        <p:spPr bwMode="grayWhite">
          <a:xfrm>
            <a:off x="2251076" y="-8635"/>
            <a:ext cx="6924675" cy="5347743"/>
          </a:xfrm>
          <a:custGeom>
            <a:avLst/>
            <a:gdLst/>
            <a:ahLst/>
            <a:cxnLst>
              <a:cxn ang="0">
                <a:pos x="189" y="5"/>
              </a:cxn>
              <a:cxn ang="0">
                <a:pos x="561" y="186"/>
              </a:cxn>
              <a:cxn ang="0">
                <a:pos x="943" y="494"/>
              </a:cxn>
              <a:cxn ang="0">
                <a:pos x="1221" y="960"/>
              </a:cxn>
              <a:cxn ang="0">
                <a:pos x="1413" y="1623"/>
              </a:cxn>
              <a:cxn ang="0">
                <a:pos x="1290" y="2653"/>
              </a:cxn>
              <a:cxn ang="0">
                <a:pos x="0" y="4335"/>
              </a:cxn>
              <a:cxn ang="0">
                <a:pos x="4349" y="4335"/>
              </a:cxn>
              <a:cxn ang="0">
                <a:pos x="4362" y="0"/>
              </a:cxn>
              <a:cxn ang="0">
                <a:pos x="189" y="5"/>
              </a:cxn>
            </a:cxnLst>
            <a:rect l="0" t="0" r="r" b="b"/>
            <a:pathLst>
              <a:path w="4362" h="4335">
                <a:moveTo>
                  <a:pt x="189" y="5"/>
                </a:moveTo>
                <a:lnTo>
                  <a:pt x="561" y="186"/>
                </a:lnTo>
                <a:lnTo>
                  <a:pt x="943" y="494"/>
                </a:lnTo>
                <a:lnTo>
                  <a:pt x="1221" y="960"/>
                </a:lnTo>
                <a:lnTo>
                  <a:pt x="1413" y="1623"/>
                </a:lnTo>
                <a:lnTo>
                  <a:pt x="1290" y="2653"/>
                </a:lnTo>
                <a:lnTo>
                  <a:pt x="0" y="4335"/>
                </a:lnTo>
                <a:lnTo>
                  <a:pt x="4349" y="4335"/>
                </a:lnTo>
                <a:lnTo>
                  <a:pt x="4362" y="0"/>
                </a:lnTo>
                <a:lnTo>
                  <a:pt x="189" y="5"/>
                </a:lnTo>
                <a:close/>
              </a:path>
            </a:pathLst>
          </a:custGeom>
          <a:solidFill>
            <a:schemeClr val="bg1"/>
          </a:solidFill>
          <a:ln w="9525">
            <a:noFill/>
            <a:round/>
            <a:headEnd/>
            <a:tailEnd/>
          </a:ln>
          <a:effectLst/>
        </p:spPr>
        <p:txBody>
          <a:bodyPr/>
          <a:lstStyle/>
          <a:p>
            <a:pPr>
              <a:defRPr/>
            </a:pPr>
            <a:endParaRPr lang="tr-TR" b="0">
              <a:latin typeface="Arial" charset="0"/>
            </a:endParaRPr>
          </a:p>
        </p:txBody>
      </p:sp>
      <p:sp>
        <p:nvSpPr>
          <p:cNvPr id="7" name="Rectangle 62"/>
          <p:cNvSpPr>
            <a:spLocks noChangeArrowheads="1"/>
          </p:cNvSpPr>
          <p:nvPr/>
        </p:nvSpPr>
        <p:spPr bwMode="grayWhite">
          <a:xfrm>
            <a:off x="4284663" y="3056910"/>
            <a:ext cx="4875212" cy="335545"/>
          </a:xfrm>
          <a:prstGeom prst="rect">
            <a:avLst/>
          </a:prstGeom>
          <a:gradFill rotWithShape="1">
            <a:gsLst>
              <a:gs pos="0">
                <a:schemeClr val="bg2">
                  <a:gamma/>
                  <a:tint val="57647"/>
                  <a:invGamma/>
                </a:schemeClr>
              </a:gs>
              <a:gs pos="100000">
                <a:schemeClr val="bg2"/>
              </a:gs>
            </a:gsLst>
            <a:lin ang="0" scaled="1"/>
          </a:gradFill>
          <a:ln w="9525">
            <a:noFill/>
            <a:miter lim="800000"/>
            <a:headEnd/>
            <a:tailEnd/>
          </a:ln>
          <a:effectLst/>
        </p:spPr>
        <p:txBody>
          <a:bodyPr wrap="none" anchor="ctr"/>
          <a:lstStyle/>
          <a:p>
            <a:pPr>
              <a:defRPr/>
            </a:pPr>
            <a:endParaRPr lang="tr-TR" b="0">
              <a:latin typeface="Arial" charset="0"/>
            </a:endParaRPr>
          </a:p>
        </p:txBody>
      </p:sp>
      <p:sp>
        <p:nvSpPr>
          <p:cNvPr id="8" name="Line 63"/>
          <p:cNvSpPr>
            <a:spLocks noChangeShapeType="1"/>
          </p:cNvSpPr>
          <p:nvPr/>
        </p:nvSpPr>
        <p:spPr bwMode="grayWhite">
          <a:xfrm>
            <a:off x="4284664" y="3056910"/>
            <a:ext cx="4859337" cy="0"/>
          </a:xfrm>
          <a:prstGeom prst="line">
            <a:avLst/>
          </a:prstGeom>
          <a:noFill/>
          <a:ln w="12700">
            <a:solidFill>
              <a:schemeClr val="bg1"/>
            </a:solidFill>
            <a:round/>
            <a:headEnd/>
            <a:tailEnd/>
          </a:ln>
          <a:effectLst/>
        </p:spPr>
        <p:txBody>
          <a:bodyPr/>
          <a:lstStyle/>
          <a:p>
            <a:pPr>
              <a:defRPr/>
            </a:pPr>
            <a:endParaRPr lang="tr-TR" b="0">
              <a:latin typeface="Arial" charset="0"/>
            </a:endParaRPr>
          </a:p>
        </p:txBody>
      </p:sp>
      <p:sp>
        <p:nvSpPr>
          <p:cNvPr id="9" name="Line 64"/>
          <p:cNvSpPr>
            <a:spLocks noChangeShapeType="1"/>
          </p:cNvSpPr>
          <p:nvPr/>
        </p:nvSpPr>
        <p:spPr bwMode="grayWhite">
          <a:xfrm>
            <a:off x="4284664" y="3392455"/>
            <a:ext cx="4859337" cy="0"/>
          </a:xfrm>
          <a:prstGeom prst="line">
            <a:avLst/>
          </a:prstGeom>
          <a:noFill/>
          <a:ln w="12700">
            <a:solidFill>
              <a:schemeClr val="bg1"/>
            </a:solidFill>
            <a:round/>
            <a:headEnd/>
            <a:tailEnd/>
          </a:ln>
          <a:effectLst/>
        </p:spPr>
        <p:txBody>
          <a:bodyPr/>
          <a:lstStyle/>
          <a:p>
            <a:pPr>
              <a:defRPr/>
            </a:pPr>
            <a:endParaRPr lang="tr-TR" b="0">
              <a:latin typeface="Arial" charset="0"/>
            </a:endParaRPr>
          </a:p>
        </p:txBody>
      </p:sp>
      <p:sp>
        <p:nvSpPr>
          <p:cNvPr id="10" name="Freeform 61"/>
          <p:cNvSpPr>
            <a:spLocks/>
          </p:cNvSpPr>
          <p:nvPr/>
        </p:nvSpPr>
        <p:spPr bwMode="gray">
          <a:xfrm>
            <a:off x="965200" y="-8635"/>
            <a:ext cx="3822700" cy="5347743"/>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b="0">
              <a:latin typeface="Arial" charset="0"/>
            </a:endParaRPr>
          </a:p>
        </p:txBody>
      </p:sp>
      <p:pic>
        <p:nvPicPr>
          <p:cNvPr id="11" name="Picture 70" descr="LOGO EPDK"/>
          <p:cNvPicPr>
            <a:picLocks noChangeAspect="1" noChangeArrowheads="1"/>
          </p:cNvPicPr>
          <p:nvPr userDrawn="1"/>
        </p:nvPicPr>
        <p:blipFill>
          <a:blip r:embed="rId2" cstate="print"/>
          <a:srcRect/>
          <a:stretch>
            <a:fillRect/>
          </a:stretch>
        </p:blipFill>
        <p:spPr bwMode="auto">
          <a:xfrm>
            <a:off x="71438" y="1545726"/>
            <a:ext cx="3995737" cy="1723367"/>
          </a:xfrm>
          <a:prstGeom prst="rect">
            <a:avLst/>
          </a:prstGeom>
          <a:noFill/>
          <a:ln w="9525">
            <a:noFill/>
            <a:miter lim="800000"/>
            <a:headEnd/>
            <a:tailEnd/>
          </a:ln>
        </p:spPr>
      </p:pic>
      <p:sp>
        <p:nvSpPr>
          <p:cNvPr id="3074" name="Rectangle 2"/>
          <p:cNvSpPr>
            <a:spLocks noGrp="1" noChangeArrowheads="1"/>
          </p:cNvSpPr>
          <p:nvPr>
            <p:ph type="ctrTitle"/>
          </p:nvPr>
        </p:nvSpPr>
        <p:spPr bwMode="black">
          <a:xfrm>
            <a:off x="4724400" y="1835626"/>
            <a:ext cx="4267200" cy="947420"/>
          </a:xfrm>
        </p:spPr>
        <p:txBody>
          <a:bodyPr/>
          <a:lstStyle>
            <a:lvl1pPr algn="l">
              <a:defRPr sz="4000" b="0" i="1">
                <a:solidFill>
                  <a:schemeClr val="tx2"/>
                </a:solidFill>
              </a:defRPr>
            </a:lvl1pPr>
          </a:lstStyle>
          <a:p>
            <a:r>
              <a:rPr lang="en-US"/>
              <a:t>Asıl başlık stili için tıklatın</a:t>
            </a:r>
          </a:p>
        </p:txBody>
      </p:sp>
      <p:sp>
        <p:nvSpPr>
          <p:cNvPr id="3075" name="Rectangle 3"/>
          <p:cNvSpPr>
            <a:spLocks noGrp="1" noChangeArrowheads="1"/>
          </p:cNvSpPr>
          <p:nvPr>
            <p:ph type="subTitle" idx="1"/>
          </p:nvPr>
        </p:nvSpPr>
        <p:spPr bwMode="black">
          <a:xfrm>
            <a:off x="4724400" y="3079115"/>
            <a:ext cx="4191000" cy="296069"/>
          </a:xfrm>
        </p:spPr>
        <p:txBody>
          <a:bodyPr/>
          <a:lstStyle>
            <a:lvl1pPr marL="0" indent="0" algn="ctr">
              <a:buFont typeface="Wingdings" pitchFamily="2" charset="2"/>
              <a:buNone/>
              <a:defRPr sz="1600" b="1">
                <a:solidFill>
                  <a:schemeClr val="bg1"/>
                </a:solidFill>
              </a:defRPr>
            </a:lvl1pPr>
          </a:lstStyle>
          <a:p>
            <a:r>
              <a:rPr lang="en-US"/>
              <a:t>Asıl alt başlık stilini düzenlemek için tıklatın</a:t>
            </a:r>
          </a:p>
        </p:txBody>
      </p:sp>
      <p:sp>
        <p:nvSpPr>
          <p:cNvPr id="12" name="Rectangle 4"/>
          <p:cNvSpPr>
            <a:spLocks noGrp="1" noChangeArrowheads="1"/>
          </p:cNvSpPr>
          <p:nvPr>
            <p:ph type="dt" sz="half" idx="10"/>
          </p:nvPr>
        </p:nvSpPr>
        <p:spPr>
          <a:xfrm>
            <a:off x="457200" y="5033170"/>
            <a:ext cx="2133600" cy="189977"/>
          </a:xfrm>
        </p:spPr>
        <p:txBody>
          <a:bodyPr/>
          <a:lstStyle>
            <a:lvl1pPr>
              <a:defRPr sz="1200">
                <a:solidFill>
                  <a:schemeClr val="tx2"/>
                </a:solidFill>
              </a:defRPr>
            </a:lvl1pPr>
          </a:lstStyle>
          <a:p>
            <a:pPr>
              <a:defRPr/>
            </a:pPr>
            <a:r>
              <a:rPr lang="tr-TR" smtClean="0"/>
              <a:t>15/11/2011</a:t>
            </a:r>
            <a:endParaRPr lang="en-US"/>
          </a:p>
        </p:txBody>
      </p:sp>
      <p:sp>
        <p:nvSpPr>
          <p:cNvPr id="13" name="Rectangle 5"/>
          <p:cNvSpPr>
            <a:spLocks noGrp="1" noChangeArrowheads="1"/>
          </p:cNvSpPr>
          <p:nvPr>
            <p:ph type="ftr" sz="quarter" idx="11"/>
          </p:nvPr>
        </p:nvSpPr>
        <p:spPr bwMode="black">
          <a:xfrm>
            <a:off x="5867400" y="5033170"/>
            <a:ext cx="2895600" cy="189977"/>
          </a:xfrm>
        </p:spPr>
        <p:txBody>
          <a:bodyPr/>
          <a:lstStyle>
            <a:lvl1pPr>
              <a:defRPr sz="1200">
                <a:solidFill>
                  <a:schemeClr val="tx2"/>
                </a:solidFill>
              </a:defRPr>
            </a:lvl1pPr>
          </a:lstStyle>
          <a:p>
            <a:pPr>
              <a:defRPr/>
            </a:pPr>
            <a:r>
              <a:rPr lang="en-US" smtClean="0"/>
              <a:t>A Review of Tariffs and Losses / Tariffs Department</a:t>
            </a:r>
            <a:endParaRPr lang="en-US"/>
          </a:p>
        </p:txBody>
      </p:sp>
      <p:sp>
        <p:nvSpPr>
          <p:cNvPr id="14" name="Rectangle 6"/>
          <p:cNvSpPr>
            <a:spLocks noGrp="1" noChangeArrowheads="1"/>
          </p:cNvSpPr>
          <p:nvPr>
            <p:ph type="sldNum" sz="quarter" idx="12"/>
          </p:nvPr>
        </p:nvSpPr>
        <p:spPr bwMode="black">
          <a:xfrm>
            <a:off x="3429000" y="5033170"/>
            <a:ext cx="2133600" cy="189977"/>
          </a:xfrm>
        </p:spPr>
        <p:txBody>
          <a:bodyPr/>
          <a:lstStyle>
            <a:lvl1pPr>
              <a:defRPr sz="1200">
                <a:solidFill>
                  <a:schemeClr val="tx2"/>
                </a:solidFill>
              </a:defRPr>
            </a:lvl1pPr>
          </a:lstStyle>
          <a:p>
            <a:pPr>
              <a:defRPr/>
            </a:pPr>
            <a:fld id="{F07543BF-98DE-4D22-83B7-8DDA6F81E1F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5D84D0-F8BD-4543-A97E-DE4E1F161A4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177641"/>
            <a:ext cx="2057400" cy="4796314"/>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177641"/>
            <a:ext cx="6019800" cy="479631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7ACE5C-55B2-4120-AFCB-9BA7D9033A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457200" y="947420"/>
            <a:ext cx="8229600" cy="4026535"/>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400AE5-4D92-4B4A-81B7-5193B0F5173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947420"/>
            <a:ext cx="4038600" cy="402653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947420"/>
            <a:ext cx="4038600" cy="402653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A1F10C1-2FC7-41D0-8C55-FB13A771411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85800" y="177642"/>
            <a:ext cx="7848600" cy="43793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947420"/>
            <a:ext cx="8229600" cy="4026535"/>
          </a:xfrm>
        </p:spPr>
        <p:txBody>
          <a:bodyPr/>
          <a:lstStyle/>
          <a:p>
            <a:pPr lvl="0"/>
            <a:endParaRPr lang="tr-TR" noProof="0"/>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04F6D5-1B01-4AD8-B11D-8A1F94C3895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655518"/>
            <a:ext cx="7772400" cy="1142332"/>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019902"/>
            <a:ext cx="6400800" cy="136191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2AF6A9-830D-483F-9C03-B548CED2A9D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685800" y="177642"/>
            <a:ext cx="7848600" cy="437935"/>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457200" y="947420"/>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8200" y="947420"/>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57200" y="3019902"/>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4648200" y="3019902"/>
            <a:ext cx="4038600" cy="195405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28FD23C-D594-4FE9-B29F-9D593C0C20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9A1CB4E-C645-424B-8635-A5D29C7B86B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424529"/>
            <a:ext cx="7772400" cy="1058446"/>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258759"/>
            <a:ext cx="7772400" cy="116577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FDF1E1-8C18-4E9E-B4A9-587CCD4E440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947420"/>
            <a:ext cx="4038600" cy="40265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947420"/>
            <a:ext cx="4038600" cy="402653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7E6283-0453-4836-AC37-728977E2E3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3417"/>
            <a:ext cx="8229600" cy="888206"/>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192911"/>
            <a:ext cx="4040188" cy="4971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1690059"/>
            <a:ext cx="4040188" cy="307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192911"/>
            <a:ext cx="4041775" cy="4971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1690059"/>
            <a:ext cx="4041775" cy="307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F0C28C9-8D70-4121-9C61-8CF82FFDCCA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145FE2-1162-4075-A358-9B1738C95E6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6DC2C26-D5E5-4199-8849-2AFEEEC882C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12183"/>
            <a:ext cx="3008313" cy="90301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12183"/>
            <a:ext cx="5111750" cy="45483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115193"/>
            <a:ext cx="3008313" cy="36453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41B751E-6ECF-4AB8-BAD0-0716B332E66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730466"/>
            <a:ext cx="5486400" cy="440403"/>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476177"/>
            <a:ext cx="5486400" cy="3197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4170869"/>
            <a:ext cx="5486400" cy="6254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r>
              <a:rPr lang="tr-TR" smtClean="0"/>
              <a:t>15/11/2011</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 Review of Tariffs and Losses / Tariffs Department</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88A8F2-0AC5-4C68-A72A-C8A3346D2D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947420"/>
            <a:ext cx="8229600" cy="40265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p>
        </p:txBody>
      </p:sp>
      <p:sp>
        <p:nvSpPr>
          <p:cNvPr id="1028" name="Rectangle 4"/>
          <p:cNvSpPr>
            <a:spLocks noGrp="1" noChangeArrowheads="1"/>
          </p:cNvSpPr>
          <p:nvPr>
            <p:ph type="dt" sz="half" idx="2"/>
          </p:nvPr>
        </p:nvSpPr>
        <p:spPr bwMode="gray">
          <a:xfrm>
            <a:off x="457200" y="5099785"/>
            <a:ext cx="18288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solidFill>
                  <a:schemeClr val="bg1"/>
                </a:solidFill>
                <a:latin typeface="Arial" charset="0"/>
              </a:defRPr>
            </a:lvl1pPr>
          </a:lstStyle>
          <a:p>
            <a:pPr>
              <a:defRPr/>
            </a:pPr>
            <a:r>
              <a:rPr lang="tr-TR" smtClean="0"/>
              <a:t>15/11/2011</a:t>
            </a:r>
            <a:endParaRPr lang="en-US"/>
          </a:p>
        </p:txBody>
      </p:sp>
      <p:sp>
        <p:nvSpPr>
          <p:cNvPr id="1029" name="Rectangle 5"/>
          <p:cNvSpPr>
            <a:spLocks noGrp="1" noChangeArrowheads="1"/>
          </p:cNvSpPr>
          <p:nvPr>
            <p:ph type="ftr" sz="quarter" idx="3"/>
          </p:nvPr>
        </p:nvSpPr>
        <p:spPr bwMode="gray">
          <a:xfrm>
            <a:off x="6934200" y="5121990"/>
            <a:ext cx="19050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solidFill>
                  <a:schemeClr val="bg1"/>
                </a:solidFill>
                <a:latin typeface="Arial" charset="0"/>
              </a:defRPr>
            </a:lvl1pPr>
          </a:lstStyle>
          <a:p>
            <a:pPr>
              <a:defRPr/>
            </a:pPr>
            <a:r>
              <a:rPr lang="en-US" smtClean="0"/>
              <a:t>A Review of Tariffs and Losses / Tariffs Department</a:t>
            </a:r>
            <a:endParaRPr lang="en-US" dirty="0"/>
          </a:p>
        </p:txBody>
      </p:sp>
      <p:sp>
        <p:nvSpPr>
          <p:cNvPr id="1030" name="Rectangle 6"/>
          <p:cNvSpPr>
            <a:spLocks noGrp="1" noChangeArrowheads="1"/>
          </p:cNvSpPr>
          <p:nvPr>
            <p:ph type="sldNum" sz="quarter" idx="4"/>
          </p:nvPr>
        </p:nvSpPr>
        <p:spPr bwMode="gray">
          <a:xfrm>
            <a:off x="3756025" y="5091150"/>
            <a:ext cx="2133600" cy="1776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latin typeface="Arial" charset="0"/>
              </a:defRPr>
            </a:lvl1pPr>
          </a:lstStyle>
          <a:p>
            <a:pPr>
              <a:defRPr/>
            </a:pPr>
            <a:fld id="{58AA21C3-F8A7-45D7-AAA2-50DB866E9040}" type="slidenum">
              <a:rPr lang="en-US"/>
              <a:pPr>
                <a:defRPr/>
              </a:pPr>
              <a:t>‹#›</a:t>
            </a:fld>
            <a:endParaRPr lang="en-US"/>
          </a:p>
        </p:txBody>
      </p:sp>
      <p:sp>
        <p:nvSpPr>
          <p:cNvPr id="2" name="Rectangle 2"/>
          <p:cNvSpPr>
            <a:spLocks noGrp="1" noChangeArrowheads="1"/>
          </p:cNvSpPr>
          <p:nvPr>
            <p:ph type="title"/>
          </p:nvPr>
        </p:nvSpPr>
        <p:spPr bwMode="white">
          <a:xfrm>
            <a:off x="685800" y="177642"/>
            <a:ext cx="7848600" cy="43793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Asıl başlık stili için tıklatın</a:t>
            </a:r>
          </a:p>
        </p:txBody>
      </p:sp>
      <p:pic>
        <p:nvPicPr>
          <p:cNvPr id="1031" name="Picture 111" descr="LOGO EPDK"/>
          <p:cNvPicPr>
            <a:picLocks noChangeAspect="1" noChangeArrowheads="1"/>
          </p:cNvPicPr>
          <p:nvPr/>
        </p:nvPicPr>
        <p:blipFill>
          <a:blip r:embed="rId18" cstate="print"/>
          <a:srcRect/>
          <a:stretch>
            <a:fillRect/>
          </a:stretch>
        </p:blipFill>
        <p:spPr bwMode="auto">
          <a:xfrm>
            <a:off x="357188" y="60448"/>
            <a:ext cx="1198562" cy="518120"/>
          </a:xfrm>
          <a:prstGeom prst="rect">
            <a:avLst/>
          </a:prstGeom>
          <a:noFill/>
          <a:ln w="9525">
            <a:noFill/>
            <a:miter lim="800000"/>
            <a:headEnd/>
            <a:tailEnd/>
          </a:ln>
        </p:spPr>
      </p:pic>
      <p:sp>
        <p:nvSpPr>
          <p:cNvPr id="1136" name="Rectangle 112"/>
          <p:cNvSpPr>
            <a:spLocks noChangeArrowheads="1"/>
          </p:cNvSpPr>
          <p:nvPr/>
        </p:nvSpPr>
        <p:spPr bwMode="auto">
          <a:xfrm rot="16200000">
            <a:off x="-2628900" y="2592388"/>
            <a:ext cx="5329238" cy="144463"/>
          </a:xfrm>
          <a:prstGeom prst="rect">
            <a:avLst/>
          </a:prstGeom>
          <a:solidFill>
            <a:srgbClr val="018DA6"/>
          </a:solidFill>
          <a:ln w="9525">
            <a:noFill/>
            <a:miter lim="800000"/>
            <a:headEnd/>
            <a:tailEnd/>
          </a:ln>
          <a:effectLst/>
        </p:spPr>
        <p:txBody>
          <a:bodyPr wrap="none" anchor="ctr"/>
          <a:lstStyle/>
          <a:p>
            <a:pPr>
              <a:defRPr/>
            </a:pPr>
            <a:endParaRPr lang="tr-TR" b="0">
              <a:latin typeface="Arial" charset="0"/>
            </a:endParaRPr>
          </a:p>
        </p:txBody>
      </p:sp>
      <p:grpSp>
        <p:nvGrpSpPr>
          <p:cNvPr id="3" name="Group 124"/>
          <p:cNvGrpSpPr>
            <a:grpSpLocks/>
          </p:cNvGrpSpPr>
          <p:nvPr/>
        </p:nvGrpSpPr>
        <p:grpSpPr bwMode="auto">
          <a:xfrm rot="5400000">
            <a:off x="400680" y="-447061"/>
            <a:ext cx="817890" cy="1692276"/>
            <a:chOff x="-8" y="-7"/>
            <a:chExt cx="3024" cy="4335"/>
          </a:xfrm>
        </p:grpSpPr>
        <p:sp>
          <p:nvSpPr>
            <p:cNvPr id="1145" name="Freeform 121"/>
            <p:cNvSpPr>
              <a:spLocks/>
            </p:cNvSpPr>
            <p:nvPr userDrawn="1"/>
          </p:nvSpPr>
          <p:spPr bwMode="gray">
            <a:xfrm>
              <a:off x="1" y="2831"/>
              <a:ext cx="2595" cy="1492"/>
            </a:xfrm>
            <a:custGeom>
              <a:avLst/>
              <a:gdLst/>
              <a:ahLst/>
              <a:cxnLst>
                <a:cxn ang="0">
                  <a:pos x="0" y="489"/>
                </a:cxn>
                <a:cxn ang="0">
                  <a:pos x="1328" y="840"/>
                </a:cxn>
                <a:cxn ang="0">
                  <a:pos x="2488" y="0"/>
                </a:cxn>
                <a:cxn ang="0">
                  <a:pos x="1712" y="1124"/>
                </a:cxn>
                <a:cxn ang="0">
                  <a:pos x="636" y="1492"/>
                </a:cxn>
                <a:cxn ang="0">
                  <a:pos x="1" y="1492"/>
                </a:cxn>
                <a:cxn ang="0">
                  <a:pos x="0" y="489"/>
                </a:cxn>
              </a:cxnLst>
              <a:rect l="0" t="0" r="r" b="b"/>
              <a:pathLst>
                <a:path w="2597" h="1492">
                  <a:moveTo>
                    <a:pt x="0" y="489"/>
                  </a:moveTo>
                  <a:cubicBezTo>
                    <a:pt x="247" y="671"/>
                    <a:pt x="632" y="920"/>
                    <a:pt x="1328" y="840"/>
                  </a:cubicBezTo>
                  <a:cubicBezTo>
                    <a:pt x="2024" y="760"/>
                    <a:pt x="2360" y="131"/>
                    <a:pt x="2488" y="0"/>
                  </a:cubicBezTo>
                  <a:cubicBezTo>
                    <a:pt x="2597" y="53"/>
                    <a:pt x="1792" y="1068"/>
                    <a:pt x="1712" y="1124"/>
                  </a:cubicBezTo>
                  <a:cubicBezTo>
                    <a:pt x="1632" y="1180"/>
                    <a:pt x="921" y="1431"/>
                    <a:pt x="636" y="1492"/>
                  </a:cubicBezTo>
                  <a:lnTo>
                    <a:pt x="1" y="1492"/>
                  </a:lnTo>
                  <a:lnTo>
                    <a:pt x="0" y="489"/>
                  </a:lnTo>
                  <a:close/>
                </a:path>
              </a:pathLst>
            </a:custGeom>
            <a:solidFill>
              <a:srgbClr val="E31E3A"/>
            </a:solidFill>
            <a:ln w="9525">
              <a:noFill/>
              <a:round/>
              <a:headEnd/>
              <a:tailEnd/>
            </a:ln>
            <a:effectLst/>
          </p:spPr>
          <p:txBody>
            <a:bodyPr/>
            <a:lstStyle/>
            <a:p>
              <a:pPr>
                <a:defRPr/>
              </a:pPr>
              <a:endParaRPr lang="tr-TR" b="0">
                <a:latin typeface="Arial" charset="0"/>
              </a:endParaRPr>
            </a:p>
          </p:txBody>
        </p:sp>
        <p:sp>
          <p:nvSpPr>
            <p:cNvPr id="1146" name="Freeform 122"/>
            <p:cNvSpPr>
              <a:spLocks/>
            </p:cNvSpPr>
            <p:nvPr userDrawn="1"/>
          </p:nvSpPr>
          <p:spPr bwMode="gray">
            <a:xfrm>
              <a:off x="-8" y="2624"/>
              <a:ext cx="2618" cy="1704"/>
            </a:xfrm>
            <a:custGeom>
              <a:avLst/>
              <a:gdLst/>
              <a:ahLst/>
              <a:cxnLst>
                <a:cxn ang="0">
                  <a:pos x="0" y="1688"/>
                </a:cxn>
                <a:cxn ang="0">
                  <a:pos x="0" y="1112"/>
                </a:cxn>
                <a:cxn ang="0">
                  <a:pos x="2576" y="0"/>
                </a:cxn>
                <a:cxn ang="0">
                  <a:pos x="2135" y="826"/>
                </a:cxn>
                <a:cxn ang="0">
                  <a:pos x="635" y="1688"/>
                </a:cxn>
                <a:cxn ang="0">
                  <a:pos x="0" y="1688"/>
                </a:cxn>
              </a:cxnLst>
              <a:rect l="0" t="0" r="r" b="b"/>
              <a:pathLst>
                <a:path w="2576" h="1688">
                  <a:moveTo>
                    <a:pt x="0" y="1688"/>
                  </a:moveTo>
                  <a:lnTo>
                    <a:pt x="0" y="1112"/>
                  </a:lnTo>
                  <a:cubicBezTo>
                    <a:pt x="1960" y="1464"/>
                    <a:pt x="2419" y="304"/>
                    <a:pt x="2576" y="0"/>
                  </a:cubicBezTo>
                  <a:lnTo>
                    <a:pt x="2135" y="826"/>
                  </a:lnTo>
                  <a:cubicBezTo>
                    <a:pt x="1618" y="1315"/>
                    <a:pt x="1286" y="1456"/>
                    <a:pt x="635" y="1688"/>
                  </a:cubicBezTo>
                  <a:lnTo>
                    <a:pt x="0" y="1688"/>
                  </a:lnTo>
                  <a:close/>
                </a:path>
              </a:pathLst>
            </a:custGeom>
            <a:solidFill>
              <a:srgbClr val="01564F"/>
            </a:solidFill>
            <a:ln w="9525">
              <a:noFill/>
              <a:round/>
              <a:headEnd/>
              <a:tailEnd/>
            </a:ln>
            <a:effectLst/>
          </p:spPr>
          <p:txBody>
            <a:bodyPr/>
            <a:lstStyle/>
            <a:p>
              <a:pPr>
                <a:defRPr/>
              </a:pPr>
              <a:endParaRPr lang="tr-TR" b="0">
                <a:latin typeface="Arial" charset="0"/>
              </a:endParaRPr>
            </a:p>
          </p:txBody>
        </p:sp>
        <p:sp>
          <p:nvSpPr>
            <p:cNvPr id="1147" name="Freeform 123"/>
            <p:cNvSpPr>
              <a:spLocks/>
            </p:cNvSpPr>
            <p:nvPr userDrawn="1"/>
          </p:nvSpPr>
          <p:spPr bwMode="gray">
            <a:xfrm>
              <a:off x="608" y="-7"/>
              <a:ext cx="2408" cy="4335"/>
            </a:xfrm>
            <a:custGeom>
              <a:avLst/>
              <a:gdLst/>
              <a:ahLst/>
              <a:cxnLst>
                <a:cxn ang="0">
                  <a:pos x="858" y="0"/>
                </a:cxn>
                <a:cxn ang="0">
                  <a:pos x="1984" y="2583"/>
                </a:cxn>
                <a:cxn ang="0">
                  <a:pos x="0" y="4327"/>
                </a:cxn>
                <a:cxn ang="0">
                  <a:pos x="1208" y="4335"/>
                </a:cxn>
                <a:cxn ang="0">
                  <a:pos x="2272" y="2567"/>
                </a:cxn>
                <a:cxn ang="0">
                  <a:pos x="998" y="3"/>
                </a:cxn>
                <a:cxn ang="0">
                  <a:pos x="858" y="0"/>
                </a:cxn>
              </a:cxnLst>
              <a:rect l="0" t="0" r="r" b="b"/>
              <a:pathLst>
                <a:path w="2408" h="4335">
                  <a:moveTo>
                    <a:pt x="858" y="0"/>
                  </a:moveTo>
                  <a:cubicBezTo>
                    <a:pt x="2020" y="270"/>
                    <a:pt x="2408" y="1631"/>
                    <a:pt x="1984" y="2583"/>
                  </a:cubicBezTo>
                  <a:cubicBezTo>
                    <a:pt x="1560" y="3535"/>
                    <a:pt x="880" y="3976"/>
                    <a:pt x="0" y="4327"/>
                  </a:cubicBezTo>
                  <a:lnTo>
                    <a:pt x="1208" y="4335"/>
                  </a:lnTo>
                  <a:cubicBezTo>
                    <a:pt x="1520" y="4079"/>
                    <a:pt x="2144" y="3343"/>
                    <a:pt x="2272" y="2567"/>
                  </a:cubicBezTo>
                  <a:cubicBezTo>
                    <a:pt x="2400" y="1791"/>
                    <a:pt x="2278" y="419"/>
                    <a:pt x="998" y="3"/>
                  </a:cubicBezTo>
                  <a:lnTo>
                    <a:pt x="858" y="0"/>
                  </a:lnTo>
                  <a:close/>
                </a:path>
              </a:pathLst>
            </a:custGeom>
            <a:solidFill>
              <a:srgbClr val="018DA6"/>
            </a:solidFill>
            <a:ln w="9525">
              <a:noFill/>
              <a:round/>
              <a:headEnd/>
              <a:tailEnd/>
            </a:ln>
            <a:effectLst/>
          </p:spPr>
          <p:txBody>
            <a:bodyPr/>
            <a:lstStyle/>
            <a:p>
              <a:pPr>
                <a:defRPr/>
              </a:pPr>
              <a:endParaRPr lang="tr-TR" b="0">
                <a:latin typeface="Arial" charset="0"/>
              </a:endParaRPr>
            </a:p>
          </p:txBody>
        </p:sp>
      </p:grpSp>
      <p:sp>
        <p:nvSpPr>
          <p:cNvPr id="1149" name="Rectangle 125"/>
          <p:cNvSpPr>
            <a:spLocks noChangeArrowheads="1"/>
          </p:cNvSpPr>
          <p:nvPr/>
        </p:nvSpPr>
        <p:spPr bwMode="auto">
          <a:xfrm>
            <a:off x="179388" y="0"/>
            <a:ext cx="8964612" cy="54279"/>
          </a:xfrm>
          <a:prstGeom prst="rect">
            <a:avLst/>
          </a:prstGeom>
          <a:solidFill>
            <a:srgbClr val="E31E3A"/>
          </a:solidFill>
          <a:ln w="9525">
            <a:noFill/>
            <a:miter lim="800000"/>
            <a:headEnd/>
            <a:tailEnd/>
          </a:ln>
          <a:effectLst/>
        </p:spPr>
        <p:txBody>
          <a:bodyPr wrap="none" anchor="ctr"/>
          <a:lstStyle/>
          <a:p>
            <a:pPr>
              <a:defRPr/>
            </a:pPr>
            <a:endParaRPr lang="tr-TR" b="0">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Arial" charset="0"/>
        </a:defRPr>
      </a:lvl2pPr>
      <a:lvl3pPr algn="ctr" rtl="0" eaLnBrk="0" fontAlgn="base" hangingPunct="0">
        <a:spcBef>
          <a:spcPct val="0"/>
        </a:spcBef>
        <a:spcAft>
          <a:spcPct val="0"/>
        </a:spcAft>
        <a:defRPr sz="2800" b="1">
          <a:solidFill>
            <a:schemeClr val="bg1"/>
          </a:solidFill>
          <a:latin typeface="Arial" charset="0"/>
        </a:defRPr>
      </a:lvl3pPr>
      <a:lvl4pPr algn="ctr" rtl="0" eaLnBrk="0" fontAlgn="base" hangingPunct="0">
        <a:spcBef>
          <a:spcPct val="0"/>
        </a:spcBef>
        <a:spcAft>
          <a:spcPct val="0"/>
        </a:spcAft>
        <a:defRPr sz="2800" b="1">
          <a:solidFill>
            <a:schemeClr val="bg1"/>
          </a:solidFill>
          <a:latin typeface="Arial" charset="0"/>
        </a:defRPr>
      </a:lvl4pPr>
      <a:lvl5pPr algn="ctr" rtl="0" eaLnBrk="0" fontAlgn="base" hangingPunct="0">
        <a:spcBef>
          <a:spcPct val="0"/>
        </a:spcBef>
        <a:spcAft>
          <a:spcPct val="0"/>
        </a:spcAft>
        <a:defRPr sz="2800" b="1">
          <a:solidFill>
            <a:schemeClr val="bg1"/>
          </a:solidFill>
          <a:latin typeface="Arial" charset="0"/>
        </a:defRPr>
      </a:lvl5pPr>
      <a:lvl6pPr marL="457200" algn="ctr" rtl="0" fontAlgn="base">
        <a:spcBef>
          <a:spcPct val="0"/>
        </a:spcBef>
        <a:spcAft>
          <a:spcPct val="0"/>
        </a:spcAft>
        <a:defRPr sz="2800" b="1">
          <a:solidFill>
            <a:schemeClr val="bg1"/>
          </a:solidFill>
          <a:latin typeface="Arial" charset="0"/>
        </a:defRPr>
      </a:lvl6pPr>
      <a:lvl7pPr marL="914400" algn="ctr" rtl="0" fontAlgn="base">
        <a:spcBef>
          <a:spcPct val="0"/>
        </a:spcBef>
        <a:spcAft>
          <a:spcPct val="0"/>
        </a:spcAft>
        <a:defRPr sz="2800" b="1">
          <a:solidFill>
            <a:schemeClr val="bg1"/>
          </a:solidFill>
          <a:latin typeface="Arial" charset="0"/>
        </a:defRPr>
      </a:lvl7pPr>
      <a:lvl8pPr marL="1371600" algn="ctr" rtl="0" fontAlgn="base">
        <a:spcBef>
          <a:spcPct val="0"/>
        </a:spcBef>
        <a:spcAft>
          <a:spcPct val="0"/>
        </a:spcAft>
        <a:defRPr sz="2800" b="1">
          <a:solidFill>
            <a:schemeClr val="bg1"/>
          </a:solidFill>
          <a:latin typeface="Arial" charset="0"/>
        </a:defRPr>
      </a:lvl8pPr>
      <a:lvl9pPr marL="1828800" algn="ctr" rtl="0" fontAlgn="base">
        <a:spcBef>
          <a:spcPct val="0"/>
        </a:spcBef>
        <a:spcAft>
          <a:spcPct val="0"/>
        </a:spcAft>
        <a:defRPr sz="28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2"/>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16.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subTitle" idx="1"/>
          </p:nvPr>
        </p:nvSpPr>
        <p:spPr>
          <a:xfrm>
            <a:off x="4643438" y="3330779"/>
            <a:ext cx="4286280" cy="444106"/>
          </a:xfrm>
        </p:spPr>
        <p:txBody>
          <a:bodyPr/>
          <a:lstStyle/>
          <a:p>
            <a:pPr eaLnBrk="1" hangingPunct="1"/>
            <a:r>
              <a:rPr lang="tr-TR" sz="2800" dirty="0" smtClean="0">
                <a:solidFill>
                  <a:schemeClr val="accent3">
                    <a:lumMod val="50000"/>
                  </a:schemeClr>
                </a:solidFill>
              </a:rPr>
              <a:t>26/11/2011</a:t>
            </a:r>
          </a:p>
        </p:txBody>
      </p:sp>
      <p:sp>
        <p:nvSpPr>
          <p:cNvPr id="3076" name="Rectangle 4"/>
          <p:cNvSpPr>
            <a:spLocks noChangeArrowheads="1"/>
          </p:cNvSpPr>
          <p:nvPr/>
        </p:nvSpPr>
        <p:spPr bwMode="black">
          <a:xfrm>
            <a:off x="3850780" y="3450433"/>
            <a:ext cx="5436128" cy="1323691"/>
          </a:xfrm>
          <a:prstGeom prst="rect">
            <a:avLst/>
          </a:prstGeom>
          <a:noFill/>
          <a:ln w="9525">
            <a:noFill/>
            <a:miter lim="800000"/>
            <a:headEnd/>
            <a:tailEnd/>
          </a:ln>
        </p:spPr>
        <p:txBody>
          <a:bodyPr anchor="ctr"/>
          <a:lstStyle/>
          <a:p>
            <a:pPr algn="ctr"/>
            <a:r>
              <a:rPr lang="tr-TR" sz="2800" b="1" dirty="0" smtClean="0">
                <a:solidFill>
                  <a:schemeClr val="tx2"/>
                </a:solidFill>
              </a:rPr>
              <a:t>Dr. Murat GİDİŞ</a:t>
            </a:r>
          </a:p>
          <a:p>
            <a:pPr algn="ctr"/>
            <a:r>
              <a:rPr lang="tr-TR" sz="2400" b="1" dirty="0" smtClean="0">
                <a:solidFill>
                  <a:schemeClr val="tx2"/>
                </a:solidFill>
              </a:rPr>
              <a:t>Grup Başkanı</a:t>
            </a:r>
            <a:endParaRPr lang="en-US" sz="2400" b="1" dirty="0">
              <a:solidFill>
                <a:schemeClr val="tx2"/>
              </a:solidFill>
            </a:endParaRPr>
          </a:p>
        </p:txBody>
      </p:sp>
      <p:sp>
        <p:nvSpPr>
          <p:cNvPr id="5" name="Rectangle 4"/>
          <p:cNvSpPr txBox="1">
            <a:spLocks noChangeArrowheads="1"/>
          </p:cNvSpPr>
          <p:nvPr/>
        </p:nvSpPr>
        <p:spPr bwMode="black">
          <a:xfrm>
            <a:off x="452439" y="0"/>
            <a:ext cx="9215437" cy="127679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r>
              <a:rPr kumimoji="0" lang="tr-TR" sz="2800" b="0" i="1" u="none" strike="noStrike" kern="0" cap="none" spc="0" normalizeH="0" baseline="0" noProof="0" dirty="0" smtClean="0">
                <a:ln>
                  <a:noFill/>
                </a:ln>
                <a:solidFill>
                  <a:schemeClr val="tx2"/>
                </a:solidFill>
                <a:effectLst/>
                <a:uLnTx/>
                <a:uFillTx/>
                <a:latin typeface="+mj-lt"/>
                <a:ea typeface="+mj-ea"/>
                <a:cs typeface="+mj-cs"/>
              </a:rPr>
              <a:t/>
            </a:r>
            <a:br>
              <a:rPr kumimoji="0" lang="tr-TR" sz="2800" b="0" i="1" u="none" strike="noStrike" kern="0" cap="none" spc="0" normalizeH="0" baseline="0" noProof="0" dirty="0" smtClean="0">
                <a:ln>
                  <a:noFill/>
                </a:ln>
                <a:solidFill>
                  <a:schemeClr val="tx2"/>
                </a:solidFill>
                <a:effectLst/>
                <a:uLnTx/>
                <a:uFillTx/>
                <a:latin typeface="+mj-lt"/>
                <a:ea typeface="+mj-ea"/>
                <a:cs typeface="+mj-cs"/>
              </a:rPr>
            </a:br>
            <a:r>
              <a:rPr kumimoji="0" lang="tr-TR" sz="2800" b="0" i="1" u="none" strike="noStrike" kern="0" cap="none" spc="0" normalizeH="0" noProof="0" dirty="0" smtClean="0">
                <a:ln>
                  <a:noFill/>
                </a:ln>
                <a:solidFill>
                  <a:schemeClr val="tx2"/>
                </a:solidFill>
                <a:effectLst/>
                <a:uLnTx/>
                <a:uFillTx/>
                <a:latin typeface="+mj-lt"/>
                <a:ea typeface="+mj-ea"/>
                <a:cs typeface="+mj-cs"/>
              </a:rPr>
              <a:t>                </a:t>
            </a:r>
            <a:r>
              <a:rPr kumimoji="0" lang="tr-TR" sz="2800" b="0" i="1" u="none" strike="noStrike" kern="0" cap="none" spc="0" normalizeH="0" baseline="0" noProof="0" dirty="0" smtClean="0">
                <a:ln>
                  <a:noFill/>
                </a:ln>
                <a:solidFill>
                  <a:schemeClr val="tx2"/>
                </a:solidFill>
                <a:effectLst/>
                <a:uLnTx/>
                <a:uFillTx/>
                <a:latin typeface="+mj-lt"/>
                <a:ea typeface="+mj-ea"/>
                <a:cs typeface="+mj-cs"/>
              </a:rPr>
              <a:t>                     </a:t>
            </a:r>
            <a:r>
              <a:rPr lang="tr-TR" sz="2800" b="1" dirty="0" smtClean="0"/>
              <a:t>V. OSB ENERJİ ZİRVESİ</a:t>
            </a:r>
            <a:endParaRPr lang="tr-TR" sz="2800" dirty="0" smtClean="0"/>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u="none" strike="noStrike" kern="0" cap="none" spc="0" normalizeH="0" baseline="0" noProof="0" dirty="0" smtClean="0">
                <a:ln>
                  <a:noFill/>
                </a:ln>
                <a:solidFill>
                  <a:srgbClr val="FF0000"/>
                </a:solidFill>
                <a:effectLst/>
                <a:uLnTx/>
                <a:uFillTx/>
                <a:latin typeface="+mj-lt"/>
                <a:ea typeface="+mj-ea"/>
                <a:cs typeface="+mj-cs"/>
              </a:rPr>
              <a:t/>
            </a:r>
            <a:br>
              <a:rPr kumimoji="0" lang="en-US" sz="2800" b="1" u="none" strike="noStrike" kern="0" cap="none" spc="0" normalizeH="0" baseline="0" noProof="0" dirty="0" smtClean="0">
                <a:ln>
                  <a:noFill/>
                </a:ln>
                <a:solidFill>
                  <a:srgbClr val="FF0000"/>
                </a:solidFill>
                <a:effectLst/>
                <a:uLnTx/>
                <a:uFillTx/>
                <a:latin typeface="+mj-lt"/>
                <a:ea typeface="+mj-ea"/>
                <a:cs typeface="+mj-cs"/>
              </a:rPr>
            </a:br>
            <a:endParaRPr kumimoji="0" lang="en-US" sz="1600" b="1" u="none" strike="noStrike" kern="0" cap="none" spc="0" normalizeH="0" baseline="0" noProof="0" dirty="0" smtClean="0">
              <a:ln>
                <a:noFill/>
              </a:ln>
              <a:solidFill>
                <a:srgbClr val="FF0000"/>
              </a:solidFill>
              <a:effectLst/>
              <a:uLnTx/>
              <a:uFillTx/>
              <a:latin typeface="+mj-lt"/>
              <a:ea typeface="+mj-ea"/>
              <a:cs typeface="+mj-cs"/>
            </a:endParaRPr>
          </a:p>
        </p:txBody>
      </p:sp>
      <p:sp>
        <p:nvSpPr>
          <p:cNvPr id="6" name="5 Dikdörtgen"/>
          <p:cNvSpPr/>
          <p:nvPr/>
        </p:nvSpPr>
        <p:spPr>
          <a:xfrm>
            <a:off x="4429124" y="1942946"/>
            <a:ext cx="4714876" cy="1569660"/>
          </a:xfrm>
          <a:prstGeom prst="rect">
            <a:avLst/>
          </a:prstGeom>
        </p:spPr>
        <p:txBody>
          <a:bodyPr wrap="square">
            <a:spAutoFit/>
          </a:bodyPr>
          <a:lstStyle/>
          <a:p>
            <a:pPr algn="ctr"/>
            <a:r>
              <a:rPr lang="tr-TR" sz="2400" b="1" dirty="0" smtClean="0"/>
              <a:t>ELEKTRİK DAĞITIM SİTEMİNDE KALİTE, DENETİM VE </a:t>
            </a:r>
          </a:p>
          <a:p>
            <a:pPr algn="ctr"/>
            <a:r>
              <a:rPr lang="tr-TR" sz="2400" b="1" dirty="0" smtClean="0"/>
              <a:t>OSB’LERİN SORUMLULUĞU</a:t>
            </a:r>
            <a:endParaRPr lang="tr-TR" sz="2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all" dirty="0" smtClean="0">
                <a:latin typeface="Calibri"/>
                <a:ea typeface="Times New Roman"/>
                <a:cs typeface="Times New Roman"/>
              </a:rPr>
              <a:t>2009 </a:t>
            </a:r>
            <a:r>
              <a:rPr lang="tr-TR" cap="all" dirty="0" smtClean="0">
                <a:solidFill>
                  <a:schemeClr val="tx1">
                    <a:lumMod val="75000"/>
                    <a:lumOff val="25000"/>
                  </a:schemeClr>
                </a:solidFill>
                <a:latin typeface="Calibri"/>
                <a:ea typeface="Times New Roman"/>
                <a:cs typeface="Times New Roman"/>
              </a:rPr>
              <a:t>Dağıtım Bölgeleri Kayıp-Kaçak Oranları</a:t>
            </a:r>
            <a:endParaRPr lang="tr-TR" dirty="0">
              <a:solidFill>
                <a:schemeClr val="tx1">
                  <a:lumMod val="75000"/>
                  <a:lumOff val="25000"/>
                </a:schemeClr>
              </a:solidFill>
            </a:endParaRPr>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a:xfrm>
            <a:off x="6948264" y="4968875"/>
            <a:ext cx="1905000" cy="177641"/>
          </a:xfrm>
        </p:spPr>
        <p:txBody>
          <a:bodyPr/>
          <a:lstStyle/>
          <a:p>
            <a:pPr>
              <a:defRPr/>
            </a:pPr>
            <a:r>
              <a:rPr lang="en-US" dirty="0"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10</a:t>
            </a:fld>
            <a:endParaRPr lang="en-US"/>
          </a:p>
        </p:txBody>
      </p:sp>
      <p:graphicFrame>
        <p:nvGraphicFramePr>
          <p:cNvPr id="7" name="6 İçerik Yer Tutucusu"/>
          <p:cNvGraphicFramePr>
            <a:graphicFrameLocks noGrp="1"/>
          </p:cNvGraphicFramePr>
          <p:nvPr>
            <p:ph idx="1"/>
          </p:nvPr>
        </p:nvGraphicFramePr>
        <p:xfrm>
          <a:off x="457200" y="947420"/>
          <a:ext cx="8229600" cy="402653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000" dirty="0" smtClean="0">
                <a:solidFill>
                  <a:srgbClr val="FF0000"/>
                </a:solidFill>
              </a:rPr>
              <a:t>                Dağıtım Bölgeleri Kayıp-Kaçak Enerji Miktarları (</a:t>
            </a:r>
            <a:r>
              <a:rPr lang="tr-TR" sz="2000" dirty="0" err="1" smtClean="0">
                <a:solidFill>
                  <a:srgbClr val="FF0000"/>
                </a:solidFill>
              </a:rPr>
              <a:t>MWh</a:t>
            </a:r>
            <a:r>
              <a:rPr lang="tr-TR" sz="2000" dirty="0" smtClean="0">
                <a:solidFill>
                  <a:srgbClr val="FF0000"/>
                </a:solidFill>
              </a:rPr>
              <a:t>)</a:t>
            </a:r>
            <a:endParaRPr lang="tr-TR" sz="2000" dirty="0">
              <a:solidFill>
                <a:srgbClr val="FF0000"/>
              </a:solidFill>
            </a:endParaRPr>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11</a:t>
            </a:fld>
            <a:endParaRPr lang="en-US"/>
          </a:p>
        </p:txBody>
      </p:sp>
      <p:graphicFrame>
        <p:nvGraphicFramePr>
          <p:cNvPr id="7" name="6 İçerik Yer Tutucusu"/>
          <p:cNvGraphicFramePr>
            <a:graphicFrameLocks noGrp="1"/>
          </p:cNvGraphicFramePr>
          <p:nvPr>
            <p:ph idx="1"/>
          </p:nvPr>
        </p:nvGraphicFramePr>
        <p:xfrm>
          <a:off x="500034" y="832681"/>
          <a:ext cx="8229600" cy="41375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2011-2015 Uygulama Dönemi Dağıtım Faaliyeti Kayıp-Kaçak Hedefleri</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12</a:t>
            </a:fld>
            <a:endParaRPr lang="en-US"/>
          </a:p>
        </p:txBody>
      </p:sp>
      <p:graphicFrame>
        <p:nvGraphicFramePr>
          <p:cNvPr id="7" name="6 Tablo"/>
          <p:cNvGraphicFramePr>
            <a:graphicFrameLocks noGrp="1"/>
          </p:cNvGraphicFramePr>
          <p:nvPr>
            <p:extLst>
              <p:ext uri="{D42A27DB-BD31-4B8C-83A1-F6EECF244321}">
                <p14:modId xmlns:p14="http://schemas.microsoft.com/office/powerpoint/2010/main" val="3324087166"/>
              </p:ext>
            </p:extLst>
          </p:nvPr>
        </p:nvGraphicFramePr>
        <p:xfrm>
          <a:off x="755576" y="792411"/>
          <a:ext cx="8028382" cy="4392806"/>
        </p:xfrm>
        <a:graphic>
          <a:graphicData uri="http://schemas.openxmlformats.org/drawingml/2006/table">
            <a:tbl>
              <a:tblPr/>
              <a:tblGrid>
                <a:gridCol w="2507432"/>
                <a:gridCol w="1104190"/>
                <a:gridCol w="1104190"/>
                <a:gridCol w="1104190"/>
                <a:gridCol w="1104190"/>
                <a:gridCol w="1104190"/>
              </a:tblGrid>
              <a:tr h="199673">
                <a:tc>
                  <a:txBody>
                    <a:bodyPr/>
                    <a:lstStyle/>
                    <a:p>
                      <a:pPr>
                        <a:lnSpc>
                          <a:spcPct val="150000"/>
                        </a:lnSpc>
                        <a:spcAft>
                          <a:spcPts val="0"/>
                        </a:spcAft>
                      </a:pPr>
                      <a:r>
                        <a:rPr lang="tr-TR" sz="600" b="1" dirty="0">
                          <a:solidFill>
                            <a:srgbClr val="FFFFFF"/>
                          </a:solidFill>
                          <a:latin typeface="Calibri"/>
                          <a:ea typeface="Times New Roman"/>
                          <a:cs typeface="Times New Roman"/>
                        </a:rPr>
                        <a:t>Dağıtım Şirketi</a:t>
                      </a:r>
                      <a:endParaRPr lang="tr-TR" sz="600" dirty="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50000"/>
                        </a:lnSpc>
                        <a:spcAft>
                          <a:spcPts val="0"/>
                        </a:spcAft>
                      </a:pPr>
                      <a:r>
                        <a:rPr lang="tr-TR" sz="600" b="1">
                          <a:solidFill>
                            <a:srgbClr val="FFFFFF"/>
                          </a:solidFill>
                          <a:latin typeface="Calibri"/>
                          <a:ea typeface="Times New Roman"/>
                          <a:cs typeface="Times New Roman"/>
                        </a:rPr>
                        <a:t>2011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50000"/>
                        </a:lnSpc>
                        <a:spcAft>
                          <a:spcPts val="0"/>
                        </a:spcAft>
                      </a:pPr>
                      <a:r>
                        <a:rPr lang="tr-TR" sz="600" b="1">
                          <a:solidFill>
                            <a:srgbClr val="FFFFFF"/>
                          </a:solidFill>
                          <a:latin typeface="Calibri"/>
                          <a:ea typeface="Times New Roman"/>
                          <a:cs typeface="Times New Roman"/>
                        </a:rPr>
                        <a:t>2012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50000"/>
                        </a:lnSpc>
                        <a:spcAft>
                          <a:spcPts val="0"/>
                        </a:spcAft>
                      </a:pPr>
                      <a:r>
                        <a:rPr lang="tr-TR" sz="600" b="1">
                          <a:solidFill>
                            <a:srgbClr val="FFFFFF"/>
                          </a:solidFill>
                          <a:latin typeface="Calibri"/>
                          <a:ea typeface="Times New Roman"/>
                          <a:cs typeface="Times New Roman"/>
                        </a:rPr>
                        <a:t>2013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50000"/>
                        </a:lnSpc>
                        <a:spcAft>
                          <a:spcPts val="0"/>
                        </a:spcAft>
                      </a:pPr>
                      <a:r>
                        <a:rPr lang="tr-TR" sz="600" b="1">
                          <a:solidFill>
                            <a:srgbClr val="FFFFFF"/>
                          </a:solidFill>
                          <a:latin typeface="Calibri"/>
                          <a:ea typeface="Times New Roman"/>
                          <a:cs typeface="Times New Roman"/>
                        </a:rPr>
                        <a:t>2014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gn="ctr">
                        <a:lnSpc>
                          <a:spcPct val="150000"/>
                        </a:lnSpc>
                        <a:spcAft>
                          <a:spcPts val="0"/>
                        </a:spcAft>
                      </a:pPr>
                      <a:r>
                        <a:rPr lang="tr-TR" sz="600" b="1">
                          <a:solidFill>
                            <a:srgbClr val="FFFFFF"/>
                          </a:solidFill>
                          <a:latin typeface="Calibri"/>
                          <a:ea typeface="Times New Roman"/>
                          <a:cs typeface="Times New Roman"/>
                        </a:rPr>
                        <a:t>2015</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199673">
                <a:tc>
                  <a:txBody>
                    <a:bodyPr/>
                    <a:lstStyle/>
                    <a:p>
                      <a:pPr>
                        <a:lnSpc>
                          <a:spcPct val="150000"/>
                        </a:lnSpc>
                        <a:spcAft>
                          <a:spcPts val="0"/>
                        </a:spcAft>
                      </a:pPr>
                      <a:r>
                        <a:rPr lang="tr-TR" sz="600" dirty="0">
                          <a:solidFill>
                            <a:srgbClr val="000000"/>
                          </a:solidFill>
                          <a:latin typeface="Calibri"/>
                          <a:ea typeface="Times New Roman"/>
                          <a:cs typeface="Times New Roman"/>
                        </a:rPr>
                        <a:t>Akdeniz EDAŞ</a:t>
                      </a:r>
                      <a:endParaRPr lang="tr-TR" sz="600" dirty="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8,86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8,45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8,02</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Aras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22,92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19,04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17,62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16,30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15,08</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dirty="0">
                          <a:solidFill>
                            <a:srgbClr val="000000"/>
                          </a:solidFill>
                          <a:latin typeface="Calibri"/>
                          <a:ea typeface="Times New Roman"/>
                          <a:cs typeface="Times New Roman"/>
                        </a:rPr>
                        <a:t>AYDEM EDAŞ</a:t>
                      </a:r>
                      <a:endParaRPr lang="tr-TR" sz="600" dirty="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9,80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9,34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8,49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8,09</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AYEDAŞ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7,12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6,79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6,61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6,61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6,61</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Başkent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8,46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8,07</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7,88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7,88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7,88</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Boğaziçi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9,12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8,69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8,28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7,57</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Çamlıbel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7,72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7,36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7,02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6,92</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Çoruh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10,39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10,15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10,15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10,15</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Dicle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60,96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50,63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42,06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34,93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29,01</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Fırat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12,59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11,65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11,11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10,59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10,09</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Gediz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8,48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8,08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7,34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7,00</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Göksu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10,03</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Kayseri ve Civarı TAŞ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10,01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10,01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10,01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10,01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10,01</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Meram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8,59</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8,28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8,28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8,28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8,28</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Osmangazi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7,21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7,21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7,21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7,21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7,21</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Sakarya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7,66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7,31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6,96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6,64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6,33</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Toroslar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9,38</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8,94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8,52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8,12</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7,74</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Trakya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7,70</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Uludağ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6,96</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6,90</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6,90</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Vangölü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46,15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38,33</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31,84</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26,45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50000"/>
                        </a:lnSpc>
                        <a:spcAft>
                          <a:spcPts val="0"/>
                        </a:spcAft>
                      </a:pPr>
                      <a:r>
                        <a:rPr lang="tr-TR" sz="600">
                          <a:solidFill>
                            <a:srgbClr val="000000"/>
                          </a:solidFill>
                          <a:latin typeface="Calibri"/>
                          <a:ea typeface="Times New Roman"/>
                          <a:cs typeface="Times New Roman"/>
                        </a:rPr>
                        <a:t>21,97</a:t>
                      </a:r>
                      <a:endParaRPr lang="tr-TR" sz="60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99673">
                <a:tc>
                  <a:txBody>
                    <a:bodyPr/>
                    <a:lstStyle/>
                    <a:p>
                      <a:pPr>
                        <a:lnSpc>
                          <a:spcPct val="150000"/>
                        </a:lnSpc>
                        <a:spcAft>
                          <a:spcPts val="0"/>
                        </a:spcAft>
                      </a:pPr>
                      <a:r>
                        <a:rPr lang="tr-TR" sz="600">
                          <a:solidFill>
                            <a:srgbClr val="000000"/>
                          </a:solidFill>
                          <a:latin typeface="Calibri"/>
                          <a:ea typeface="Times New Roman"/>
                          <a:cs typeface="Times New Roman"/>
                        </a:rPr>
                        <a:t>Yeşilırmak EDAŞ</a:t>
                      </a:r>
                      <a:endParaRPr lang="tr-TR" sz="600">
                        <a:latin typeface="Cambria"/>
                        <a:ea typeface="Times New Roman"/>
                        <a:cs typeface="Times New Roman"/>
                      </a:endParaRPr>
                    </a:p>
                  </a:txBody>
                  <a:tcPr marL="50380" marR="503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10,35</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9,87</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a:solidFill>
                            <a:srgbClr val="000000"/>
                          </a:solidFill>
                          <a:latin typeface="Calibri"/>
                          <a:ea typeface="Times New Roman"/>
                          <a:cs typeface="Times New Roman"/>
                        </a:rPr>
                        <a:t>9,41</a:t>
                      </a:r>
                      <a:endParaRPr lang="tr-TR" sz="60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dirty="0">
                          <a:solidFill>
                            <a:srgbClr val="000000"/>
                          </a:solidFill>
                          <a:latin typeface="Calibri"/>
                          <a:ea typeface="Times New Roman"/>
                          <a:cs typeface="Times New Roman"/>
                        </a:rPr>
                        <a:t>8,97</a:t>
                      </a:r>
                      <a:endParaRPr lang="tr-TR" sz="600" dirty="0">
                        <a:latin typeface="Cambria"/>
                        <a:ea typeface="Times New Roman"/>
                        <a:cs typeface="Times New Roman"/>
                      </a:endParaRPr>
                    </a:p>
                  </a:txBody>
                  <a:tcPr marL="50380" marR="503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gn="ctr">
                        <a:lnSpc>
                          <a:spcPct val="150000"/>
                        </a:lnSpc>
                        <a:spcAft>
                          <a:spcPts val="0"/>
                        </a:spcAft>
                      </a:pPr>
                      <a:r>
                        <a:rPr lang="tr-TR" sz="600" dirty="0">
                          <a:solidFill>
                            <a:srgbClr val="000000"/>
                          </a:solidFill>
                          <a:latin typeface="Calibri"/>
                          <a:ea typeface="Times New Roman"/>
                          <a:cs typeface="Times New Roman"/>
                        </a:rPr>
                        <a:t>8,78</a:t>
                      </a:r>
                      <a:endParaRPr lang="tr-TR" sz="600" dirty="0">
                        <a:latin typeface="Cambria"/>
                        <a:ea typeface="Times New Roman"/>
                        <a:cs typeface="Times New Roman"/>
                      </a:endParaRPr>
                    </a:p>
                  </a:txBody>
                  <a:tcPr marL="50380" marR="503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bl>
          </a:graphicData>
        </a:graphic>
      </p:graphicFrame>
      <p:sp>
        <p:nvSpPr>
          <p:cNvPr id="6145" name="Rectangle 1"/>
          <p:cNvSpPr>
            <a:spLocks noChangeArrowheads="1"/>
          </p:cNvSpPr>
          <p:nvPr/>
        </p:nvSpPr>
        <p:spPr bwMode="auto">
          <a:xfrm>
            <a:off x="0" y="-92621"/>
            <a:ext cx="923028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cs typeface="Calibri" pitchFamily="34" charset="0"/>
              </a:rPr>
              <a:t>6                                                                                                            </a:t>
            </a:r>
          </a:p>
          <a:p>
            <a:pPr marL="0" marR="0" lvl="0" indent="0" algn="l" defTabSz="914400" rtl="0" eaLnBrk="1" fontAlgn="base" latinLnBrk="0" hangingPunct="1">
              <a:lnSpc>
                <a:spcPct val="100000"/>
              </a:lnSpc>
              <a:spcBef>
                <a:spcPct val="0"/>
              </a:spcBef>
              <a:spcAft>
                <a:spcPct val="0"/>
              </a:spcAft>
              <a:buClrTx/>
              <a:buSzTx/>
              <a:buFontTx/>
              <a:buNone/>
              <a:tabLst/>
            </a:pPr>
            <a:r>
              <a:rPr lang="tr-TR" sz="1000" dirty="0" smtClean="0">
                <a:latin typeface="Calibri" pitchFamily="34" charset="0"/>
                <a:cs typeface="Calibri" pitchFamily="34" charset="0"/>
              </a:rPr>
              <a:t>                                                                </a:t>
            </a:r>
            <a:r>
              <a:rPr kumimoji="0" lang="tr-TR" sz="2000" b="0" i="0" u="none" strike="noStrike" cap="none" normalizeH="0" baseline="0" dirty="0" smtClean="0">
                <a:ln>
                  <a:noFill/>
                </a:ln>
                <a:solidFill>
                  <a:schemeClr val="tx1"/>
                </a:solidFill>
                <a:effectLst/>
                <a:latin typeface="Calibri" pitchFamily="34" charset="0"/>
                <a:cs typeface="Calibri" pitchFamily="34" charset="0"/>
              </a:rPr>
              <a:t>2011-2015 Uygulama Dönemi Dağıtım Faaliyeti Kayıp-Kaçak Hedefleri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8 İçerik Yer Tutucusu"/>
          <p:cNvSpPr>
            <a:spLocks noGrp="1"/>
          </p:cNvSpPr>
          <p:nvPr>
            <p:ph idx="1"/>
          </p:nvPr>
        </p:nvSpPr>
        <p:spPr>
          <a:xfrm>
            <a:off x="571472" y="947420"/>
            <a:ext cx="8115328" cy="4026535"/>
          </a:xfrm>
        </p:spPr>
        <p:txBody>
          <a:bodyPr/>
          <a:lstStyle/>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p:txBody>
          <a:bodyPr/>
          <a:lstStyle/>
          <a:p>
            <a:pPr algn="r"/>
            <a:r>
              <a:rPr lang="tr-TR" sz="3600" b="1" dirty="0">
                <a:solidFill>
                  <a:srgbClr val="820000"/>
                </a:solidFill>
              </a:rPr>
              <a:t>Son Söz Olarak</a:t>
            </a:r>
          </a:p>
        </p:txBody>
      </p:sp>
      <p:sp>
        <p:nvSpPr>
          <p:cNvPr id="1261571" name="Rectangle 3"/>
          <p:cNvSpPr>
            <a:spLocks noGrp="1" noChangeArrowheads="1"/>
          </p:cNvSpPr>
          <p:nvPr>
            <p:ph type="body" sz="half" idx="1"/>
          </p:nvPr>
        </p:nvSpPr>
        <p:spPr>
          <a:xfrm>
            <a:off x="179389" y="666142"/>
            <a:ext cx="8677275" cy="4107983"/>
          </a:xfrm>
        </p:spPr>
        <p:txBody>
          <a:bodyPr/>
          <a:lstStyle/>
          <a:p>
            <a:pPr>
              <a:buClr>
                <a:schemeClr val="bg1"/>
              </a:buClr>
              <a:buFont typeface="Wingdings" pitchFamily="2" charset="2"/>
              <a:buNone/>
            </a:pPr>
            <a:endParaRPr lang="tr-TR" sz="3600" b="1" dirty="0">
              <a:solidFill>
                <a:schemeClr val="bg1"/>
              </a:solidFill>
            </a:endParaRPr>
          </a:p>
          <a:p>
            <a:pPr>
              <a:buClr>
                <a:schemeClr val="bg1"/>
              </a:buClr>
              <a:buFont typeface="Wingdings" pitchFamily="2" charset="2"/>
              <a:buNone/>
            </a:pPr>
            <a:r>
              <a:rPr lang="tr-TR" sz="3600" b="1" dirty="0">
                <a:solidFill>
                  <a:schemeClr val="bg1"/>
                </a:solidFill>
              </a:rPr>
              <a:t>	</a:t>
            </a:r>
            <a:r>
              <a:rPr lang="tr-TR" sz="2800" b="1" dirty="0">
                <a:solidFill>
                  <a:srgbClr val="820000"/>
                </a:solidFill>
              </a:rPr>
              <a:t>“</a:t>
            </a:r>
            <a:r>
              <a:rPr lang="tr-TR" sz="3600" b="1" dirty="0">
                <a:solidFill>
                  <a:srgbClr val="820000"/>
                </a:solidFill>
              </a:rPr>
              <a:t>Serbest piyasa oluşumu; rekabet olgusunun yerleştiği piyasaların ürün kalitesine ve fiyatlara olan etkisini iyi özümsemiş, kendi haklarına sahip çıkan piyasa katılımcılarının sayısının artmasıyla ivme </a:t>
            </a:r>
            <a:r>
              <a:rPr lang="tr-TR" sz="3600" b="1" dirty="0" smtClean="0">
                <a:solidFill>
                  <a:srgbClr val="820000"/>
                </a:solidFill>
              </a:rPr>
              <a:t>kazanacaktır.”</a:t>
            </a:r>
            <a:endParaRPr lang="tr-TR" sz="3600" b="1" dirty="0">
              <a:solidFill>
                <a:srgbClr val="820000"/>
              </a:solidFill>
            </a:endParaRPr>
          </a:p>
        </p:txBody>
      </p:sp>
      <p:sp>
        <p:nvSpPr>
          <p:cNvPr id="1261572" name="Rectangle 4"/>
          <p:cNvSpPr>
            <a:spLocks noChangeArrowheads="1"/>
          </p:cNvSpPr>
          <p:nvPr/>
        </p:nvSpPr>
        <p:spPr bwMode="auto">
          <a:xfrm>
            <a:off x="3132139" y="3224682"/>
            <a:ext cx="1152525" cy="335545"/>
          </a:xfrm>
          <a:prstGeom prst="rect">
            <a:avLst/>
          </a:prstGeom>
          <a:noFill/>
          <a:ln w="9525" algn="ctr">
            <a:noFill/>
            <a:miter lim="800000"/>
            <a:headEnd/>
            <a:tailEnd/>
          </a:ln>
          <a:effectLst/>
        </p:spPr>
        <p:txBody>
          <a:bodyPr wrap="none" anchor="ctr"/>
          <a:lstStyle/>
          <a:p>
            <a:endParaRPr lang="tr-T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Elektrik</a:t>
            </a:r>
            <a:r>
              <a:rPr lang="tr-TR" dirty="0" smtClean="0"/>
              <a:t> </a:t>
            </a:r>
            <a:r>
              <a:rPr lang="tr-TR" dirty="0" smtClean="0">
                <a:solidFill>
                  <a:srgbClr val="FF0000"/>
                </a:solidFill>
              </a:rPr>
              <a:t>Dağıtımında Hizmet Kalitesi</a:t>
            </a:r>
            <a:endParaRPr lang="tr-TR" dirty="0">
              <a:solidFill>
                <a:srgbClr val="FF0000"/>
              </a:solidFill>
            </a:endParaRPr>
          </a:p>
        </p:txBody>
      </p:sp>
      <p:sp>
        <p:nvSpPr>
          <p:cNvPr id="3" name="2 İçerik Yer Tutucusu"/>
          <p:cNvSpPr>
            <a:spLocks noGrp="1"/>
          </p:cNvSpPr>
          <p:nvPr>
            <p:ph idx="1"/>
          </p:nvPr>
        </p:nvSpPr>
        <p:spPr/>
        <p:txBody>
          <a:bodyPr/>
          <a:lstStyle/>
          <a:p>
            <a:pPr algn="just">
              <a:buNone/>
            </a:pPr>
            <a:r>
              <a:rPr lang="tr-TR" dirty="0" smtClean="0"/>
              <a:t>   Genel anlamda, elektrik dağıtımı faaliyet kolunda müşterilere elektrik sunulmasında hizmet kalitesi, 3 ana kategori altında ele alınmaktadır:</a:t>
            </a:r>
          </a:p>
          <a:p>
            <a:pPr algn="just">
              <a:buNone/>
            </a:pPr>
            <a:endParaRPr lang="tr-TR" dirty="0" smtClean="0"/>
          </a:p>
          <a:p>
            <a:pPr algn="just"/>
            <a:r>
              <a:rPr lang="tr-TR" dirty="0" smtClean="0"/>
              <a:t>Tedarik Sürekliliği Kalitesi</a:t>
            </a:r>
          </a:p>
          <a:p>
            <a:pPr algn="just"/>
            <a:r>
              <a:rPr lang="tr-TR" dirty="0" smtClean="0"/>
              <a:t>Ticari Kalite</a:t>
            </a:r>
          </a:p>
          <a:p>
            <a:pPr algn="just"/>
            <a:r>
              <a:rPr lang="tr-TR" dirty="0" smtClean="0"/>
              <a:t>Teknik Kalite</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Elektrik</a:t>
            </a:r>
            <a:r>
              <a:rPr lang="tr-TR" dirty="0" smtClean="0"/>
              <a:t> </a:t>
            </a:r>
            <a:r>
              <a:rPr lang="tr-TR" dirty="0" smtClean="0">
                <a:solidFill>
                  <a:srgbClr val="FF0000"/>
                </a:solidFill>
              </a:rPr>
              <a:t>Dağıtımında Hizmet Kalitesi</a:t>
            </a:r>
            <a:endParaRPr lang="tr-TR" dirty="0">
              <a:solidFill>
                <a:srgbClr val="FF0000"/>
              </a:solidFill>
            </a:endParaRPr>
          </a:p>
        </p:txBody>
      </p:sp>
      <p:sp>
        <p:nvSpPr>
          <p:cNvPr id="3" name="2 İçerik Yer Tutucusu"/>
          <p:cNvSpPr>
            <a:spLocks noGrp="1"/>
          </p:cNvSpPr>
          <p:nvPr>
            <p:ph idx="1"/>
          </p:nvPr>
        </p:nvSpPr>
        <p:spPr/>
        <p:txBody>
          <a:bodyPr/>
          <a:lstStyle/>
          <a:p>
            <a:pPr algn="just">
              <a:buNone/>
            </a:pPr>
            <a:r>
              <a:rPr lang="tr-TR" dirty="0" smtClean="0"/>
              <a:t>   Genel anlamda, elektrik dağıtımı faaliyet kolunda müşterilere elektrik sunulmasında hizmet kalitesi, 3 ana kategori altında ele alınmaktadır:</a:t>
            </a:r>
          </a:p>
          <a:p>
            <a:pPr algn="just">
              <a:buNone/>
            </a:pPr>
            <a:endParaRPr lang="tr-TR" dirty="0" smtClean="0"/>
          </a:p>
          <a:p>
            <a:pPr algn="just"/>
            <a:r>
              <a:rPr lang="tr-TR" dirty="0" smtClean="0"/>
              <a:t>Tedarik Sürekliliği Kalitesi</a:t>
            </a:r>
          </a:p>
          <a:p>
            <a:pPr algn="just"/>
            <a:r>
              <a:rPr lang="tr-TR" dirty="0" smtClean="0"/>
              <a:t>Ticari Kalite</a:t>
            </a:r>
          </a:p>
          <a:p>
            <a:pPr algn="just"/>
            <a:r>
              <a:rPr lang="tr-TR" dirty="0" smtClean="0"/>
              <a:t>Teknik Kalite</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Tedarik Sürekliliği İndeksleri</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dirty="0" smtClean="0"/>
              <a:t>Tedarik sürekliliği kalitesi, dağıtım sisteminin kullanıcıların elektrik enerjisi talebini ekonomik olarak kabul edilebilir maliyetlerde ve mümkün olan asgari kesinti süresi ve sıklığı ile karşılayabilme kapasitesidir. </a:t>
            </a:r>
          </a:p>
          <a:p>
            <a:pPr algn="just"/>
            <a:endParaRPr lang="tr-TR" dirty="0" smtClean="0"/>
          </a:p>
          <a:p>
            <a:pPr algn="just"/>
            <a:r>
              <a:rPr lang="tr-TR" dirty="0" smtClean="0"/>
              <a:t>SAIDI ve SAIFI (OKSÜREG ve OKSIKG) indeksleri ile izlenir.</a:t>
            </a:r>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57356" y="177641"/>
            <a:ext cx="7286644" cy="544013"/>
          </a:xfrm>
        </p:spPr>
        <p:txBody>
          <a:bodyPr/>
          <a:lstStyle/>
          <a:p>
            <a:r>
              <a:rPr lang="tr-TR" sz="2400" dirty="0" smtClean="0">
                <a:solidFill>
                  <a:srgbClr val="FF0000"/>
                </a:solidFill>
              </a:rPr>
              <a:t>Sistem Ortalama Kesinti Süresi İndeksi (SAIDI-OKSÜREG)</a:t>
            </a:r>
            <a:endParaRPr lang="tr-TR" sz="2400" dirty="0">
              <a:solidFill>
                <a:srgbClr val="FF0000"/>
              </a:solidFill>
            </a:endParaRPr>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17</a:t>
            </a:fld>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1074388" y="1918748"/>
            <a:ext cx="7530060" cy="3026136"/>
          </a:xfrm>
          <a:prstGeom prst="rect">
            <a:avLst/>
          </a:prstGeom>
          <a:noFill/>
          <a:ln w="9525">
            <a:noFill/>
            <a:miter lim="800000"/>
            <a:headEnd/>
            <a:tailEnd/>
          </a:ln>
          <a:effectLst/>
        </p:spPr>
      </p:pic>
      <p:sp>
        <p:nvSpPr>
          <p:cNvPr id="8" name="7 Dikdörtgen"/>
          <p:cNvSpPr/>
          <p:nvPr/>
        </p:nvSpPr>
        <p:spPr>
          <a:xfrm>
            <a:off x="357158" y="721654"/>
            <a:ext cx="8572560" cy="1200329"/>
          </a:xfrm>
          <a:prstGeom prst="rect">
            <a:avLst/>
          </a:prstGeom>
        </p:spPr>
        <p:txBody>
          <a:bodyPr wrap="square">
            <a:spAutoFit/>
          </a:bodyPr>
          <a:lstStyle/>
          <a:p>
            <a:r>
              <a:rPr lang="tr-TR" dirty="0" smtClean="0"/>
              <a:t>Sistem ortalama kesinti süresi endeksi (OKSÜREG); bir takvim yılında meydana gelen “n” sayıdaki tüm kesintilerin ve bunların her biri için aynı kesintiden etkilenen ve kademeli olarak yeniden </a:t>
            </a:r>
            <a:r>
              <a:rPr lang="tr-TR" dirty="0" err="1" smtClean="0"/>
              <a:t>enerjilendirilen</a:t>
            </a:r>
            <a:r>
              <a:rPr lang="tr-TR" dirty="0" smtClean="0"/>
              <a:t> “m” sayıdaki kullanıcı grubu için aşağıdaki formüle göre hesaplanır:</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SAIDI-OKSÜREG</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400" dirty="0" smtClean="0"/>
              <a:t>Formülden görüldüğü üzere, sistem ortalama kesinti süresi indeksi (SAIDI-OKSÜREG), her bir kesintinin süresinin etkilenen müşteri sayısı ile </a:t>
            </a:r>
            <a:r>
              <a:rPr lang="tr-TR" sz="2400" dirty="0" err="1" smtClean="0"/>
              <a:t>ağırlıklandırılmış</a:t>
            </a:r>
            <a:r>
              <a:rPr lang="tr-TR" sz="2400" dirty="0" smtClean="0"/>
              <a:t> ortalamasıdır.</a:t>
            </a:r>
          </a:p>
          <a:p>
            <a:pPr algn="just"/>
            <a:r>
              <a:rPr lang="tr-TR" sz="2400" dirty="0" smtClean="0"/>
              <a:t>Örneğin, 100 kullanıcı 1 saat, 200 kullanıcı yarım saat, 300 kullanıcı 2 saat kesintiye uğramışsa ve toplam kullanıcı sayısı 2000 ise, </a:t>
            </a:r>
          </a:p>
          <a:p>
            <a:pPr algn="just">
              <a:buNone/>
            </a:pPr>
            <a:r>
              <a:rPr lang="tr-TR" sz="2400" dirty="0" smtClean="0"/>
              <a:t>   </a:t>
            </a:r>
          </a:p>
          <a:p>
            <a:pPr algn="just">
              <a:buNone/>
            </a:pPr>
            <a:r>
              <a:rPr lang="tr-TR" sz="2400" dirty="0" smtClean="0"/>
              <a:t>    SAIDI=(100*1+200*0,5+300*2)/2000=0,4 saat</a:t>
            </a:r>
          </a:p>
          <a:p>
            <a:endParaRPr lang="tr-TR" sz="24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4" y="177641"/>
            <a:ext cx="7358114" cy="766066"/>
          </a:xfrm>
        </p:spPr>
        <p:txBody>
          <a:bodyPr/>
          <a:lstStyle/>
          <a:p>
            <a:r>
              <a:rPr lang="tr-TR" dirty="0" smtClean="0">
                <a:solidFill>
                  <a:srgbClr val="FF0000"/>
                </a:solidFill>
              </a:rPr>
              <a:t>Sistem Ortalama Kesinti Sıklığı İndeksi (SAIFI-OKSIKG)</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400" dirty="0" smtClean="0"/>
              <a:t>Sistem ortalama kesinti sıklığı endeksi (OKSIKG); bir takvim yılında meydana gelen “n” sayıdaki bütün kesintilerin yer aldığı aşağıdaki formüle göre hesaplanır:</a:t>
            </a:r>
          </a:p>
          <a:p>
            <a:pPr algn="just"/>
            <a:endParaRPr lang="tr-TR" sz="2400" dirty="0" smtClean="0"/>
          </a:p>
          <a:p>
            <a:endParaRPr lang="tr-TR" sz="24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19</a:t>
            </a:fld>
            <a:endParaRPr lang="en-US"/>
          </a:p>
        </p:txBody>
      </p:sp>
      <p:pic>
        <p:nvPicPr>
          <p:cNvPr id="2052" name="Picture 4"/>
          <p:cNvPicPr>
            <a:picLocks noChangeAspect="1" noChangeArrowheads="1"/>
          </p:cNvPicPr>
          <p:nvPr/>
        </p:nvPicPr>
        <p:blipFill>
          <a:blip r:embed="rId2"/>
          <a:srcRect/>
          <a:stretch>
            <a:fillRect/>
          </a:stretch>
        </p:blipFill>
        <p:spPr bwMode="auto">
          <a:xfrm>
            <a:off x="556417" y="2548815"/>
            <a:ext cx="8264055" cy="24200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2722" name="Picture 2"/>
          <p:cNvPicPr>
            <a:picLocks noGrp="1" noChangeAspect="1" noChangeArrowheads="1"/>
          </p:cNvPicPr>
          <p:nvPr>
            <p:ph sz="quarter" idx="2"/>
          </p:nvPr>
        </p:nvPicPr>
        <p:blipFill>
          <a:blip r:embed="rId3"/>
          <a:srcRect/>
          <a:stretch>
            <a:fillRect/>
          </a:stretch>
        </p:blipFill>
        <p:spPr>
          <a:xfrm>
            <a:off x="4572000" y="762377"/>
            <a:ext cx="4572000" cy="2068782"/>
          </a:xfrm>
          <a:noFill/>
          <a:ln/>
        </p:spPr>
      </p:pic>
      <p:pic>
        <p:nvPicPr>
          <p:cNvPr id="1182723" name="Picture 3"/>
          <p:cNvPicPr>
            <a:picLocks noGrp="1" noChangeAspect="1" noChangeArrowheads="1"/>
          </p:cNvPicPr>
          <p:nvPr>
            <p:ph sz="quarter" idx="1"/>
          </p:nvPr>
        </p:nvPicPr>
        <p:blipFill>
          <a:blip r:embed="rId4"/>
          <a:srcRect/>
          <a:stretch>
            <a:fillRect/>
          </a:stretch>
        </p:blipFill>
        <p:spPr>
          <a:xfrm>
            <a:off x="1" y="3167936"/>
            <a:ext cx="4500563" cy="2161302"/>
          </a:xfrm>
          <a:noFill/>
          <a:ln/>
        </p:spPr>
      </p:pic>
      <p:pic>
        <p:nvPicPr>
          <p:cNvPr id="1182724" name="Picture 4"/>
          <p:cNvPicPr>
            <a:picLocks noGrp="1" noChangeAspect="1" noChangeArrowheads="1"/>
          </p:cNvPicPr>
          <p:nvPr>
            <p:ph sz="quarter" idx="3"/>
          </p:nvPr>
        </p:nvPicPr>
        <p:blipFill>
          <a:blip r:embed="rId5"/>
          <a:srcRect/>
          <a:stretch>
            <a:fillRect/>
          </a:stretch>
        </p:blipFill>
        <p:spPr>
          <a:xfrm>
            <a:off x="285720" y="499601"/>
            <a:ext cx="4425950" cy="2511650"/>
          </a:xfrm>
          <a:noFill/>
          <a:ln/>
        </p:spPr>
      </p:pic>
      <p:sp>
        <p:nvSpPr>
          <p:cNvPr id="1182725" name="Rectangle 5"/>
          <p:cNvSpPr>
            <a:spLocks noGrp="1" noChangeArrowheads="1"/>
          </p:cNvSpPr>
          <p:nvPr>
            <p:ph type="title" sz="quarter"/>
          </p:nvPr>
        </p:nvSpPr>
        <p:spPr>
          <a:xfrm>
            <a:off x="1477963" y="0"/>
            <a:ext cx="7208837" cy="594605"/>
          </a:xfrm>
        </p:spPr>
        <p:txBody>
          <a:bodyPr/>
          <a:lstStyle/>
          <a:p>
            <a:pPr algn="r"/>
            <a:r>
              <a:rPr lang="tr-TR" sz="2800" b="1">
                <a:solidFill>
                  <a:schemeClr val="bg1"/>
                </a:solidFill>
              </a:rPr>
              <a:t>Reformu Kaçınılmaz Kılan Etkenler</a:t>
            </a:r>
          </a:p>
        </p:txBody>
      </p:sp>
      <p:pic>
        <p:nvPicPr>
          <p:cNvPr id="1182726" name="Picture 6"/>
          <p:cNvPicPr>
            <a:picLocks noGrp="1" noChangeAspect="1" noChangeArrowheads="1"/>
          </p:cNvPicPr>
          <p:nvPr>
            <p:ph sz="quarter" idx="4"/>
          </p:nvPr>
        </p:nvPicPr>
        <p:blipFill>
          <a:blip r:embed="rId6"/>
          <a:srcRect/>
          <a:stretch>
            <a:fillRect/>
          </a:stretch>
        </p:blipFill>
        <p:spPr>
          <a:xfrm>
            <a:off x="4427538" y="3219752"/>
            <a:ext cx="4716462" cy="1831938"/>
          </a:xfrm>
          <a:noFill/>
          <a:ln/>
        </p:spPr>
      </p:pic>
      <p:sp>
        <p:nvSpPr>
          <p:cNvPr id="1182727" name="Oval 7"/>
          <p:cNvSpPr>
            <a:spLocks noChangeArrowheads="1"/>
          </p:cNvSpPr>
          <p:nvPr/>
        </p:nvSpPr>
        <p:spPr bwMode="auto">
          <a:xfrm>
            <a:off x="4068763" y="874637"/>
            <a:ext cx="215900" cy="2237787"/>
          </a:xfrm>
          <a:prstGeom prst="ellipse">
            <a:avLst/>
          </a:prstGeom>
          <a:noFill/>
          <a:ln w="28575" algn="ctr">
            <a:solidFill>
              <a:srgbClr val="FF0000"/>
            </a:solidFill>
            <a:round/>
            <a:headEnd/>
            <a:tailEnd/>
          </a:ln>
          <a:effectLst/>
        </p:spPr>
        <p:txBody>
          <a:bodyPr wrap="none" anchor="ctr"/>
          <a:lstStyle/>
          <a:p>
            <a:pPr algn="ctr">
              <a:lnSpc>
                <a:spcPct val="90000"/>
              </a:lnSpc>
              <a:buFont typeface="Wingdings" pitchFamily="2" charset="2"/>
              <a:buNone/>
            </a:pPr>
            <a:endParaRPr lang="en-US" sz="2400" b="1">
              <a:solidFill>
                <a:srgbClr val="FF0000"/>
              </a:solidFill>
            </a:endParaRPr>
          </a:p>
        </p:txBody>
      </p:sp>
      <p:sp>
        <p:nvSpPr>
          <p:cNvPr id="1182728" name="Oval 8"/>
          <p:cNvSpPr>
            <a:spLocks noChangeArrowheads="1"/>
          </p:cNvSpPr>
          <p:nvPr/>
        </p:nvSpPr>
        <p:spPr bwMode="auto">
          <a:xfrm>
            <a:off x="8459789" y="874637"/>
            <a:ext cx="288925" cy="2237787"/>
          </a:xfrm>
          <a:prstGeom prst="ellipse">
            <a:avLst/>
          </a:prstGeom>
          <a:noFill/>
          <a:ln w="28575" algn="ctr">
            <a:solidFill>
              <a:srgbClr val="FF0000"/>
            </a:solidFill>
            <a:round/>
            <a:headEnd/>
            <a:tailEnd/>
          </a:ln>
          <a:effectLst/>
        </p:spPr>
        <p:txBody>
          <a:bodyPr wrap="none" anchor="ctr"/>
          <a:lstStyle/>
          <a:p>
            <a:pPr algn="ctr">
              <a:lnSpc>
                <a:spcPct val="90000"/>
              </a:lnSpc>
              <a:buFont typeface="Wingdings" pitchFamily="2" charset="2"/>
              <a:buNone/>
            </a:pPr>
            <a:endParaRPr lang="en-US" sz="2400" b="1">
              <a:solidFill>
                <a:srgbClr val="FF0000"/>
              </a:solidFill>
            </a:endParaRPr>
          </a:p>
        </p:txBody>
      </p:sp>
      <p:sp>
        <p:nvSpPr>
          <p:cNvPr id="1182729" name="Oval 9"/>
          <p:cNvSpPr>
            <a:spLocks noChangeArrowheads="1"/>
          </p:cNvSpPr>
          <p:nvPr/>
        </p:nvSpPr>
        <p:spPr bwMode="auto">
          <a:xfrm>
            <a:off x="3924301" y="2832391"/>
            <a:ext cx="290513" cy="2237787"/>
          </a:xfrm>
          <a:prstGeom prst="ellipse">
            <a:avLst/>
          </a:prstGeom>
          <a:noFill/>
          <a:ln w="28575" algn="ctr">
            <a:solidFill>
              <a:srgbClr val="FF0000"/>
            </a:solidFill>
            <a:round/>
            <a:headEnd/>
            <a:tailEnd/>
          </a:ln>
          <a:effectLst/>
        </p:spPr>
        <p:txBody>
          <a:bodyPr wrap="none" anchor="ctr"/>
          <a:lstStyle/>
          <a:p>
            <a:pPr algn="ctr">
              <a:lnSpc>
                <a:spcPct val="90000"/>
              </a:lnSpc>
              <a:buFont typeface="Wingdings" pitchFamily="2" charset="2"/>
              <a:buNone/>
            </a:pPr>
            <a:endParaRPr lang="en-US" sz="2400" b="1">
              <a:solidFill>
                <a:srgbClr val="FF0000"/>
              </a:solidFill>
            </a:endParaRPr>
          </a:p>
        </p:txBody>
      </p:sp>
      <p:sp>
        <p:nvSpPr>
          <p:cNvPr id="1182730" name="Line 10"/>
          <p:cNvSpPr>
            <a:spLocks noChangeShapeType="1"/>
          </p:cNvSpPr>
          <p:nvPr/>
        </p:nvSpPr>
        <p:spPr bwMode="auto">
          <a:xfrm flipV="1">
            <a:off x="5795963" y="1713498"/>
            <a:ext cx="146050" cy="325676"/>
          </a:xfrm>
          <a:prstGeom prst="line">
            <a:avLst/>
          </a:prstGeom>
          <a:noFill/>
          <a:ln w="28575">
            <a:solidFill>
              <a:schemeClr val="tx1"/>
            </a:solidFill>
            <a:round/>
            <a:headEnd/>
            <a:tailEnd type="triangle" w="med" len="med"/>
          </a:ln>
          <a:effectLst>
            <a:outerShdw dist="35921" dir="2700000" algn="ctr" rotWithShape="0">
              <a:schemeClr val="bg2">
                <a:alpha val="50000"/>
              </a:schemeClr>
            </a:outerShdw>
          </a:effectLst>
        </p:spPr>
        <p:txBody>
          <a:bodyPr wrap="none" anchor="ctr"/>
          <a:lstStyle/>
          <a:p>
            <a:endParaRPr lang="tr-TR"/>
          </a:p>
        </p:txBody>
      </p:sp>
      <p:sp>
        <p:nvSpPr>
          <p:cNvPr id="1182731" name="Text Box 11"/>
          <p:cNvSpPr txBox="1">
            <a:spLocks noChangeArrowheads="1"/>
          </p:cNvSpPr>
          <p:nvPr/>
        </p:nvSpPr>
        <p:spPr bwMode="auto">
          <a:xfrm>
            <a:off x="5942014" y="1488980"/>
            <a:ext cx="574675" cy="338554"/>
          </a:xfrm>
          <a:prstGeom prst="rect">
            <a:avLst/>
          </a:prstGeom>
          <a:noFill/>
          <a:ln w="28575" algn="ctr">
            <a:noFill/>
            <a:miter lim="800000"/>
            <a:headEnd/>
            <a:tailEnd/>
          </a:ln>
          <a:effectLst>
            <a:outerShdw dist="35921" dir="2700000" algn="ctr" rotWithShape="0">
              <a:schemeClr val="bg2">
                <a:alpha val="50000"/>
              </a:schemeClr>
            </a:outerShdw>
          </a:effectLst>
        </p:spPr>
        <p:txBody>
          <a:bodyPr>
            <a:spAutoFit/>
          </a:bodyPr>
          <a:lstStyle/>
          <a:p>
            <a:pPr eaLnBrk="0" hangingPunct="0">
              <a:spcBef>
                <a:spcPct val="50000"/>
              </a:spcBef>
            </a:pPr>
            <a:r>
              <a:rPr lang="tr-TR" sz="1200" b="1">
                <a:effectLst>
                  <a:outerShdw blurRad="38100" dist="38100" dir="2700000" algn="tl">
                    <a:srgbClr val="FFFFFF"/>
                  </a:outerShdw>
                </a:effectLst>
              </a:rPr>
              <a:t>%7,8</a:t>
            </a:r>
            <a:r>
              <a:rPr lang="tr-TR" sz="1600" b="1">
                <a:effectLst>
                  <a:outerShdw blurRad="38100" dist="38100" dir="2700000" algn="tl">
                    <a:srgbClr val="FFFFFF"/>
                  </a:outerShdw>
                </a:effectLst>
              </a:rPr>
              <a:t> </a:t>
            </a:r>
          </a:p>
        </p:txBody>
      </p:sp>
      <p:sp>
        <p:nvSpPr>
          <p:cNvPr id="1182732" name="Rectangle 12"/>
          <p:cNvSpPr>
            <a:spLocks noChangeArrowheads="1"/>
          </p:cNvSpPr>
          <p:nvPr/>
        </p:nvSpPr>
        <p:spPr bwMode="auto">
          <a:xfrm rot="-1293721">
            <a:off x="1272998" y="1340145"/>
            <a:ext cx="2505429" cy="424732"/>
          </a:xfrm>
          <a:prstGeom prst="rect">
            <a:avLst/>
          </a:prstGeom>
          <a:noFill/>
          <a:ln w="28575" algn="ctr">
            <a:solidFill>
              <a:schemeClr val="tx1"/>
            </a:solidFill>
            <a:miter lim="800000"/>
            <a:headEnd/>
            <a:tailEnd/>
          </a:ln>
          <a:effectLst/>
        </p:spPr>
        <p:txBody>
          <a:bodyPr wrap="none">
            <a:spAutoFit/>
          </a:bodyPr>
          <a:lstStyle/>
          <a:p>
            <a:pPr>
              <a:lnSpc>
                <a:spcPct val="90000"/>
              </a:lnSpc>
              <a:spcBef>
                <a:spcPct val="50000"/>
              </a:spcBef>
              <a:buFont typeface="Wingdings" pitchFamily="2" charset="2"/>
              <a:buNone/>
            </a:pPr>
            <a:r>
              <a:rPr lang="tr-TR" sz="2400" b="1"/>
              <a:t>PAHALI ENERJİ</a:t>
            </a:r>
          </a:p>
        </p:txBody>
      </p:sp>
      <p:sp>
        <p:nvSpPr>
          <p:cNvPr id="1182733" name="Rectangle 13"/>
          <p:cNvSpPr>
            <a:spLocks noChangeArrowheads="1"/>
          </p:cNvSpPr>
          <p:nvPr/>
        </p:nvSpPr>
        <p:spPr bwMode="auto">
          <a:xfrm rot="-1260407">
            <a:off x="4722098" y="1293491"/>
            <a:ext cx="4087657" cy="341632"/>
          </a:xfrm>
          <a:prstGeom prst="rect">
            <a:avLst/>
          </a:prstGeom>
          <a:noFill/>
          <a:ln w="28575" algn="ctr">
            <a:solidFill>
              <a:schemeClr val="tx1"/>
            </a:solidFill>
            <a:miter lim="800000"/>
            <a:headEnd/>
            <a:tailEnd/>
          </a:ln>
          <a:effectLst/>
        </p:spPr>
        <p:txBody>
          <a:bodyPr wrap="none">
            <a:spAutoFit/>
          </a:bodyPr>
          <a:lstStyle/>
          <a:p>
            <a:pPr>
              <a:lnSpc>
                <a:spcPct val="90000"/>
              </a:lnSpc>
              <a:spcBef>
                <a:spcPct val="50000"/>
              </a:spcBef>
              <a:buFont typeface="Wingdings" pitchFamily="2" charset="2"/>
              <a:buNone/>
            </a:pPr>
            <a:r>
              <a:rPr lang="tr-TR" b="1" dirty="0"/>
              <a:t>YÜKSEK KAYIP-KAÇAK ORANLARI</a:t>
            </a:r>
          </a:p>
        </p:txBody>
      </p:sp>
      <p:sp>
        <p:nvSpPr>
          <p:cNvPr id="1182734" name="Rectangle 14"/>
          <p:cNvSpPr>
            <a:spLocks noChangeArrowheads="1"/>
          </p:cNvSpPr>
          <p:nvPr/>
        </p:nvSpPr>
        <p:spPr bwMode="auto">
          <a:xfrm rot="-1479354">
            <a:off x="259520" y="3745704"/>
            <a:ext cx="3789435" cy="424732"/>
          </a:xfrm>
          <a:prstGeom prst="rect">
            <a:avLst/>
          </a:prstGeom>
          <a:noFill/>
          <a:ln w="28575" algn="ctr">
            <a:solidFill>
              <a:schemeClr val="tx1"/>
            </a:solidFill>
            <a:miter lim="800000"/>
            <a:headEnd/>
            <a:tailEnd/>
          </a:ln>
          <a:effectLst/>
        </p:spPr>
        <p:txBody>
          <a:bodyPr wrap="none">
            <a:spAutoFit/>
          </a:bodyPr>
          <a:lstStyle/>
          <a:p>
            <a:pPr>
              <a:lnSpc>
                <a:spcPct val="90000"/>
              </a:lnSpc>
              <a:spcBef>
                <a:spcPct val="50000"/>
              </a:spcBef>
              <a:buFont typeface="Wingdings" pitchFamily="2" charset="2"/>
              <a:buNone/>
            </a:pPr>
            <a:r>
              <a:rPr lang="tr-TR" sz="2400" b="1" dirty="0"/>
              <a:t>ÇAPRAZ SÜBVANSİYON</a:t>
            </a:r>
          </a:p>
        </p:txBody>
      </p:sp>
      <p:sp>
        <p:nvSpPr>
          <p:cNvPr id="1182735" name="Rectangle 15"/>
          <p:cNvSpPr>
            <a:spLocks noChangeArrowheads="1"/>
          </p:cNvSpPr>
          <p:nvPr/>
        </p:nvSpPr>
        <p:spPr bwMode="auto">
          <a:xfrm rot="-1665102">
            <a:off x="5081767" y="3816581"/>
            <a:ext cx="3679469" cy="369332"/>
          </a:xfrm>
          <a:prstGeom prst="rect">
            <a:avLst/>
          </a:prstGeom>
          <a:noFill/>
          <a:ln w="28575" algn="ctr">
            <a:solidFill>
              <a:schemeClr val="tx1"/>
            </a:solidFill>
            <a:miter lim="800000"/>
            <a:headEnd/>
            <a:tailEnd/>
          </a:ln>
          <a:effectLst/>
        </p:spPr>
        <p:txBody>
          <a:bodyPr wrap="none">
            <a:spAutoFit/>
          </a:bodyPr>
          <a:lstStyle/>
          <a:p>
            <a:pPr>
              <a:lnSpc>
                <a:spcPct val="90000"/>
              </a:lnSpc>
              <a:spcBef>
                <a:spcPct val="50000"/>
              </a:spcBef>
              <a:buFont typeface="Wingdings" pitchFamily="2" charset="2"/>
              <a:buNone/>
            </a:pPr>
            <a:r>
              <a:rPr lang="tr-TR" sz="2000" b="1"/>
              <a:t>MALİYET DIŞLI FAKTÖRLER</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SAIFI-OKSIKG</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400" dirty="0" smtClean="0"/>
              <a:t>Formülden görüldüğü üzere, sistem ortalama kesinti sayısı indeksi de, her bir kesintinin, etkilenen müşteri sayıları toplamının, toplam müşteri sayısına oranıdır.</a:t>
            </a:r>
          </a:p>
          <a:p>
            <a:pPr algn="just"/>
            <a:r>
              <a:rPr lang="tr-TR" sz="2400" dirty="0" smtClean="0"/>
              <a:t>Örneğin, 100 kullanıcı 1 saat, 200 kullanıcı yarım saat, 300 kullanıcı 2 saat kesintiye uğramışsa ve toplam kullanıcı sayısı 2000 ise, </a:t>
            </a:r>
          </a:p>
          <a:p>
            <a:pPr algn="just">
              <a:buNone/>
            </a:pPr>
            <a:r>
              <a:rPr lang="tr-TR" sz="2400" dirty="0" smtClean="0"/>
              <a:t>   </a:t>
            </a:r>
          </a:p>
          <a:p>
            <a:pPr algn="just">
              <a:buNone/>
            </a:pPr>
            <a:r>
              <a:rPr lang="tr-TR" sz="2400" dirty="0" smtClean="0"/>
              <a:t>   SAIFI=(100+200+300)/2000=0,3 kesinti</a:t>
            </a:r>
          </a:p>
          <a:p>
            <a:endParaRPr lang="tr-TR" sz="2400" dirty="0" smtClean="0"/>
          </a:p>
          <a:p>
            <a:endParaRPr lang="tr-TR" sz="24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Tedarik Sürekliliği İndeksleri</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dirty="0" smtClean="0"/>
              <a:t>Kullanıcı başına, hesaplanan indekslerin belirlenen üst sınırı aşması halinde, kullanıcılara tazminat ödenmesi,</a:t>
            </a:r>
          </a:p>
          <a:p>
            <a:pPr algn="just"/>
            <a:r>
              <a:rPr lang="tr-TR" dirty="0" smtClean="0"/>
              <a:t>Dağıtım bölgesi çapında da hesaplanan indekslerin belirlenen sınırlar dışında olması halinde gelir tavanı üzerinde cezalandırıcı indirim yapılması, iyi kalite sağlandığında da ödüllendirici artış yapılması öngörülmektedir.</a:t>
            </a:r>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Ticari Kalite Kriterleri</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dirty="0" smtClean="0"/>
              <a:t>Ticari kalite; dağıtım sistemine bağlanmak isteyen veya bağlı olan kullanıcılar ile bu kullanıcılara bağlantı anlaşması, perakende satış sözleşmesi veya ikili anlaşma kapsamında hizmet veren taraflar arasında enerji satışı ve/veya hizmetin sunumuna ilişkin olarak söz konusu faaliyetin tüm evrelerinde meydana gelecek ilişkilerin Kurum tarafından belirlenecek standartlara uygun olarak gerçekleşmesidir. </a:t>
            </a:r>
          </a:p>
          <a:p>
            <a:pPr algn="just">
              <a:buNone/>
            </a:pPr>
            <a:endParaRPr lang="tr-TR" dirty="0" smtClean="0"/>
          </a:p>
          <a:p>
            <a:pPr algn="just"/>
            <a:endParaRPr lang="tr-TR" sz="2000" dirty="0" smtClean="0"/>
          </a:p>
          <a:p>
            <a:endParaRPr lang="tr-TR" sz="20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Ticari Kalite Kriterleri</a:t>
            </a:r>
            <a:endParaRPr lang="tr-TR" dirty="0"/>
          </a:p>
        </p:txBody>
      </p:sp>
      <p:sp>
        <p:nvSpPr>
          <p:cNvPr id="3" name="2 İçerik Yer Tutucusu"/>
          <p:cNvSpPr>
            <a:spLocks noGrp="1"/>
          </p:cNvSpPr>
          <p:nvPr>
            <p:ph idx="1"/>
          </p:nvPr>
        </p:nvSpPr>
        <p:spPr/>
        <p:txBody>
          <a:bodyPr/>
          <a:lstStyle/>
          <a:p>
            <a:pPr algn="just"/>
            <a:r>
              <a:rPr lang="tr-TR" dirty="0" smtClean="0"/>
              <a:t>Müşteri memnuniyetini belirleyen faktörlerin, müşterilere tekel olarak hizmet sağlayan dağıtım şirketi üzerinde zorlayıcı kural haline getirilmesini içermektedir.</a:t>
            </a:r>
          </a:p>
          <a:p>
            <a:pPr algn="just"/>
            <a:r>
              <a:rPr lang="tr-TR" dirty="0" smtClean="0"/>
              <a:t>Belirlenen asgari performans standartlarının ihlali halinde, işlem başına ve müşteri bazında tazminat ödenmesi veya bazı kriterler bakımından gelir tavanından indirim yapılması öngörülmektedir.</a:t>
            </a:r>
          </a:p>
          <a:p>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Ticari Kalitenin Unsurları</a:t>
            </a:r>
            <a:endParaRPr lang="tr-TR" dirty="0">
              <a:solidFill>
                <a:srgbClr val="FF0000"/>
              </a:solidFill>
            </a:endParaRPr>
          </a:p>
        </p:txBody>
      </p:sp>
      <p:sp>
        <p:nvSpPr>
          <p:cNvPr id="3" name="2 İçerik Yer Tutucusu"/>
          <p:cNvSpPr>
            <a:spLocks noGrp="1"/>
          </p:cNvSpPr>
          <p:nvPr>
            <p:ph idx="1"/>
          </p:nvPr>
        </p:nvSpPr>
        <p:spPr/>
        <p:txBody>
          <a:bodyPr/>
          <a:lstStyle/>
          <a:p>
            <a:pPr>
              <a:buNone/>
            </a:pPr>
            <a:r>
              <a:rPr lang="tr-TR" dirty="0" smtClean="0"/>
              <a:t>   Bahsi geçen hizmet kalitesi unsurları ana başlıklar halinde şöyle özetlenebilir:</a:t>
            </a:r>
          </a:p>
          <a:p>
            <a:r>
              <a:rPr lang="tr-TR" dirty="0" smtClean="0"/>
              <a:t>Bağlantı taleplerine ilişkin hususlar,</a:t>
            </a:r>
          </a:p>
          <a:p>
            <a:r>
              <a:rPr lang="tr-TR" dirty="0" smtClean="0"/>
              <a:t>Kesintilere ilişkin bildirim hususları,</a:t>
            </a:r>
          </a:p>
          <a:p>
            <a:r>
              <a:rPr lang="tr-TR" dirty="0" smtClean="0"/>
              <a:t>Ödeme bildirimine (fatura) ilişkin hususlar,</a:t>
            </a:r>
          </a:p>
          <a:p>
            <a:r>
              <a:rPr lang="tr-TR" dirty="0" smtClean="0"/>
              <a:t>Güvence bedeline ilişkin hususlar,</a:t>
            </a:r>
          </a:p>
          <a:p>
            <a:r>
              <a:rPr lang="tr-TR" dirty="0" smtClean="0"/>
              <a:t>Müşteri şikayetleri, çağrı merkezi ve benzeri müşteri ile şirketler arasındaki ilişkilere ilişkin hususlar.</a:t>
            </a:r>
          </a:p>
          <a:p>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Teknik Kalitenin Unsurları</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dirty="0" smtClean="0"/>
              <a:t>Teknik kalite, dağıtım sisteminin kullanıcıların elektrik enerjisi talebini; gerilimin frekansı, genliği, dalga şekli ve üç faz simetrisi açısından kabul edilebilir değişim sınırları içerisinde kesintisiz ve kaliteli bir şekilde karşılayabilme kapasitesidir. </a:t>
            </a:r>
          </a:p>
          <a:p>
            <a:r>
              <a:rPr lang="tr-TR" dirty="0" err="1" smtClean="0"/>
              <a:t>Fliker</a:t>
            </a:r>
            <a:r>
              <a:rPr lang="tr-TR" dirty="0" smtClean="0"/>
              <a:t>, akım ve gerilim </a:t>
            </a:r>
            <a:r>
              <a:rPr lang="tr-TR" dirty="0" err="1" smtClean="0"/>
              <a:t>harmonikleri</a:t>
            </a:r>
            <a:r>
              <a:rPr lang="tr-TR" dirty="0" smtClean="0"/>
              <a:t> ve diğer teknik hususlar yönetmelikle belirlenmiştir.</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solidFill>
                  <a:srgbClr val="FF0000"/>
                </a:solidFill>
              </a:rPr>
              <a:t>Kullanıcı Zararlarının Tazmini</a:t>
            </a:r>
            <a:br>
              <a:rPr lang="tr-TR" sz="2400" dirty="0" smtClean="0">
                <a:solidFill>
                  <a:srgbClr val="FF0000"/>
                </a:solidFill>
              </a:rPr>
            </a:br>
            <a:endParaRPr lang="tr-TR" sz="2400" dirty="0">
              <a:solidFill>
                <a:srgbClr val="FF0000"/>
              </a:solidFill>
            </a:endParaRPr>
          </a:p>
        </p:txBody>
      </p:sp>
      <p:sp>
        <p:nvSpPr>
          <p:cNvPr id="3" name="2 İçerik Yer Tutucusu"/>
          <p:cNvSpPr>
            <a:spLocks noGrp="1"/>
          </p:cNvSpPr>
          <p:nvPr>
            <p:ph idx="1"/>
          </p:nvPr>
        </p:nvSpPr>
        <p:spPr/>
        <p:txBody>
          <a:bodyPr/>
          <a:lstStyle/>
          <a:p>
            <a:pPr algn="just"/>
            <a:r>
              <a:rPr lang="tr-TR" sz="2400" dirty="0" smtClean="0"/>
              <a:t>Kullanıcıya ödenen tazminatlar, kullanıcının kendi hatasından kaynaklanmaması kaydı ile, kullanıcıya ait teçhizatta ortaya çıkan zararın talep edilmesi yönündeki haklarını ortadan kaldırmaz. Zarar gören teçhizatın tamir masrafını belgeleyen faturanın ibraz edilmesi, zararın elektrik kesintisi veya dalgalanmalarından kaynaklandığının belgelenmesi ve bu durumun Dağıtım Şirketinin kesinti yer ve zamanına ilişkin tuttuğu kayıtlarla uyuşması halinde zarar Dağıtım Şirketi tarafından tazmin edilir.</a:t>
            </a:r>
            <a:endParaRPr lang="tr-TR" sz="24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Kalitenin Denetimi</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dirty="0" smtClean="0"/>
              <a:t>Kurum, elektrik enerjisinin tedarik sürekliliği, ticari ve teknik kalitesinin dağıtım şirketi tarafından ilgili standartlara uygun şekilde ölçümlenerek kayıt altına alınması ve bu göstergelere ilişkin dağıtım şirketinin performansının belirlenmesine esas tüm süreç ve veriler ile diğer tüm bilgi ve belgeleri denetler ve/veya denetlettirir.</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Yerinde Denetim</a:t>
            </a:r>
            <a:endParaRPr lang="tr-TR" dirty="0">
              <a:solidFill>
                <a:srgbClr val="FF0000"/>
              </a:solidFill>
            </a:endParaRPr>
          </a:p>
        </p:txBody>
      </p:sp>
      <p:sp>
        <p:nvSpPr>
          <p:cNvPr id="3" name="2 İçerik Yer Tutucusu"/>
          <p:cNvSpPr>
            <a:spLocks noGrp="1"/>
          </p:cNvSpPr>
          <p:nvPr>
            <p:ph idx="1"/>
          </p:nvPr>
        </p:nvSpPr>
        <p:spPr>
          <a:xfrm>
            <a:off x="457200" y="947420"/>
            <a:ext cx="8229600" cy="4381818"/>
          </a:xfrm>
        </p:spPr>
        <p:txBody>
          <a:bodyPr/>
          <a:lstStyle/>
          <a:p>
            <a:pPr algn="just"/>
            <a:r>
              <a:rPr lang="tr-TR" sz="2200" dirty="0" smtClean="0"/>
              <a:t>Müşteri şikayeti üzerine veya rutin olarak Kurum tarafından dağıtım bölgesinde gerçekleştirilen denetimdir. </a:t>
            </a:r>
          </a:p>
          <a:p>
            <a:pPr algn="just"/>
            <a:r>
              <a:rPr lang="tr-TR" sz="2200" dirty="0" smtClean="0"/>
              <a:t>Dağıtım şirketlerinin yerinde denetimi, bu Yönetmeliğin ilgili hükümleri uyarınca Kuruma yapılan bildirimler ile sunulan tablo ve raporların ön incelemesinin ardından gerek görüldüğü hallerde veya dağıtım bölgelerinden gelen müşteri şikâyetleri üzerine gerçekleştirilir. Yerinde denetim sırasında tedarik sürekliliğine, ticari kaliteye ve teknik kaliteye ilişkin verilerin doğruluğu, farklı doğruluk ve kesinlik ölçüm göstergeleri yardımıyla da kontrol edilebilir. </a:t>
            </a:r>
          </a:p>
          <a:p>
            <a:pPr algn="just"/>
            <a:endParaRPr lang="tr-TR" sz="2200" dirty="0" smtClean="0"/>
          </a:p>
          <a:p>
            <a:pPr algn="just"/>
            <a:endParaRPr lang="tr-TR" sz="2200" dirty="0" smtClean="0"/>
          </a:p>
          <a:p>
            <a:pPr algn="just"/>
            <a:endParaRPr lang="tr-TR" sz="2200" dirty="0" smtClean="0"/>
          </a:p>
          <a:p>
            <a:pPr>
              <a:buNone/>
            </a:pPr>
            <a:endParaRPr lang="tr-TR" sz="2200" dirty="0" smtClean="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95400" y="222035"/>
            <a:ext cx="7848600" cy="437935"/>
          </a:xfrm>
        </p:spPr>
        <p:txBody>
          <a:bodyPr/>
          <a:lstStyle/>
          <a:p>
            <a:r>
              <a:rPr lang="tr-TR" dirty="0" smtClean="0">
                <a:solidFill>
                  <a:srgbClr val="FF0000"/>
                </a:solidFill>
              </a:rPr>
              <a:t>Uzaktan Kontrol ve İzleme İle Denetim</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400" dirty="0" smtClean="0"/>
              <a:t>Uzaktan Kontrol ve İzleme: Kurulacak sistemler yardımıyla kalitenin sürekli şekilde, daha güvenilir ve daha az emek harcanarak denetimidir. 01/01/2013 tarihi itibariyle bu sistemlerin işletilmeye başlanması gerekmektedir. Kurulacak sistemlerin, peyderpey daha fazla kullanıcıyı kapsaması beklenmektedir.</a:t>
            </a:r>
          </a:p>
          <a:p>
            <a:pPr algn="just"/>
            <a:r>
              <a:rPr lang="tr-TR" sz="2400" dirty="0" smtClean="0"/>
              <a:t>Kurulacak sistemlerin bedeli, gelir tavanı içerisinde EPDK tarafından onaylanmıştır (tarifeler yoluyla ödenecektir).</a:t>
            </a:r>
          </a:p>
          <a:p>
            <a:endParaRPr lang="tr-TR" sz="24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2354" name="Rectangle 2"/>
          <p:cNvSpPr>
            <a:spLocks noGrp="1" noChangeArrowheads="1"/>
          </p:cNvSpPr>
          <p:nvPr>
            <p:ph type="title"/>
          </p:nvPr>
        </p:nvSpPr>
        <p:spPr>
          <a:xfrm>
            <a:off x="323850" y="130764"/>
            <a:ext cx="8686800" cy="440403"/>
          </a:xfrm>
        </p:spPr>
        <p:txBody>
          <a:bodyPr/>
          <a:lstStyle/>
          <a:p>
            <a:pPr algn="r"/>
            <a:r>
              <a:rPr lang="tr-TR" b="1" dirty="0">
                <a:solidFill>
                  <a:srgbClr val="FF0000"/>
                </a:solidFill>
              </a:rPr>
              <a:t>Elektrik Piyasası Reformunun Avantajları</a:t>
            </a:r>
          </a:p>
        </p:txBody>
      </p:sp>
      <p:sp>
        <p:nvSpPr>
          <p:cNvPr id="1252355" name="Rectangle 3"/>
          <p:cNvSpPr>
            <a:spLocks noGrp="1" noChangeArrowheads="1"/>
          </p:cNvSpPr>
          <p:nvPr>
            <p:ph type="body" sz="half" idx="1"/>
          </p:nvPr>
        </p:nvSpPr>
        <p:spPr>
          <a:xfrm>
            <a:off x="457200" y="1243489"/>
            <a:ext cx="8553450" cy="3517051"/>
          </a:xfrm>
        </p:spPr>
        <p:txBody>
          <a:bodyPr/>
          <a:lstStyle/>
          <a:p>
            <a:pPr marL="469900" indent="-469900"/>
            <a:r>
              <a:rPr lang="tr-TR" dirty="0"/>
              <a:t>Üretim ve elektrik ticaretinde</a:t>
            </a:r>
            <a:r>
              <a:rPr lang="tr-TR" sz="3600" dirty="0"/>
              <a:t> </a:t>
            </a:r>
            <a:r>
              <a:rPr lang="tr-TR" dirty="0"/>
              <a:t>rekabetten kaynaklanan fiyat düşüşleri </a:t>
            </a:r>
          </a:p>
          <a:p>
            <a:pPr marL="469900" indent="-469900"/>
            <a:r>
              <a:rPr lang="tr-TR" dirty="0"/>
              <a:t>Yatırım maliyetlerinde sağlanacak tasarruflar</a:t>
            </a:r>
          </a:p>
          <a:p>
            <a:pPr marL="469900" indent="-469900"/>
            <a:r>
              <a:rPr lang="tr-TR" dirty="0"/>
              <a:t>İşgücü verimliliğinde ve ekonomik etkinlikte artış</a:t>
            </a:r>
          </a:p>
          <a:p>
            <a:pPr marL="469900" indent="-469900"/>
            <a:r>
              <a:rPr lang="tr-TR" dirty="0"/>
              <a:t>Çevresel performanslarda iyileşme</a:t>
            </a:r>
          </a:p>
          <a:p>
            <a:pPr marL="469900" indent="-469900"/>
            <a:r>
              <a:rPr lang="tr-TR" dirty="0"/>
              <a:t>Enerji sektöründe yeni hizmetlerin, yeni ticaret yöntemleri ve kanallarının</a:t>
            </a:r>
            <a:r>
              <a:rPr lang="tr-TR" sz="3600" dirty="0"/>
              <a:t> </a:t>
            </a:r>
            <a:r>
              <a:rPr lang="tr-TR" dirty="0"/>
              <a:t>ortaya çıkışı</a:t>
            </a:r>
            <a:r>
              <a:rPr lang="tr-TR" sz="3600" dirty="0"/>
              <a:t>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Kaliteli Hizmet Yükümlülüğü</a:t>
            </a:r>
            <a:endParaRPr lang="tr-TR" dirty="0">
              <a:solidFill>
                <a:srgbClr val="FF0000"/>
              </a:solidFill>
            </a:endParaRPr>
          </a:p>
        </p:txBody>
      </p:sp>
      <p:sp>
        <p:nvSpPr>
          <p:cNvPr id="3" name="2 İçerik Yer Tutucusu"/>
          <p:cNvSpPr>
            <a:spLocks noGrp="1"/>
          </p:cNvSpPr>
          <p:nvPr>
            <p:ph idx="1"/>
          </p:nvPr>
        </p:nvSpPr>
        <p:spPr>
          <a:xfrm>
            <a:off x="357158" y="721654"/>
            <a:ext cx="8572560" cy="4607584"/>
          </a:xfrm>
        </p:spPr>
        <p:txBody>
          <a:bodyPr/>
          <a:lstStyle/>
          <a:p>
            <a:pPr algn="just"/>
            <a:r>
              <a:rPr lang="tr-TR" sz="2400" dirty="0" smtClean="0"/>
              <a:t>Elektrik Piyasasında Dağıtım Sisteminde Sunulan Elektrik Enerjisinin Tedarik Sürekliliği, Ticari Ve Teknik Kalitesi Hakkında Yönetmelik uyarınca, hizmet kalitesi </a:t>
            </a:r>
            <a:r>
              <a:rPr lang="tr-TR" sz="2400" dirty="0" smtClean="0">
                <a:solidFill>
                  <a:srgbClr val="FF0000"/>
                </a:solidFill>
              </a:rPr>
              <a:t>dağıtım şirketinin </a:t>
            </a:r>
            <a:r>
              <a:rPr lang="tr-TR" sz="2400" dirty="0" smtClean="0"/>
              <a:t>sorumluluğundadır.</a:t>
            </a:r>
          </a:p>
          <a:p>
            <a:pPr algn="just"/>
            <a:r>
              <a:rPr lang="tr-TR" sz="2400" dirty="0" smtClean="0"/>
              <a:t>Halihazırda dağıtım ve perakende satış faaliyetleri dikey bütünleşik yapıda dağıtım şirketleri uhdesinde olduğundan, ticari kalite başlığı altındaki perakende satış ile ilgili sorumluluk da dağıtım şirketine aittir.</a:t>
            </a:r>
          </a:p>
          <a:p>
            <a:pPr algn="just"/>
            <a:r>
              <a:rPr lang="tr-TR" sz="2400" dirty="0" smtClean="0"/>
              <a:t>OSB’ler “OSB dağıtım lisansı” sahibi olup, OSB içerisindeki hizmet kalitesinden sorumludur.</a:t>
            </a:r>
          </a:p>
          <a:p>
            <a:pPr algn="just">
              <a:buNone/>
            </a:pPr>
            <a:endParaRPr lang="tr-TR" sz="2400" dirty="0"/>
          </a:p>
        </p:txBody>
      </p:sp>
      <p:sp>
        <p:nvSpPr>
          <p:cNvPr id="4" name="3 Veri Yer Tutucusu"/>
          <p:cNvSpPr>
            <a:spLocks noGrp="1"/>
          </p:cNvSpPr>
          <p:nvPr>
            <p:ph type="dt" sz="half" idx="10"/>
          </p:nvPr>
        </p:nvSpPr>
        <p:spPr/>
        <p:txBody>
          <a:bodyPr/>
          <a:lstStyle/>
          <a:p>
            <a:pPr>
              <a:defRPr/>
            </a:pPr>
            <a:r>
              <a:rPr lang="tr-TR" dirty="0" smtClean="0"/>
              <a:t>15/11/2011</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Üretim ve dağıtım tesisleri denetimi</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b="1" dirty="0" smtClean="0">
                <a:latin typeface="Calibri" pitchFamily="34" charset="0"/>
              </a:rPr>
              <a:t>Elektrik Piyasasında Faaliyet Gösteren Üretim ve Dağıtım Şirketlerinin Lisansları Kapsamındaki Faaliyetlerinin İncelenmesine ve Denetlenmesine İlişkin Yönetmelik 12 Ekim 2011 tarihli Resmî Gazete’de yayımlanmıştır.</a:t>
            </a:r>
          </a:p>
          <a:p>
            <a:pPr algn="just"/>
            <a:r>
              <a:rPr lang="tr-TR" b="1" dirty="0" smtClean="0">
                <a:latin typeface="Calibri" pitchFamily="34" charset="0"/>
              </a:rPr>
              <a:t>Kurum tarafından, </a:t>
            </a:r>
            <a:r>
              <a:rPr lang="tr-TR" b="1" i="1" dirty="0" smtClean="0">
                <a:latin typeface="Calibri" pitchFamily="34" charset="0"/>
              </a:rPr>
              <a:t>yeterliliğe ilişkin şartların, birim denetim hizmet bedeli teklif listesinin ve denetim bölge/bölgelerinin</a:t>
            </a:r>
            <a:r>
              <a:rPr lang="tr-TR" b="1" dirty="0" smtClean="0">
                <a:latin typeface="Calibri" pitchFamily="34" charset="0"/>
              </a:rPr>
              <a:t> yer aldığı ilan metninin yayımlanması beklenmektedir.</a:t>
            </a:r>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1"/>
            <a:ext cx="7848600" cy="437935"/>
          </a:xfrm>
        </p:spPr>
        <p:txBody>
          <a:bodyPr/>
          <a:lstStyle/>
          <a:p>
            <a:r>
              <a:rPr lang="tr-TR" dirty="0" smtClean="0">
                <a:solidFill>
                  <a:schemeClr val="accent1">
                    <a:lumMod val="50000"/>
                  </a:schemeClr>
                </a:solidFill>
              </a:rPr>
              <a:t>Denetim hizmeti alım süreci şeması</a:t>
            </a:r>
            <a:endParaRPr lang="tr-TR" dirty="0">
              <a:solidFill>
                <a:schemeClr val="accent1">
                  <a:lumMod val="50000"/>
                </a:schemeClr>
              </a:solidFill>
            </a:endParaRPr>
          </a:p>
        </p:txBody>
      </p:sp>
      <p:sp>
        <p:nvSpPr>
          <p:cNvPr id="3" name="2 İçerik Yer Tutucusu"/>
          <p:cNvSpPr>
            <a:spLocks noGrp="1"/>
          </p:cNvSpPr>
          <p:nvPr>
            <p:ph idx="1"/>
          </p:nvPr>
        </p:nvSpPr>
        <p:spPr/>
        <p:txBody>
          <a:bodyPr/>
          <a:lstStyle/>
          <a:p>
            <a:pPr>
              <a:buNone/>
            </a:pPr>
            <a:r>
              <a:rPr lang="tr-TR" dirty="0" smtClean="0"/>
              <a:t> </a:t>
            </a:r>
          </a:p>
          <a:p>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32</a:t>
            </a:fld>
            <a:endParaRPr lang="en-US"/>
          </a:p>
        </p:txBody>
      </p:sp>
      <p:sp>
        <p:nvSpPr>
          <p:cNvPr id="8" name="AutoShape 1"/>
          <p:cNvSpPr>
            <a:spLocks noChangeArrowheads="1"/>
          </p:cNvSpPr>
          <p:nvPr/>
        </p:nvSpPr>
        <p:spPr bwMode="auto">
          <a:xfrm>
            <a:off x="214284" y="1110247"/>
            <a:ext cx="2214578" cy="1609885"/>
          </a:xfrm>
          <a:prstGeom prst="flowChartProcess">
            <a:avLst/>
          </a:prstGeom>
          <a:solidFill>
            <a:schemeClr val="accent1">
              <a:lumMod val="60000"/>
              <a:lumOff val="40000"/>
            </a:schemeClr>
          </a:solidFill>
          <a:ln w="9525">
            <a:solidFill>
              <a:srgbClr val="000000"/>
            </a:solidFill>
            <a:miter lim="800000"/>
            <a:headEnd/>
            <a:tailEnd/>
          </a:ln>
        </p:spPr>
        <p:txBody>
          <a:bodyPr wrap="square" lIns="91440" tIns="45720" rIns="91440" bIns="4572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1">
              <a:defRPr sz="1000"/>
            </a:pPr>
            <a:r>
              <a:rPr lang="tr-TR" sz="1400" b="1" i="0" strike="noStrike" dirty="0">
                <a:solidFill>
                  <a:srgbClr val="002060"/>
                </a:solidFill>
                <a:latin typeface="Calibri"/>
              </a:rPr>
              <a:t>Kurum tarafından </a:t>
            </a:r>
            <a:r>
              <a:rPr lang="tr-TR" sz="1400" b="1" i="1" strike="noStrike" dirty="0">
                <a:solidFill>
                  <a:srgbClr val="002060"/>
                </a:solidFill>
                <a:latin typeface="Calibri"/>
              </a:rPr>
              <a:t>yeterliliğe ilişkin şartların, birim denetim hizmet bedeli teklif listesinin ve denetim bölge</a:t>
            </a:r>
            <a:r>
              <a:rPr lang="tr-TR" sz="1400" b="1" i="1" strike="noStrike" dirty="0" smtClean="0">
                <a:solidFill>
                  <a:srgbClr val="002060"/>
                </a:solidFill>
                <a:latin typeface="Calibri"/>
              </a:rPr>
              <a:t>/ bölgelerinin</a:t>
            </a:r>
            <a:r>
              <a:rPr lang="tr-TR" sz="1400" b="1" i="0" strike="noStrike" dirty="0" smtClean="0">
                <a:solidFill>
                  <a:srgbClr val="002060"/>
                </a:solidFill>
                <a:latin typeface="Calibri"/>
              </a:rPr>
              <a:t> yer </a:t>
            </a:r>
            <a:r>
              <a:rPr lang="tr-TR" sz="1400" b="1" i="1" dirty="0" smtClean="0">
                <a:solidFill>
                  <a:srgbClr val="002060"/>
                </a:solidFill>
                <a:latin typeface="Calibri"/>
              </a:rPr>
              <a:t>aldığı </a:t>
            </a:r>
            <a:r>
              <a:rPr lang="tr-TR" sz="1400" b="1" i="1" dirty="0">
                <a:solidFill>
                  <a:srgbClr val="002060"/>
                </a:solidFill>
                <a:latin typeface="Calibri"/>
              </a:rPr>
              <a:t>ilan </a:t>
            </a:r>
            <a:r>
              <a:rPr lang="tr-TR" sz="1400" b="1" i="1" dirty="0" smtClean="0">
                <a:solidFill>
                  <a:srgbClr val="002060"/>
                </a:solidFill>
                <a:latin typeface="Calibri"/>
              </a:rPr>
              <a:t>metni</a:t>
            </a:r>
            <a:r>
              <a:rPr lang="tr-TR" sz="1400" b="1" i="0" strike="noStrike" dirty="0" smtClean="0">
                <a:solidFill>
                  <a:sysClr val="windowText" lastClr="000000"/>
                </a:solidFill>
                <a:latin typeface="Times New Roman"/>
                <a:cs typeface="Times New Roman"/>
              </a:rPr>
              <a:t>.</a:t>
            </a:r>
            <a:endParaRPr lang="tr-TR" sz="1400" b="1" i="0" strike="noStrike" dirty="0">
              <a:solidFill>
                <a:sysClr val="windowText" lastClr="000000"/>
              </a:solidFill>
              <a:latin typeface="Times New Roman"/>
              <a:cs typeface="Times New Roman"/>
            </a:endParaRPr>
          </a:p>
          <a:p>
            <a:pPr algn="l" rtl="1">
              <a:defRPr sz="1000"/>
            </a:pPr>
            <a:endParaRPr lang="tr-TR" sz="800" b="0" i="0" strike="noStrike" dirty="0">
              <a:solidFill>
                <a:srgbClr val="000000"/>
              </a:solidFill>
              <a:latin typeface="Times New Roman"/>
              <a:cs typeface="Times New Roman"/>
            </a:endParaRPr>
          </a:p>
        </p:txBody>
      </p:sp>
      <p:sp>
        <p:nvSpPr>
          <p:cNvPr id="1027" name="AutoShape 3"/>
          <p:cNvSpPr>
            <a:spLocks noChangeArrowheads="1"/>
          </p:cNvSpPr>
          <p:nvPr/>
        </p:nvSpPr>
        <p:spPr bwMode="auto">
          <a:xfrm>
            <a:off x="3143240" y="576387"/>
            <a:ext cx="5342973" cy="3254011"/>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sng" strike="noStrike" cap="none" normalizeH="0" baseline="0" dirty="0" smtClean="0">
                <a:ln>
                  <a:noFill/>
                </a:ln>
                <a:solidFill>
                  <a:srgbClr val="7030A0"/>
                </a:solidFill>
                <a:effectLst/>
                <a:latin typeface="Calibri" pitchFamily="34" charset="0"/>
              </a:rPr>
              <a:t>Başvuru Süreci: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İstenen Belgeler:</a:t>
            </a:r>
          </a:p>
          <a:p>
            <a:pPr marL="0" marR="0" lvl="0" indent="0" algn="l" defTabSz="914400" rtl="0" eaLnBrk="1" fontAlgn="base" latinLnBrk="0" hangingPunct="1">
              <a:lnSpc>
                <a:spcPct val="100000"/>
              </a:lnSpc>
              <a:spcBef>
                <a:spcPct val="0"/>
              </a:spcBef>
              <a:spcAft>
                <a:spcPts val="1000"/>
              </a:spcAft>
              <a:buClrTx/>
              <a:buSzTx/>
              <a:buFont typeface="Calibri" pitchFamily="34" charset="0"/>
              <a:buChar char="1"/>
              <a:tabLst/>
            </a:pPr>
            <a:r>
              <a:rPr kumimoji="0" lang="tr-TR" sz="1300" b="1" i="0" u="none" strike="noStrike" cap="none" normalizeH="0" baseline="0" dirty="0" smtClean="0">
                <a:ln>
                  <a:noFill/>
                </a:ln>
                <a:solidFill>
                  <a:srgbClr val="7030A0"/>
                </a:solidFill>
                <a:effectLst/>
                <a:latin typeface="Calibri" pitchFamily="34" charset="0"/>
              </a:rPr>
              <a:t>Ana sözleşmeyi gösterir Ticaret Sicil Gazetesi</a:t>
            </a:r>
          </a:p>
          <a:p>
            <a:pPr marL="0" marR="0" lvl="0" indent="0" algn="l" defTabSz="914400" rtl="0" eaLnBrk="1" fontAlgn="base" latinLnBrk="0" hangingPunct="1">
              <a:lnSpc>
                <a:spcPct val="100000"/>
              </a:lnSpc>
              <a:spcBef>
                <a:spcPct val="0"/>
              </a:spcBef>
              <a:spcAft>
                <a:spcPts val="100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Ana sözleşmede ;</a:t>
            </a:r>
          </a:p>
          <a:p>
            <a:pPr marL="0" marR="0" lvl="0" indent="0" algn="l" defTabSz="914400" rtl="0" eaLnBrk="1" fontAlgn="base" latinLnBrk="0" hangingPunct="1">
              <a:lnSpc>
                <a:spcPct val="100000"/>
              </a:lnSpc>
              <a:spcBef>
                <a:spcPct val="0"/>
              </a:spcBef>
              <a:spcAft>
                <a:spcPts val="1000"/>
              </a:spcAft>
              <a:buClrTx/>
              <a:buSzTx/>
              <a:buFont typeface="Calibri" pitchFamily="34" charset="0"/>
              <a:buChar char="-"/>
              <a:tabLst/>
            </a:pPr>
            <a:r>
              <a:rPr kumimoji="0" lang="tr-TR" sz="1300" b="1" i="0" u="none" strike="noStrike" cap="none" normalizeH="0" baseline="0" dirty="0" smtClean="0">
                <a:ln>
                  <a:noFill/>
                </a:ln>
                <a:solidFill>
                  <a:srgbClr val="7030A0"/>
                </a:solidFill>
                <a:effectLst/>
                <a:latin typeface="Calibri" pitchFamily="34" charset="0"/>
              </a:rPr>
              <a:t>Faaliyet konusu hakkında istenen ifade</a:t>
            </a:r>
          </a:p>
          <a:p>
            <a:pPr marL="0" marR="0" lvl="0" indent="0" algn="l" defTabSz="914400" rtl="0" eaLnBrk="1" fontAlgn="base" latinLnBrk="0" hangingPunct="1">
              <a:lnSpc>
                <a:spcPct val="100000"/>
              </a:lnSpc>
              <a:spcBef>
                <a:spcPct val="0"/>
              </a:spcBef>
              <a:spcAft>
                <a:spcPts val="1000"/>
              </a:spcAft>
              <a:buClrTx/>
              <a:buSzTx/>
              <a:buFont typeface="Calibri" pitchFamily="34" charset="0"/>
              <a:buChar char="-"/>
              <a:tabLst/>
            </a:pPr>
            <a:r>
              <a:rPr kumimoji="0" lang="tr-TR" sz="1300" b="1" i="0" u="none" strike="noStrike" cap="none" normalizeH="0" baseline="0" dirty="0" smtClean="0">
                <a:ln>
                  <a:noFill/>
                </a:ln>
                <a:solidFill>
                  <a:srgbClr val="7030A0"/>
                </a:solidFill>
                <a:effectLst/>
                <a:latin typeface="Calibri" pitchFamily="34" charset="0"/>
              </a:rPr>
              <a:t>Şirket sermayesinin yapısı</a:t>
            </a:r>
            <a:r>
              <a:rPr kumimoji="0" lang="tr-TR" sz="1300" b="1" i="0" u="none" strike="noStrike" cap="none" normalizeH="0" dirty="0" smtClean="0">
                <a:ln>
                  <a:noFill/>
                </a:ln>
                <a:solidFill>
                  <a:srgbClr val="7030A0"/>
                </a:solidFill>
                <a:effectLst/>
                <a:latin typeface="Calibri" pitchFamily="34" charset="0"/>
              </a:rPr>
              <a:t> ile ilgili bilgi</a:t>
            </a:r>
            <a:endParaRPr kumimoji="0" lang="tr-TR" sz="1300" b="1" i="0" u="none" strike="noStrike" cap="none" normalizeH="0" baseline="0" dirty="0" smtClean="0">
              <a:ln>
                <a:noFill/>
              </a:ln>
              <a:solidFill>
                <a:srgbClr val="7030A0"/>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2. Ticaret ve/veya Sanayi Odası kayıt belgesinin onaylı örneği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3- Temsil ve ilzama ilişkin noter tasdikli belge (Başvuru tarihinden önceki son bir aya ait)</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4- En az bir denetim ekibi (3 kişi, en az bir baş denetçi, en az 1 teknik ve en az 1 sosyal bilimler kökenli personel) kuracak şekilde personel istihdamı) oluşturmak üzere çalışan denetçilere ait SGK kaydı veya çalıştırılacaklarına ilişkin taahhütname</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5- Denetim elemanlarının yeterliliklerini ilişkin ve sertifikalandırmaya esas belgeler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6- Başvuru ücreti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7- Denetim elemanlarının ayrıldığı tarihten itibaren denetlenen şirketin bağlı bulunduğu sermaye grubunda çalışmayacağına ilişkin yazılı taahhütnameleri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300" b="1" i="0" u="none" strike="noStrike" cap="none" normalizeH="0" baseline="0" dirty="0" smtClean="0">
                <a:ln>
                  <a:noFill/>
                </a:ln>
                <a:solidFill>
                  <a:srgbClr val="7030A0"/>
                </a:solidFill>
                <a:effectLst/>
                <a:latin typeface="Calibri" pitchFamily="34" charset="0"/>
              </a:rPr>
              <a:t>8- Birim denetim hizmet bedeli teklif listesinin doldurulmuş hali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rgbClr val="002060"/>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endParaRPr>
          </a:p>
        </p:txBody>
      </p:sp>
      <p:pic>
        <p:nvPicPr>
          <p:cNvPr id="11" name="4 Resim"/>
          <p:cNvPicPr>
            <a:picLocks noChangeAspect="1"/>
          </p:cNvPicPr>
          <p:nvPr/>
        </p:nvPicPr>
        <p:blipFill>
          <a:blip r:embed="rId2"/>
          <a:stretch>
            <a:fillRect/>
          </a:stretch>
        </p:blipFill>
        <p:spPr>
          <a:xfrm>
            <a:off x="2428861" y="1665380"/>
            <a:ext cx="612225" cy="133201"/>
          </a:xfrm>
          <a:prstGeom prst="rect">
            <a:avLst/>
          </a:prstGeom>
          <a:solidFill>
            <a:schemeClr val="accent2"/>
          </a:solidFill>
        </p:spPr>
      </p:pic>
      <p:pic>
        <p:nvPicPr>
          <p:cNvPr id="12" name="2 Resim"/>
          <p:cNvPicPr>
            <a:picLocks noChangeAspect="1"/>
          </p:cNvPicPr>
          <p:nvPr/>
        </p:nvPicPr>
        <p:blipFill>
          <a:blip r:embed="rId3"/>
          <a:stretch>
            <a:fillRect/>
          </a:stretch>
        </p:blipFill>
        <p:spPr>
          <a:xfrm>
            <a:off x="1571605" y="2664619"/>
            <a:ext cx="257143" cy="407044"/>
          </a:xfrm>
          <a:prstGeom prst="rect">
            <a:avLst/>
          </a:prstGeom>
          <a:solidFill>
            <a:schemeClr val="accent2"/>
          </a:solidFill>
        </p:spPr>
      </p:pic>
      <p:pic>
        <p:nvPicPr>
          <p:cNvPr id="13" name="6 Resim"/>
          <p:cNvPicPr>
            <a:picLocks noChangeAspect="1"/>
          </p:cNvPicPr>
          <p:nvPr/>
        </p:nvPicPr>
        <p:blipFill>
          <a:blip r:embed="rId4"/>
          <a:stretch>
            <a:fillRect/>
          </a:stretch>
        </p:blipFill>
        <p:spPr>
          <a:xfrm>
            <a:off x="285720" y="3164239"/>
            <a:ext cx="2700339" cy="1831938"/>
          </a:xfrm>
          <a:prstGeom prst="rect">
            <a:avLst/>
          </a:prstGeom>
        </p:spPr>
      </p:pic>
      <p:pic>
        <p:nvPicPr>
          <p:cNvPr id="14" name="7 Resim"/>
          <p:cNvPicPr>
            <a:picLocks noChangeAspect="1"/>
          </p:cNvPicPr>
          <p:nvPr/>
        </p:nvPicPr>
        <p:blipFill>
          <a:blip r:embed="rId5"/>
          <a:stretch>
            <a:fillRect/>
          </a:stretch>
        </p:blipFill>
        <p:spPr>
          <a:xfrm>
            <a:off x="3286116" y="4218991"/>
            <a:ext cx="5857884" cy="832699"/>
          </a:xfrm>
          <a:prstGeom prst="rect">
            <a:avLst/>
          </a:prstGeom>
        </p:spPr>
      </p:pic>
      <p:pic>
        <p:nvPicPr>
          <p:cNvPr id="15" name="2 Resim"/>
          <p:cNvPicPr>
            <a:picLocks noChangeAspect="1"/>
          </p:cNvPicPr>
          <p:nvPr/>
        </p:nvPicPr>
        <p:blipFill>
          <a:blip r:embed="rId3"/>
          <a:stretch>
            <a:fillRect/>
          </a:stretch>
        </p:blipFill>
        <p:spPr>
          <a:xfrm>
            <a:off x="5715009" y="3885911"/>
            <a:ext cx="257143" cy="407044"/>
          </a:xfrm>
          <a:prstGeom prst="rect">
            <a:avLst/>
          </a:prstGeom>
          <a:solidFill>
            <a:schemeClr val="accent2"/>
          </a:solid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OSB’lerin Sorumlulukları</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000" dirty="0" smtClean="0"/>
              <a:t>OSB’lerin sorumlulukları, “Organize Sanayi Bölgelerinin Elektrik Piyasası Faaliyetlerine İlişkin Yönetmelik” ile düzenlenmiştir. </a:t>
            </a:r>
          </a:p>
          <a:p>
            <a:pPr algn="just"/>
            <a:r>
              <a:rPr lang="tr-TR" sz="2000" dirty="0" smtClean="0"/>
              <a:t>Yönetmelik, 4562 sayılı Organize Sanayi Bölgeleri Kanununa göre kurulan OSB’lerin, 4628 sayılı Elektrik Piyasası Kanununun 2 </a:t>
            </a:r>
            <a:r>
              <a:rPr lang="tr-TR" sz="2000" dirty="0" err="1" smtClean="0"/>
              <a:t>nci</a:t>
            </a:r>
            <a:r>
              <a:rPr lang="tr-TR" sz="2000" dirty="0" smtClean="0"/>
              <a:t> maddesinin dördüncü fıkrasının (g) bendi çerçevesinde </a:t>
            </a:r>
            <a:r>
              <a:rPr lang="tr-TR" sz="2000" dirty="0" smtClean="0">
                <a:solidFill>
                  <a:srgbClr val="FF0000"/>
                </a:solidFill>
              </a:rPr>
              <a:t>yürütecekleri faaliyetlere ilişkin hak ve yükümlülüklerinin belirlenmesi</a:t>
            </a:r>
            <a:r>
              <a:rPr lang="tr-TR" sz="2000" dirty="0" smtClean="0"/>
              <a:t>, ürettiği veya serbest tüketici sıfatıyla temin ve tedarik ettiği elektrik enerjisinin katılımcılarının kullanımına sunulması, OSB’lere lisans verilmesi ve dağıtım bedelleri ile diğer hizmet bedellerinin belirlenmesi ve yürütülecek diğer faaliyetler ile ilgili hususları kapsar.</a:t>
            </a:r>
          </a:p>
          <a:p>
            <a:pPr algn="just"/>
            <a:endParaRPr lang="tr-TR" sz="20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OSB’lerin Sorumlulukları</a:t>
            </a:r>
            <a:endParaRPr lang="tr-TR" dirty="0">
              <a:solidFill>
                <a:srgbClr val="FF0000"/>
              </a:solidFill>
            </a:endParaRPr>
          </a:p>
        </p:txBody>
      </p:sp>
      <p:sp>
        <p:nvSpPr>
          <p:cNvPr id="3" name="2 İçerik Yer Tutucusu"/>
          <p:cNvSpPr>
            <a:spLocks noGrp="1"/>
          </p:cNvSpPr>
          <p:nvPr>
            <p:ph idx="1"/>
          </p:nvPr>
        </p:nvSpPr>
        <p:spPr>
          <a:xfrm>
            <a:off x="0" y="777167"/>
            <a:ext cx="8858280" cy="4552071"/>
          </a:xfrm>
        </p:spPr>
        <p:txBody>
          <a:bodyPr/>
          <a:lstStyle/>
          <a:p>
            <a:pPr algn="just"/>
            <a:r>
              <a:rPr lang="tr-TR" sz="2000" b="1" dirty="0" smtClean="0"/>
              <a:t>Yönetmeliğin 11 inci maddesi (OSB’nin lisansları kapsamındaki görev ve sorumlulukları):</a:t>
            </a:r>
            <a:endParaRPr lang="tr-TR" sz="2000" dirty="0" smtClean="0"/>
          </a:p>
          <a:p>
            <a:pPr algn="just">
              <a:buNone/>
            </a:pPr>
            <a:r>
              <a:rPr lang="tr-TR" sz="2000" dirty="0" smtClean="0"/>
              <a:t>    (1) OSB, onaylı sınırları içerisinde katılımcılarına elektrik enerjisi temin etmekten, </a:t>
            </a:r>
            <a:r>
              <a:rPr lang="tr-TR" sz="2000" dirty="0" smtClean="0">
                <a:solidFill>
                  <a:srgbClr val="FF0000"/>
                </a:solidFill>
              </a:rPr>
              <a:t>dağıtım tesislerinin gerekli yenileme ve genişleme yatırımları ile işletme ve bakımını yapmaktan</a:t>
            </a:r>
            <a:r>
              <a:rPr lang="tr-TR" sz="2000" dirty="0" smtClean="0"/>
              <a:t>, elektrik enerjisinin; verimli, </a:t>
            </a:r>
            <a:r>
              <a:rPr lang="tr-TR" sz="2000" dirty="0" smtClean="0">
                <a:solidFill>
                  <a:srgbClr val="FF0000"/>
                </a:solidFill>
              </a:rPr>
              <a:t>kaliteli</a:t>
            </a:r>
            <a:r>
              <a:rPr lang="tr-TR" sz="2000" dirty="0" smtClean="0"/>
              <a:t>, </a:t>
            </a:r>
            <a:r>
              <a:rPr lang="tr-TR" sz="2000" dirty="0" smtClean="0">
                <a:solidFill>
                  <a:srgbClr val="FF0000"/>
                </a:solidFill>
              </a:rPr>
              <a:t>kesintisiz ve güvenilir olarak</a:t>
            </a:r>
            <a:r>
              <a:rPr lang="tr-TR" sz="2000" dirty="0" smtClean="0"/>
              <a:t> katılımcılarına sunumu ve kayıp-kaçağın önlenmesi ile ilgili her türlü önlemi almaktan, katılımcılarına eşit taraflar arasında ayrım gözetmeksizin sisteme erişim ve sistemi kullanım imkanı sağlamaktan sorumludur. OSB’nin onaylı sınırları içerisindeki elektrik piyasasına ilişkin faaliyetlerini ilgili mevzuata uygun olarak yürütmesi esastır</a:t>
            </a:r>
          </a:p>
          <a:p>
            <a:pPr algn="just">
              <a:buNone/>
            </a:pPr>
            <a:r>
              <a:rPr lang="tr-TR" sz="2000" dirty="0" smtClean="0"/>
              <a:t>   (4) OSB, ölçü devrelerinin kontrolü ve sayaç endekslerin okunması ile tahakkuk ve tahsilatından sorumludur. </a:t>
            </a:r>
            <a:endParaRPr lang="tr-TR" sz="2000" dirty="0"/>
          </a:p>
        </p:txBody>
      </p:sp>
      <p:sp>
        <p:nvSpPr>
          <p:cNvPr id="4" name="3 Veri Yer Tutucusu"/>
          <p:cNvSpPr>
            <a:spLocks noGrp="1"/>
          </p:cNvSpPr>
          <p:nvPr>
            <p:ph type="dt" sz="half" idx="10"/>
          </p:nvPr>
        </p:nvSpPr>
        <p:spPr/>
        <p:txBody>
          <a:bodyPr/>
          <a:lstStyle/>
          <a:p>
            <a:pPr>
              <a:defRPr/>
            </a:pPr>
            <a:r>
              <a:rPr lang="tr-TR" dirty="0" smtClean="0"/>
              <a:t>15/11/2011</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OSB’lerin Sorumlulukları</a:t>
            </a:r>
            <a:endParaRPr lang="tr-TR" dirty="0">
              <a:solidFill>
                <a:srgbClr val="FF0000"/>
              </a:solidFill>
            </a:endParaRPr>
          </a:p>
        </p:txBody>
      </p:sp>
      <p:sp>
        <p:nvSpPr>
          <p:cNvPr id="3" name="2 İçerik Yer Tutucusu"/>
          <p:cNvSpPr>
            <a:spLocks noGrp="1"/>
          </p:cNvSpPr>
          <p:nvPr>
            <p:ph idx="1"/>
          </p:nvPr>
        </p:nvSpPr>
        <p:spPr/>
        <p:txBody>
          <a:bodyPr/>
          <a:lstStyle/>
          <a:p>
            <a:pPr algn="just"/>
            <a:r>
              <a:rPr lang="tr-TR" sz="2000" b="1" dirty="0" smtClean="0"/>
              <a:t>Elektrik enerjisi tedarik sözleşmesi</a:t>
            </a:r>
            <a:endParaRPr lang="tr-TR" sz="2000" dirty="0" smtClean="0"/>
          </a:p>
          <a:p>
            <a:pPr algn="just">
              <a:buNone/>
            </a:pPr>
            <a:r>
              <a:rPr lang="tr-TR" sz="2000" b="1" dirty="0" smtClean="0"/>
              <a:t>    MADDE 26-</a:t>
            </a:r>
            <a:r>
              <a:rPr lang="tr-TR" sz="2000" dirty="0" smtClean="0"/>
              <a:t> (1) OSB ile elektrik enerjisinin verileceği katılımcısı arasında yapılacak sözleşme, bağlantı gücünde değişiklik yapılması, </a:t>
            </a:r>
            <a:r>
              <a:rPr lang="tr-TR" sz="2000" dirty="0" smtClean="0">
                <a:solidFill>
                  <a:srgbClr val="FF0000"/>
                </a:solidFill>
              </a:rPr>
              <a:t>hizmet kalitesi</a:t>
            </a:r>
            <a:r>
              <a:rPr lang="tr-TR" sz="2000" dirty="0" smtClean="0"/>
              <a:t>, katılımcı grupları, </a:t>
            </a:r>
            <a:r>
              <a:rPr lang="tr-TR" sz="2000" dirty="0" smtClean="0">
                <a:solidFill>
                  <a:srgbClr val="FF0000"/>
                </a:solidFill>
              </a:rPr>
              <a:t>elektrik kesintileri</a:t>
            </a:r>
            <a:r>
              <a:rPr lang="tr-TR" sz="2000" dirty="0" smtClean="0"/>
              <a:t>, kaçak ve usulsüz elektrik enerjisi tüketimi, sayaç ve ölçü devreleri, </a:t>
            </a:r>
            <a:r>
              <a:rPr lang="tr-TR" sz="2000" dirty="0" smtClean="0">
                <a:solidFill>
                  <a:srgbClr val="FF0000"/>
                </a:solidFill>
              </a:rPr>
              <a:t>sayaç yeri, sayaç kontrolü, sayacın tüketim kaydetmemesi, sayacın doğru tüketim kaydetmemesi, elektrik enerjisi tüketim miktarının tespiti ve ödeme bildiriminde bulunulması, hatalı bildirimde bulunulması, zamanında ödenmeyen borçlar, kesilmiş olan elektriğin yeniden bağlanması, OSB güvence bedeli,</a:t>
            </a:r>
            <a:r>
              <a:rPr lang="tr-TR" sz="2000" dirty="0" smtClean="0"/>
              <a:t> kayıtların tutulması ve raporlama, katılımcıların bilgilendirilmesi gibi hususları içerir. </a:t>
            </a:r>
          </a:p>
          <a:p>
            <a:pPr algn="just"/>
            <a:r>
              <a:rPr lang="tr-TR" sz="2000" dirty="0" smtClean="0"/>
              <a:t> </a:t>
            </a:r>
          </a:p>
          <a:p>
            <a:pPr algn="just"/>
            <a:endParaRPr lang="tr-TR" sz="2000"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Teşekkürler</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lstStyle/>
          <a:p>
            <a:endParaRPr lang="tr-TR" dirty="0" smtClean="0"/>
          </a:p>
          <a:p>
            <a:pPr algn="ctr"/>
            <a:r>
              <a:rPr lang="tr-TR" b="1" dirty="0" err="1" smtClean="0"/>
              <a:t>mgidis</a:t>
            </a:r>
            <a:r>
              <a:rPr lang="tr-TR" b="1" dirty="0" smtClean="0"/>
              <a:t>@</a:t>
            </a:r>
            <a:r>
              <a:rPr lang="tr-TR" b="1" dirty="0" err="1" smtClean="0"/>
              <a:t>epdk</a:t>
            </a:r>
            <a:r>
              <a:rPr lang="tr-TR" b="1" dirty="0" smtClean="0"/>
              <a:t>.</a:t>
            </a:r>
            <a:r>
              <a:rPr lang="tr-TR" b="1" dirty="0" err="1" smtClean="0"/>
              <a:t>org.tr</a:t>
            </a:r>
            <a:endParaRPr lang="tr-TR" b="1"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36</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4402" name="Rectangle 2"/>
          <p:cNvSpPr>
            <a:spLocks noGrp="1" noChangeArrowheads="1"/>
          </p:cNvSpPr>
          <p:nvPr>
            <p:ph type="body" idx="1"/>
          </p:nvPr>
        </p:nvSpPr>
        <p:spPr>
          <a:xfrm>
            <a:off x="238125" y="180109"/>
            <a:ext cx="8437563" cy="4808650"/>
          </a:xfrm>
          <a:noFill/>
          <a:ln/>
        </p:spPr>
        <p:txBody>
          <a:bodyPr/>
          <a:lstStyle/>
          <a:p>
            <a:pPr>
              <a:lnSpc>
                <a:spcPct val="80000"/>
              </a:lnSpc>
              <a:buFontTx/>
              <a:buNone/>
            </a:pPr>
            <a:r>
              <a:rPr lang="tr-TR" sz="1600" b="1" dirty="0"/>
              <a:t>	</a:t>
            </a:r>
          </a:p>
          <a:p>
            <a:pPr>
              <a:lnSpc>
                <a:spcPct val="80000"/>
              </a:lnSpc>
              <a:buFontTx/>
              <a:buNone/>
            </a:pPr>
            <a:r>
              <a:rPr lang="tr-TR" sz="2000" b="1" dirty="0">
                <a:solidFill>
                  <a:srgbClr val="333399"/>
                </a:solidFill>
              </a:rPr>
              <a:t>	</a:t>
            </a:r>
            <a:r>
              <a:rPr lang="tr-TR" sz="2000" b="1" dirty="0" smtClean="0">
                <a:solidFill>
                  <a:srgbClr val="333399"/>
                </a:solidFill>
              </a:rPr>
              <a:t>               </a:t>
            </a:r>
            <a:r>
              <a:rPr lang="tr-TR" sz="3600" b="1" u="sng" dirty="0" smtClean="0">
                <a:solidFill>
                  <a:srgbClr val="CC3300"/>
                </a:solidFill>
              </a:rPr>
              <a:t>Başarılı </a:t>
            </a:r>
            <a:r>
              <a:rPr lang="tr-TR" sz="3600" b="1" u="sng" dirty="0">
                <a:solidFill>
                  <a:srgbClr val="CC3300"/>
                </a:solidFill>
              </a:rPr>
              <a:t>Reformların Sonuçları:</a:t>
            </a:r>
            <a:endParaRPr lang="tr-TR" sz="3600" b="1" dirty="0">
              <a:solidFill>
                <a:srgbClr val="CC3300"/>
              </a:solidFill>
            </a:endParaRPr>
          </a:p>
          <a:p>
            <a:pPr lvl="2" algn="just">
              <a:lnSpc>
                <a:spcPct val="130000"/>
              </a:lnSpc>
            </a:pPr>
            <a:r>
              <a:rPr lang="tr-TR" b="1" dirty="0"/>
              <a:t>Özel sektöre ait şirket sayısında artış</a:t>
            </a:r>
          </a:p>
          <a:p>
            <a:pPr lvl="2" algn="just">
              <a:lnSpc>
                <a:spcPct val="130000"/>
              </a:lnSpc>
            </a:pPr>
            <a:r>
              <a:rPr lang="tr-TR" b="1" dirty="0"/>
              <a:t>Yabancı sermaye yatırımlarında yükselme</a:t>
            </a:r>
          </a:p>
          <a:p>
            <a:pPr lvl="2" algn="just">
              <a:lnSpc>
                <a:spcPct val="130000"/>
              </a:lnSpc>
            </a:pPr>
            <a:r>
              <a:rPr lang="tr-TR" b="1" dirty="0"/>
              <a:t>Kamu bütçesinin düzelmesine katkı</a:t>
            </a:r>
          </a:p>
          <a:p>
            <a:pPr lvl="2" algn="just">
              <a:lnSpc>
                <a:spcPct val="130000"/>
              </a:lnSpc>
            </a:pPr>
            <a:r>
              <a:rPr lang="tr-TR" b="1" dirty="0"/>
              <a:t>Çevre koşullarında iyileşme</a:t>
            </a:r>
          </a:p>
          <a:p>
            <a:pPr lvl="2" algn="just">
              <a:lnSpc>
                <a:spcPct val="130000"/>
              </a:lnSpc>
            </a:pPr>
            <a:r>
              <a:rPr lang="tr-TR" b="1" dirty="0"/>
              <a:t>Enerji fiyatlarında gerileme</a:t>
            </a:r>
          </a:p>
          <a:p>
            <a:pPr lvl="2" algn="just">
              <a:lnSpc>
                <a:spcPct val="130000"/>
              </a:lnSpc>
            </a:pPr>
            <a:r>
              <a:rPr lang="tr-TR" b="1" dirty="0"/>
              <a:t>Verimlilik artışı</a:t>
            </a:r>
          </a:p>
          <a:p>
            <a:pPr lvl="2" algn="just">
              <a:lnSpc>
                <a:spcPct val="130000"/>
              </a:lnSpc>
            </a:pPr>
            <a:r>
              <a:rPr lang="tr-TR" b="1" dirty="0"/>
              <a:t>Hizmet kalitesinde yükselme</a:t>
            </a:r>
          </a:p>
          <a:p>
            <a:pPr lvl="2" algn="just">
              <a:lnSpc>
                <a:spcPct val="130000"/>
              </a:lnSpc>
            </a:pPr>
            <a:r>
              <a:rPr lang="tr-TR" b="1" dirty="0"/>
              <a:t>Sistemin işlemesinde ve </a:t>
            </a:r>
            <a:r>
              <a:rPr lang="tr-TR" b="1" dirty="0" err="1"/>
              <a:t>emreamadelikte</a:t>
            </a:r>
            <a:r>
              <a:rPr lang="tr-TR" b="1" dirty="0"/>
              <a:t> gelişme</a:t>
            </a:r>
          </a:p>
          <a:p>
            <a:pPr lvl="2" algn="just">
              <a:lnSpc>
                <a:spcPct val="130000"/>
              </a:lnSpc>
            </a:pPr>
            <a:r>
              <a:rPr lang="tr-TR" b="1" dirty="0"/>
              <a:t>Kayıp-kaçaklarda azalma</a:t>
            </a:r>
          </a:p>
          <a:p>
            <a:pPr algn="just">
              <a:lnSpc>
                <a:spcPct val="150000"/>
              </a:lnSpc>
              <a:buFontTx/>
              <a:buNone/>
            </a:pPr>
            <a:r>
              <a:rPr lang="tr-TR" sz="1600" b="1" dirty="0"/>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5106" name="Rectangle 2"/>
          <p:cNvSpPr>
            <a:spLocks noGrp="1" noChangeArrowheads="1"/>
          </p:cNvSpPr>
          <p:nvPr>
            <p:ph type="title"/>
          </p:nvPr>
        </p:nvSpPr>
        <p:spPr>
          <a:xfrm>
            <a:off x="1597026" y="22205"/>
            <a:ext cx="7089775" cy="552662"/>
          </a:xfrm>
        </p:spPr>
        <p:txBody>
          <a:bodyPr/>
          <a:lstStyle/>
          <a:p>
            <a:r>
              <a:rPr lang="tr-TR" sz="2800" b="1">
                <a:solidFill>
                  <a:srgbClr val="820000"/>
                </a:solidFill>
              </a:rPr>
              <a:t>Elektrik Dağıtım Sistemi ve Özelleştirme</a:t>
            </a:r>
          </a:p>
        </p:txBody>
      </p:sp>
      <p:sp>
        <p:nvSpPr>
          <p:cNvPr id="815107" name="Rectangle 3"/>
          <p:cNvSpPr>
            <a:spLocks noGrp="1" noChangeArrowheads="1"/>
          </p:cNvSpPr>
          <p:nvPr>
            <p:ph type="body" idx="1"/>
          </p:nvPr>
        </p:nvSpPr>
        <p:spPr/>
        <p:txBody>
          <a:bodyPr/>
          <a:lstStyle/>
          <a:p>
            <a:pPr>
              <a:buFontTx/>
              <a:buNone/>
            </a:pPr>
            <a:r>
              <a:rPr lang="tr-TR" sz="2400" b="1">
                <a:solidFill>
                  <a:srgbClr val="820000"/>
                </a:solidFill>
              </a:rPr>
              <a:t>Elektrik özelleştirmelerinden beklenen temel faydalar;</a:t>
            </a:r>
          </a:p>
          <a:p>
            <a:r>
              <a:rPr lang="tr-TR" sz="2400" b="1">
                <a:solidFill>
                  <a:srgbClr val="820000"/>
                </a:solidFill>
              </a:rPr>
              <a:t>Elektrik üretim ve dağıtım tesislerinin etkin ve verimli bir şekilde işletilmesi suretiyle maliyetlerin düşürülmesi,</a:t>
            </a:r>
          </a:p>
          <a:p>
            <a:r>
              <a:rPr lang="tr-TR" sz="2400" b="1">
                <a:solidFill>
                  <a:srgbClr val="820000"/>
                </a:solidFill>
              </a:rPr>
              <a:t>Elektrik enerjisi arz güvenliğinin sağlanması ve arz kalitesinin artırılması,</a:t>
            </a:r>
          </a:p>
          <a:p>
            <a:r>
              <a:rPr lang="tr-TR" sz="2400" b="1">
                <a:solidFill>
                  <a:srgbClr val="820000"/>
                </a:solidFill>
              </a:rPr>
              <a:t>Dağıtım sektöründeki teknik kayıpların OECD ülkeleri ortalamalarına indirilmesi ve kaçakların önlenmesi,</a:t>
            </a:r>
          </a:p>
          <a:p>
            <a:r>
              <a:rPr lang="tr-TR" sz="2400" b="1">
                <a:solidFill>
                  <a:srgbClr val="820000"/>
                </a:solidFill>
              </a:rPr>
              <a:t>Gerekli yenileme ve genişleme yatırımlarının Kamu tüzel kişilerine herhangi bir yükümlülük getirmeden özel sektörce yapılabilmesi.</a:t>
            </a:r>
          </a:p>
          <a:p>
            <a:endParaRPr lang="tr-TR" sz="2400" b="1">
              <a:solidFill>
                <a:srgbClr val="82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Elektrik Dağıtım Bölgeleri (21 Şirket)</a:t>
            </a:r>
            <a:endParaRPr lang="tr-TR" dirty="0">
              <a:solidFill>
                <a:srgbClr val="FF0000"/>
              </a:solidFill>
            </a:endParaRPr>
          </a:p>
        </p:txBody>
      </p:sp>
      <p:sp>
        <p:nvSpPr>
          <p:cNvPr id="3" name="2 İçerik Yer Tutucusu"/>
          <p:cNvSpPr>
            <a:spLocks noGrp="1"/>
          </p:cNvSpPr>
          <p:nvPr>
            <p:ph idx="1"/>
          </p:nvPr>
        </p:nvSpPr>
        <p:spPr>
          <a:xfrm>
            <a:off x="428596" y="1302703"/>
            <a:ext cx="8229600" cy="4026535"/>
          </a:xfrm>
        </p:spPr>
        <p:txBody>
          <a:bodyPr/>
          <a:lstStyle/>
          <a:p>
            <a:endParaRPr lang="tr-TR"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6</a:t>
            </a:fld>
            <a:endParaRPr lang="en-US"/>
          </a:p>
        </p:txBody>
      </p:sp>
      <p:pic>
        <p:nvPicPr>
          <p:cNvPr id="1026" name="4 Resim" descr="dağıtım bölgeleri-numaralı.bmp"/>
          <p:cNvPicPr>
            <a:picLocks noChangeAspect="1" noChangeArrowheads="1"/>
          </p:cNvPicPr>
          <p:nvPr/>
        </p:nvPicPr>
        <p:blipFill>
          <a:blip r:embed="rId2"/>
          <a:srcRect/>
          <a:stretch>
            <a:fillRect/>
          </a:stretch>
        </p:blipFill>
        <p:spPr bwMode="auto">
          <a:xfrm>
            <a:off x="928662" y="1332300"/>
            <a:ext cx="7429552" cy="36135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95400" y="166522"/>
            <a:ext cx="7848600" cy="437935"/>
          </a:xfrm>
        </p:spPr>
        <p:txBody>
          <a:bodyPr/>
          <a:lstStyle/>
          <a:p>
            <a:r>
              <a:rPr lang="tr-TR" dirty="0" smtClean="0">
                <a:solidFill>
                  <a:srgbClr val="FF0000"/>
                </a:solidFill>
              </a:rPr>
              <a:t>Özel Sektöre Devri Tamamlanan Şirketler</a:t>
            </a:r>
            <a:endParaRPr lang="tr-TR" dirty="0">
              <a:solidFill>
                <a:srgbClr val="FF0000"/>
              </a:solidFill>
            </a:endParaRPr>
          </a:p>
        </p:txBody>
      </p:sp>
      <p:sp>
        <p:nvSpPr>
          <p:cNvPr id="3" name="2 İçerik Yer Tutucusu"/>
          <p:cNvSpPr>
            <a:spLocks noGrp="1"/>
          </p:cNvSpPr>
          <p:nvPr>
            <p:ph idx="1"/>
          </p:nvPr>
        </p:nvSpPr>
        <p:spPr/>
        <p:txBody>
          <a:bodyPr/>
          <a:lstStyle/>
          <a:p>
            <a:r>
              <a:rPr lang="tr-TR" sz="1400" dirty="0" smtClean="0"/>
              <a:t>(</a:t>
            </a:r>
            <a:r>
              <a:rPr lang="tr-TR" sz="1600" b="1" dirty="0" smtClean="0"/>
              <a:t>Yeşil renk ile gösterilmiştir)</a:t>
            </a:r>
            <a:endParaRPr lang="tr-TR" sz="1600" b="1" dirty="0"/>
          </a:p>
        </p:txBody>
      </p:sp>
      <p:sp>
        <p:nvSpPr>
          <p:cNvPr id="4" name="3 Veri Yer Tutucusu"/>
          <p:cNvSpPr>
            <a:spLocks noGrp="1"/>
          </p:cNvSpPr>
          <p:nvPr>
            <p:ph type="dt" sz="half" idx="10"/>
          </p:nvPr>
        </p:nvSpPr>
        <p:spPr/>
        <p:txBody>
          <a:bodyPr/>
          <a:lstStyle/>
          <a:p>
            <a:pPr>
              <a:defRPr/>
            </a:pPr>
            <a:r>
              <a:rPr lang="tr-TR" smtClean="0"/>
              <a:t>15/11/2011</a:t>
            </a:r>
            <a:endParaRPr lang="en-US"/>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7</a:t>
            </a:fld>
            <a:endParaRPr lang="en-US"/>
          </a:p>
        </p:txBody>
      </p:sp>
      <p:pic>
        <p:nvPicPr>
          <p:cNvPr id="2050" name="Picture 2"/>
          <p:cNvPicPr>
            <a:picLocks noChangeAspect="1" noChangeArrowheads="1"/>
          </p:cNvPicPr>
          <p:nvPr/>
        </p:nvPicPr>
        <p:blipFill>
          <a:blip r:embed="rId2"/>
          <a:srcRect/>
          <a:stretch>
            <a:fillRect/>
          </a:stretch>
        </p:blipFill>
        <p:spPr bwMode="auto">
          <a:xfrm>
            <a:off x="227887" y="1498840"/>
            <a:ext cx="8417831" cy="27201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lumMod val="85000"/>
                    <a:lumOff val="15000"/>
                  </a:schemeClr>
                </a:solidFill>
              </a:rPr>
              <a:t>ÖZELLEŞTİRMEDE SON DURUM</a:t>
            </a:r>
            <a:endParaRPr lang="tr-TR" dirty="0">
              <a:solidFill>
                <a:schemeClr val="tx1">
                  <a:lumMod val="85000"/>
                  <a:lumOff val="15000"/>
                </a:schemeClr>
              </a:solidFill>
            </a:endParaRPr>
          </a:p>
        </p:txBody>
      </p:sp>
      <p:graphicFrame>
        <p:nvGraphicFramePr>
          <p:cNvPr id="7" name="6 İçerik Yer Tutucusu"/>
          <p:cNvGraphicFramePr>
            <a:graphicFrameLocks noGrp="1"/>
          </p:cNvGraphicFramePr>
          <p:nvPr>
            <p:ph idx="1"/>
          </p:nvPr>
        </p:nvGraphicFramePr>
        <p:xfrm>
          <a:off x="0" y="610628"/>
          <a:ext cx="9143998" cy="4718615"/>
        </p:xfrm>
        <a:graphic>
          <a:graphicData uri="http://schemas.openxmlformats.org/drawingml/2006/table">
            <a:tbl>
              <a:tblPr/>
              <a:tblGrid>
                <a:gridCol w="1524000"/>
                <a:gridCol w="877018"/>
                <a:gridCol w="1150188"/>
                <a:gridCol w="963284"/>
                <a:gridCol w="3163018"/>
                <a:gridCol w="1466490"/>
              </a:tblGrid>
              <a:tr h="588641">
                <a:tc>
                  <a:txBody>
                    <a:bodyPr/>
                    <a:lstStyle/>
                    <a:p>
                      <a:pPr algn="r">
                        <a:lnSpc>
                          <a:spcPct val="115000"/>
                        </a:lnSpc>
                        <a:spcAft>
                          <a:spcPts val="0"/>
                        </a:spcAft>
                      </a:pPr>
                      <a:r>
                        <a:rPr lang="tr-TR" sz="900" b="1" dirty="0">
                          <a:latin typeface="Garamond"/>
                          <a:ea typeface="Times New Roman"/>
                          <a:cs typeface="Arial"/>
                        </a:rPr>
                        <a:t>Şirket </a:t>
                      </a:r>
                      <a:endParaRPr lang="tr-TR" sz="900" dirty="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900" b="1">
                          <a:latin typeface="Garamond"/>
                          <a:ea typeface="Times New Roman"/>
                          <a:cs typeface="Arial"/>
                        </a:rPr>
                        <a:t> İhale Tarihi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900" b="1">
                          <a:latin typeface="Garamond"/>
                          <a:ea typeface="Times New Roman"/>
                          <a:cs typeface="Arial"/>
                        </a:rPr>
                        <a:t> ÖYK Tarihi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900" b="1">
                          <a:latin typeface="Garamond"/>
                          <a:ea typeface="Times New Roman"/>
                          <a:cs typeface="Arial"/>
                        </a:rPr>
                        <a:t> Devir Tarihi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900" b="1">
                          <a:latin typeface="Garamond"/>
                          <a:ea typeface="Times New Roman"/>
                          <a:cs typeface="Arial"/>
                        </a:rPr>
                        <a:t> Devir Alacak/Devir Alan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900" b="1">
                          <a:latin typeface="Garamond"/>
                          <a:ea typeface="Times New Roman"/>
                          <a:cs typeface="Arial"/>
                        </a:rPr>
                        <a:t> İhale Bedeli (ABD$)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Başkent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01.07.2008</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19.09.2008-57</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28.01.2009</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Sabancı-Verbund-Enerjisa OGG/Enerjisa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1.225.000.000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Sakarya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01.07.2008</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19.09.2008/58</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11.02.2009</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Akcez OGG/Akcez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600.000.000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Meram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25.09.2008</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30.04.2009/16</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30.10.2009</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Alsim Alarko/Alcen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440.000.000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Aras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25.09.2008</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Kiler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128.500.000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Osmangazi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06.11.2009</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22.04.2010/25</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31.05.2010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Eti Gümüş/Dedeli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485.000.000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Yeşilırmak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06.11.2009</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07.06.2010/35</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29.12.2010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Çalık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441.500.000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Çoruh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06.11.2009</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07.06.2010/36</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30.09.2010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Aksa/Çoruh Aksa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227.000.000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Çamlıbel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18.02.2010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26.07.2010/57</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31.08.2010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Kolin/Çamlı Enerji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258.500.000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Vangölü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18.02.2010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01.11.2010/93</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Aksa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100.100.000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Fırat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18.02.2010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01.10.2010/86</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31.12.2010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Aksa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230.250.000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332296">
                <a:tc>
                  <a:txBody>
                    <a:bodyPr/>
                    <a:lstStyle/>
                    <a:p>
                      <a:pPr algn="r">
                        <a:lnSpc>
                          <a:spcPct val="115000"/>
                        </a:lnSpc>
                        <a:spcAft>
                          <a:spcPts val="0"/>
                        </a:spcAft>
                      </a:pPr>
                      <a:r>
                        <a:rPr lang="tr-TR" sz="800">
                          <a:latin typeface="Garamond"/>
                          <a:ea typeface="Times New Roman"/>
                          <a:cs typeface="Arial"/>
                        </a:rPr>
                        <a:t> Uludağ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18.02.2010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24.06.2010/42</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31.08.2010</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Limak/Uluğ Enerji </a:t>
                      </a:r>
                      <a:endParaRPr lang="tr-TR" sz="900">
                        <a:latin typeface="Calibri"/>
                        <a:ea typeface="Calibri"/>
                        <a:cs typeface="Times New Roman"/>
                      </a:endParaRPr>
                    </a:p>
                  </a:txBody>
                  <a:tcPr marL="44450" marR="44450" marT="0" marB="0" anchor="ctr">
                    <a:lnL>
                      <a:noFill/>
                    </a:lnL>
                    <a:lnR>
                      <a:noFill/>
                    </a:lnR>
                    <a:lnT>
                      <a:noFill/>
                    </a:lnT>
                    <a:lnB>
                      <a:noFill/>
                    </a:lnB>
                    <a:solidFill>
                      <a:srgbClr val="99CC00"/>
                    </a:solidFill>
                  </a:tcPr>
                </a:tc>
                <a:tc>
                  <a:txBody>
                    <a:bodyPr/>
                    <a:lstStyle/>
                    <a:p>
                      <a:pPr algn="r">
                        <a:lnSpc>
                          <a:spcPct val="115000"/>
                        </a:lnSpc>
                        <a:spcAft>
                          <a:spcPts val="0"/>
                        </a:spcAft>
                      </a:pPr>
                      <a:r>
                        <a:rPr lang="tr-TR" sz="800">
                          <a:latin typeface="Garamond"/>
                          <a:ea typeface="Times New Roman"/>
                          <a:cs typeface="Arial"/>
                        </a:rPr>
                        <a:t>           940.000.000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99CC00"/>
                    </a:solidFill>
                  </a:tcPr>
                </a:tc>
              </a:tr>
              <a:tr h="199378">
                <a:tc>
                  <a:txBody>
                    <a:bodyPr/>
                    <a:lstStyle/>
                    <a:p>
                      <a:pPr algn="r">
                        <a:lnSpc>
                          <a:spcPct val="115000"/>
                        </a:lnSpc>
                        <a:spcAft>
                          <a:spcPts val="0"/>
                        </a:spcAft>
                      </a:pPr>
                      <a:r>
                        <a:rPr lang="tr-TR" sz="800">
                          <a:latin typeface="Garamond"/>
                          <a:ea typeface="Times New Roman"/>
                          <a:cs typeface="Arial"/>
                        </a:rPr>
                        <a:t> Boğaziçi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09.08.2010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11.04.2011/26</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Park Holding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2.496.000.000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Gediz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09.08.2010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11.04.2011/28</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İHALE İPTAL EDİLDİ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Trakya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09.08.2010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11.04.2011/29</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IC İçtaş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575.000.000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Dicle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09.08.2010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11.04.2011/27</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Karavil-Ceylan OGG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228.000.000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Ayedaş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07.12.2010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11.04.2011/31</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Enerjisa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1.515.000.000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199378">
                <a:tc>
                  <a:txBody>
                    <a:bodyPr/>
                    <a:lstStyle/>
                    <a:p>
                      <a:pPr algn="r">
                        <a:lnSpc>
                          <a:spcPct val="115000"/>
                        </a:lnSpc>
                        <a:spcAft>
                          <a:spcPts val="0"/>
                        </a:spcAft>
                      </a:pPr>
                      <a:r>
                        <a:rPr lang="tr-TR" sz="800">
                          <a:latin typeface="Garamond"/>
                          <a:ea typeface="Times New Roman"/>
                          <a:cs typeface="Arial"/>
                        </a:rPr>
                        <a:t> Toroslar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07.12.2010</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11.04.2011/32</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Türkerler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2.016.000.000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208874">
                <a:tc>
                  <a:txBody>
                    <a:bodyPr/>
                    <a:lstStyle/>
                    <a:p>
                      <a:pPr algn="r">
                        <a:lnSpc>
                          <a:spcPct val="115000"/>
                        </a:lnSpc>
                        <a:spcAft>
                          <a:spcPts val="0"/>
                        </a:spcAft>
                      </a:pPr>
                      <a:r>
                        <a:rPr lang="tr-TR" sz="800">
                          <a:latin typeface="Garamond"/>
                          <a:ea typeface="Times New Roman"/>
                          <a:cs typeface="Arial"/>
                        </a:rPr>
                        <a:t> Akdeniz EDAŞ </a:t>
                      </a:r>
                      <a:endParaRPr lang="tr-TR" sz="90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800">
                          <a:latin typeface="Garamond"/>
                          <a:ea typeface="Times New Roman"/>
                          <a:cs typeface="Arial"/>
                        </a:rPr>
                        <a:t>07.12.2010</a:t>
                      </a:r>
                      <a:endParaRPr lang="tr-TR" sz="900">
                        <a:latin typeface="Calibri"/>
                        <a:ea typeface="Calibri"/>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800">
                          <a:latin typeface="Garamond"/>
                          <a:ea typeface="Times New Roman"/>
                          <a:cs typeface="Arial"/>
                        </a:rPr>
                        <a:t>11.04.2011/30</a:t>
                      </a:r>
                      <a:endParaRPr lang="tr-TR" sz="900">
                        <a:latin typeface="Calibri"/>
                        <a:ea typeface="Calibri"/>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800">
                          <a:latin typeface="Garamond"/>
                          <a:ea typeface="Times New Roman"/>
                          <a:cs typeface="Arial"/>
                        </a:rPr>
                        <a:t>-</a:t>
                      </a:r>
                      <a:endParaRPr lang="tr-TR" sz="900">
                        <a:latin typeface="Calibri"/>
                        <a:ea typeface="Calibri"/>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800">
                          <a:latin typeface="Garamond"/>
                          <a:ea typeface="Times New Roman"/>
                          <a:cs typeface="Arial"/>
                        </a:rPr>
                        <a:t> Emkat </a:t>
                      </a:r>
                      <a:endParaRPr lang="tr-TR" sz="900">
                        <a:latin typeface="Calibri"/>
                        <a:ea typeface="Calibri"/>
                        <a:cs typeface="Times New Roman"/>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15000"/>
                        </a:lnSpc>
                        <a:spcAft>
                          <a:spcPts val="0"/>
                        </a:spcAft>
                      </a:pPr>
                      <a:r>
                        <a:rPr lang="tr-TR" sz="800">
                          <a:latin typeface="Garamond"/>
                          <a:ea typeface="Times New Roman"/>
                          <a:cs typeface="Arial"/>
                        </a:rPr>
                        <a:t>        1.100.000.000 </a:t>
                      </a:r>
                      <a:endParaRPr lang="tr-TR" sz="90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199378">
                <a:tc>
                  <a:txBody>
                    <a:bodyPr/>
                    <a:lstStyle/>
                    <a:p>
                      <a:pPr algn="l">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9378">
                <a:tc>
                  <a:txBody>
                    <a:bodyPr/>
                    <a:lstStyle/>
                    <a:p>
                      <a:pPr algn="l">
                        <a:lnSpc>
                          <a:spcPct val="115000"/>
                        </a:lnSpc>
                      </a:pPr>
                      <a:endParaRPr lang="tr-TR" sz="900">
                        <a:latin typeface="Calibri"/>
                        <a:ea typeface="Times New Roman"/>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a:latin typeface="Garamond"/>
                          <a:ea typeface="Times New Roman"/>
                          <a:cs typeface="Arial"/>
                        </a:rPr>
                        <a:t> </a:t>
                      </a:r>
                      <a:endParaRPr lang="tr-TR" sz="900">
                        <a:latin typeface="Calibri"/>
                        <a:ea typeface="Calibri"/>
                        <a:cs typeface="Times New Roman"/>
                      </a:endParaRPr>
                    </a:p>
                  </a:txBody>
                  <a:tcPr marL="44450" marR="44450" marT="0" marB="0" anchor="ctr">
                    <a:lnL>
                      <a:noFill/>
                    </a:lnL>
                    <a:lnR>
                      <a:noFill/>
                    </a:lnR>
                    <a:lnT>
                      <a:noFill/>
                    </a:lnT>
                    <a:lnB>
                      <a:noFill/>
                    </a:lnB>
                    <a:solidFill>
                      <a:srgbClr val="FFFFFF"/>
                    </a:solidFill>
                  </a:tcPr>
                </a:tc>
                <a:tc>
                  <a:txBody>
                    <a:bodyPr/>
                    <a:lstStyle/>
                    <a:p>
                      <a:pPr algn="r">
                        <a:lnSpc>
                          <a:spcPct val="115000"/>
                        </a:lnSpc>
                        <a:spcAft>
                          <a:spcPts val="0"/>
                        </a:spcAft>
                      </a:pPr>
                      <a:r>
                        <a:rPr lang="tr-TR" sz="800" dirty="0">
                          <a:latin typeface="Garamond"/>
                          <a:ea typeface="Times New Roman"/>
                          <a:cs typeface="Arial"/>
                        </a:rPr>
                        <a:t> </a:t>
                      </a:r>
                      <a:endParaRPr lang="tr-TR" sz="900" dirty="0">
                        <a:latin typeface="Calibri"/>
                        <a:ea typeface="Calibri"/>
                        <a:cs typeface="Times New Roman"/>
                      </a:endParaRPr>
                    </a:p>
                  </a:txBody>
                  <a:tcPr marL="44450" marR="4445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r">
                        <a:lnSpc>
                          <a:spcPct val="115000"/>
                        </a:lnSpc>
                        <a:spcAft>
                          <a:spcPts val="0"/>
                        </a:spcAft>
                      </a:pPr>
                      <a:r>
                        <a:rPr lang="tr-TR" sz="800" dirty="0">
                          <a:latin typeface="Garamond"/>
                          <a:ea typeface="Times New Roman"/>
                          <a:cs typeface="Arial"/>
                        </a:rPr>
                        <a:t>      13.005.850.000 </a:t>
                      </a:r>
                      <a:endParaRPr lang="tr-TR" sz="900" dirty="0">
                        <a:latin typeface="Calibri"/>
                        <a:ea typeface="Calibri"/>
                        <a:cs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3 Veri Yer Tutucusu"/>
          <p:cNvSpPr>
            <a:spLocks noGrp="1"/>
          </p:cNvSpPr>
          <p:nvPr>
            <p:ph type="dt" sz="half" idx="10"/>
          </p:nvPr>
        </p:nvSpPr>
        <p:spPr/>
        <p:txBody>
          <a:bodyPr/>
          <a:lstStyle/>
          <a:p>
            <a:pPr>
              <a:defRPr/>
            </a:pPr>
            <a:r>
              <a:rPr lang="tr-TR" smtClean="0"/>
              <a:t>15/11/2011</a:t>
            </a:r>
            <a:endParaRPr lang="en-US"/>
          </a:p>
        </p:txBody>
      </p:sp>
      <p:sp>
        <p:nvSpPr>
          <p:cNvPr id="5" name="4 Altbilgi Yer Tutucusu"/>
          <p:cNvSpPr>
            <a:spLocks noGrp="1"/>
          </p:cNvSpPr>
          <p:nvPr>
            <p:ph type="ftr" sz="quarter" idx="11"/>
          </p:nvPr>
        </p:nvSpPr>
        <p:spPr/>
        <p:txBody>
          <a:bodyPr/>
          <a:lstStyle/>
          <a:p>
            <a:pPr>
              <a:defRPr/>
            </a:pPr>
            <a:r>
              <a:rPr lang="en-US" smtClean="0"/>
              <a:t>A Review of Tariffs and Losses / Tariffs Department</a:t>
            </a:r>
            <a:endParaRPr lang="en-US" dirty="0"/>
          </a:p>
        </p:txBody>
      </p:sp>
      <p:sp>
        <p:nvSpPr>
          <p:cNvPr id="6" name="5 Slayt Numarası Yer Tutucusu"/>
          <p:cNvSpPr>
            <a:spLocks noGrp="1"/>
          </p:cNvSpPr>
          <p:nvPr>
            <p:ph type="sldNum" sz="quarter" idx="12"/>
          </p:nvPr>
        </p:nvSpPr>
        <p:spPr/>
        <p:txBody>
          <a:bodyPr/>
          <a:lstStyle/>
          <a:p>
            <a:pPr>
              <a:defRPr/>
            </a:pPr>
            <a:fld id="{E9A1CB4E-C645-424B-8635-A5D29C7B86B6}"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Metin Yer Tutucusu"/>
          <p:cNvSpPr>
            <a:spLocks noGrp="1"/>
          </p:cNvSpPr>
          <p:nvPr>
            <p:ph type="body" idx="1"/>
          </p:nvPr>
        </p:nvSpPr>
        <p:spPr>
          <a:xfrm>
            <a:off x="785813" y="666155"/>
            <a:ext cx="7786687" cy="4274493"/>
          </a:xfrm>
        </p:spPr>
        <p:txBody>
          <a:bodyPr anchor="ctr"/>
          <a:lstStyle/>
          <a:p>
            <a:pPr marL="449263" indent="-449263" algn="just"/>
            <a:endParaRPr lang="tr-TR" sz="4000" b="1" smtClean="0">
              <a:solidFill>
                <a:srgbClr val="000099"/>
              </a:solidFill>
              <a:latin typeface="Times New Roman" pitchFamily="18" charset="0"/>
              <a:cs typeface="Times New Roman" pitchFamily="18" charset="0"/>
            </a:endParaRPr>
          </a:p>
          <a:p>
            <a:pPr marL="449263" indent="-449263" algn="just">
              <a:buFont typeface="Wingdings" pitchFamily="2" charset="2"/>
              <a:buNone/>
            </a:pPr>
            <a:r>
              <a:rPr lang="tr-TR" sz="4000" b="1" smtClean="0">
                <a:solidFill>
                  <a:srgbClr val="C00000"/>
                </a:solidFill>
                <a:latin typeface="Times New Roman" pitchFamily="18" charset="0"/>
                <a:cs typeface="Times New Roman" pitchFamily="18" charset="0"/>
              </a:rPr>
              <a:t> </a:t>
            </a:r>
            <a:endParaRPr lang="tr-TR" sz="4400" b="1" smtClean="0">
              <a:solidFill>
                <a:srgbClr val="C00000"/>
              </a:solidFill>
              <a:latin typeface="Times New Roman" pitchFamily="18" charset="0"/>
              <a:cs typeface="Times New Roman" pitchFamily="18" charset="0"/>
            </a:endParaRPr>
          </a:p>
          <a:p>
            <a:pPr marL="449263" indent="-449263" algn="just"/>
            <a:endParaRPr lang="tr-TR" sz="4400" b="1" smtClean="0">
              <a:solidFill>
                <a:srgbClr val="C00000"/>
              </a:solidFill>
              <a:latin typeface="DejaVu Sans Condensed" pitchFamily="34" charset="0"/>
              <a:ea typeface="DejaVu Sans Condensed" pitchFamily="34" charset="0"/>
              <a:cs typeface="DejaVu Sans Condensed" pitchFamily="34" charset="0"/>
            </a:endParaRPr>
          </a:p>
          <a:p>
            <a:pPr marL="449263" indent="-449263" algn="just"/>
            <a:endParaRPr lang="tr-TR" sz="4000" b="1" smtClean="0">
              <a:solidFill>
                <a:srgbClr val="C00000"/>
              </a:solidFill>
              <a:latin typeface="DejaVu Sans Condensed" pitchFamily="34" charset="0"/>
              <a:ea typeface="DejaVu Sans Condensed" pitchFamily="34" charset="0"/>
              <a:cs typeface="DejaVu Sans Condensed" pitchFamily="34" charset="0"/>
            </a:endParaRPr>
          </a:p>
          <a:p>
            <a:pPr marL="449263" indent="-449263" algn="just">
              <a:buFont typeface="Wingdings" pitchFamily="2" charset="2"/>
              <a:buChar char="Ø"/>
            </a:pPr>
            <a:endParaRPr lang="tr-TR" sz="4000" b="1" smtClean="0">
              <a:solidFill>
                <a:srgbClr val="000099"/>
              </a:solidFill>
            </a:endParaRPr>
          </a:p>
        </p:txBody>
      </p:sp>
      <p:sp>
        <p:nvSpPr>
          <p:cNvPr id="23555" name="3 Slayt Numarası Yer Tutucusu"/>
          <p:cNvSpPr>
            <a:spLocks noGrp="1"/>
          </p:cNvSpPr>
          <p:nvPr>
            <p:ph type="sldNum" sz="quarter" idx="12"/>
          </p:nvPr>
        </p:nvSpPr>
        <p:spPr>
          <a:noFill/>
        </p:spPr>
        <p:txBody>
          <a:bodyPr/>
          <a:lstStyle/>
          <a:p>
            <a:fld id="{34D2D638-4DE1-450D-9A34-A5EFEA07FDDC}" type="slidenum">
              <a:rPr lang="en-US" smtClean="0">
                <a:latin typeface="Arial" pitchFamily="34" charset="0"/>
              </a:rPr>
              <a:pPr/>
              <a:t>9</a:t>
            </a:fld>
            <a:endParaRPr lang="en-US" smtClean="0">
              <a:latin typeface="Arial" pitchFamily="34" charset="0"/>
            </a:endParaRPr>
          </a:p>
        </p:txBody>
      </p:sp>
      <p:graphicFrame>
        <p:nvGraphicFramePr>
          <p:cNvPr id="4" name="3 Grafik"/>
          <p:cNvGraphicFramePr/>
          <p:nvPr/>
        </p:nvGraphicFramePr>
        <p:xfrm>
          <a:off x="1071538" y="1054734"/>
          <a:ext cx="7000924" cy="321977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2"/>
          <p:cNvSpPr txBox="1">
            <a:spLocks noChangeArrowheads="1"/>
          </p:cNvSpPr>
          <p:nvPr/>
        </p:nvSpPr>
        <p:spPr>
          <a:xfrm>
            <a:off x="685800" y="177642"/>
            <a:ext cx="7848600" cy="437935"/>
          </a:xfrm>
          <a:prstGeom prst="rect">
            <a:avLst/>
          </a:prstGeom>
        </p:spPr>
        <p:txBody>
          <a:bodyPr/>
          <a:lstStyle/>
          <a:p>
            <a:pPr algn="r">
              <a:defRPr/>
            </a:pPr>
            <a:r>
              <a:rPr lang="tr-TR" sz="2800" kern="0" dirty="0">
                <a:solidFill>
                  <a:srgbClr val="C00000"/>
                </a:solidFill>
                <a:latin typeface="Times New Roman" pitchFamily="18" charset="0"/>
                <a:ea typeface="+mj-ea"/>
                <a:cs typeface="Times New Roman" pitchFamily="18" charset="0"/>
              </a:rPr>
              <a:t> </a:t>
            </a:r>
          </a:p>
        </p:txBody>
      </p:sp>
      <p:sp>
        <p:nvSpPr>
          <p:cNvPr id="52226" name="Rectangle 2"/>
          <p:cNvSpPr>
            <a:spLocks noChangeArrowheads="1"/>
          </p:cNvSpPr>
          <p:nvPr/>
        </p:nvSpPr>
        <p:spPr bwMode="auto">
          <a:xfrm>
            <a:off x="0" y="-34303"/>
            <a:ext cx="7786710" cy="307777"/>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nchor="ctr">
            <a:spAutoFit/>
          </a:bodyPr>
          <a:lstStyle/>
          <a:p>
            <a:pPr eaLnBrk="0" hangingPunct="0">
              <a:defRPr/>
            </a:pPr>
            <a:r>
              <a:rPr lang="tr-TR" sz="1400" dirty="0" smtClean="0">
                <a:latin typeface="Calibri" pitchFamily="34" charset="0"/>
              </a:rPr>
              <a:t>                                                                                                               </a:t>
            </a:r>
            <a:endParaRPr lang="tr-TR" sz="1400" dirty="0"/>
          </a:p>
        </p:txBody>
      </p:sp>
      <p:sp>
        <p:nvSpPr>
          <p:cNvPr id="10" name="Rectangle 2"/>
          <p:cNvSpPr txBox="1">
            <a:spLocks noChangeArrowheads="1"/>
          </p:cNvSpPr>
          <p:nvPr/>
        </p:nvSpPr>
        <p:spPr>
          <a:xfrm>
            <a:off x="838200" y="296069"/>
            <a:ext cx="7848600" cy="437935"/>
          </a:xfrm>
          <a:prstGeom prst="rect">
            <a:avLst/>
          </a:prstGeom>
        </p:spPr>
        <p:txBody>
          <a:bodyPr/>
          <a:lstStyle/>
          <a:p>
            <a:pPr algn="r">
              <a:defRPr/>
            </a:pPr>
            <a:r>
              <a:rPr lang="tr-TR" sz="2400" kern="0" dirty="0">
                <a:solidFill>
                  <a:srgbClr val="C00000"/>
                </a:solidFill>
                <a:latin typeface="Times New Roman" pitchFamily="18" charset="0"/>
                <a:ea typeface="+mj-ea"/>
                <a:cs typeface="Times New Roman" pitchFamily="18" charset="0"/>
              </a:rPr>
              <a:t>Mesken ve sanayi fiyatları </a:t>
            </a:r>
            <a:r>
              <a:rPr lang="tr-TR" sz="2400" dirty="0">
                <a:solidFill>
                  <a:srgbClr val="C00000"/>
                </a:solidFill>
                <a:latin typeface="Arial" charset="0"/>
              </a:rPr>
              <a:t>(€¢/</a:t>
            </a:r>
            <a:r>
              <a:rPr lang="tr-TR" sz="2400" dirty="0" err="1">
                <a:solidFill>
                  <a:srgbClr val="C00000"/>
                </a:solidFill>
                <a:latin typeface="Arial" charset="0"/>
              </a:rPr>
              <a:t>kWh</a:t>
            </a:r>
            <a:r>
              <a:rPr lang="tr-TR" sz="2400" dirty="0">
                <a:solidFill>
                  <a:srgbClr val="C00000"/>
                </a:solidFill>
                <a:latin typeface="Arial" charset="0"/>
              </a:rPr>
              <a:t>)</a:t>
            </a:r>
            <a:endParaRPr lang="tr-TR" sz="2400" kern="0" dirty="0">
              <a:solidFill>
                <a:srgbClr val="C0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db2004215l">
  <a:themeElements>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fontScheme name="cdb2004215l">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db2004215l 1">
        <a:dk1>
          <a:srgbClr val="000000"/>
        </a:dk1>
        <a:lt1>
          <a:srgbClr val="FFFFFF"/>
        </a:lt1>
        <a:dk2>
          <a:srgbClr val="351155"/>
        </a:dk2>
        <a:lt2>
          <a:srgbClr val="969696"/>
        </a:lt2>
        <a:accent1>
          <a:srgbClr val="7053CB"/>
        </a:accent1>
        <a:accent2>
          <a:srgbClr val="3282BE"/>
        </a:accent2>
        <a:accent3>
          <a:srgbClr val="FFFFFF"/>
        </a:accent3>
        <a:accent4>
          <a:srgbClr val="000000"/>
        </a:accent4>
        <a:accent5>
          <a:srgbClr val="BBB3E2"/>
        </a:accent5>
        <a:accent6>
          <a:srgbClr val="2C75AC"/>
        </a:accent6>
        <a:hlink>
          <a:srgbClr val="D17FB6"/>
        </a:hlink>
        <a:folHlink>
          <a:srgbClr val="E3981D"/>
        </a:folHlink>
      </a:clrScheme>
      <a:clrMap bg1="lt1" tx1="dk1" bg2="lt2" tx2="dk2" accent1="accent1" accent2="accent2" accent3="accent3" accent4="accent4" accent5="accent5" accent6="accent6" hlink="hlink" folHlink="folHlink"/>
    </a:extraClrScheme>
    <a:extraClrScheme>
      <a:clrScheme name="cdb2004215l 2">
        <a:dk1>
          <a:srgbClr val="000000"/>
        </a:dk1>
        <a:lt1>
          <a:srgbClr val="FFFFFF"/>
        </a:lt1>
        <a:dk2>
          <a:srgbClr val="1129A1"/>
        </a:dk2>
        <a:lt2>
          <a:srgbClr val="969696"/>
        </a:lt2>
        <a:accent1>
          <a:srgbClr val="4987E3"/>
        </a:accent1>
        <a:accent2>
          <a:srgbClr val="40C3EC"/>
        </a:accent2>
        <a:accent3>
          <a:srgbClr val="FFFFFF"/>
        </a:accent3>
        <a:accent4>
          <a:srgbClr val="000000"/>
        </a:accent4>
        <a:accent5>
          <a:srgbClr val="B1C3EF"/>
        </a:accent5>
        <a:accent6>
          <a:srgbClr val="39B0D6"/>
        </a:accent6>
        <a:hlink>
          <a:srgbClr val="36A1B6"/>
        </a:hlink>
        <a:folHlink>
          <a:srgbClr val="9CC769"/>
        </a:folHlink>
      </a:clrScheme>
      <a:clrMap bg1="lt1" tx1="dk1" bg2="lt2" tx2="dk2" accent1="accent1" accent2="accent2" accent3="accent3" accent4="accent4" accent5="accent5" accent6="accent6" hlink="hlink" folHlink="folHlink"/>
    </a:extraClrScheme>
    <a:extraClrScheme>
      <a:clrScheme name="cdb2004215l 3">
        <a:dk1>
          <a:srgbClr val="000000"/>
        </a:dk1>
        <a:lt1>
          <a:srgbClr val="FFFFFF"/>
        </a:lt1>
        <a:dk2>
          <a:srgbClr val="0F4D5B"/>
        </a:dk2>
        <a:lt2>
          <a:srgbClr val="969696"/>
        </a:lt2>
        <a:accent1>
          <a:srgbClr val="1B7D6A"/>
        </a:accent1>
        <a:accent2>
          <a:srgbClr val="CBBA3B"/>
        </a:accent2>
        <a:accent3>
          <a:srgbClr val="FFFFFF"/>
        </a:accent3>
        <a:accent4>
          <a:srgbClr val="000000"/>
        </a:accent4>
        <a:accent5>
          <a:srgbClr val="ABBFB9"/>
        </a:accent5>
        <a:accent6>
          <a:srgbClr val="B8A835"/>
        </a:accent6>
        <a:hlink>
          <a:srgbClr val="3790D3"/>
        </a:hlink>
        <a:folHlink>
          <a:srgbClr val="BD6A1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2294</Words>
  <Application>Microsoft Office PowerPoint</Application>
  <PresentationFormat>Custom</PresentationFormat>
  <Paragraphs>495</Paragraphs>
  <Slides>36</Slides>
  <Notes>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cdb2004215l</vt:lpstr>
      <vt:lpstr>PowerPoint Presentation</vt:lpstr>
      <vt:lpstr>Reformu Kaçınılmaz Kılan Etkenler</vt:lpstr>
      <vt:lpstr>Elektrik Piyasası Reformunun Avantajları</vt:lpstr>
      <vt:lpstr>PowerPoint Presentation</vt:lpstr>
      <vt:lpstr>Elektrik Dağıtım Sistemi ve Özelleştirme</vt:lpstr>
      <vt:lpstr>Elektrik Dağıtım Bölgeleri (21 Şirket)</vt:lpstr>
      <vt:lpstr>Özel Sektöre Devri Tamamlanan Şirketler</vt:lpstr>
      <vt:lpstr>ÖZELLEŞTİRMEDE SON DURUM</vt:lpstr>
      <vt:lpstr>PowerPoint Presentation</vt:lpstr>
      <vt:lpstr>2009 Dağıtım Bölgeleri Kayıp-Kaçak Oranları</vt:lpstr>
      <vt:lpstr>                Dağıtım Bölgeleri Kayıp-Kaçak Enerji Miktarları (MWh)</vt:lpstr>
      <vt:lpstr>2011-2015 Uygulama Dönemi Dağıtım Faaliyeti Kayıp-Kaçak Hedefleri</vt:lpstr>
      <vt:lpstr>Son Söz Olarak</vt:lpstr>
      <vt:lpstr>Elektrik Dağıtımında Hizmet Kalitesi</vt:lpstr>
      <vt:lpstr>Elektrik Dağıtımında Hizmet Kalitesi</vt:lpstr>
      <vt:lpstr>Tedarik Sürekliliği İndeksleri</vt:lpstr>
      <vt:lpstr>Sistem Ortalama Kesinti Süresi İndeksi (SAIDI-OKSÜREG)</vt:lpstr>
      <vt:lpstr>SAIDI-OKSÜREG</vt:lpstr>
      <vt:lpstr>Sistem Ortalama Kesinti Sıklığı İndeksi (SAIFI-OKSIKG)</vt:lpstr>
      <vt:lpstr>SAIFI-OKSIKG</vt:lpstr>
      <vt:lpstr>Tedarik Sürekliliği İndeksleri</vt:lpstr>
      <vt:lpstr>Ticari Kalite Kriterleri</vt:lpstr>
      <vt:lpstr>Ticari Kalite Kriterleri</vt:lpstr>
      <vt:lpstr>Ticari Kalitenin Unsurları</vt:lpstr>
      <vt:lpstr>Teknik Kalitenin Unsurları</vt:lpstr>
      <vt:lpstr>Kullanıcı Zararlarının Tazmini </vt:lpstr>
      <vt:lpstr>Kalitenin Denetimi</vt:lpstr>
      <vt:lpstr>Yerinde Denetim</vt:lpstr>
      <vt:lpstr>Uzaktan Kontrol ve İzleme İle Denetim</vt:lpstr>
      <vt:lpstr>Kaliteli Hizmet Yükümlülüğü</vt:lpstr>
      <vt:lpstr>Üretim ve dağıtım tesisleri denetimi</vt:lpstr>
      <vt:lpstr>Denetim hizmeti alım süreci şeması</vt:lpstr>
      <vt:lpstr>OSB’lerin Sorumlulukları</vt:lpstr>
      <vt:lpstr>OSB’lerin Sorumlulukları</vt:lpstr>
      <vt:lpstr>OSB’lerin Sorumlulukları</vt:lpstr>
      <vt:lpstr>  Teşekkürler </vt:lpstr>
    </vt:vector>
  </TitlesOfParts>
  <Company>EPDK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TURKISH ELECTRICITY MARKET</dc:title>
  <dc:creator>fkolmek</dc:creator>
  <cp:lastModifiedBy>Murat AKKAR</cp:lastModifiedBy>
  <cp:revision>256</cp:revision>
  <dcterms:created xsi:type="dcterms:W3CDTF">2011-02-20T17:45:57Z</dcterms:created>
  <dcterms:modified xsi:type="dcterms:W3CDTF">2011-11-26T13:21:07Z</dcterms:modified>
</cp:coreProperties>
</file>