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00FB73D-57F6-4E31-B58B-9FC88BB03705}" type="datetimeFigureOut">
              <a:rPr lang="tr-TR" smtClean="0"/>
              <a:pPr/>
              <a:t>25.09.2012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C292DE-E4D2-4E60-BEE8-BC32B489E87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FB73D-57F6-4E31-B58B-9FC88BB03705}" type="datetimeFigureOut">
              <a:rPr lang="tr-TR" smtClean="0"/>
              <a:pPr/>
              <a:t>25.09.2012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292DE-E4D2-4E60-BEE8-BC32B489E87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 OSB EĞİTİM ZİRVESİ</a:t>
            </a:r>
            <a:endParaRPr lang="tr-TR" dirty="0"/>
          </a:p>
        </p:txBody>
      </p:sp>
      <p:sp>
        <p:nvSpPr>
          <p:cNvPr id="3" name="2 Alt Başlık"/>
          <p:cNvSpPr>
            <a:spLocks noGrp="1"/>
          </p:cNvSpPr>
          <p:nvPr>
            <p:ph type="subTitle" idx="1"/>
          </p:nvPr>
        </p:nvSpPr>
        <p:spPr/>
        <p:txBody>
          <a:bodyPr/>
          <a:lstStyle/>
          <a:p>
            <a:r>
              <a:rPr lang="tr-TR" dirty="0" smtClean="0"/>
              <a:t>6-7 EKİM 2012</a:t>
            </a:r>
          </a:p>
          <a:p>
            <a:r>
              <a:rPr lang="tr-TR" dirty="0" smtClean="0"/>
              <a:t>İSTANBUL</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ÖĞRETİME BAŞLAMA ŞARTLARI</a:t>
            </a:r>
            <a:endParaRPr lang="tr-TR" sz="3600" dirty="0"/>
          </a:p>
        </p:txBody>
      </p:sp>
      <p:sp>
        <p:nvSpPr>
          <p:cNvPr id="3" name="2 İçerik Yer Tutucusu"/>
          <p:cNvSpPr>
            <a:spLocks noGrp="1"/>
          </p:cNvSpPr>
          <p:nvPr>
            <p:ph idx="1"/>
          </p:nvPr>
        </p:nvSpPr>
        <p:spPr>
          <a:xfrm>
            <a:off x="827584" y="1600200"/>
            <a:ext cx="7859216" cy="4525963"/>
          </a:xfrm>
        </p:spPr>
        <p:txBody>
          <a:bodyPr>
            <a:normAutofit fontScale="85000" lnSpcReduction="10000"/>
          </a:bodyPr>
          <a:lstStyle/>
          <a:p>
            <a:pPr marL="0" indent="358775" algn="just">
              <a:buClr>
                <a:srgbClr val="FFC000"/>
              </a:buClr>
              <a:buNone/>
            </a:pPr>
            <a:r>
              <a:rPr lang="tr-TR" dirty="0" smtClean="0"/>
              <a:t>Bu  iznin ve ruhsatnamenin bir örneği Bakanlığa gönderilir. Yönetici ve kurumun faaliyet  alanındaki derslere giren öğretmenlerden en az üçte birinin, asıl görevli aylık ücretli  öğretmen, uzman veya usta öğreticilere ait atama teklifleri ile varsa ders saati ücretli öğretmen, uzman veya usta öğretici çalışma izni teklifleri ile ilgili valiliğe başvurur.</a:t>
            </a:r>
          </a:p>
          <a:p>
            <a:pPr marL="0" indent="358775" algn="just">
              <a:buClr>
                <a:srgbClr val="FFC000"/>
              </a:buClr>
              <a:buNone/>
            </a:pPr>
            <a:r>
              <a:rPr lang="tr-TR" dirty="0" smtClean="0"/>
              <a:t>Yöneticilerin bütün belgeleri, asıl görevli öğretmenlerin ön izin belgesi veya  buna ilişkin teklifleri  ile ders ücretli olarak çalışacak öğretmenlerin ad ve branşları Bakanlığa gönderilir.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BİRİNCİ YIL </a:t>
            </a:r>
            <a:br>
              <a:rPr lang="tr-TR" sz="3600" dirty="0" smtClean="0"/>
            </a:br>
            <a:r>
              <a:rPr lang="tr-TR" sz="3600" dirty="0" smtClean="0"/>
              <a:t>GEREKEN DONANIM</a:t>
            </a:r>
            <a:endParaRPr lang="tr-TR" sz="3600" dirty="0"/>
          </a:p>
        </p:txBody>
      </p:sp>
      <p:sp>
        <p:nvSpPr>
          <p:cNvPr id="3" name="2 İçerik Yer Tutucusu"/>
          <p:cNvSpPr>
            <a:spLocks noGrp="1"/>
          </p:cNvSpPr>
          <p:nvPr>
            <p:ph idx="1"/>
          </p:nvPr>
        </p:nvSpPr>
        <p:spPr>
          <a:xfrm>
            <a:off x="827584" y="1600200"/>
            <a:ext cx="7859216" cy="4525963"/>
          </a:xfrm>
        </p:spPr>
        <p:txBody>
          <a:bodyPr>
            <a:normAutofit/>
          </a:bodyPr>
          <a:lstStyle/>
          <a:p>
            <a:pPr marL="0" indent="358775" algn="just">
              <a:buClr>
                <a:srgbClr val="FFC000"/>
              </a:buClr>
              <a:buNone/>
            </a:pPr>
            <a:r>
              <a:rPr lang="tr-TR" dirty="0" smtClean="0"/>
              <a:t>		</a:t>
            </a:r>
          </a:p>
          <a:p>
            <a:pPr marL="0" indent="358775" algn="just">
              <a:buClr>
                <a:srgbClr val="FFC000"/>
              </a:buClr>
              <a:buNone/>
            </a:pPr>
            <a:endParaRPr lang="tr-TR" dirty="0" smtClean="0"/>
          </a:p>
          <a:p>
            <a:pPr marL="0" indent="358775" algn="just">
              <a:buClr>
                <a:srgbClr val="FFC000"/>
              </a:buClr>
              <a:buNone/>
            </a:pPr>
            <a:r>
              <a:rPr lang="tr-TR" dirty="0" smtClean="0"/>
              <a:t>İlk yıl sadece 9. sınıf olacağı için </a:t>
            </a:r>
            <a:r>
              <a:rPr lang="tr-TR" dirty="0" smtClean="0">
                <a:solidFill>
                  <a:srgbClr val="FFC000"/>
                </a:solidFill>
              </a:rPr>
              <a:t>’’Derslik ve Yönetim’’ </a:t>
            </a:r>
            <a:r>
              <a:rPr lang="tr-TR" dirty="0" smtClean="0"/>
              <a:t>donanımına ihtiyaç vardır.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BİRİNCİ YIL </a:t>
            </a:r>
            <a:br>
              <a:rPr lang="tr-TR" sz="3600" dirty="0" smtClean="0"/>
            </a:br>
            <a:r>
              <a:rPr lang="tr-TR" sz="3600" dirty="0" smtClean="0"/>
              <a:t>GEREKEN PERSONEL İHTİYACI</a:t>
            </a:r>
            <a:endParaRPr lang="tr-TR" sz="3600" dirty="0"/>
          </a:p>
        </p:txBody>
      </p:sp>
      <p:sp>
        <p:nvSpPr>
          <p:cNvPr id="3" name="2 İçerik Yer Tutucusu"/>
          <p:cNvSpPr>
            <a:spLocks noGrp="1"/>
          </p:cNvSpPr>
          <p:nvPr>
            <p:ph idx="1"/>
          </p:nvPr>
        </p:nvSpPr>
        <p:spPr>
          <a:xfrm>
            <a:off x="827584" y="1600200"/>
            <a:ext cx="7859216" cy="4525963"/>
          </a:xfrm>
        </p:spPr>
        <p:txBody>
          <a:bodyPr>
            <a:normAutofit/>
          </a:bodyPr>
          <a:lstStyle/>
          <a:p>
            <a:pPr marL="0" indent="358775" algn="just">
              <a:buClr>
                <a:srgbClr val="FFC000"/>
              </a:buClr>
              <a:buNone/>
            </a:pPr>
            <a:r>
              <a:rPr lang="tr-TR" dirty="0" smtClean="0">
                <a:solidFill>
                  <a:srgbClr val="FFC000"/>
                </a:solidFill>
              </a:rPr>
              <a:t>1-İDARİ KADRO</a:t>
            </a:r>
          </a:p>
          <a:p>
            <a:pPr marL="0" indent="358775" algn="just">
              <a:buClr>
                <a:srgbClr val="FFC000"/>
              </a:buClr>
              <a:buNone/>
            </a:pPr>
            <a:r>
              <a:rPr lang="tr-TR" dirty="0" smtClean="0"/>
              <a:t>              </a:t>
            </a:r>
            <a:r>
              <a:rPr lang="tr-TR" u="sng" dirty="0" smtClean="0"/>
              <a:t>Görevi</a:t>
            </a:r>
            <a:r>
              <a:rPr lang="tr-TR" dirty="0" smtClean="0"/>
              <a:t>		        </a:t>
            </a:r>
            <a:r>
              <a:rPr lang="tr-TR" u="sng" dirty="0" smtClean="0"/>
              <a:t>Gereken Sayı</a:t>
            </a:r>
          </a:p>
          <a:p>
            <a:pPr marL="0" indent="358775" algn="just">
              <a:buClr>
                <a:srgbClr val="FFC000"/>
              </a:buClr>
              <a:buNone/>
            </a:pPr>
            <a:r>
              <a:rPr lang="tr-TR" dirty="0" smtClean="0"/>
              <a:t>     </a:t>
            </a:r>
            <a:r>
              <a:rPr lang="tr-TR" dirty="0" smtClean="0">
                <a:solidFill>
                  <a:srgbClr val="FFC000"/>
                </a:solidFill>
              </a:rPr>
              <a:t>1-</a:t>
            </a:r>
            <a:r>
              <a:rPr lang="tr-TR" dirty="0" smtClean="0"/>
              <a:t> Okul Müdürü			1 </a:t>
            </a:r>
          </a:p>
          <a:p>
            <a:pPr marL="0" indent="358775" algn="just">
              <a:buClr>
                <a:srgbClr val="FFC000"/>
              </a:buClr>
              <a:buNone/>
            </a:pPr>
            <a:r>
              <a:rPr lang="tr-TR" dirty="0" smtClean="0"/>
              <a:t>     </a:t>
            </a:r>
            <a:r>
              <a:rPr lang="tr-TR" dirty="0" smtClean="0">
                <a:solidFill>
                  <a:srgbClr val="FFC000"/>
                </a:solidFill>
              </a:rPr>
              <a:t>2-</a:t>
            </a:r>
            <a:r>
              <a:rPr lang="tr-TR" dirty="0" smtClean="0"/>
              <a:t> Müdür Yardımcısı		1</a:t>
            </a:r>
          </a:p>
          <a:p>
            <a:pPr marL="0" indent="358775" algn="just">
              <a:buClr>
                <a:srgbClr val="FFC000"/>
              </a:buClr>
              <a:buNone/>
            </a:pPr>
            <a:r>
              <a:rPr lang="tr-TR" dirty="0" smtClean="0"/>
              <a:t>     </a:t>
            </a:r>
            <a:r>
              <a:rPr lang="tr-TR" dirty="0" smtClean="0">
                <a:solidFill>
                  <a:srgbClr val="FFC000"/>
                </a:solidFill>
              </a:rPr>
              <a:t>3-</a:t>
            </a:r>
            <a:r>
              <a:rPr lang="tr-TR" dirty="0" smtClean="0"/>
              <a:t> Memur				1</a:t>
            </a:r>
          </a:p>
          <a:p>
            <a:pPr marL="0" indent="358775" algn="just">
              <a:buClr>
                <a:srgbClr val="FFC000"/>
              </a:buClr>
              <a:buNone/>
            </a:pPr>
            <a:r>
              <a:rPr lang="tr-TR" dirty="0" smtClean="0"/>
              <a:t>     </a:t>
            </a:r>
            <a:r>
              <a:rPr lang="tr-TR" dirty="0" smtClean="0">
                <a:solidFill>
                  <a:srgbClr val="FFC000"/>
                </a:solidFill>
              </a:rPr>
              <a:t>4-</a:t>
            </a:r>
            <a:r>
              <a:rPr lang="tr-TR" dirty="0" smtClean="0"/>
              <a:t> Hizmetli				2</a:t>
            </a:r>
          </a:p>
          <a:p>
            <a:pPr marL="0" indent="358775" algn="just">
              <a:buClr>
                <a:srgbClr val="FFC000"/>
              </a:buClr>
              <a:buNone/>
            </a:pPr>
            <a:r>
              <a:rPr lang="tr-TR" dirty="0" smtClean="0"/>
              <a:t>     </a:t>
            </a:r>
            <a:r>
              <a:rPr lang="tr-TR" dirty="0" smtClean="0">
                <a:solidFill>
                  <a:srgbClr val="FFC000"/>
                </a:solidFill>
              </a:rPr>
              <a:t>5-</a:t>
            </a:r>
            <a:r>
              <a:rPr lang="tr-TR" dirty="0" smtClean="0"/>
              <a:t> Teknisyen (Elektrik)		1</a:t>
            </a:r>
          </a:p>
          <a:p>
            <a:pPr marL="0" indent="358775" algn="just">
              <a:buClr>
                <a:srgbClr val="FFC000"/>
              </a:buClr>
              <a:buNone/>
            </a:pPr>
            <a:endParaRPr lang="tr-T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BİRİNCİ YIL </a:t>
            </a:r>
            <a:br>
              <a:rPr lang="tr-TR" sz="3600" dirty="0" smtClean="0"/>
            </a:br>
            <a:r>
              <a:rPr lang="tr-TR" sz="3600" dirty="0" smtClean="0"/>
              <a:t>GEREKEN PERSONEL İHTİYACI</a:t>
            </a:r>
            <a:endParaRPr lang="tr-TR" sz="3600" dirty="0"/>
          </a:p>
        </p:txBody>
      </p:sp>
      <p:sp>
        <p:nvSpPr>
          <p:cNvPr id="3" name="2 İçerik Yer Tutucusu"/>
          <p:cNvSpPr>
            <a:spLocks noGrp="1"/>
          </p:cNvSpPr>
          <p:nvPr>
            <p:ph idx="1"/>
          </p:nvPr>
        </p:nvSpPr>
        <p:spPr>
          <a:xfrm>
            <a:off x="899592" y="1600200"/>
            <a:ext cx="7787208" cy="4525963"/>
          </a:xfrm>
        </p:spPr>
        <p:txBody>
          <a:bodyPr>
            <a:normAutofit/>
          </a:bodyPr>
          <a:lstStyle/>
          <a:p>
            <a:pPr marL="0" indent="358775" algn="just">
              <a:buClr>
                <a:srgbClr val="FFC000"/>
              </a:buClr>
              <a:buNone/>
            </a:pPr>
            <a:r>
              <a:rPr lang="tr-TR" dirty="0" smtClean="0">
                <a:solidFill>
                  <a:srgbClr val="FFC000"/>
                </a:solidFill>
              </a:rPr>
              <a:t>2-DERS YÜKLERİ VE ÖĞRETMEN İHTİYACI</a:t>
            </a:r>
          </a:p>
          <a:p>
            <a:pPr marL="0" indent="358775" algn="just">
              <a:buClr>
                <a:srgbClr val="FFC000"/>
              </a:buClr>
              <a:buNone/>
            </a:pPr>
            <a:r>
              <a:rPr lang="tr-TR" dirty="0" smtClean="0"/>
              <a:t>Aşağıdaki tabloda 1 şube açılması durumunda oluşacak ders yükleri ve öğretmen ihtiyacı gösterilmiştir.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BİRİNCİ YIL </a:t>
            </a:r>
            <a:br>
              <a:rPr lang="tr-TR" sz="3600" dirty="0" smtClean="0"/>
            </a:br>
            <a:r>
              <a:rPr lang="tr-TR" sz="3600" dirty="0" smtClean="0"/>
              <a:t>GEREKEN PERSONEL İHTİYACI</a:t>
            </a:r>
            <a:endParaRPr lang="tr-TR" sz="3600" dirty="0"/>
          </a:p>
        </p:txBody>
      </p:sp>
      <p:graphicFrame>
        <p:nvGraphicFramePr>
          <p:cNvPr id="5" name="4 İçerik Yer Tutucusu"/>
          <p:cNvGraphicFramePr>
            <a:graphicFrameLocks noGrp="1"/>
          </p:cNvGraphicFramePr>
          <p:nvPr>
            <p:ph idx="1"/>
          </p:nvPr>
        </p:nvGraphicFramePr>
        <p:xfrm>
          <a:off x="1043610" y="1628800"/>
          <a:ext cx="7560840" cy="4988397"/>
        </p:xfrm>
        <a:graphic>
          <a:graphicData uri="http://schemas.openxmlformats.org/drawingml/2006/table">
            <a:tbl>
              <a:tblPr firstRow="1" bandRow="1">
                <a:tableStyleId>{5C22544A-7EE6-4342-B048-85BDC9FD1C3A}</a:tableStyleId>
              </a:tblPr>
              <a:tblGrid>
                <a:gridCol w="1512168"/>
                <a:gridCol w="1512168"/>
                <a:gridCol w="1512168"/>
                <a:gridCol w="1512168"/>
                <a:gridCol w="1512168"/>
              </a:tblGrid>
              <a:tr h="538785">
                <a:tc>
                  <a:txBody>
                    <a:bodyPr/>
                    <a:lstStyle/>
                    <a:p>
                      <a:pPr algn="ctr"/>
                      <a:r>
                        <a:rPr lang="tr-TR" sz="1400" dirty="0" smtClean="0"/>
                        <a:t>Dersin Adı</a:t>
                      </a:r>
                      <a:endParaRPr lang="tr-TR" sz="1400" dirty="0"/>
                    </a:p>
                  </a:txBody>
                  <a:tcPr/>
                </a:tc>
                <a:tc>
                  <a:txBody>
                    <a:bodyPr/>
                    <a:lstStyle/>
                    <a:p>
                      <a:pPr algn="ctr"/>
                      <a:r>
                        <a:rPr lang="tr-TR" sz="1400" dirty="0" smtClean="0"/>
                        <a:t>Şube Sayısı</a:t>
                      </a:r>
                      <a:endParaRPr lang="tr-TR" sz="1400" dirty="0"/>
                    </a:p>
                  </a:txBody>
                  <a:tcPr/>
                </a:tc>
                <a:tc>
                  <a:txBody>
                    <a:bodyPr/>
                    <a:lstStyle/>
                    <a:p>
                      <a:pPr algn="ctr"/>
                      <a:r>
                        <a:rPr lang="tr-TR" sz="1400" dirty="0" smtClean="0"/>
                        <a:t>Haftalık</a:t>
                      </a:r>
                      <a:r>
                        <a:rPr lang="tr-TR" sz="1400" baseline="0" dirty="0" smtClean="0"/>
                        <a:t> Ders Saati</a:t>
                      </a:r>
                      <a:endParaRPr lang="tr-TR" sz="1400" dirty="0"/>
                    </a:p>
                  </a:txBody>
                  <a:tcPr/>
                </a:tc>
                <a:tc>
                  <a:txBody>
                    <a:bodyPr/>
                    <a:lstStyle/>
                    <a:p>
                      <a:pPr algn="ctr"/>
                      <a:r>
                        <a:rPr lang="tr-TR" sz="1400" dirty="0" smtClean="0"/>
                        <a:t>Toplam Ders Yükü</a:t>
                      </a:r>
                      <a:endParaRPr lang="tr-TR" sz="1400" dirty="0"/>
                    </a:p>
                  </a:txBody>
                  <a:tcPr/>
                </a:tc>
                <a:tc>
                  <a:txBody>
                    <a:bodyPr/>
                    <a:lstStyle/>
                    <a:p>
                      <a:pPr algn="ctr"/>
                      <a:r>
                        <a:rPr lang="tr-TR" sz="1400" dirty="0" smtClean="0"/>
                        <a:t>Gereken</a:t>
                      </a:r>
                      <a:r>
                        <a:rPr lang="tr-TR" sz="1400" baseline="0" dirty="0" smtClean="0"/>
                        <a:t> Öğret. Sayısı</a:t>
                      </a:r>
                      <a:endParaRPr lang="tr-TR" sz="1400" dirty="0"/>
                    </a:p>
                  </a:txBody>
                  <a:tcPr/>
                </a:tc>
              </a:tr>
              <a:tr h="436159">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Türk </a:t>
                      </a:r>
                      <a:r>
                        <a:rPr lang="tr-TR" sz="1400" kern="1200" dirty="0" err="1" smtClean="0">
                          <a:solidFill>
                            <a:schemeClr val="tx1"/>
                          </a:solidFill>
                          <a:latin typeface="+mj-lt"/>
                          <a:ea typeface="Verdana" pitchFamily="34" charset="0"/>
                          <a:cs typeface="Verdana" pitchFamily="34" charset="0"/>
                        </a:rPr>
                        <a:t>Edb</a:t>
                      </a:r>
                      <a:r>
                        <a:rPr lang="tr-TR" sz="1400" kern="1200" dirty="0" smtClean="0">
                          <a:solidFill>
                            <a:schemeClr val="tx1"/>
                          </a:solidFill>
                          <a:latin typeface="+mj-lt"/>
                          <a:ea typeface="Verdana" pitchFamily="34" charset="0"/>
                          <a:cs typeface="Verdana" pitchFamily="34" charset="0"/>
                        </a:rPr>
                        <a:t>. Dil ve Anlatım</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5</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5</a:t>
                      </a:r>
                    </a:p>
                  </a:txBody>
                  <a:tcPr horzOverflow="overflow"/>
                </a:tc>
                <a:tc>
                  <a:txBody>
                    <a:bodyPr/>
                    <a:lstStyle/>
                    <a:p>
                      <a:pPr algn="ctr"/>
                      <a:r>
                        <a:rPr lang="tr-TR" sz="1400" dirty="0" smtClean="0">
                          <a:latin typeface="+mj-lt"/>
                        </a:rPr>
                        <a:t>1</a:t>
                      </a:r>
                      <a:endParaRPr lang="tr-TR" sz="1400" dirty="0">
                        <a:latin typeface="+mj-lt"/>
                      </a:endParaRPr>
                    </a:p>
                  </a:txBody>
                  <a:tcPr/>
                </a:tc>
              </a:tr>
              <a:tr h="436159">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Din Kültürü ve </a:t>
                      </a:r>
                      <a:r>
                        <a:rPr lang="tr-TR" sz="1400" kern="1200" dirty="0" err="1" smtClean="0">
                          <a:solidFill>
                            <a:schemeClr val="tx1"/>
                          </a:solidFill>
                          <a:latin typeface="+mj-lt"/>
                          <a:ea typeface="Verdana" pitchFamily="34" charset="0"/>
                          <a:cs typeface="Verdana" pitchFamily="34" charset="0"/>
                        </a:rPr>
                        <a:t>Ahl</a:t>
                      </a:r>
                      <a:r>
                        <a:rPr lang="tr-TR" sz="1400" kern="1200" dirty="0" smtClean="0">
                          <a:solidFill>
                            <a:schemeClr val="tx1"/>
                          </a:solidFill>
                          <a:latin typeface="+mj-lt"/>
                          <a:ea typeface="Verdana" pitchFamily="34" charset="0"/>
                          <a:cs typeface="Verdana" pitchFamily="34" charset="0"/>
                        </a:rPr>
                        <a:t>. Bil.</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1</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1</a:t>
                      </a:r>
                    </a:p>
                  </a:txBody>
                  <a:tcPr horzOverflow="overflow"/>
                </a:tc>
                <a:tc>
                  <a:txBody>
                    <a:bodyPr/>
                    <a:lstStyle/>
                    <a:p>
                      <a:pPr algn="ctr"/>
                      <a:endParaRPr lang="tr-TR" sz="1400" dirty="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Tarih</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algn="ctr"/>
                      <a:endParaRPr lang="tr-TR" sz="140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Coğrafya</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algn="ctr"/>
                      <a:endParaRPr lang="tr-TR" sz="140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Matematik</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4</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4</a:t>
                      </a:r>
                    </a:p>
                  </a:txBody>
                  <a:tcPr horzOverflow="overflow"/>
                </a:tc>
                <a:tc>
                  <a:txBody>
                    <a:bodyPr/>
                    <a:lstStyle/>
                    <a:p>
                      <a:pPr algn="ctr"/>
                      <a:r>
                        <a:rPr lang="tr-TR" sz="1400" dirty="0" smtClean="0">
                          <a:latin typeface="+mj-lt"/>
                        </a:rPr>
                        <a:t>1</a:t>
                      </a:r>
                      <a:endParaRPr lang="tr-TR" sz="1400" dirty="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Fizik</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rowSpan="4">
                  <a:txBody>
                    <a:bodyPr/>
                    <a:lstStyle/>
                    <a:p>
                      <a:pPr algn="ctr"/>
                      <a:r>
                        <a:rPr lang="tr-TR" sz="1400" dirty="0" smtClean="0">
                          <a:latin typeface="+mj-lt"/>
                        </a:rPr>
                        <a:t>1</a:t>
                      </a:r>
                      <a:endParaRPr lang="tr-TR" sz="1400" dirty="0">
                        <a:latin typeface="+mj-lt"/>
                      </a:endParaRPr>
                    </a:p>
                  </a:txBody>
                  <a:tcPr anchor="ct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Kimya</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vMerge="1">
                  <a:txBody>
                    <a:bodyPr/>
                    <a:lstStyle/>
                    <a:p>
                      <a:endParaRPr lang="tr-TR" dirty="0"/>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Biyoloji</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vMerge="1">
                  <a:txBody>
                    <a:bodyPr/>
                    <a:lstStyle/>
                    <a:p>
                      <a:endParaRPr lang="tr-TR" dirty="0"/>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Sağlık Bilgisi</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vMerge="1">
                  <a:txBody>
                    <a:bodyPr/>
                    <a:lstStyle/>
                    <a:p>
                      <a:endParaRPr lang="tr-TR" dirty="0"/>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Yabancı Dil</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6</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6</a:t>
                      </a:r>
                    </a:p>
                  </a:txBody>
                  <a:tcPr horzOverflow="overflow"/>
                </a:tc>
                <a:tc>
                  <a:txBody>
                    <a:bodyPr/>
                    <a:lstStyle/>
                    <a:p>
                      <a:pPr algn="ctr"/>
                      <a:r>
                        <a:rPr lang="tr-TR" sz="1400" dirty="0" smtClean="0">
                          <a:latin typeface="+mj-lt"/>
                        </a:rPr>
                        <a:t>1</a:t>
                      </a:r>
                      <a:endParaRPr lang="tr-TR" sz="1400" dirty="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Beden Eğitimi</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2</a:t>
                      </a:r>
                    </a:p>
                  </a:txBody>
                  <a:tcPr horzOverflow="overflow"/>
                </a:tc>
                <a:tc>
                  <a:txBody>
                    <a:bodyPr/>
                    <a:lstStyle/>
                    <a:p>
                      <a:pPr algn="ctr"/>
                      <a:endParaRPr lang="tr-TR" sz="1400" dirty="0">
                        <a:latin typeface="+mj-lt"/>
                      </a:endParaRPr>
                    </a:p>
                  </a:txBody>
                  <a:tcPr/>
                </a:tc>
              </a:tr>
              <a:tr h="334522">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Seçmeli Dersler</a:t>
                      </a:r>
                    </a:p>
                  </a:txBody>
                  <a:tcPr horzOverflow="overflow"/>
                </a:tc>
                <a:tc>
                  <a:txBody>
                    <a:bodyPr/>
                    <a:lstStyle/>
                    <a:p>
                      <a:pPr algn="ctr"/>
                      <a:r>
                        <a:rPr lang="tr-TR" sz="1400" dirty="0" smtClean="0">
                          <a:latin typeface="+mj-lt"/>
                        </a:rPr>
                        <a:t>1</a:t>
                      </a:r>
                      <a:endParaRPr lang="tr-TR" sz="1400" dirty="0">
                        <a:latin typeface="+mj-lt"/>
                      </a:endParaRPr>
                    </a:p>
                  </a:txBody>
                  <a:tcPr/>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4</a:t>
                      </a:r>
                    </a:p>
                  </a:txBody>
                  <a:tcPr horzOverflow="overflow"/>
                </a:tc>
                <a:tc>
                  <a:txBody>
                    <a:bodyPr/>
                    <a:lstStyle/>
                    <a:p>
                      <a:pPr marL="0" marR="0" lvl="0" indent="0" algn="ctr"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4</a:t>
                      </a:r>
                    </a:p>
                  </a:txBody>
                  <a:tcPr horzOverflow="overflow"/>
                </a:tc>
                <a:tc>
                  <a:txBody>
                    <a:bodyPr/>
                    <a:lstStyle/>
                    <a:p>
                      <a:pPr algn="ctr"/>
                      <a:endParaRPr lang="tr-TR" sz="1400" dirty="0">
                        <a:latin typeface="+mj-lt"/>
                      </a:endParaRPr>
                    </a:p>
                  </a:txBody>
                  <a:tcPr/>
                </a:tc>
              </a:tr>
              <a:tr h="307877">
                <a:tc>
                  <a:txBody>
                    <a:bodyPr/>
                    <a:lstStyle/>
                    <a:p>
                      <a:pPr marL="0" marR="0" lvl="0" indent="0" algn="just" defTabSz="914400" rtl="0" eaLnBrk="1" fontAlgn="auto" latinLnBrk="0" hangingPunct="1">
                        <a:lnSpc>
                          <a:spcPct val="100000"/>
                        </a:lnSpc>
                        <a:spcBef>
                          <a:spcPts val="0"/>
                        </a:spcBef>
                        <a:spcAft>
                          <a:spcPts val="0"/>
                        </a:spcAft>
                        <a:buClr>
                          <a:srgbClr val="CAA402"/>
                        </a:buClr>
                        <a:buSzPct val="150000"/>
                        <a:buFontTx/>
                        <a:buNone/>
                        <a:tabLst>
                          <a:tab pos="444500" algn="l"/>
                        </a:tabLst>
                        <a:defRPr/>
                      </a:pPr>
                      <a:r>
                        <a:rPr lang="tr-TR" sz="1400" kern="1200" dirty="0" smtClean="0">
                          <a:solidFill>
                            <a:schemeClr val="tx1"/>
                          </a:solidFill>
                          <a:latin typeface="+mj-lt"/>
                          <a:ea typeface="Verdana" pitchFamily="34" charset="0"/>
                          <a:cs typeface="Verdana" pitchFamily="34" charset="0"/>
                        </a:rPr>
                        <a:t>Rehberlik</a:t>
                      </a:r>
                    </a:p>
                  </a:txBody>
                  <a:tcPr horzOverflow="overflow"/>
                </a:tc>
                <a:tc>
                  <a:txBody>
                    <a:bodyPr/>
                    <a:lstStyle/>
                    <a:p>
                      <a:endParaRPr lang="tr-TR" sz="1400" dirty="0">
                        <a:latin typeface="+mj-lt"/>
                      </a:endParaRPr>
                    </a:p>
                  </a:txBody>
                  <a:tcPr/>
                </a:tc>
                <a:tc>
                  <a:txBody>
                    <a:bodyPr/>
                    <a:lstStyle/>
                    <a:p>
                      <a:endParaRPr lang="tr-TR" sz="1400">
                        <a:latin typeface="+mj-lt"/>
                      </a:endParaRPr>
                    </a:p>
                  </a:txBody>
                  <a:tcPr/>
                </a:tc>
                <a:tc>
                  <a:txBody>
                    <a:bodyPr/>
                    <a:lstStyle/>
                    <a:p>
                      <a:endParaRPr lang="tr-TR" sz="1400">
                        <a:latin typeface="+mj-lt"/>
                      </a:endParaRPr>
                    </a:p>
                  </a:txBody>
                  <a:tcPr/>
                </a:tc>
                <a:tc>
                  <a:txBody>
                    <a:bodyPr/>
                    <a:lstStyle/>
                    <a:p>
                      <a:pPr algn="ctr"/>
                      <a:r>
                        <a:rPr lang="tr-TR" sz="1400" dirty="0" smtClean="0">
                          <a:latin typeface="+mj-lt"/>
                        </a:rPr>
                        <a:t>1</a:t>
                      </a:r>
                      <a:endParaRPr lang="tr-TR" sz="1400" dirty="0">
                        <a:latin typeface="+mj-lt"/>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BÜTÇE</a:t>
            </a:r>
            <a:endParaRPr lang="tr-TR" sz="3600" dirty="0"/>
          </a:p>
        </p:txBody>
      </p:sp>
      <p:graphicFrame>
        <p:nvGraphicFramePr>
          <p:cNvPr id="4" name="3 Tablo"/>
          <p:cNvGraphicFramePr>
            <a:graphicFrameLocks noGrp="1"/>
          </p:cNvGraphicFramePr>
          <p:nvPr/>
        </p:nvGraphicFramePr>
        <p:xfrm>
          <a:off x="1007604" y="3645024"/>
          <a:ext cx="7128792" cy="2706624"/>
        </p:xfrm>
        <a:graphic>
          <a:graphicData uri="http://schemas.openxmlformats.org/drawingml/2006/table">
            <a:tbl>
              <a:tblPr firstRow="1" bandRow="1">
                <a:tableStyleId>{69CF1AB2-1976-4502-BF36-3FF5EA218861}</a:tableStyleId>
              </a:tblPr>
              <a:tblGrid>
                <a:gridCol w="3564396"/>
                <a:gridCol w="3564396"/>
              </a:tblGrid>
              <a:tr h="370840">
                <a:tc>
                  <a:txBody>
                    <a:bodyPr/>
                    <a:lstStyle/>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Donanım Malzemesi Tutarı</a:t>
                      </a:r>
                    </a:p>
                  </a:txBody>
                  <a:tcPr anchor="ctr"/>
                </a:tc>
                <a:tc>
                  <a:txBody>
                    <a:bodyPr/>
                    <a:lstStyle/>
                    <a:p>
                      <a:pPr algn="l"/>
                      <a:endParaRPr lang="tr-TR" dirty="0"/>
                    </a:p>
                  </a:txBody>
                  <a:tcPr anchor="ctr"/>
                </a:tc>
              </a:tr>
              <a:tr h="370840">
                <a:tc>
                  <a:txBody>
                    <a:bodyPr/>
                    <a:lstStyle/>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Laboratuvar (Fen) Malzemesi Tutarı</a:t>
                      </a:r>
                    </a:p>
                  </a:txBody>
                  <a:tcPr anchor="ctr"/>
                </a:tc>
                <a:tc>
                  <a:txBody>
                    <a:bodyPr/>
                    <a:lstStyle/>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250.000</a:t>
                      </a:r>
                      <a:r>
                        <a:rPr lang="tr-TR" sz="1600" baseline="0" dirty="0" smtClean="0">
                          <a:solidFill>
                            <a:schemeClr val="tx1"/>
                          </a:solidFill>
                          <a:latin typeface="Verdana" pitchFamily="34" charset="0"/>
                          <a:ea typeface="Verdana" pitchFamily="34" charset="0"/>
                          <a:cs typeface="Verdana" pitchFamily="34" charset="0"/>
                        </a:rPr>
                        <a:t> TL</a:t>
                      </a: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Elektronik Demirbaş </a:t>
                      </a:r>
                    </a:p>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(Bilgisayar, Projeksiyon Vb.) Tutarı</a:t>
                      </a:r>
                    </a:p>
                  </a:txBody>
                  <a:tcPr anchor="ctr"/>
                </a:tc>
                <a:tc>
                  <a:txBody>
                    <a:bodyPr/>
                    <a:lstStyle/>
                    <a:p>
                      <a:pPr algn="l">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75.000</a:t>
                      </a:r>
                      <a:r>
                        <a:rPr lang="tr-TR" sz="1600" baseline="0" dirty="0" smtClean="0">
                          <a:solidFill>
                            <a:schemeClr val="tx1"/>
                          </a:solidFill>
                          <a:latin typeface="Verdana" pitchFamily="34" charset="0"/>
                          <a:ea typeface="Verdana" pitchFamily="34" charset="0"/>
                          <a:cs typeface="Verdana" pitchFamily="34" charset="0"/>
                        </a:rPr>
                        <a:t> TL</a:t>
                      </a: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algn="r">
                        <a:lnSpc>
                          <a:spcPct val="120000"/>
                        </a:lnSpc>
                        <a:buClr>
                          <a:srgbClr val="CAA402"/>
                        </a:buClr>
                        <a:buSzPct val="150000"/>
                        <a:tabLst>
                          <a:tab pos="444500" algn="l"/>
                        </a:tabLst>
                      </a:pPr>
                      <a:r>
                        <a:rPr lang="tr-TR" sz="1600" b="1" dirty="0" smtClean="0">
                          <a:solidFill>
                            <a:srgbClr val="FFC000"/>
                          </a:solidFill>
                          <a:latin typeface="Verdana" pitchFamily="34" charset="0"/>
                          <a:ea typeface="Verdana" pitchFamily="34" charset="0"/>
                          <a:cs typeface="Verdana" pitchFamily="34" charset="0"/>
                        </a:rPr>
                        <a:t>TOPLAM</a:t>
                      </a:r>
                    </a:p>
                  </a:txBody>
                  <a:tcPr anchor="ctr"/>
                </a:tc>
                <a:tc>
                  <a:txBody>
                    <a:bodyPr/>
                    <a:lstStyle/>
                    <a:p>
                      <a:pPr algn="l"/>
                      <a:endParaRPr lang="tr-TR" dirty="0"/>
                    </a:p>
                  </a:txBody>
                  <a:tcPr anchor="ctr"/>
                </a:tc>
              </a:tr>
            </a:tbl>
          </a:graphicData>
        </a:graphic>
      </p:graphicFrame>
      <p:sp>
        <p:nvSpPr>
          <p:cNvPr id="5" name="2 İçerik Yer Tutucusu"/>
          <p:cNvSpPr txBox="1">
            <a:spLocks/>
          </p:cNvSpPr>
          <p:nvPr/>
        </p:nvSpPr>
        <p:spPr>
          <a:xfrm>
            <a:off x="899592" y="1600201"/>
            <a:ext cx="7787208" cy="1612775"/>
          </a:xfrm>
          <a:prstGeom prst="rect">
            <a:avLst/>
          </a:prstGeom>
        </p:spPr>
        <p:txBody>
          <a:bodyPr vert="horz" lIns="91440" tIns="45720" rIns="91440" bIns="45720" rtlCol="0">
            <a:noAutofit/>
          </a:bodyPr>
          <a:lstStyle/>
          <a:p>
            <a:pPr indent="358775">
              <a:lnSpc>
                <a:spcPct val="120000"/>
              </a:lnSpc>
              <a:buClr>
                <a:srgbClr val="CAA402"/>
              </a:buClr>
              <a:buSzPct val="150000"/>
            </a:pPr>
            <a:r>
              <a:rPr lang="tr-TR" sz="2700" b="1" dirty="0" smtClean="0">
                <a:solidFill>
                  <a:srgbClr val="FFC000"/>
                </a:solidFill>
                <a:ea typeface="Verdana" pitchFamily="34" charset="0"/>
                <a:cs typeface="Verdana" pitchFamily="34" charset="0"/>
              </a:rPr>
              <a:t>1- BİRİNCİ YIL İÇİN GEREKLİ BÜTÇE</a:t>
            </a:r>
          </a:p>
          <a:p>
            <a:pPr indent="358775" algn="just">
              <a:lnSpc>
                <a:spcPts val="2400"/>
              </a:lnSpc>
              <a:spcBef>
                <a:spcPts val="1200"/>
              </a:spcBef>
              <a:buClr>
                <a:srgbClr val="CAA402"/>
              </a:buClr>
              <a:buSzPct val="150000"/>
            </a:pPr>
            <a:r>
              <a:rPr lang="tr-TR" sz="2700" b="1" dirty="0" smtClean="0">
                <a:ea typeface="Verdana" pitchFamily="34" charset="0"/>
                <a:cs typeface="Verdana" pitchFamily="34" charset="0"/>
              </a:rPr>
              <a:t>(2012-2013 Eğitim Öğretim Yılında </a:t>
            </a:r>
            <a:r>
              <a:rPr lang="tr-TR" sz="2700" b="1" dirty="0" smtClean="0">
                <a:solidFill>
                  <a:srgbClr val="FFC000"/>
                </a:solidFill>
                <a:ea typeface="Verdana" pitchFamily="34" charset="0"/>
                <a:cs typeface="Verdana" pitchFamily="34" charset="0"/>
              </a:rPr>
              <a:t>geçici binada </a:t>
            </a:r>
            <a:r>
              <a:rPr lang="tr-TR" sz="2700" b="1" dirty="0" smtClean="0">
                <a:ea typeface="Verdana" pitchFamily="34" charset="0"/>
                <a:cs typeface="Verdana" pitchFamily="34" charset="0"/>
              </a:rPr>
              <a:t>Eğitim Öğretime başlanacağı öngörüsüyle hazırlanmıştır.)</a:t>
            </a:r>
            <a:endParaRPr lang="tr-TR" sz="2700" b="1" dirty="0">
              <a:solidFill>
                <a:schemeClr val="bg1"/>
              </a:solidFill>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BÜTÇE</a:t>
            </a:r>
            <a:endParaRPr lang="tr-TR" sz="3600" dirty="0"/>
          </a:p>
        </p:txBody>
      </p:sp>
      <p:sp>
        <p:nvSpPr>
          <p:cNvPr id="3" name="2 İçerik Yer Tutucusu"/>
          <p:cNvSpPr>
            <a:spLocks noGrp="1"/>
          </p:cNvSpPr>
          <p:nvPr>
            <p:ph idx="1"/>
          </p:nvPr>
        </p:nvSpPr>
        <p:spPr>
          <a:xfrm>
            <a:off x="899592" y="1600201"/>
            <a:ext cx="7787208" cy="1756792"/>
          </a:xfrm>
        </p:spPr>
        <p:txBody>
          <a:bodyPr>
            <a:normAutofit/>
          </a:bodyPr>
          <a:lstStyle/>
          <a:p>
            <a:pPr marL="0" indent="358775">
              <a:lnSpc>
                <a:spcPts val="2400"/>
              </a:lnSpc>
              <a:buClr>
                <a:srgbClr val="CAA402"/>
              </a:buClr>
              <a:buSzPct val="150000"/>
              <a:buNone/>
              <a:tabLst>
                <a:tab pos="444500" algn="l"/>
              </a:tabLst>
            </a:pPr>
            <a:r>
              <a:rPr lang="tr-TR" sz="2700" b="1" dirty="0" smtClean="0">
                <a:solidFill>
                  <a:srgbClr val="FFC000"/>
                </a:solidFill>
                <a:ea typeface="Verdana" pitchFamily="34" charset="0"/>
                <a:cs typeface="Verdana" pitchFamily="34" charset="0"/>
              </a:rPr>
              <a:t>2- İKİNCİ YIL İÇİN GEREKLİ BÜTÇE</a:t>
            </a:r>
          </a:p>
          <a:p>
            <a:pPr marL="0" indent="358775" algn="just">
              <a:lnSpc>
                <a:spcPts val="2400"/>
              </a:lnSpc>
              <a:spcBef>
                <a:spcPts val="1200"/>
              </a:spcBef>
              <a:buClr>
                <a:srgbClr val="CAA402"/>
              </a:buClr>
              <a:buSzPct val="150000"/>
              <a:buNone/>
            </a:pPr>
            <a:r>
              <a:rPr lang="tr-TR" sz="2700" b="1" dirty="0" smtClean="0">
                <a:ea typeface="Verdana" pitchFamily="34" charset="0"/>
                <a:cs typeface="Verdana" pitchFamily="34" charset="0"/>
              </a:rPr>
              <a:t>(2013-2014 Eğitim Öğretim Yılında okulun </a:t>
            </a:r>
            <a:r>
              <a:rPr lang="tr-TR" sz="2700" b="1" dirty="0" smtClean="0">
                <a:solidFill>
                  <a:srgbClr val="FFC000"/>
                </a:solidFill>
                <a:ea typeface="Verdana" pitchFamily="34" charset="0"/>
                <a:cs typeface="Verdana" pitchFamily="34" charset="0"/>
              </a:rPr>
              <a:t>gerçek binasında </a:t>
            </a:r>
            <a:r>
              <a:rPr lang="tr-TR" sz="2700" b="1" dirty="0" smtClean="0">
                <a:ea typeface="Verdana" pitchFamily="34" charset="0"/>
                <a:cs typeface="Verdana" pitchFamily="34" charset="0"/>
              </a:rPr>
              <a:t>Eğitim Öğretime başlanacağı öngörüsüyle hazırlanmıştır.)</a:t>
            </a:r>
            <a:endParaRPr lang="tr-TR" sz="2700" b="1" dirty="0">
              <a:ea typeface="Verdana" pitchFamily="34" charset="0"/>
              <a:cs typeface="Verdana" pitchFamily="34" charset="0"/>
            </a:endParaRPr>
          </a:p>
        </p:txBody>
      </p:sp>
      <p:graphicFrame>
        <p:nvGraphicFramePr>
          <p:cNvPr id="4" name="3 Tablo"/>
          <p:cNvGraphicFramePr>
            <a:graphicFrameLocks noGrp="1"/>
          </p:cNvGraphicFramePr>
          <p:nvPr/>
        </p:nvGraphicFramePr>
        <p:xfrm>
          <a:off x="1007604" y="3284984"/>
          <a:ext cx="7128792" cy="3383280"/>
        </p:xfrm>
        <a:graphic>
          <a:graphicData uri="http://schemas.openxmlformats.org/drawingml/2006/table">
            <a:tbl>
              <a:tblPr firstRow="1" bandRow="1">
                <a:tableStyleId>{69CF1AB2-1976-4502-BF36-3FF5EA218861}</a:tableStyleId>
              </a:tblPr>
              <a:tblGrid>
                <a:gridCol w="3564396"/>
                <a:gridCol w="3564396"/>
              </a:tblGrid>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Donanım Malzemesi Tutarı</a:t>
                      </a:r>
                    </a:p>
                  </a:txBody>
                  <a:tcPr anchor="ctr"/>
                </a:tc>
                <a:tc>
                  <a:txBody>
                    <a:bodyPr/>
                    <a:lstStyle/>
                    <a:p>
                      <a:pPr algn="l"/>
                      <a:endParaRPr lang="tr-TR" dirty="0"/>
                    </a:p>
                  </a:txBody>
                  <a:tcPr anchor="ctr"/>
                </a:tc>
              </a:tr>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Atölyeler için alınacak makine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algn="just">
                        <a:lnSpc>
                          <a:spcPct val="120000"/>
                        </a:lnSpc>
                        <a:buClr>
                          <a:srgbClr val="CAA402"/>
                        </a:buClr>
                        <a:buSzPct val="150000"/>
                        <a:tabLst>
                          <a:tab pos="444500" algn="l"/>
                        </a:tabLst>
                      </a:pPr>
                      <a:r>
                        <a:rPr lang="it-IT" sz="1600" dirty="0" smtClean="0">
                          <a:solidFill>
                            <a:schemeClr val="tx1"/>
                          </a:solidFill>
                          <a:latin typeface="Verdana" pitchFamily="34" charset="0"/>
                          <a:ea typeface="Verdana" pitchFamily="34" charset="0"/>
                          <a:cs typeface="Verdana" pitchFamily="34" charset="0"/>
                        </a:rPr>
                        <a:t>Atölyeler için temrin malzemesi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Alınacak Elektronik Demirbaş </a:t>
                      </a:r>
                    </a:p>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(Bilgisayar, Projeksiyon Vb.) Tutarı</a:t>
                      </a:r>
                    </a:p>
                  </a:txBody>
                  <a:tcPr anchor="ctr"/>
                </a:tc>
                <a:tc>
                  <a:txBody>
                    <a:bodyPr/>
                    <a:lstStyle/>
                    <a:p>
                      <a:pPr algn="l"/>
                      <a:endParaRPr lang="tr-TR" dirty="0"/>
                    </a:p>
                  </a:txBody>
                  <a:tcPr anchor="ctr"/>
                </a:tc>
              </a:tr>
              <a:tr h="370840">
                <a:tc>
                  <a:txBody>
                    <a:bodyPr/>
                    <a:lstStyle/>
                    <a:p>
                      <a:pPr marL="0" marR="0" indent="0" algn="r"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b="1" dirty="0" smtClean="0">
                          <a:solidFill>
                            <a:srgbClr val="FFC000"/>
                          </a:solidFill>
                          <a:latin typeface="Verdana" pitchFamily="34" charset="0"/>
                          <a:ea typeface="Verdana" pitchFamily="34" charset="0"/>
                          <a:cs typeface="Verdana" pitchFamily="34" charset="0"/>
                        </a:rPr>
                        <a:t>TOPLAM</a:t>
                      </a:r>
                      <a:endParaRPr lang="tr-TR" sz="1600" dirty="0" smtClean="0">
                        <a:solidFill>
                          <a:schemeClr val="tx1"/>
                        </a:solidFill>
                        <a:latin typeface="Verdana" pitchFamily="34" charset="0"/>
                        <a:ea typeface="Verdana" pitchFamily="34" charset="0"/>
                        <a:cs typeface="Verdana" pitchFamily="34" charset="0"/>
                      </a:endParaRPr>
                    </a:p>
                  </a:txBody>
                  <a:tcPr anchor="ctr"/>
                </a:tc>
                <a:tc>
                  <a:txBody>
                    <a:bodyPr/>
                    <a:lstStyle/>
                    <a:p>
                      <a:pPr algn="l"/>
                      <a:endParaRPr lang="tr-TR" dirty="0"/>
                    </a:p>
                  </a:txBody>
                  <a:tcPr anchor="ct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BÜTÇE</a:t>
            </a:r>
            <a:endParaRPr lang="tr-TR" sz="3600" dirty="0"/>
          </a:p>
        </p:txBody>
      </p:sp>
      <p:sp>
        <p:nvSpPr>
          <p:cNvPr id="3" name="2 İçerik Yer Tutucusu"/>
          <p:cNvSpPr>
            <a:spLocks noGrp="1"/>
          </p:cNvSpPr>
          <p:nvPr>
            <p:ph idx="1"/>
          </p:nvPr>
        </p:nvSpPr>
        <p:spPr>
          <a:xfrm>
            <a:off x="827584" y="1600201"/>
            <a:ext cx="7859216" cy="964703"/>
          </a:xfrm>
        </p:spPr>
        <p:txBody>
          <a:bodyPr>
            <a:normAutofit/>
          </a:bodyPr>
          <a:lstStyle/>
          <a:p>
            <a:pPr marL="0" indent="358775">
              <a:lnSpc>
                <a:spcPts val="2400"/>
              </a:lnSpc>
              <a:buClr>
                <a:srgbClr val="CAA402"/>
              </a:buClr>
              <a:buSzPct val="150000"/>
              <a:buNone/>
              <a:tabLst>
                <a:tab pos="444500" algn="l"/>
              </a:tabLst>
            </a:pPr>
            <a:r>
              <a:rPr lang="tr-TR" sz="2700" b="1" dirty="0" smtClean="0">
                <a:solidFill>
                  <a:srgbClr val="FFC000"/>
                </a:solidFill>
                <a:ea typeface="Verdana" pitchFamily="34" charset="0"/>
                <a:cs typeface="Verdana" pitchFamily="34" charset="0"/>
              </a:rPr>
              <a:t>3- ÜÇÜNCÜ YIL İÇİN GEREKLİ BÜTÇE</a:t>
            </a:r>
          </a:p>
        </p:txBody>
      </p:sp>
      <p:graphicFrame>
        <p:nvGraphicFramePr>
          <p:cNvPr id="4" name="3 Tablo"/>
          <p:cNvGraphicFramePr>
            <a:graphicFrameLocks noGrp="1"/>
          </p:cNvGraphicFramePr>
          <p:nvPr/>
        </p:nvGraphicFramePr>
        <p:xfrm>
          <a:off x="1007604" y="3284984"/>
          <a:ext cx="7128792" cy="3383280"/>
        </p:xfrm>
        <a:graphic>
          <a:graphicData uri="http://schemas.openxmlformats.org/drawingml/2006/table">
            <a:tbl>
              <a:tblPr firstRow="1" bandRow="1">
                <a:tableStyleId>{69CF1AB2-1976-4502-BF36-3FF5EA218861}</a:tableStyleId>
              </a:tblPr>
              <a:tblGrid>
                <a:gridCol w="3564396"/>
                <a:gridCol w="3564396"/>
              </a:tblGrid>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Donanım Malzemesi Tutarı</a:t>
                      </a:r>
                    </a:p>
                  </a:txBody>
                  <a:tcPr anchor="ctr"/>
                </a:tc>
                <a:tc>
                  <a:txBody>
                    <a:bodyPr/>
                    <a:lstStyle/>
                    <a:p>
                      <a:pPr algn="l"/>
                      <a:endParaRPr lang="tr-TR" dirty="0"/>
                    </a:p>
                  </a:txBody>
                  <a:tcPr anchor="ctr"/>
                </a:tc>
              </a:tr>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Atölyeler için alınacak makine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algn="just">
                        <a:lnSpc>
                          <a:spcPct val="120000"/>
                        </a:lnSpc>
                        <a:buClr>
                          <a:srgbClr val="CAA402"/>
                        </a:buClr>
                        <a:buSzPct val="150000"/>
                        <a:tabLst>
                          <a:tab pos="444500" algn="l"/>
                        </a:tabLst>
                      </a:pPr>
                      <a:r>
                        <a:rPr lang="it-IT" sz="1600" dirty="0" smtClean="0">
                          <a:solidFill>
                            <a:schemeClr val="tx1"/>
                          </a:solidFill>
                          <a:latin typeface="Verdana" pitchFamily="34" charset="0"/>
                          <a:ea typeface="Verdana" pitchFamily="34" charset="0"/>
                          <a:cs typeface="Verdana" pitchFamily="34" charset="0"/>
                        </a:rPr>
                        <a:t>Atölyeler için temrin malzemesi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Alınacak Elektronik Demirbaş </a:t>
                      </a:r>
                    </a:p>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(Bilgisayar, Projeksiyon Vb.) Tutarı</a:t>
                      </a:r>
                    </a:p>
                  </a:txBody>
                  <a:tcPr anchor="ctr"/>
                </a:tc>
                <a:tc>
                  <a:txBody>
                    <a:bodyPr/>
                    <a:lstStyle/>
                    <a:p>
                      <a:pPr algn="l"/>
                      <a:endParaRPr lang="tr-TR" dirty="0"/>
                    </a:p>
                  </a:txBody>
                  <a:tcPr anchor="ctr"/>
                </a:tc>
              </a:tr>
              <a:tr h="370840">
                <a:tc>
                  <a:txBody>
                    <a:bodyPr/>
                    <a:lstStyle/>
                    <a:p>
                      <a:pPr algn="r">
                        <a:lnSpc>
                          <a:spcPct val="120000"/>
                        </a:lnSpc>
                        <a:buClr>
                          <a:srgbClr val="CAA402"/>
                        </a:buClr>
                        <a:buSzPct val="150000"/>
                        <a:tabLst>
                          <a:tab pos="444500" algn="l"/>
                        </a:tabLst>
                      </a:pPr>
                      <a:r>
                        <a:rPr lang="tr-TR" sz="1600" b="1" dirty="0" smtClean="0">
                          <a:solidFill>
                            <a:srgbClr val="FFC000"/>
                          </a:solidFill>
                          <a:latin typeface="Verdana" pitchFamily="34" charset="0"/>
                          <a:ea typeface="Verdana" pitchFamily="34" charset="0"/>
                          <a:cs typeface="Verdana" pitchFamily="34" charset="0"/>
                        </a:rPr>
                        <a:t>TOPLAM</a:t>
                      </a:r>
                    </a:p>
                  </a:txBody>
                  <a:tcPr anchor="ctr"/>
                </a:tc>
                <a:tc>
                  <a:txBody>
                    <a:bodyPr/>
                    <a:lstStyle/>
                    <a:p>
                      <a:pPr algn="l"/>
                      <a:endParaRPr lang="tr-TR" dirty="0"/>
                    </a:p>
                  </a:txBody>
                  <a:tcPr anchor="ct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BÜTÇE</a:t>
            </a:r>
            <a:endParaRPr lang="tr-TR" sz="3600" dirty="0"/>
          </a:p>
        </p:txBody>
      </p:sp>
      <p:sp>
        <p:nvSpPr>
          <p:cNvPr id="3" name="2 İçerik Yer Tutucusu"/>
          <p:cNvSpPr>
            <a:spLocks noGrp="1"/>
          </p:cNvSpPr>
          <p:nvPr>
            <p:ph idx="1"/>
          </p:nvPr>
        </p:nvSpPr>
        <p:spPr>
          <a:xfrm>
            <a:off x="899592" y="1600201"/>
            <a:ext cx="7787208" cy="964703"/>
          </a:xfrm>
        </p:spPr>
        <p:txBody>
          <a:bodyPr>
            <a:normAutofit/>
          </a:bodyPr>
          <a:lstStyle/>
          <a:p>
            <a:pPr marL="0" indent="358775">
              <a:lnSpc>
                <a:spcPts val="2400"/>
              </a:lnSpc>
              <a:buClr>
                <a:srgbClr val="CAA402"/>
              </a:buClr>
              <a:buSzPct val="150000"/>
              <a:buNone/>
              <a:tabLst>
                <a:tab pos="444500" algn="l"/>
              </a:tabLst>
            </a:pPr>
            <a:r>
              <a:rPr lang="tr-TR" sz="2700" b="1" dirty="0" smtClean="0">
                <a:solidFill>
                  <a:srgbClr val="FFC000"/>
                </a:solidFill>
                <a:ea typeface="Verdana" pitchFamily="34" charset="0"/>
                <a:cs typeface="Verdana" pitchFamily="34" charset="0"/>
              </a:rPr>
              <a:t>4- DÖRDÜNCÜ YIL İÇİN GEREKLİ BÜTÇE</a:t>
            </a:r>
          </a:p>
        </p:txBody>
      </p:sp>
      <p:graphicFrame>
        <p:nvGraphicFramePr>
          <p:cNvPr id="4" name="3 Tablo"/>
          <p:cNvGraphicFramePr>
            <a:graphicFrameLocks noGrp="1"/>
          </p:cNvGraphicFramePr>
          <p:nvPr/>
        </p:nvGraphicFramePr>
        <p:xfrm>
          <a:off x="1007604" y="3284984"/>
          <a:ext cx="7128792" cy="3383280"/>
        </p:xfrm>
        <a:graphic>
          <a:graphicData uri="http://schemas.openxmlformats.org/drawingml/2006/table">
            <a:tbl>
              <a:tblPr firstRow="1" bandRow="1">
                <a:tableStyleId>{69CF1AB2-1976-4502-BF36-3FF5EA218861}</a:tableStyleId>
              </a:tblPr>
              <a:tblGrid>
                <a:gridCol w="3564396"/>
                <a:gridCol w="3564396"/>
              </a:tblGrid>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Alınacak Donanım Malzemesi Tutarı</a:t>
                      </a:r>
                    </a:p>
                  </a:txBody>
                  <a:tcPr anchor="ctr"/>
                </a:tc>
                <a:tc>
                  <a:txBody>
                    <a:bodyPr/>
                    <a:lstStyle/>
                    <a:p>
                      <a:pPr algn="l"/>
                      <a:endParaRPr lang="tr-TR" dirty="0"/>
                    </a:p>
                  </a:txBody>
                  <a:tcPr anchor="ctr"/>
                </a:tc>
              </a:tr>
              <a:tr h="370840">
                <a:tc>
                  <a:txBody>
                    <a:bodyPr/>
                    <a:lstStyle/>
                    <a:p>
                      <a:pPr algn="just">
                        <a:lnSpc>
                          <a:spcPct val="120000"/>
                        </a:lnSpc>
                        <a:buClr>
                          <a:srgbClr val="CAA402"/>
                        </a:buClr>
                        <a:buSzPct val="150000"/>
                        <a:tabLst>
                          <a:tab pos="444500" algn="l"/>
                        </a:tabLst>
                      </a:pPr>
                      <a:r>
                        <a:rPr lang="tr-TR" sz="1600" dirty="0" smtClean="0">
                          <a:solidFill>
                            <a:schemeClr val="tx1"/>
                          </a:solidFill>
                          <a:latin typeface="Verdana" pitchFamily="34" charset="0"/>
                          <a:ea typeface="Verdana" pitchFamily="34" charset="0"/>
                          <a:cs typeface="Verdana" pitchFamily="34" charset="0"/>
                        </a:rPr>
                        <a:t>Atölyeler için alınacak makine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algn="just">
                        <a:lnSpc>
                          <a:spcPct val="120000"/>
                        </a:lnSpc>
                        <a:buClr>
                          <a:srgbClr val="CAA402"/>
                        </a:buClr>
                        <a:buSzPct val="150000"/>
                        <a:tabLst>
                          <a:tab pos="444500" algn="l"/>
                        </a:tabLst>
                      </a:pPr>
                      <a:r>
                        <a:rPr lang="it-IT" sz="1600" dirty="0" smtClean="0">
                          <a:solidFill>
                            <a:schemeClr val="tx1"/>
                          </a:solidFill>
                          <a:latin typeface="Verdana" pitchFamily="34" charset="0"/>
                          <a:ea typeface="Verdana" pitchFamily="34" charset="0"/>
                          <a:cs typeface="Verdana" pitchFamily="34" charset="0"/>
                        </a:rPr>
                        <a:t>Atölyeler için temrin malzemesi tutarı</a:t>
                      </a:r>
                    </a:p>
                  </a:txBody>
                  <a:tcPr anchor="ctr"/>
                </a:tc>
                <a:tc>
                  <a:txBody>
                    <a:bodyPr/>
                    <a:lstStyle/>
                    <a:p>
                      <a:pPr algn="l">
                        <a:lnSpc>
                          <a:spcPct val="120000"/>
                        </a:lnSpc>
                        <a:buClr>
                          <a:srgbClr val="CAA402"/>
                        </a:buClr>
                        <a:buSzPct val="150000"/>
                        <a:tabLst>
                          <a:tab pos="444500" algn="l"/>
                        </a:tabLst>
                      </a:pPr>
                      <a:endParaRPr lang="tr-TR" sz="1600" dirty="0" smtClean="0">
                        <a:solidFill>
                          <a:schemeClr val="tx1"/>
                        </a:solidFill>
                        <a:latin typeface="Verdana" pitchFamily="34" charset="0"/>
                        <a:ea typeface="Verdana" pitchFamily="34" charset="0"/>
                        <a:cs typeface="Verdana" pitchFamily="34" charset="0"/>
                      </a:endParaRPr>
                    </a:p>
                  </a:txBody>
                  <a:tcPr anchor="ctr"/>
                </a:tc>
              </a:tr>
              <a:tr h="370840">
                <a:tc>
                  <a:txBody>
                    <a:bodyPr/>
                    <a:lstStyle/>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Alınacak Elektronik Demirbaş </a:t>
                      </a:r>
                    </a:p>
                    <a:p>
                      <a:pPr marL="0" marR="0" indent="0" algn="just" defTabSz="914400" rtl="0" eaLnBrk="1" fontAlgn="auto" latinLnBrk="0" hangingPunct="1">
                        <a:lnSpc>
                          <a:spcPct val="120000"/>
                        </a:lnSpc>
                        <a:spcBef>
                          <a:spcPts val="0"/>
                        </a:spcBef>
                        <a:spcAft>
                          <a:spcPts val="0"/>
                        </a:spcAft>
                        <a:buClr>
                          <a:srgbClr val="CAA402"/>
                        </a:buClr>
                        <a:buSzPct val="150000"/>
                        <a:buFontTx/>
                        <a:buNone/>
                        <a:tabLst>
                          <a:tab pos="444500" algn="l"/>
                        </a:tabLst>
                        <a:defRPr/>
                      </a:pPr>
                      <a:r>
                        <a:rPr lang="tr-TR" sz="1600" dirty="0" smtClean="0">
                          <a:solidFill>
                            <a:schemeClr val="tx1"/>
                          </a:solidFill>
                          <a:latin typeface="Verdana" pitchFamily="34" charset="0"/>
                          <a:ea typeface="Verdana" pitchFamily="34" charset="0"/>
                          <a:cs typeface="Verdana" pitchFamily="34" charset="0"/>
                        </a:rPr>
                        <a:t>(Bilgisayar, Projeksiyon Vb.) Tutarı</a:t>
                      </a:r>
                    </a:p>
                  </a:txBody>
                  <a:tcPr anchor="ctr"/>
                </a:tc>
                <a:tc>
                  <a:txBody>
                    <a:bodyPr/>
                    <a:lstStyle/>
                    <a:p>
                      <a:pPr algn="l"/>
                      <a:endParaRPr lang="tr-TR" dirty="0"/>
                    </a:p>
                  </a:txBody>
                  <a:tcPr anchor="ctr"/>
                </a:tc>
              </a:tr>
              <a:tr h="370840">
                <a:tc>
                  <a:txBody>
                    <a:bodyPr/>
                    <a:lstStyle/>
                    <a:p>
                      <a:pPr algn="r">
                        <a:lnSpc>
                          <a:spcPct val="120000"/>
                        </a:lnSpc>
                        <a:buClr>
                          <a:srgbClr val="CAA402"/>
                        </a:buClr>
                        <a:buSzPct val="150000"/>
                        <a:tabLst>
                          <a:tab pos="444500" algn="l"/>
                        </a:tabLst>
                      </a:pPr>
                      <a:r>
                        <a:rPr lang="tr-TR" sz="1600" b="1" dirty="0" smtClean="0">
                          <a:solidFill>
                            <a:srgbClr val="FFC000"/>
                          </a:solidFill>
                          <a:latin typeface="Verdana" pitchFamily="34" charset="0"/>
                          <a:ea typeface="Verdana" pitchFamily="34" charset="0"/>
                          <a:cs typeface="Verdana" pitchFamily="34" charset="0"/>
                        </a:rPr>
                        <a:t>TOPLAM</a:t>
                      </a:r>
                    </a:p>
                  </a:txBody>
                  <a:tcPr anchor="ctr"/>
                </a:tc>
                <a:tc>
                  <a:txBody>
                    <a:bodyPr/>
                    <a:lstStyle/>
                    <a:p>
                      <a:pPr algn="l"/>
                      <a:endParaRPr lang="tr-TR" dirty="0"/>
                    </a:p>
                  </a:txBody>
                  <a:tcPr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ÖĞRENCİ KAYITLARI</a:t>
            </a:r>
            <a:endParaRPr lang="tr-TR" sz="3600" dirty="0"/>
          </a:p>
        </p:txBody>
      </p:sp>
      <p:sp>
        <p:nvSpPr>
          <p:cNvPr id="3" name="2 İçerik Yer Tutucusu"/>
          <p:cNvSpPr>
            <a:spLocks noGrp="1"/>
          </p:cNvSpPr>
          <p:nvPr>
            <p:ph idx="1"/>
          </p:nvPr>
        </p:nvSpPr>
        <p:spPr>
          <a:xfrm>
            <a:off x="827584" y="1600200"/>
            <a:ext cx="7859216" cy="4525963"/>
          </a:xfrm>
        </p:spPr>
        <p:txBody>
          <a:bodyPr>
            <a:normAutofit fontScale="70000" lnSpcReduction="20000"/>
          </a:bodyPr>
          <a:lstStyle/>
          <a:p>
            <a:pPr marL="0" indent="358775" algn="ctr">
              <a:buClr>
                <a:srgbClr val="FFC000"/>
              </a:buClr>
              <a:buNone/>
            </a:pPr>
            <a:r>
              <a:rPr lang="tr-TR" dirty="0" err="1" smtClean="0"/>
              <a:t>SBS’ye</a:t>
            </a:r>
            <a:r>
              <a:rPr lang="tr-TR" dirty="0" smtClean="0"/>
              <a:t> göre ön kayıt ilanı verilip okulda kurulacak kayıt komisyonu ile aşağıdaki kriterler göz önüne alınarak yapılmalıdır.</a:t>
            </a:r>
          </a:p>
          <a:p>
            <a:pPr marL="0" indent="358775" algn="just">
              <a:buClr>
                <a:srgbClr val="FFC000"/>
              </a:buClr>
              <a:buNone/>
            </a:pPr>
            <a:r>
              <a:rPr lang="tr-TR" dirty="0" smtClean="0"/>
              <a:t>SBS puanına</a:t>
            </a:r>
          </a:p>
          <a:p>
            <a:pPr marL="0" indent="358775" algn="just">
              <a:buClr>
                <a:srgbClr val="FFC000"/>
              </a:buClr>
              <a:buFont typeface="Wingdings" pitchFamily="2" charset="2"/>
              <a:buChar char="v"/>
            </a:pPr>
            <a:r>
              <a:rPr lang="tr-TR" dirty="0" smtClean="0"/>
              <a:t>Matematik Neti,</a:t>
            </a:r>
          </a:p>
          <a:p>
            <a:pPr marL="0" indent="358775" algn="just">
              <a:buClr>
                <a:srgbClr val="FFC000"/>
              </a:buClr>
              <a:buFont typeface="Wingdings" pitchFamily="2" charset="2"/>
              <a:buChar char="v"/>
            </a:pPr>
            <a:r>
              <a:rPr lang="tr-TR" dirty="0" smtClean="0"/>
              <a:t>Kendini ifade edebilme; </a:t>
            </a:r>
            <a:r>
              <a:rPr lang="tr-TR" dirty="0" smtClean="0">
                <a:solidFill>
                  <a:srgbClr val="FFC000"/>
                </a:solidFill>
              </a:rPr>
              <a:t>10 puan</a:t>
            </a:r>
            <a:r>
              <a:rPr lang="tr-TR" dirty="0" smtClean="0"/>
              <a:t>,</a:t>
            </a:r>
          </a:p>
          <a:p>
            <a:pPr marL="0" indent="358775" algn="just">
              <a:buClr>
                <a:srgbClr val="FFC000"/>
              </a:buClr>
              <a:buFont typeface="Wingdings" pitchFamily="2" charset="2"/>
              <a:buChar char="v"/>
            </a:pPr>
            <a:r>
              <a:rPr lang="tr-TR" dirty="0" smtClean="0"/>
              <a:t>Sosyal kulüplerde yer alma; </a:t>
            </a:r>
            <a:r>
              <a:rPr lang="tr-TR" dirty="0" smtClean="0">
                <a:solidFill>
                  <a:srgbClr val="FFC000"/>
                </a:solidFill>
              </a:rPr>
              <a:t>10 puan</a:t>
            </a:r>
            <a:r>
              <a:rPr lang="tr-TR" dirty="0" smtClean="0"/>
              <a:t>,</a:t>
            </a:r>
          </a:p>
          <a:p>
            <a:pPr marL="0" indent="358775" algn="just">
              <a:buClr>
                <a:srgbClr val="FFC000"/>
              </a:buClr>
              <a:buFont typeface="Wingdings" pitchFamily="2" charset="2"/>
              <a:buChar char="v"/>
            </a:pPr>
            <a:r>
              <a:rPr lang="tr-TR" dirty="0" smtClean="0"/>
              <a:t>Ulusal ve uluslararası seviyedeki yarışmalardaki başarı; </a:t>
            </a:r>
            <a:r>
              <a:rPr lang="tr-TR" dirty="0" smtClean="0">
                <a:solidFill>
                  <a:srgbClr val="FFC000"/>
                </a:solidFill>
              </a:rPr>
              <a:t>15 puan</a:t>
            </a:r>
            <a:r>
              <a:rPr lang="tr-TR" dirty="0" smtClean="0"/>
              <a:t>,</a:t>
            </a:r>
          </a:p>
          <a:p>
            <a:pPr marL="0" indent="358775" algn="just">
              <a:buClr>
                <a:srgbClr val="FFC000"/>
              </a:buClr>
              <a:buFont typeface="Wingdings" pitchFamily="2" charset="2"/>
              <a:buChar char="v"/>
            </a:pPr>
            <a:r>
              <a:rPr lang="tr-TR" dirty="0" smtClean="0"/>
              <a:t>Sosyal yapısı (fakir, yetim…); </a:t>
            </a:r>
            <a:r>
              <a:rPr lang="tr-TR" dirty="0" smtClean="0">
                <a:solidFill>
                  <a:srgbClr val="FFC000"/>
                </a:solidFill>
              </a:rPr>
              <a:t>10 puan</a:t>
            </a:r>
            <a:r>
              <a:rPr lang="tr-TR" dirty="0" smtClean="0"/>
              <a:t>, </a:t>
            </a:r>
          </a:p>
          <a:p>
            <a:pPr marL="0" indent="358775" algn="just">
              <a:buClr>
                <a:srgbClr val="FFC000"/>
              </a:buClr>
              <a:buFont typeface="Wingdings" pitchFamily="2" charset="2"/>
              <a:buChar char="v"/>
            </a:pPr>
            <a:r>
              <a:rPr lang="tr-TR" dirty="0" smtClean="0"/>
              <a:t>Diploma notu 90 ve üzeri ise </a:t>
            </a:r>
            <a:r>
              <a:rPr lang="tr-TR" dirty="0" smtClean="0">
                <a:solidFill>
                  <a:srgbClr val="FFC000"/>
                </a:solidFill>
              </a:rPr>
              <a:t>10 puan</a:t>
            </a:r>
            <a:r>
              <a:rPr lang="tr-TR" dirty="0" smtClean="0"/>
              <a:t>, 80-89 arası ise </a:t>
            </a:r>
            <a:r>
              <a:rPr lang="tr-TR" dirty="0" smtClean="0">
                <a:solidFill>
                  <a:srgbClr val="FFC000"/>
                </a:solidFill>
              </a:rPr>
              <a:t>5 puan</a:t>
            </a:r>
            <a:r>
              <a:rPr lang="tr-TR" dirty="0" smtClean="0"/>
              <a:t>,</a:t>
            </a:r>
          </a:p>
          <a:p>
            <a:pPr marL="0" indent="358775" algn="just">
              <a:buClr>
                <a:srgbClr val="FFC000"/>
              </a:buClr>
              <a:buNone/>
            </a:pPr>
            <a:r>
              <a:rPr lang="tr-TR" dirty="0" smtClean="0"/>
              <a:t>eklenerek yeniden puanlandırılmalı.</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NİTELİKLİ İŞGÜCÜ VE OSB’LERDE MESLEKİ VE TEKNİK EĞİTİM</a:t>
            </a:r>
            <a:endParaRPr lang="tr-TR" sz="3600" dirty="0"/>
          </a:p>
        </p:txBody>
      </p:sp>
      <p:sp>
        <p:nvSpPr>
          <p:cNvPr id="3" name="2 İçerik Yer Tutucusu"/>
          <p:cNvSpPr>
            <a:spLocks noGrp="1"/>
          </p:cNvSpPr>
          <p:nvPr>
            <p:ph idx="1"/>
          </p:nvPr>
        </p:nvSpPr>
        <p:spPr>
          <a:xfrm>
            <a:off x="827584" y="1600200"/>
            <a:ext cx="7859216" cy="4525963"/>
          </a:xfrm>
        </p:spPr>
        <p:txBody>
          <a:bodyPr/>
          <a:lstStyle/>
          <a:p>
            <a:endParaRPr lang="tr-TR" dirty="0" smtClean="0"/>
          </a:p>
          <a:p>
            <a:endParaRPr lang="tr-TR" dirty="0" smtClean="0"/>
          </a:p>
          <a:p>
            <a:pPr>
              <a:buClr>
                <a:srgbClr val="FFC000"/>
              </a:buClr>
              <a:buFont typeface="Wingdings" pitchFamily="2" charset="2"/>
              <a:buChar char="v"/>
            </a:pPr>
            <a:r>
              <a:rPr lang="tr-TR" dirty="0" smtClean="0"/>
              <a:t>NEDEN OSB’LERDE MESLEKİ VE TEKNİK OKUL</a:t>
            </a:r>
          </a:p>
          <a:p>
            <a:pPr>
              <a:buClr>
                <a:srgbClr val="FFC000"/>
              </a:buClr>
              <a:buFont typeface="Wingdings" pitchFamily="2" charset="2"/>
              <a:buChar char="v"/>
            </a:pPr>
            <a:r>
              <a:rPr lang="tr-TR" dirty="0" smtClean="0"/>
              <a:t>NEDEN ANADOLU TEKNİK LİSESİ</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MUTLU BİR BAŞLANGIÇ</a:t>
            </a:r>
            <a:endParaRPr lang="tr-TR" sz="3600" dirty="0"/>
          </a:p>
        </p:txBody>
      </p:sp>
      <p:pic>
        <p:nvPicPr>
          <p:cNvPr id="4" name="6 İçerik Yer Tutucusu" descr="img_5740-17092012160943.JPG"/>
          <p:cNvPicPr>
            <a:picLocks noChangeAspect="1"/>
          </p:cNvPicPr>
          <p:nvPr/>
        </p:nvPicPr>
        <p:blipFill>
          <a:blip r:embed="rId2" cstate="print"/>
          <a:stretch>
            <a:fillRect/>
          </a:stretch>
        </p:blipFill>
        <p:spPr>
          <a:xfrm>
            <a:off x="882018" y="1556792"/>
            <a:ext cx="7379965" cy="4919977"/>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endParaRPr lang="tr-TR" sz="3600" dirty="0"/>
          </a:p>
        </p:txBody>
      </p:sp>
      <p:sp>
        <p:nvSpPr>
          <p:cNvPr id="3" name="2 İçerik Yer Tutucusu"/>
          <p:cNvSpPr>
            <a:spLocks noGrp="1"/>
          </p:cNvSpPr>
          <p:nvPr>
            <p:ph idx="1"/>
          </p:nvPr>
        </p:nvSpPr>
        <p:spPr>
          <a:xfrm>
            <a:off x="642600" y="1166400"/>
            <a:ext cx="7858800" cy="4525200"/>
          </a:xfrm>
        </p:spPr>
        <p:txBody>
          <a:bodyPr>
            <a:normAutofit/>
          </a:bodyPr>
          <a:lstStyle/>
          <a:p>
            <a:pPr algn="ctr">
              <a:buNone/>
            </a:pPr>
            <a:endParaRPr lang="tr-TR" dirty="0" smtClean="0"/>
          </a:p>
          <a:p>
            <a:pPr algn="ctr">
              <a:buNone/>
            </a:pPr>
            <a:r>
              <a:rPr lang="tr-TR" dirty="0" smtClean="0"/>
              <a:t>TEŞEKKÜRLER</a:t>
            </a:r>
            <a:endParaRPr lang="tr-TR" dirty="0" smtClean="0"/>
          </a:p>
          <a:p>
            <a:pPr algn="ctr">
              <a:buNone/>
            </a:pPr>
            <a:r>
              <a:rPr lang="tr-TR" dirty="0" smtClean="0"/>
              <a:t>MUSTAFA DAŞCI</a:t>
            </a:r>
          </a:p>
          <a:p>
            <a:pPr algn="ctr">
              <a:buNone/>
            </a:pPr>
            <a:r>
              <a:rPr lang="tr-TR" dirty="0" smtClean="0"/>
              <a:t>ASO TEKNİK KOLEJİ MÜDÜRÜ</a:t>
            </a:r>
          </a:p>
          <a:p>
            <a:pPr algn="ctr">
              <a:buNone/>
            </a:pPr>
            <a:r>
              <a:rPr lang="tr-TR" dirty="0" smtClean="0"/>
              <a:t>6-7 EKİM 2012</a:t>
            </a:r>
          </a:p>
          <a:p>
            <a:pPr algn="r">
              <a:buNone/>
            </a:pPr>
            <a:r>
              <a:rPr lang="tr-TR" dirty="0" smtClean="0"/>
              <a:t>İSTANBUL</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nn-NO" sz="3600" dirty="0" smtClean="0"/>
              <a:t>AÇILMASI PLANLANAN ALANLAR VE DALLAR</a:t>
            </a:r>
            <a:endParaRPr lang="tr-TR" sz="3600" dirty="0"/>
          </a:p>
        </p:txBody>
      </p:sp>
      <p:sp>
        <p:nvSpPr>
          <p:cNvPr id="3" name="2 İçerik Yer Tutucusu"/>
          <p:cNvSpPr>
            <a:spLocks noGrp="1"/>
          </p:cNvSpPr>
          <p:nvPr>
            <p:ph idx="1"/>
          </p:nvPr>
        </p:nvSpPr>
        <p:spPr>
          <a:xfrm>
            <a:off x="827584" y="1600200"/>
            <a:ext cx="7859216" cy="4525963"/>
          </a:xfrm>
        </p:spPr>
        <p:txBody>
          <a:bodyPr/>
          <a:lstStyle/>
          <a:p>
            <a:pPr algn="ctr">
              <a:buNone/>
            </a:pPr>
            <a:r>
              <a:rPr lang="tr-TR" dirty="0" smtClean="0"/>
              <a:t>ÖNCE HANGİ ALAN VE DALLARI AÇACAĞINIZI PLANLAYINIZ</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AÇILIŞ İŞLEM BASAMAKLARI</a:t>
            </a:r>
            <a:endParaRPr lang="tr-TR" sz="3600" dirty="0"/>
          </a:p>
        </p:txBody>
      </p:sp>
      <p:sp>
        <p:nvSpPr>
          <p:cNvPr id="3" name="2 İçerik Yer Tutucusu"/>
          <p:cNvSpPr>
            <a:spLocks noGrp="1"/>
          </p:cNvSpPr>
          <p:nvPr>
            <p:ph idx="1"/>
          </p:nvPr>
        </p:nvSpPr>
        <p:spPr>
          <a:xfrm>
            <a:off x="827584" y="1600200"/>
            <a:ext cx="7859216" cy="4525963"/>
          </a:xfrm>
        </p:spPr>
        <p:txBody>
          <a:bodyPr>
            <a:normAutofit fontScale="85000" lnSpcReduction="10000"/>
          </a:bodyPr>
          <a:lstStyle/>
          <a:p>
            <a:pPr algn="ctr">
              <a:lnSpc>
                <a:spcPct val="120000"/>
              </a:lnSpc>
              <a:buClr>
                <a:srgbClr val="FFC000"/>
              </a:buClr>
              <a:buNone/>
              <a:tabLst>
                <a:tab pos="444500" algn="l"/>
              </a:tabLst>
            </a:pPr>
            <a:r>
              <a:rPr lang="tr-TR" b="1" dirty="0" smtClean="0">
                <a:latin typeface="+mj-lt"/>
                <a:ea typeface="Verdana" pitchFamily="34" charset="0"/>
                <a:cs typeface="Verdana" pitchFamily="34" charset="0"/>
              </a:rPr>
              <a:t>YÖNETİM KURULU TOPLANTISINDA ALINMASI </a:t>
            </a:r>
            <a:br>
              <a:rPr lang="tr-TR" b="1" dirty="0" smtClean="0">
                <a:latin typeface="+mj-lt"/>
                <a:ea typeface="Verdana" pitchFamily="34" charset="0"/>
                <a:cs typeface="Verdana" pitchFamily="34" charset="0"/>
              </a:rPr>
            </a:br>
            <a:r>
              <a:rPr lang="tr-TR" b="1" dirty="0" smtClean="0">
                <a:latin typeface="+mj-lt"/>
                <a:ea typeface="Verdana" pitchFamily="34" charset="0"/>
                <a:cs typeface="Verdana" pitchFamily="34" charset="0"/>
              </a:rPr>
              <a:t>GEREKEN KARARLAR: </a:t>
            </a:r>
          </a:p>
          <a:p>
            <a:pPr marL="542925" indent="-271463">
              <a:lnSpc>
                <a:spcPct val="120000"/>
              </a:lnSpc>
              <a:buClr>
                <a:srgbClr val="FFC000"/>
              </a:buClr>
              <a:buFont typeface="+mj-lt"/>
              <a:buAutoNum type="alphaLcParenR"/>
              <a:tabLst>
                <a:tab pos="444500" algn="l"/>
              </a:tabLst>
            </a:pPr>
            <a:r>
              <a:rPr lang="tr-TR" b="1" dirty="0" smtClean="0">
                <a:latin typeface="+mj-lt"/>
                <a:ea typeface="Verdana" pitchFamily="34" charset="0"/>
                <a:cs typeface="Verdana" pitchFamily="34" charset="0"/>
              </a:rPr>
              <a:t>Açılacak okulun STATÜSÜNÜN BELİRLENMESİ</a:t>
            </a:r>
          </a:p>
          <a:p>
            <a:pPr marL="542925" indent="-271463">
              <a:lnSpc>
                <a:spcPct val="120000"/>
              </a:lnSpc>
              <a:buClr>
                <a:srgbClr val="FFC000"/>
              </a:buClr>
              <a:buFont typeface="+mj-lt"/>
              <a:buAutoNum type="alphaLcParenR"/>
              <a:tabLst>
                <a:tab pos="444500" algn="l"/>
              </a:tabLst>
            </a:pPr>
            <a:r>
              <a:rPr lang="tr-TR" b="1" dirty="0" smtClean="0">
                <a:latin typeface="+mj-lt"/>
                <a:ea typeface="Verdana" pitchFamily="34" charset="0"/>
                <a:cs typeface="Verdana" pitchFamily="34" charset="0"/>
              </a:rPr>
              <a:t>Okulun kendi binasın da mı yoksa kiralık bir binada mı açılacağının belirlenmesi (yer seçimi)</a:t>
            </a:r>
          </a:p>
          <a:p>
            <a:pPr marL="542925" indent="-271463">
              <a:lnSpc>
                <a:spcPct val="120000"/>
              </a:lnSpc>
              <a:buClr>
                <a:srgbClr val="FFC000"/>
              </a:buClr>
              <a:buFont typeface="+mj-lt"/>
              <a:buAutoNum type="alphaLcParenR"/>
              <a:tabLst>
                <a:tab pos="444500" algn="l"/>
              </a:tabLst>
            </a:pPr>
            <a:r>
              <a:rPr lang="tr-TR" b="1" dirty="0" smtClean="0">
                <a:latin typeface="+mj-lt"/>
                <a:ea typeface="Verdana" pitchFamily="34" charset="0"/>
                <a:cs typeface="Verdana" pitchFamily="34" charset="0"/>
              </a:rPr>
              <a:t>Okulda eğitim alacak tüm öğrencilerin okulun tüm imkanlarından nasıl yararlanacağının belirlenmesi</a:t>
            </a:r>
          </a:p>
          <a:p>
            <a:pPr marL="542925" indent="-271463">
              <a:lnSpc>
                <a:spcPct val="120000"/>
              </a:lnSpc>
              <a:buClr>
                <a:srgbClr val="FFC000"/>
              </a:buClr>
              <a:buFont typeface="+mj-lt"/>
              <a:buAutoNum type="alphaLcParenR"/>
              <a:tabLst>
                <a:tab pos="444500" algn="l"/>
              </a:tabLst>
            </a:pPr>
            <a:r>
              <a:rPr lang="tr-TR" b="1" dirty="0" smtClean="0">
                <a:latin typeface="+mj-lt"/>
                <a:ea typeface="Verdana" pitchFamily="34" charset="0"/>
                <a:cs typeface="Verdana" pitchFamily="34" charset="0"/>
              </a:rPr>
              <a:t>Öğrencilerin servis, öğle yemeği vb. hangi olanaklardan yararlanacakları</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AÇILIŞ İŞLEM BASAMAKLARI</a:t>
            </a:r>
            <a:endParaRPr lang="tr-TR" sz="3600" dirty="0"/>
          </a:p>
        </p:txBody>
      </p:sp>
      <p:sp>
        <p:nvSpPr>
          <p:cNvPr id="3" name="2 İçerik Yer Tutucusu"/>
          <p:cNvSpPr>
            <a:spLocks noGrp="1"/>
          </p:cNvSpPr>
          <p:nvPr>
            <p:ph idx="1"/>
          </p:nvPr>
        </p:nvSpPr>
        <p:spPr>
          <a:xfrm>
            <a:off x="827584" y="1600200"/>
            <a:ext cx="7859216" cy="4525963"/>
          </a:xfrm>
        </p:spPr>
        <p:txBody>
          <a:bodyPr>
            <a:normAutofit/>
          </a:bodyPr>
          <a:lstStyle/>
          <a:p>
            <a:pPr marL="542925" indent="-271463">
              <a:lnSpc>
                <a:spcPct val="120000"/>
              </a:lnSpc>
              <a:buClr>
                <a:srgbClr val="FFC000"/>
              </a:buClr>
              <a:buNone/>
              <a:tabLst>
                <a:tab pos="444500" algn="l"/>
              </a:tabLst>
            </a:pPr>
            <a:r>
              <a:rPr lang="tr-TR" sz="2700" b="1" dirty="0" smtClean="0">
                <a:solidFill>
                  <a:srgbClr val="FFC000"/>
                </a:solidFill>
                <a:latin typeface="+mj-lt"/>
                <a:ea typeface="Verdana" pitchFamily="34" charset="0"/>
                <a:cs typeface="Verdana" pitchFamily="34" charset="0"/>
              </a:rPr>
              <a:t>e)</a:t>
            </a:r>
            <a:r>
              <a:rPr lang="tr-TR" sz="2700" b="1" dirty="0" smtClean="0">
                <a:latin typeface="+mj-lt"/>
                <a:ea typeface="Verdana" pitchFamily="34" charset="0"/>
                <a:cs typeface="Verdana" pitchFamily="34" charset="0"/>
              </a:rPr>
              <a:t> Okulun adı</a:t>
            </a:r>
          </a:p>
          <a:p>
            <a:pPr marL="542925" indent="-271463">
              <a:lnSpc>
                <a:spcPct val="120000"/>
              </a:lnSpc>
              <a:buClr>
                <a:srgbClr val="FFC000"/>
              </a:buClr>
              <a:buNone/>
              <a:tabLst>
                <a:tab pos="444500" algn="l"/>
              </a:tabLst>
            </a:pPr>
            <a:r>
              <a:rPr lang="tr-TR" sz="2700" b="1" dirty="0" smtClean="0">
                <a:solidFill>
                  <a:srgbClr val="FFC000"/>
                </a:solidFill>
                <a:latin typeface="+mj-lt"/>
                <a:ea typeface="Verdana" pitchFamily="34" charset="0"/>
                <a:cs typeface="Verdana" pitchFamily="34" charset="0"/>
              </a:rPr>
              <a:t>f)</a:t>
            </a:r>
            <a:r>
              <a:rPr lang="tr-TR" sz="2700" b="1" dirty="0" smtClean="0">
                <a:latin typeface="+mj-lt"/>
                <a:ea typeface="Verdana" pitchFamily="34" charset="0"/>
                <a:cs typeface="Verdana" pitchFamily="34" charset="0"/>
              </a:rPr>
              <a:t> Okulun yeri (adresi)</a:t>
            </a:r>
          </a:p>
          <a:p>
            <a:pPr marL="542925" indent="-271463">
              <a:lnSpc>
                <a:spcPct val="120000"/>
              </a:lnSpc>
              <a:buClr>
                <a:srgbClr val="FFC000"/>
              </a:buClr>
              <a:buNone/>
              <a:tabLst>
                <a:tab pos="444500" algn="l"/>
              </a:tabLst>
            </a:pPr>
            <a:r>
              <a:rPr lang="tr-TR" sz="2700" b="1" dirty="0" smtClean="0">
                <a:solidFill>
                  <a:srgbClr val="FFC000"/>
                </a:solidFill>
                <a:latin typeface="+mj-lt"/>
                <a:ea typeface="Verdana" pitchFamily="34" charset="0"/>
                <a:cs typeface="Verdana" pitchFamily="34" charset="0"/>
              </a:rPr>
              <a:t>g)</a:t>
            </a:r>
            <a:r>
              <a:rPr lang="tr-TR" sz="2700" b="1" dirty="0" smtClean="0">
                <a:latin typeface="+mj-lt"/>
                <a:ea typeface="Verdana" pitchFamily="34" charset="0"/>
                <a:cs typeface="Verdana" pitchFamily="34" charset="0"/>
              </a:rPr>
              <a:t> Okul binasının eğitim öğretime başlamadan 3 ay önce hazır hale getirilmesi.</a:t>
            </a:r>
          </a:p>
          <a:p>
            <a:pPr marL="542925" indent="-271463">
              <a:lnSpc>
                <a:spcPct val="120000"/>
              </a:lnSpc>
              <a:buClr>
                <a:srgbClr val="FFC000"/>
              </a:buClr>
              <a:buNone/>
              <a:tabLst>
                <a:tab pos="444500" algn="l"/>
              </a:tabLst>
            </a:pPr>
            <a:r>
              <a:rPr lang="tr-TR" sz="2700" b="1" dirty="0" smtClean="0">
                <a:solidFill>
                  <a:srgbClr val="FFC000"/>
                </a:solidFill>
                <a:latin typeface="+mj-lt"/>
                <a:ea typeface="Verdana" pitchFamily="34" charset="0"/>
                <a:cs typeface="Verdana" pitchFamily="34" charset="0"/>
              </a:rPr>
              <a:t>h)</a:t>
            </a:r>
            <a:r>
              <a:rPr lang="tr-TR" sz="2700" b="1" dirty="0" smtClean="0">
                <a:latin typeface="+mj-lt"/>
                <a:ea typeface="Verdana" pitchFamily="34" charset="0"/>
                <a:cs typeface="Verdana" pitchFamily="34" charset="0"/>
              </a:rPr>
              <a:t> Bunun için mümkünse yöneticisini 1 yıl önceden atanması tavsiye edilir.</a:t>
            </a:r>
            <a:endParaRPr lang="tr-TR" sz="2700" b="1" dirty="0">
              <a:latin typeface="+mj-lt"/>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İLK ETAPTA YAPILACAKLAR</a:t>
            </a:r>
            <a:endParaRPr lang="tr-TR" sz="3600" dirty="0"/>
          </a:p>
        </p:txBody>
      </p:sp>
      <p:sp>
        <p:nvSpPr>
          <p:cNvPr id="3" name="2 İçerik Yer Tutucusu"/>
          <p:cNvSpPr>
            <a:spLocks noGrp="1"/>
          </p:cNvSpPr>
          <p:nvPr>
            <p:ph idx="1"/>
          </p:nvPr>
        </p:nvSpPr>
        <p:spPr>
          <a:xfrm>
            <a:off x="899592" y="1600200"/>
            <a:ext cx="7787208" cy="4525963"/>
          </a:xfrm>
        </p:spPr>
        <p:txBody>
          <a:bodyPr>
            <a:normAutofit fontScale="92500" lnSpcReduction="10000"/>
          </a:bodyPr>
          <a:lstStyle/>
          <a:p>
            <a:pPr marL="514350" indent="-514350">
              <a:buClr>
                <a:srgbClr val="FFC000"/>
              </a:buClr>
              <a:buFont typeface="+mj-lt"/>
              <a:buAutoNum type="alphaLcParenR"/>
            </a:pPr>
            <a:r>
              <a:rPr lang="tr-TR" dirty="0" smtClean="0"/>
              <a:t>Geçici binanın yapımı ve donanımı okullar açılmadan 3 ay öncesine kadar tamamlanmalıdır.</a:t>
            </a:r>
          </a:p>
          <a:p>
            <a:pPr marL="514350" indent="-514350">
              <a:buClr>
                <a:srgbClr val="FFC000"/>
              </a:buClr>
              <a:buFont typeface="+mj-lt"/>
              <a:buAutoNum type="alphaLcParenR"/>
            </a:pPr>
            <a:r>
              <a:rPr lang="tr-TR" dirty="0" smtClean="0"/>
              <a:t>Yöneticilerin  ve kurumun faaliyet  alanındaki derslere giren öğretmenlerden en az üçte birinin sözleşmeleri okul açılış dosyasında bulunmalıdır.</a:t>
            </a:r>
          </a:p>
          <a:p>
            <a:pPr marL="514350" indent="-514350">
              <a:buClr>
                <a:srgbClr val="FFC000"/>
              </a:buClr>
              <a:buFont typeface="+mj-lt"/>
              <a:buAutoNum type="alphaLcParenR"/>
            </a:pPr>
            <a:r>
              <a:rPr lang="tr-TR" dirty="0" smtClean="0"/>
              <a:t>En geç 3 ay önceden  afiş, broşür, ilan vb.. çalışmalarla okulun tanıtımı çalışmaları sonuçlandırılmalıdır.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ÖĞRETİME BAŞLAMA ŞARTLARI</a:t>
            </a:r>
            <a:endParaRPr lang="tr-TR" sz="3600" dirty="0"/>
          </a:p>
        </p:txBody>
      </p:sp>
      <p:sp>
        <p:nvSpPr>
          <p:cNvPr id="3" name="2 İçerik Yer Tutucusu"/>
          <p:cNvSpPr>
            <a:spLocks noGrp="1"/>
          </p:cNvSpPr>
          <p:nvPr>
            <p:ph idx="1"/>
          </p:nvPr>
        </p:nvSpPr>
        <p:spPr>
          <a:xfrm>
            <a:off x="827584" y="1600200"/>
            <a:ext cx="7859216" cy="4525963"/>
          </a:xfrm>
        </p:spPr>
        <p:txBody>
          <a:bodyPr>
            <a:normAutofit fontScale="85000" lnSpcReduction="10000"/>
          </a:bodyPr>
          <a:lstStyle/>
          <a:p>
            <a:pPr marL="514350" indent="-514350" algn="just">
              <a:buClr>
                <a:srgbClr val="FFC000"/>
              </a:buClr>
              <a:buNone/>
            </a:pPr>
            <a:endParaRPr lang="tr-TR" dirty="0" smtClean="0"/>
          </a:p>
          <a:p>
            <a:pPr marL="514350" indent="-514350" algn="just">
              <a:buClr>
                <a:srgbClr val="FFC000"/>
              </a:buClr>
              <a:buNone/>
            </a:pPr>
            <a:endParaRPr lang="tr-TR" dirty="0" smtClean="0"/>
          </a:p>
          <a:p>
            <a:pPr marL="0" indent="358775" algn="just">
              <a:buClr>
                <a:srgbClr val="FFC000"/>
              </a:buClr>
              <a:buNone/>
            </a:pPr>
            <a:r>
              <a:rPr lang="tr-TR" dirty="0" smtClean="0"/>
              <a:t>Öğretime başlama iznini bütün sınıflar için almak isteyen  kurucu, şartları yerine getirilmesi kaydıyla öğretim yılı başından 3 ay önce Bakanlığa müracaat eder. Ön inceleme raporu uygun görüldüğü takdirde öğretime başlama izni Bakanlıkça verilir. </a:t>
            </a:r>
          </a:p>
          <a:p>
            <a:pPr marL="0" indent="358775" algn="just">
              <a:buClr>
                <a:srgbClr val="FFC000"/>
              </a:buClr>
              <a:buNone/>
            </a:pPr>
            <a:r>
              <a:rPr lang="tr-TR" dirty="0" smtClean="0"/>
              <a:t>Ön inceleme raporu Valilikçe, kurumda öğretime başlamak için gerekli hazırlıkların yapılıp yapılmadığının ilköğretim müfettişlerince incelenerek hazırlanan rapordur. Bu raporda: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ÖĞRETİME BAŞLAMA ŞARTLARI</a:t>
            </a:r>
            <a:endParaRPr lang="tr-TR" sz="3600" dirty="0"/>
          </a:p>
        </p:txBody>
      </p:sp>
      <p:sp>
        <p:nvSpPr>
          <p:cNvPr id="3" name="2 İçerik Yer Tutucusu"/>
          <p:cNvSpPr>
            <a:spLocks noGrp="1"/>
          </p:cNvSpPr>
          <p:nvPr>
            <p:ph idx="1"/>
          </p:nvPr>
        </p:nvSpPr>
        <p:spPr>
          <a:xfrm>
            <a:off x="827584" y="1600200"/>
            <a:ext cx="7859216" cy="4525963"/>
          </a:xfrm>
        </p:spPr>
        <p:txBody>
          <a:bodyPr>
            <a:normAutofit fontScale="85000" lnSpcReduction="10000"/>
          </a:bodyPr>
          <a:lstStyle/>
          <a:p>
            <a:pPr marL="514350" indent="-514350" algn="just">
              <a:buClr>
                <a:srgbClr val="FFC000"/>
              </a:buClr>
              <a:buFont typeface="+mj-lt"/>
              <a:buAutoNum type="alphaLcParenR"/>
            </a:pPr>
            <a:r>
              <a:rPr lang="tr-TR" dirty="0" smtClean="0"/>
              <a:t>En az ödenmiş sermayenin tespit edildiğine dair belgenin bulunup bulunmadığına, </a:t>
            </a:r>
          </a:p>
          <a:p>
            <a:pPr marL="514350" indent="-514350" algn="just">
              <a:buClr>
                <a:srgbClr val="FFC000"/>
              </a:buClr>
              <a:buFont typeface="+mj-lt"/>
              <a:buAutoNum type="alphaLcParenR"/>
            </a:pPr>
            <a:r>
              <a:rPr lang="tr-TR" dirty="0" smtClean="0"/>
              <a:t>Okullarda Özel Okullar Çerçeve Yönetmeliği’ne, diğer özel öğretim kurumlarında tip yönetmeliklere uygun kurum yönetmeliğinin hazırlanıp hazırlanmadığına, kurum yönetmeliği  ilgili yönetmeliğe uygun değilse uygun olmayan yönlerine,</a:t>
            </a:r>
          </a:p>
          <a:p>
            <a:pPr marL="514350" indent="-514350" algn="just">
              <a:buClr>
                <a:srgbClr val="FFC000"/>
              </a:buClr>
              <a:buFont typeface="+mj-lt"/>
              <a:buAutoNum type="alphaLcParenR"/>
            </a:pPr>
            <a:r>
              <a:rPr lang="tr-TR" dirty="0" smtClean="0"/>
              <a:t>Uygulanacak öğretim  programına göre,  yönetici, öğretmen, uzman veya usta öğreticilere ait tekliflerin yeterli olup olmadığına,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274638"/>
            <a:ext cx="6707088" cy="1143000"/>
          </a:xfrm>
        </p:spPr>
        <p:txBody>
          <a:bodyPr>
            <a:noAutofit/>
          </a:bodyPr>
          <a:lstStyle/>
          <a:p>
            <a:r>
              <a:rPr lang="tr-TR" sz="3600" dirty="0" smtClean="0"/>
              <a:t>ÖĞRETİME BAŞLAMA ŞARTLARI</a:t>
            </a:r>
            <a:endParaRPr lang="tr-TR" sz="3600" dirty="0"/>
          </a:p>
        </p:txBody>
      </p:sp>
      <p:sp>
        <p:nvSpPr>
          <p:cNvPr id="3" name="2 İçerik Yer Tutucusu"/>
          <p:cNvSpPr>
            <a:spLocks noGrp="1"/>
          </p:cNvSpPr>
          <p:nvPr>
            <p:ph idx="1"/>
          </p:nvPr>
        </p:nvSpPr>
        <p:spPr>
          <a:xfrm>
            <a:off x="899592" y="1600200"/>
            <a:ext cx="7787208" cy="4525963"/>
          </a:xfrm>
        </p:spPr>
        <p:txBody>
          <a:bodyPr>
            <a:normAutofit fontScale="85000" lnSpcReduction="20000"/>
          </a:bodyPr>
          <a:lstStyle/>
          <a:p>
            <a:pPr marL="514350" indent="-514350" algn="just">
              <a:buClr>
                <a:srgbClr val="FFC000"/>
              </a:buClr>
              <a:buFont typeface="+mj-lt"/>
              <a:buAutoNum type="alphaLcParenR" startAt="4"/>
            </a:pPr>
            <a:r>
              <a:rPr lang="tr-TR" dirty="0" smtClean="0"/>
              <a:t>Uygulanacak öğretim programının  özelliğine göre kullanılacak araç-gerecin yeterli, büro ve diğer hizmet birimlerinin eğitim-öğretim için hazır durumda olup olmadığına,</a:t>
            </a:r>
          </a:p>
          <a:p>
            <a:pPr marL="514350" indent="-514350" algn="just">
              <a:buClr>
                <a:srgbClr val="FFC000"/>
              </a:buClr>
              <a:buFont typeface="+mj-lt"/>
              <a:buAutoNum type="alphaLcParenR" startAt="4"/>
            </a:pPr>
            <a:r>
              <a:rPr lang="tr-TR" dirty="0" smtClean="0"/>
              <a:t>Öğretime başlamak için gerekli olan, kuruma ve personele ilişkin belgelerin eksiksiz olarak düzenlenip düzenlenmediğine,</a:t>
            </a:r>
          </a:p>
          <a:p>
            <a:pPr marL="514350" indent="-514350" algn="just">
              <a:buClr>
                <a:srgbClr val="FFC000"/>
              </a:buClr>
              <a:buFont typeface="+mj-lt"/>
              <a:buAutoNum type="alphaLcParenR" startAt="4"/>
            </a:pPr>
            <a:r>
              <a:rPr lang="tr-TR" dirty="0" smtClean="0"/>
              <a:t>Kurumda öğretime başlamak için gerekli hazırlıkların yapılıp yapılmadığına, öğretime başlama izni verilmesinin uygun olup olmayacağına, uygun değilse gerekçesine yer verilir.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KUL_ANA_TEMA">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OKUL_ANA_TEMA</Template>
  <TotalTime>92</TotalTime>
  <Words>770</Words>
  <Application>Microsoft Office PowerPoint</Application>
  <PresentationFormat>Ekran Gösterisi (4:3)</PresentationFormat>
  <Paragraphs>168</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OKUL_ANA_TEMA</vt:lpstr>
      <vt:lpstr>1. OSB EĞİTİM ZİRVESİ</vt:lpstr>
      <vt:lpstr>NİTELİKLİ İŞGÜCÜ VE OSB’LERDE MESLEKİ VE TEKNİK EĞİTİM</vt:lpstr>
      <vt:lpstr>AÇILMASI PLANLANAN ALANLAR VE DALLAR</vt:lpstr>
      <vt:lpstr>AÇILIŞ İŞLEM BASAMAKLARI</vt:lpstr>
      <vt:lpstr>AÇILIŞ İŞLEM BASAMAKLARI</vt:lpstr>
      <vt:lpstr>İLK ETAPTA YAPILACAKLAR</vt:lpstr>
      <vt:lpstr>ÖĞRETİME BAŞLAMA ŞARTLARI</vt:lpstr>
      <vt:lpstr>ÖĞRETİME BAŞLAMA ŞARTLARI</vt:lpstr>
      <vt:lpstr>ÖĞRETİME BAŞLAMA ŞARTLARI</vt:lpstr>
      <vt:lpstr>ÖĞRETİME BAŞLAMA ŞARTLARI</vt:lpstr>
      <vt:lpstr>BİRİNCİ YIL  GEREKEN DONANIM</vt:lpstr>
      <vt:lpstr>BİRİNCİ YIL  GEREKEN PERSONEL İHTİYACI</vt:lpstr>
      <vt:lpstr>BİRİNCİ YIL  GEREKEN PERSONEL İHTİYACI</vt:lpstr>
      <vt:lpstr>BİRİNCİ YIL  GEREKEN PERSONEL İHTİYACI</vt:lpstr>
      <vt:lpstr>BÜTÇE</vt:lpstr>
      <vt:lpstr>BÜTÇE</vt:lpstr>
      <vt:lpstr>BÜTÇE</vt:lpstr>
      <vt:lpstr>BÜTÇE</vt:lpstr>
      <vt:lpstr>ÖĞRENCİ KAYITLARI</vt:lpstr>
      <vt:lpstr>MUTLU BİR BAŞLANGIÇ</vt:lpstr>
      <vt:lpstr>Slayt 21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OSB EĞİTİM ZİRVESİ</dc:title>
  <dc:creator>Ofis-1</dc:creator>
  <cp:lastModifiedBy>Ofis-1</cp:lastModifiedBy>
  <cp:revision>10</cp:revision>
  <dcterms:created xsi:type="dcterms:W3CDTF">2012-09-25T10:25:47Z</dcterms:created>
  <dcterms:modified xsi:type="dcterms:W3CDTF">2012-09-25T13:17:07Z</dcterms:modified>
</cp:coreProperties>
</file>