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2" r:id="rId2"/>
  </p:sldMasterIdLst>
  <p:notesMasterIdLst>
    <p:notesMasterId r:id="rId51"/>
  </p:notesMasterIdLst>
  <p:handoutMasterIdLst>
    <p:handoutMasterId r:id="rId52"/>
  </p:handoutMasterIdLst>
  <p:sldIdLst>
    <p:sldId id="256" r:id="rId3"/>
    <p:sldId id="305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22" r:id="rId21"/>
    <p:sldId id="323" r:id="rId22"/>
    <p:sldId id="324" r:id="rId23"/>
    <p:sldId id="325" r:id="rId24"/>
    <p:sldId id="326" r:id="rId25"/>
    <p:sldId id="327" r:id="rId26"/>
    <p:sldId id="328" r:id="rId27"/>
    <p:sldId id="329" r:id="rId28"/>
    <p:sldId id="330" r:id="rId29"/>
    <p:sldId id="331" r:id="rId30"/>
    <p:sldId id="332" r:id="rId31"/>
    <p:sldId id="257" r:id="rId32"/>
    <p:sldId id="304" r:id="rId33"/>
    <p:sldId id="303" r:id="rId34"/>
    <p:sldId id="301" r:id="rId35"/>
    <p:sldId id="302" r:id="rId36"/>
    <p:sldId id="299" r:id="rId37"/>
    <p:sldId id="267" r:id="rId38"/>
    <p:sldId id="269" r:id="rId39"/>
    <p:sldId id="271" r:id="rId40"/>
    <p:sldId id="272" r:id="rId41"/>
    <p:sldId id="273" r:id="rId42"/>
    <p:sldId id="274" r:id="rId43"/>
    <p:sldId id="276" r:id="rId44"/>
    <p:sldId id="275" r:id="rId45"/>
    <p:sldId id="277" r:id="rId46"/>
    <p:sldId id="278" r:id="rId47"/>
    <p:sldId id="279" r:id="rId48"/>
    <p:sldId id="280" r:id="rId49"/>
    <p:sldId id="283" r:id="rId50"/>
  </p:sldIdLst>
  <p:sldSz cx="9144000" cy="5329238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60" y="-318"/>
      </p:cViewPr>
      <p:guideLst>
        <p:guide orient="horz" pos="167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75C2F8-8E22-4250-8693-4B0C1266B011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B4520170-5A06-4A76-B983-AD678B2712FD}">
      <dgm:prSet phldrT="[Metin]" custT="1"/>
      <dgm:spPr/>
      <dgm:t>
        <a:bodyPr/>
        <a:lstStyle/>
        <a:p>
          <a:pPr algn="ctr"/>
          <a:r>
            <a:rPr lang="tr-TR" sz="1600" b="1" dirty="0" smtClean="0"/>
            <a:t>Gün Öncesi Planlama</a:t>
          </a:r>
          <a:endParaRPr lang="tr-TR" sz="1600" b="1" dirty="0"/>
        </a:p>
      </dgm:t>
    </dgm:pt>
    <dgm:pt modelId="{17130397-33FF-4209-B9F0-0607A2D7BCD7}" type="parTrans" cxnId="{CD594C6E-E344-4221-9BC6-A846A3C81DF8}">
      <dgm:prSet/>
      <dgm:spPr/>
      <dgm:t>
        <a:bodyPr/>
        <a:lstStyle/>
        <a:p>
          <a:pPr algn="ctr"/>
          <a:endParaRPr lang="tr-TR"/>
        </a:p>
      </dgm:t>
    </dgm:pt>
    <dgm:pt modelId="{32C9FB90-B442-4EE8-8574-A3DB47983CB8}" type="sibTrans" cxnId="{CD594C6E-E344-4221-9BC6-A846A3C81DF8}">
      <dgm:prSet/>
      <dgm:spPr/>
      <dgm:t>
        <a:bodyPr/>
        <a:lstStyle/>
        <a:p>
          <a:pPr algn="ctr"/>
          <a:endParaRPr lang="tr-TR" dirty="0"/>
        </a:p>
      </dgm:t>
    </dgm:pt>
    <dgm:pt modelId="{0E9CD5D0-C0D2-4157-8466-50FEF8A0CC34}">
      <dgm:prSet phldrT="[Metin]" custT="1"/>
      <dgm:spPr/>
      <dgm:t>
        <a:bodyPr/>
        <a:lstStyle/>
        <a:p>
          <a:pPr algn="ctr"/>
          <a:r>
            <a:rPr lang="tr-TR" sz="1600" b="1" dirty="0" smtClean="0"/>
            <a:t>Dengeleme Güç Piyasası</a:t>
          </a:r>
          <a:endParaRPr lang="tr-TR" sz="1600" b="1" dirty="0"/>
        </a:p>
      </dgm:t>
    </dgm:pt>
    <dgm:pt modelId="{BF4389EB-14E7-4750-976E-D26319A9E394}" type="parTrans" cxnId="{8B39C241-D397-446D-A7AE-02E01DFE5F1B}">
      <dgm:prSet/>
      <dgm:spPr/>
      <dgm:t>
        <a:bodyPr/>
        <a:lstStyle/>
        <a:p>
          <a:pPr algn="ctr"/>
          <a:endParaRPr lang="tr-TR"/>
        </a:p>
      </dgm:t>
    </dgm:pt>
    <dgm:pt modelId="{90CA1422-5CFC-490F-8EC2-FFA614E0DBD5}" type="sibTrans" cxnId="{8B39C241-D397-446D-A7AE-02E01DFE5F1B}">
      <dgm:prSet/>
      <dgm:spPr/>
      <dgm:t>
        <a:bodyPr/>
        <a:lstStyle/>
        <a:p>
          <a:pPr algn="ctr"/>
          <a:endParaRPr lang="tr-TR" dirty="0"/>
        </a:p>
      </dgm:t>
    </dgm:pt>
    <dgm:pt modelId="{66A5F2C1-4C25-4F69-B62C-A565625921F3}" type="pres">
      <dgm:prSet presAssocID="{1575C2F8-8E22-4250-8693-4B0C1266B01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A479F48-0E7E-421A-A93E-A47EE7362782}" type="pres">
      <dgm:prSet presAssocID="{B4520170-5A06-4A76-B983-AD678B2712FD}" presName="gear1" presStyleLbl="node1" presStyleIdx="0" presStyleCnt="2" custLinFactNeighborX="-83471" custLinFactNeighborY="-7438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27466CB-C6E1-498C-B8B0-1886C422500E}" type="pres">
      <dgm:prSet presAssocID="{B4520170-5A06-4A76-B983-AD678B2712FD}" presName="gear1srcNode" presStyleLbl="node1" presStyleIdx="0" presStyleCnt="2"/>
      <dgm:spPr/>
      <dgm:t>
        <a:bodyPr/>
        <a:lstStyle/>
        <a:p>
          <a:endParaRPr lang="tr-TR"/>
        </a:p>
      </dgm:t>
    </dgm:pt>
    <dgm:pt modelId="{9F261F49-F2FA-4227-8D5E-1D3E72A3DC71}" type="pres">
      <dgm:prSet presAssocID="{B4520170-5A06-4A76-B983-AD678B2712FD}" presName="gear1dstNode" presStyleLbl="node1" presStyleIdx="0" presStyleCnt="2"/>
      <dgm:spPr/>
      <dgm:t>
        <a:bodyPr/>
        <a:lstStyle/>
        <a:p>
          <a:endParaRPr lang="tr-TR"/>
        </a:p>
      </dgm:t>
    </dgm:pt>
    <dgm:pt modelId="{90D8EC0B-6514-4A35-8E91-356C52A3C1AE}" type="pres">
      <dgm:prSet presAssocID="{0E9CD5D0-C0D2-4157-8466-50FEF8A0CC34}" presName="gear2" presStyleLbl="node1" presStyleIdx="1" presStyleCnt="2" custLinFactNeighborX="87955" custLinFactNeighborY="76818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43594FB-AAE9-4D3D-A3AF-F315509BA09B}" type="pres">
      <dgm:prSet presAssocID="{0E9CD5D0-C0D2-4157-8466-50FEF8A0CC34}" presName="gear2srcNode" presStyleLbl="node1" presStyleIdx="1" presStyleCnt="2"/>
      <dgm:spPr/>
      <dgm:t>
        <a:bodyPr/>
        <a:lstStyle/>
        <a:p>
          <a:endParaRPr lang="tr-TR"/>
        </a:p>
      </dgm:t>
    </dgm:pt>
    <dgm:pt modelId="{0C9A9C69-C434-4C25-83E3-F0B4747AC7B5}" type="pres">
      <dgm:prSet presAssocID="{0E9CD5D0-C0D2-4157-8466-50FEF8A0CC34}" presName="gear2dstNode" presStyleLbl="node1" presStyleIdx="1" presStyleCnt="2"/>
      <dgm:spPr/>
      <dgm:t>
        <a:bodyPr/>
        <a:lstStyle/>
        <a:p>
          <a:endParaRPr lang="tr-TR"/>
        </a:p>
      </dgm:t>
    </dgm:pt>
    <dgm:pt modelId="{2C2A8287-DDBE-4600-AA1D-9CC4B5CAB853}" type="pres">
      <dgm:prSet presAssocID="{32C9FB90-B442-4EE8-8574-A3DB47983CB8}" presName="connector1" presStyleLbl="sibTrans2D1" presStyleIdx="0" presStyleCnt="2" custAng="10800000" custLinFactNeighborX="-82613" custLinFactNeighborY="-1981"/>
      <dgm:spPr/>
      <dgm:t>
        <a:bodyPr/>
        <a:lstStyle/>
        <a:p>
          <a:endParaRPr lang="tr-TR"/>
        </a:p>
      </dgm:t>
    </dgm:pt>
    <dgm:pt modelId="{23F82016-8097-476B-BC6F-81B685E47CAA}" type="pres">
      <dgm:prSet presAssocID="{90CA1422-5CFC-490F-8EC2-FFA614E0DBD5}" presName="connector2" presStyleLbl="sibTrans2D1" presStyleIdx="1" presStyleCnt="2" custAng="7895000" custLinFactNeighborX="72595" custLinFactNeighborY="61723"/>
      <dgm:spPr/>
      <dgm:t>
        <a:bodyPr/>
        <a:lstStyle/>
        <a:p>
          <a:endParaRPr lang="tr-TR"/>
        </a:p>
      </dgm:t>
    </dgm:pt>
  </dgm:ptLst>
  <dgm:cxnLst>
    <dgm:cxn modelId="{5AA0072B-F0BD-43A1-8D8D-0B483F379CC9}" type="presOf" srcId="{0E9CD5D0-C0D2-4157-8466-50FEF8A0CC34}" destId="{C43594FB-AAE9-4D3D-A3AF-F315509BA09B}" srcOrd="1" destOrd="0" presId="urn:microsoft.com/office/officeart/2005/8/layout/gear1"/>
    <dgm:cxn modelId="{49B734B6-8271-44C3-B278-72FA3304ED0A}" type="presOf" srcId="{32C9FB90-B442-4EE8-8574-A3DB47983CB8}" destId="{2C2A8287-DDBE-4600-AA1D-9CC4B5CAB853}" srcOrd="0" destOrd="0" presId="urn:microsoft.com/office/officeart/2005/8/layout/gear1"/>
    <dgm:cxn modelId="{6DDE461D-5382-4605-8D97-FF2B0D05B2ED}" type="presOf" srcId="{0E9CD5D0-C0D2-4157-8466-50FEF8A0CC34}" destId="{0C9A9C69-C434-4C25-83E3-F0B4747AC7B5}" srcOrd="2" destOrd="0" presId="urn:microsoft.com/office/officeart/2005/8/layout/gear1"/>
    <dgm:cxn modelId="{81ADA46A-2D75-4346-8DF0-BAB07D893F15}" type="presOf" srcId="{0E9CD5D0-C0D2-4157-8466-50FEF8A0CC34}" destId="{90D8EC0B-6514-4A35-8E91-356C52A3C1AE}" srcOrd="0" destOrd="0" presId="urn:microsoft.com/office/officeart/2005/8/layout/gear1"/>
    <dgm:cxn modelId="{4CD98350-55FD-48C7-B595-2F79212C8499}" type="presOf" srcId="{B4520170-5A06-4A76-B983-AD678B2712FD}" destId="{9F261F49-F2FA-4227-8D5E-1D3E72A3DC71}" srcOrd="2" destOrd="0" presId="urn:microsoft.com/office/officeart/2005/8/layout/gear1"/>
    <dgm:cxn modelId="{34DB0B1B-300A-4F7C-BC1E-AFD1A4FF2FF8}" type="presOf" srcId="{90CA1422-5CFC-490F-8EC2-FFA614E0DBD5}" destId="{23F82016-8097-476B-BC6F-81B685E47CAA}" srcOrd="0" destOrd="0" presId="urn:microsoft.com/office/officeart/2005/8/layout/gear1"/>
    <dgm:cxn modelId="{32C1EA05-29B3-4542-BA0E-5ADBE9EF3245}" type="presOf" srcId="{B4520170-5A06-4A76-B983-AD678B2712FD}" destId="{FA479F48-0E7E-421A-A93E-A47EE7362782}" srcOrd="0" destOrd="0" presId="urn:microsoft.com/office/officeart/2005/8/layout/gear1"/>
    <dgm:cxn modelId="{9F7E273E-F238-4EAC-BF32-217FB78F6D40}" type="presOf" srcId="{1575C2F8-8E22-4250-8693-4B0C1266B011}" destId="{66A5F2C1-4C25-4F69-B62C-A565625921F3}" srcOrd="0" destOrd="0" presId="urn:microsoft.com/office/officeart/2005/8/layout/gear1"/>
    <dgm:cxn modelId="{4F54DF7C-C240-455B-9942-382E7100E3F5}" type="presOf" srcId="{B4520170-5A06-4A76-B983-AD678B2712FD}" destId="{527466CB-C6E1-498C-B8B0-1886C422500E}" srcOrd="1" destOrd="0" presId="urn:microsoft.com/office/officeart/2005/8/layout/gear1"/>
    <dgm:cxn modelId="{8B39C241-D397-446D-A7AE-02E01DFE5F1B}" srcId="{1575C2F8-8E22-4250-8693-4B0C1266B011}" destId="{0E9CD5D0-C0D2-4157-8466-50FEF8A0CC34}" srcOrd="1" destOrd="0" parTransId="{BF4389EB-14E7-4750-976E-D26319A9E394}" sibTransId="{90CA1422-5CFC-490F-8EC2-FFA614E0DBD5}"/>
    <dgm:cxn modelId="{CD594C6E-E344-4221-9BC6-A846A3C81DF8}" srcId="{1575C2F8-8E22-4250-8693-4B0C1266B011}" destId="{B4520170-5A06-4A76-B983-AD678B2712FD}" srcOrd="0" destOrd="0" parTransId="{17130397-33FF-4209-B9F0-0607A2D7BCD7}" sibTransId="{32C9FB90-B442-4EE8-8574-A3DB47983CB8}"/>
    <dgm:cxn modelId="{A9FEBE47-8802-4A36-96BA-B7985DFE56A6}" type="presParOf" srcId="{66A5F2C1-4C25-4F69-B62C-A565625921F3}" destId="{FA479F48-0E7E-421A-A93E-A47EE7362782}" srcOrd="0" destOrd="0" presId="urn:microsoft.com/office/officeart/2005/8/layout/gear1"/>
    <dgm:cxn modelId="{B2CE0159-5091-4C4D-A6A8-8D2D00B3E85F}" type="presParOf" srcId="{66A5F2C1-4C25-4F69-B62C-A565625921F3}" destId="{527466CB-C6E1-498C-B8B0-1886C422500E}" srcOrd="1" destOrd="0" presId="urn:microsoft.com/office/officeart/2005/8/layout/gear1"/>
    <dgm:cxn modelId="{E4AE2059-551A-4C89-9D54-A6185BDE3163}" type="presParOf" srcId="{66A5F2C1-4C25-4F69-B62C-A565625921F3}" destId="{9F261F49-F2FA-4227-8D5E-1D3E72A3DC71}" srcOrd="2" destOrd="0" presId="urn:microsoft.com/office/officeart/2005/8/layout/gear1"/>
    <dgm:cxn modelId="{48CE15B4-6D56-4814-BAFB-913B921B66A5}" type="presParOf" srcId="{66A5F2C1-4C25-4F69-B62C-A565625921F3}" destId="{90D8EC0B-6514-4A35-8E91-356C52A3C1AE}" srcOrd="3" destOrd="0" presId="urn:microsoft.com/office/officeart/2005/8/layout/gear1"/>
    <dgm:cxn modelId="{82BEDC4A-8AC9-4244-8E40-51235C52A80A}" type="presParOf" srcId="{66A5F2C1-4C25-4F69-B62C-A565625921F3}" destId="{C43594FB-AAE9-4D3D-A3AF-F315509BA09B}" srcOrd="4" destOrd="0" presId="urn:microsoft.com/office/officeart/2005/8/layout/gear1"/>
    <dgm:cxn modelId="{551BFDFB-6AEE-4D4F-8E7A-A126038BEA8F}" type="presParOf" srcId="{66A5F2C1-4C25-4F69-B62C-A565625921F3}" destId="{0C9A9C69-C434-4C25-83E3-F0B4747AC7B5}" srcOrd="5" destOrd="0" presId="urn:microsoft.com/office/officeart/2005/8/layout/gear1"/>
    <dgm:cxn modelId="{6D1F683D-DECC-4D8C-BEEB-03E754639A0A}" type="presParOf" srcId="{66A5F2C1-4C25-4F69-B62C-A565625921F3}" destId="{2C2A8287-DDBE-4600-AA1D-9CC4B5CAB853}" srcOrd="6" destOrd="0" presId="urn:microsoft.com/office/officeart/2005/8/layout/gear1"/>
    <dgm:cxn modelId="{B014F231-2B06-41C0-8A08-4A4FDE35D153}" type="presParOf" srcId="{66A5F2C1-4C25-4F69-B62C-A565625921F3}" destId="{23F82016-8097-476B-BC6F-81B685E47CAA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49911F-4A99-41D1-B3CC-2E09661742E5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EDA2A9A0-377D-4446-87DD-F89C7EDCF3CE}">
      <dgm:prSet phldrT="[Metin]"/>
      <dgm:spPr/>
      <dgm:t>
        <a:bodyPr/>
        <a:lstStyle/>
        <a:p>
          <a:r>
            <a:rPr lang="tr-TR" b="1" dirty="0" smtClean="0">
              <a:solidFill>
                <a:schemeClr val="bg1"/>
              </a:solidFill>
            </a:rPr>
            <a:t>01 Aralık 2011</a:t>
          </a:r>
          <a:endParaRPr lang="tr-TR" b="1" dirty="0">
            <a:solidFill>
              <a:schemeClr val="bg1"/>
            </a:solidFill>
          </a:endParaRPr>
        </a:p>
      </dgm:t>
    </dgm:pt>
    <dgm:pt modelId="{890497D9-6E88-4F68-BC77-F1D321715A9E}" type="parTrans" cxnId="{B29EEC81-1A11-4094-8796-D33F2DED7510}">
      <dgm:prSet/>
      <dgm:spPr/>
      <dgm:t>
        <a:bodyPr/>
        <a:lstStyle/>
        <a:p>
          <a:endParaRPr lang="tr-TR"/>
        </a:p>
      </dgm:t>
    </dgm:pt>
    <dgm:pt modelId="{8EB0F512-BF93-4B37-A236-AAB26B66A478}" type="sibTrans" cxnId="{B29EEC81-1A11-4094-8796-D33F2DED7510}">
      <dgm:prSet/>
      <dgm:spPr/>
      <dgm:t>
        <a:bodyPr/>
        <a:lstStyle/>
        <a:p>
          <a:endParaRPr lang="tr-TR"/>
        </a:p>
      </dgm:t>
    </dgm:pt>
    <dgm:pt modelId="{B3BC9652-20E9-4849-8B01-78585C1667BB}">
      <dgm:prSet phldrT="[Metin]"/>
      <dgm:spPr/>
      <dgm:t>
        <a:bodyPr/>
        <a:lstStyle/>
        <a:p>
          <a:r>
            <a:rPr lang="tr-TR" dirty="0" smtClean="0"/>
            <a:t>   </a:t>
          </a:r>
          <a:endParaRPr lang="tr-TR" dirty="0"/>
        </a:p>
      </dgm:t>
    </dgm:pt>
    <dgm:pt modelId="{220562AF-F0B7-4804-A9EE-A31AECE2E161}" type="sibTrans" cxnId="{6BD64D64-4669-4520-B7C9-E04EB69C9326}">
      <dgm:prSet/>
      <dgm:spPr/>
      <dgm:t>
        <a:bodyPr/>
        <a:lstStyle/>
        <a:p>
          <a:endParaRPr lang="tr-TR"/>
        </a:p>
      </dgm:t>
    </dgm:pt>
    <dgm:pt modelId="{63483867-E0CE-42DF-BD84-98D588AF8C31}" type="parTrans" cxnId="{6BD64D64-4669-4520-B7C9-E04EB69C9326}">
      <dgm:prSet/>
      <dgm:spPr/>
      <dgm:t>
        <a:bodyPr/>
        <a:lstStyle/>
        <a:p>
          <a:endParaRPr lang="tr-TR"/>
        </a:p>
      </dgm:t>
    </dgm:pt>
    <dgm:pt modelId="{6B88DB61-5304-4B66-9ECD-1FED97E9B4F9}">
      <dgm:prSet phldrT="[Metin]"/>
      <dgm:spPr/>
      <dgm:t>
        <a:bodyPr/>
        <a:lstStyle/>
        <a:p>
          <a:r>
            <a:rPr lang="tr-TR" dirty="0" smtClean="0"/>
            <a:t>  </a:t>
          </a:r>
          <a:endParaRPr lang="tr-TR" dirty="0"/>
        </a:p>
      </dgm:t>
    </dgm:pt>
    <dgm:pt modelId="{9A7EB7B9-A690-4068-8C39-A52FBEB8D4EE}" type="sibTrans" cxnId="{9D3FAC6A-3B2C-4E84-9274-8C3BE8B32885}">
      <dgm:prSet/>
      <dgm:spPr/>
      <dgm:t>
        <a:bodyPr/>
        <a:lstStyle/>
        <a:p>
          <a:endParaRPr lang="tr-TR"/>
        </a:p>
      </dgm:t>
    </dgm:pt>
    <dgm:pt modelId="{010D6ABF-B8C3-4272-9A9A-39BF4D170ABA}" type="parTrans" cxnId="{9D3FAC6A-3B2C-4E84-9274-8C3BE8B32885}">
      <dgm:prSet/>
      <dgm:spPr/>
      <dgm:t>
        <a:bodyPr/>
        <a:lstStyle/>
        <a:p>
          <a:endParaRPr lang="tr-TR"/>
        </a:p>
      </dgm:t>
    </dgm:pt>
    <dgm:pt modelId="{FC2F7EEE-E38C-4CF2-8E6F-A2652A400FF1}" type="pres">
      <dgm:prSet presAssocID="{5C49911F-4A99-41D1-B3CC-2E09661742E5}" presName="Name0" presStyleCnt="0">
        <dgm:presLayoutVars>
          <dgm:dir/>
          <dgm:resizeHandles val="exact"/>
        </dgm:presLayoutVars>
      </dgm:prSet>
      <dgm:spPr/>
    </dgm:pt>
    <dgm:pt modelId="{7DD9EA41-5012-409B-97FC-216093CF7ACF}" type="pres">
      <dgm:prSet presAssocID="{5C49911F-4A99-41D1-B3CC-2E09661742E5}" presName="arrow" presStyleLbl="bgShp" presStyleIdx="0" presStyleCnt="1"/>
      <dgm:spPr/>
    </dgm:pt>
    <dgm:pt modelId="{814A8CB2-82CB-4BF9-8960-2C6492CED2D0}" type="pres">
      <dgm:prSet presAssocID="{5C49911F-4A99-41D1-B3CC-2E09661742E5}" presName="points" presStyleCnt="0"/>
      <dgm:spPr/>
    </dgm:pt>
    <dgm:pt modelId="{EEEA41EE-FA9A-416C-B963-A286FB0524F4}" type="pres">
      <dgm:prSet presAssocID="{B3BC9652-20E9-4849-8B01-78585C1667BB}" presName="compositeA" presStyleCnt="0"/>
      <dgm:spPr/>
    </dgm:pt>
    <dgm:pt modelId="{30FFCD40-DD22-47D4-912A-0385ED9B9101}" type="pres">
      <dgm:prSet presAssocID="{B3BC9652-20E9-4849-8B01-78585C1667BB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14CA3BA-0E35-424D-8090-23D7C2126DD9}" type="pres">
      <dgm:prSet presAssocID="{B3BC9652-20E9-4849-8B01-78585C1667BB}" presName="circleA" presStyleLbl="node1" presStyleIdx="0" presStyleCnt="3"/>
      <dgm:spPr/>
    </dgm:pt>
    <dgm:pt modelId="{2074B5C7-556B-4FE4-8906-4C69131DDFEF}" type="pres">
      <dgm:prSet presAssocID="{B3BC9652-20E9-4849-8B01-78585C1667BB}" presName="spaceA" presStyleCnt="0"/>
      <dgm:spPr/>
    </dgm:pt>
    <dgm:pt modelId="{4AEB5578-D42C-448E-A30E-95DFD836C82A}" type="pres">
      <dgm:prSet presAssocID="{220562AF-F0B7-4804-A9EE-A31AECE2E161}" presName="space" presStyleCnt="0"/>
      <dgm:spPr/>
    </dgm:pt>
    <dgm:pt modelId="{8ADD1304-122B-4A11-914D-CDC8193136C0}" type="pres">
      <dgm:prSet presAssocID="{EDA2A9A0-377D-4446-87DD-F89C7EDCF3CE}" presName="compositeB" presStyleCnt="0"/>
      <dgm:spPr/>
    </dgm:pt>
    <dgm:pt modelId="{04F23F2B-5E0F-49C6-8CB2-2F264A089598}" type="pres">
      <dgm:prSet presAssocID="{EDA2A9A0-377D-4446-87DD-F89C7EDCF3CE}" presName="textB" presStyleLbl="revTx" presStyleIdx="1" presStyleCnt="3" custLinFactY="-26107" custLinFactNeighborY="-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CE67920-1423-4884-9E1A-5005DB88E73C}" type="pres">
      <dgm:prSet presAssocID="{EDA2A9A0-377D-4446-87DD-F89C7EDCF3CE}" presName="circleB" presStyleLbl="node1" presStyleIdx="1" presStyleCnt="3"/>
      <dgm:spPr/>
    </dgm:pt>
    <dgm:pt modelId="{83D66195-9FBF-4BAC-8A47-10C47F0F3605}" type="pres">
      <dgm:prSet presAssocID="{EDA2A9A0-377D-4446-87DD-F89C7EDCF3CE}" presName="spaceB" presStyleCnt="0"/>
      <dgm:spPr/>
    </dgm:pt>
    <dgm:pt modelId="{B4BD7FC1-2817-46CC-81DF-131E306E4898}" type="pres">
      <dgm:prSet presAssocID="{8EB0F512-BF93-4B37-A236-AAB26B66A478}" presName="space" presStyleCnt="0"/>
      <dgm:spPr/>
    </dgm:pt>
    <dgm:pt modelId="{948A613C-1403-4A5E-8CB4-1C8ADA695A0E}" type="pres">
      <dgm:prSet presAssocID="{6B88DB61-5304-4B66-9ECD-1FED97E9B4F9}" presName="compositeA" presStyleCnt="0"/>
      <dgm:spPr/>
    </dgm:pt>
    <dgm:pt modelId="{CA3792D7-21CB-445C-B55E-E0445912D521}" type="pres">
      <dgm:prSet presAssocID="{6B88DB61-5304-4B66-9ECD-1FED97E9B4F9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A234B7F-7A80-48B4-B5EE-73BE865B0267}" type="pres">
      <dgm:prSet presAssocID="{6B88DB61-5304-4B66-9ECD-1FED97E9B4F9}" presName="circleA" presStyleLbl="node1" presStyleIdx="2" presStyleCnt="3"/>
      <dgm:spPr/>
    </dgm:pt>
    <dgm:pt modelId="{162C62A6-B83E-4346-AD82-9D1D17F0C8E5}" type="pres">
      <dgm:prSet presAssocID="{6B88DB61-5304-4B66-9ECD-1FED97E9B4F9}" presName="spaceA" presStyleCnt="0"/>
      <dgm:spPr/>
    </dgm:pt>
  </dgm:ptLst>
  <dgm:cxnLst>
    <dgm:cxn modelId="{4FB3A6E6-F503-4F0F-B03C-167293EF08F5}" type="presOf" srcId="{EDA2A9A0-377D-4446-87DD-F89C7EDCF3CE}" destId="{04F23F2B-5E0F-49C6-8CB2-2F264A089598}" srcOrd="0" destOrd="0" presId="urn:microsoft.com/office/officeart/2005/8/layout/hProcess11"/>
    <dgm:cxn modelId="{B204A5BA-0497-4292-B37C-D29E66B82B03}" type="presOf" srcId="{5C49911F-4A99-41D1-B3CC-2E09661742E5}" destId="{FC2F7EEE-E38C-4CF2-8E6F-A2652A400FF1}" srcOrd="0" destOrd="0" presId="urn:microsoft.com/office/officeart/2005/8/layout/hProcess11"/>
    <dgm:cxn modelId="{6BD64D64-4669-4520-B7C9-E04EB69C9326}" srcId="{5C49911F-4A99-41D1-B3CC-2E09661742E5}" destId="{B3BC9652-20E9-4849-8B01-78585C1667BB}" srcOrd="0" destOrd="0" parTransId="{63483867-E0CE-42DF-BD84-98D588AF8C31}" sibTransId="{220562AF-F0B7-4804-A9EE-A31AECE2E161}"/>
    <dgm:cxn modelId="{9D3FAC6A-3B2C-4E84-9274-8C3BE8B32885}" srcId="{5C49911F-4A99-41D1-B3CC-2E09661742E5}" destId="{6B88DB61-5304-4B66-9ECD-1FED97E9B4F9}" srcOrd="2" destOrd="0" parTransId="{010D6ABF-B8C3-4272-9A9A-39BF4D170ABA}" sibTransId="{9A7EB7B9-A690-4068-8C39-A52FBEB8D4EE}"/>
    <dgm:cxn modelId="{49B7C4F2-776D-4D6E-A01F-54321D72BE9C}" type="presOf" srcId="{6B88DB61-5304-4B66-9ECD-1FED97E9B4F9}" destId="{CA3792D7-21CB-445C-B55E-E0445912D521}" srcOrd="0" destOrd="0" presId="urn:microsoft.com/office/officeart/2005/8/layout/hProcess11"/>
    <dgm:cxn modelId="{B29EEC81-1A11-4094-8796-D33F2DED7510}" srcId="{5C49911F-4A99-41D1-B3CC-2E09661742E5}" destId="{EDA2A9A0-377D-4446-87DD-F89C7EDCF3CE}" srcOrd="1" destOrd="0" parTransId="{890497D9-6E88-4F68-BC77-F1D321715A9E}" sibTransId="{8EB0F512-BF93-4B37-A236-AAB26B66A478}"/>
    <dgm:cxn modelId="{5DD98E79-6E9C-4FA0-995B-FA062F9573AD}" type="presOf" srcId="{B3BC9652-20E9-4849-8B01-78585C1667BB}" destId="{30FFCD40-DD22-47D4-912A-0385ED9B9101}" srcOrd="0" destOrd="0" presId="urn:microsoft.com/office/officeart/2005/8/layout/hProcess11"/>
    <dgm:cxn modelId="{4217C76F-D017-4DF0-AE4A-D900E5D2EEA2}" type="presParOf" srcId="{FC2F7EEE-E38C-4CF2-8E6F-A2652A400FF1}" destId="{7DD9EA41-5012-409B-97FC-216093CF7ACF}" srcOrd="0" destOrd="0" presId="urn:microsoft.com/office/officeart/2005/8/layout/hProcess11"/>
    <dgm:cxn modelId="{92645BE7-24AB-495C-817F-419E0AADB35D}" type="presParOf" srcId="{FC2F7EEE-E38C-4CF2-8E6F-A2652A400FF1}" destId="{814A8CB2-82CB-4BF9-8960-2C6492CED2D0}" srcOrd="1" destOrd="0" presId="urn:microsoft.com/office/officeart/2005/8/layout/hProcess11"/>
    <dgm:cxn modelId="{CC77CF8A-60B5-4BA8-9C65-C01358B50DA5}" type="presParOf" srcId="{814A8CB2-82CB-4BF9-8960-2C6492CED2D0}" destId="{EEEA41EE-FA9A-416C-B963-A286FB0524F4}" srcOrd="0" destOrd="0" presId="urn:microsoft.com/office/officeart/2005/8/layout/hProcess11"/>
    <dgm:cxn modelId="{72EF1324-6CBA-48EE-A3FF-E03807535B9C}" type="presParOf" srcId="{EEEA41EE-FA9A-416C-B963-A286FB0524F4}" destId="{30FFCD40-DD22-47D4-912A-0385ED9B9101}" srcOrd="0" destOrd="0" presId="urn:microsoft.com/office/officeart/2005/8/layout/hProcess11"/>
    <dgm:cxn modelId="{DCDEABD8-7232-48E0-A2EB-846B43FDA9CC}" type="presParOf" srcId="{EEEA41EE-FA9A-416C-B963-A286FB0524F4}" destId="{D14CA3BA-0E35-424D-8090-23D7C2126DD9}" srcOrd="1" destOrd="0" presId="urn:microsoft.com/office/officeart/2005/8/layout/hProcess11"/>
    <dgm:cxn modelId="{6BAC515A-F70B-441C-865B-5E2C59F06015}" type="presParOf" srcId="{EEEA41EE-FA9A-416C-B963-A286FB0524F4}" destId="{2074B5C7-556B-4FE4-8906-4C69131DDFEF}" srcOrd="2" destOrd="0" presId="urn:microsoft.com/office/officeart/2005/8/layout/hProcess11"/>
    <dgm:cxn modelId="{72B3BEC7-4AA1-4A46-B58F-26DACCA0509A}" type="presParOf" srcId="{814A8CB2-82CB-4BF9-8960-2C6492CED2D0}" destId="{4AEB5578-D42C-448E-A30E-95DFD836C82A}" srcOrd="1" destOrd="0" presId="urn:microsoft.com/office/officeart/2005/8/layout/hProcess11"/>
    <dgm:cxn modelId="{1626B072-8053-4BBD-A5C7-C6D0FE594EE3}" type="presParOf" srcId="{814A8CB2-82CB-4BF9-8960-2C6492CED2D0}" destId="{8ADD1304-122B-4A11-914D-CDC8193136C0}" srcOrd="2" destOrd="0" presId="urn:microsoft.com/office/officeart/2005/8/layout/hProcess11"/>
    <dgm:cxn modelId="{DFE80F15-7D45-484D-81D5-A59FF58A57C9}" type="presParOf" srcId="{8ADD1304-122B-4A11-914D-CDC8193136C0}" destId="{04F23F2B-5E0F-49C6-8CB2-2F264A089598}" srcOrd="0" destOrd="0" presId="urn:microsoft.com/office/officeart/2005/8/layout/hProcess11"/>
    <dgm:cxn modelId="{0AF789A9-C768-4DC8-B13E-A8C4A8F5B37A}" type="presParOf" srcId="{8ADD1304-122B-4A11-914D-CDC8193136C0}" destId="{ECE67920-1423-4884-9E1A-5005DB88E73C}" srcOrd="1" destOrd="0" presId="urn:microsoft.com/office/officeart/2005/8/layout/hProcess11"/>
    <dgm:cxn modelId="{CE77CD47-826E-43EA-8503-9AE314ED50D9}" type="presParOf" srcId="{8ADD1304-122B-4A11-914D-CDC8193136C0}" destId="{83D66195-9FBF-4BAC-8A47-10C47F0F3605}" srcOrd="2" destOrd="0" presId="urn:microsoft.com/office/officeart/2005/8/layout/hProcess11"/>
    <dgm:cxn modelId="{2695760E-5654-4410-8904-1D806E3FA17D}" type="presParOf" srcId="{814A8CB2-82CB-4BF9-8960-2C6492CED2D0}" destId="{B4BD7FC1-2817-46CC-81DF-131E306E4898}" srcOrd="3" destOrd="0" presId="urn:microsoft.com/office/officeart/2005/8/layout/hProcess11"/>
    <dgm:cxn modelId="{CDDFACC7-0E37-4DBA-B096-D7F8279CE0D8}" type="presParOf" srcId="{814A8CB2-82CB-4BF9-8960-2C6492CED2D0}" destId="{948A613C-1403-4A5E-8CB4-1C8ADA695A0E}" srcOrd="4" destOrd="0" presId="urn:microsoft.com/office/officeart/2005/8/layout/hProcess11"/>
    <dgm:cxn modelId="{1F7FCEF1-61B5-4854-ADAC-EB5CC4016123}" type="presParOf" srcId="{948A613C-1403-4A5E-8CB4-1C8ADA695A0E}" destId="{CA3792D7-21CB-445C-B55E-E0445912D521}" srcOrd="0" destOrd="0" presId="urn:microsoft.com/office/officeart/2005/8/layout/hProcess11"/>
    <dgm:cxn modelId="{8416F03C-AE90-4037-B907-1C906E28DF4C}" type="presParOf" srcId="{948A613C-1403-4A5E-8CB4-1C8ADA695A0E}" destId="{EA234B7F-7A80-48B4-B5EE-73BE865B0267}" srcOrd="1" destOrd="0" presId="urn:microsoft.com/office/officeart/2005/8/layout/hProcess11"/>
    <dgm:cxn modelId="{98CA1E69-898F-43E0-8E81-316E8C393606}" type="presParOf" srcId="{948A613C-1403-4A5E-8CB4-1C8ADA695A0E}" destId="{162C62A6-B83E-4346-AD82-9D1D17F0C8E5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75C2F8-8E22-4250-8693-4B0C1266B011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B4520170-5A06-4A76-B983-AD678B2712FD}">
      <dgm:prSet phldrT="[Metin]" custT="1"/>
      <dgm:spPr/>
      <dgm:t>
        <a:bodyPr/>
        <a:lstStyle/>
        <a:p>
          <a:pPr algn="ctr"/>
          <a:r>
            <a:rPr lang="tr-TR" sz="1600" b="1" dirty="0" smtClean="0"/>
            <a:t>Gün Öncesi Piyasası</a:t>
          </a:r>
          <a:endParaRPr lang="tr-TR" sz="1600" b="1" dirty="0"/>
        </a:p>
      </dgm:t>
    </dgm:pt>
    <dgm:pt modelId="{17130397-33FF-4209-B9F0-0607A2D7BCD7}" type="parTrans" cxnId="{CD594C6E-E344-4221-9BC6-A846A3C81DF8}">
      <dgm:prSet/>
      <dgm:spPr/>
      <dgm:t>
        <a:bodyPr/>
        <a:lstStyle/>
        <a:p>
          <a:pPr algn="ctr"/>
          <a:endParaRPr lang="tr-TR"/>
        </a:p>
      </dgm:t>
    </dgm:pt>
    <dgm:pt modelId="{32C9FB90-B442-4EE8-8574-A3DB47983CB8}" type="sibTrans" cxnId="{CD594C6E-E344-4221-9BC6-A846A3C81DF8}">
      <dgm:prSet/>
      <dgm:spPr/>
      <dgm:t>
        <a:bodyPr/>
        <a:lstStyle/>
        <a:p>
          <a:pPr algn="ctr"/>
          <a:endParaRPr lang="tr-TR"/>
        </a:p>
      </dgm:t>
    </dgm:pt>
    <dgm:pt modelId="{0E9CD5D0-C0D2-4157-8466-50FEF8A0CC34}">
      <dgm:prSet phldrT="[Metin]" custT="1"/>
      <dgm:spPr/>
      <dgm:t>
        <a:bodyPr/>
        <a:lstStyle/>
        <a:p>
          <a:pPr algn="ctr"/>
          <a:r>
            <a:rPr lang="tr-TR" sz="1600" b="1" dirty="0" smtClean="0"/>
            <a:t>Dengeleme Güç </a:t>
          </a:r>
          <a:r>
            <a:rPr lang="tr-TR" sz="1600" b="1" dirty="0" err="1" smtClean="0"/>
            <a:t>Piyassı</a:t>
          </a:r>
          <a:endParaRPr lang="tr-TR" sz="1600" b="1" dirty="0"/>
        </a:p>
      </dgm:t>
    </dgm:pt>
    <dgm:pt modelId="{BF4389EB-14E7-4750-976E-D26319A9E394}" type="parTrans" cxnId="{8B39C241-D397-446D-A7AE-02E01DFE5F1B}">
      <dgm:prSet/>
      <dgm:spPr/>
      <dgm:t>
        <a:bodyPr/>
        <a:lstStyle/>
        <a:p>
          <a:pPr algn="ctr"/>
          <a:endParaRPr lang="tr-TR"/>
        </a:p>
      </dgm:t>
    </dgm:pt>
    <dgm:pt modelId="{90CA1422-5CFC-490F-8EC2-FFA614E0DBD5}" type="sibTrans" cxnId="{8B39C241-D397-446D-A7AE-02E01DFE5F1B}">
      <dgm:prSet/>
      <dgm:spPr/>
      <dgm:t>
        <a:bodyPr/>
        <a:lstStyle/>
        <a:p>
          <a:pPr algn="ctr"/>
          <a:endParaRPr lang="tr-TR"/>
        </a:p>
      </dgm:t>
    </dgm:pt>
    <dgm:pt modelId="{66A5F2C1-4C25-4F69-B62C-A565625921F3}" type="pres">
      <dgm:prSet presAssocID="{1575C2F8-8E22-4250-8693-4B0C1266B01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A479F48-0E7E-421A-A93E-A47EE7362782}" type="pres">
      <dgm:prSet presAssocID="{B4520170-5A06-4A76-B983-AD678B2712FD}" presName="gear1" presStyleLbl="node1" presStyleIdx="0" presStyleCnt="2" custLinFactNeighborX="-83471" custLinFactNeighborY="-7438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27466CB-C6E1-498C-B8B0-1886C422500E}" type="pres">
      <dgm:prSet presAssocID="{B4520170-5A06-4A76-B983-AD678B2712FD}" presName="gear1srcNode" presStyleLbl="node1" presStyleIdx="0" presStyleCnt="2"/>
      <dgm:spPr/>
      <dgm:t>
        <a:bodyPr/>
        <a:lstStyle/>
        <a:p>
          <a:endParaRPr lang="tr-TR"/>
        </a:p>
      </dgm:t>
    </dgm:pt>
    <dgm:pt modelId="{9F261F49-F2FA-4227-8D5E-1D3E72A3DC71}" type="pres">
      <dgm:prSet presAssocID="{B4520170-5A06-4A76-B983-AD678B2712FD}" presName="gear1dstNode" presStyleLbl="node1" presStyleIdx="0" presStyleCnt="2"/>
      <dgm:spPr/>
      <dgm:t>
        <a:bodyPr/>
        <a:lstStyle/>
        <a:p>
          <a:endParaRPr lang="tr-TR"/>
        </a:p>
      </dgm:t>
    </dgm:pt>
    <dgm:pt modelId="{90D8EC0B-6514-4A35-8E91-356C52A3C1AE}" type="pres">
      <dgm:prSet presAssocID="{0E9CD5D0-C0D2-4157-8466-50FEF8A0CC34}" presName="gear2" presStyleLbl="node1" presStyleIdx="1" presStyleCnt="2" custLinFactNeighborX="87955" custLinFactNeighborY="76818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43594FB-AAE9-4D3D-A3AF-F315509BA09B}" type="pres">
      <dgm:prSet presAssocID="{0E9CD5D0-C0D2-4157-8466-50FEF8A0CC34}" presName="gear2srcNode" presStyleLbl="node1" presStyleIdx="1" presStyleCnt="2"/>
      <dgm:spPr/>
      <dgm:t>
        <a:bodyPr/>
        <a:lstStyle/>
        <a:p>
          <a:endParaRPr lang="tr-TR"/>
        </a:p>
      </dgm:t>
    </dgm:pt>
    <dgm:pt modelId="{0C9A9C69-C434-4C25-83E3-F0B4747AC7B5}" type="pres">
      <dgm:prSet presAssocID="{0E9CD5D0-C0D2-4157-8466-50FEF8A0CC34}" presName="gear2dstNode" presStyleLbl="node1" presStyleIdx="1" presStyleCnt="2"/>
      <dgm:spPr/>
      <dgm:t>
        <a:bodyPr/>
        <a:lstStyle/>
        <a:p>
          <a:endParaRPr lang="tr-TR"/>
        </a:p>
      </dgm:t>
    </dgm:pt>
    <dgm:pt modelId="{2C2A8287-DDBE-4600-AA1D-9CC4B5CAB853}" type="pres">
      <dgm:prSet presAssocID="{32C9FB90-B442-4EE8-8574-A3DB47983CB8}" presName="connector1" presStyleLbl="sibTrans2D1" presStyleIdx="0" presStyleCnt="2" custAng="10800000" custLinFactNeighborX="-82613" custLinFactNeighborY="-1981"/>
      <dgm:spPr/>
      <dgm:t>
        <a:bodyPr/>
        <a:lstStyle/>
        <a:p>
          <a:endParaRPr lang="tr-TR"/>
        </a:p>
      </dgm:t>
    </dgm:pt>
    <dgm:pt modelId="{23F82016-8097-476B-BC6F-81B685E47CAA}" type="pres">
      <dgm:prSet presAssocID="{90CA1422-5CFC-490F-8EC2-FFA614E0DBD5}" presName="connector2" presStyleLbl="sibTrans2D1" presStyleIdx="1" presStyleCnt="2" custAng="7895000" custLinFactNeighborX="72595" custLinFactNeighborY="61723"/>
      <dgm:spPr/>
      <dgm:t>
        <a:bodyPr/>
        <a:lstStyle/>
        <a:p>
          <a:endParaRPr lang="tr-TR"/>
        </a:p>
      </dgm:t>
    </dgm:pt>
  </dgm:ptLst>
  <dgm:cxnLst>
    <dgm:cxn modelId="{47FD944A-0E3F-45B2-9F97-D24A56C69649}" type="presOf" srcId="{90CA1422-5CFC-490F-8EC2-FFA614E0DBD5}" destId="{23F82016-8097-476B-BC6F-81B685E47CAA}" srcOrd="0" destOrd="0" presId="urn:microsoft.com/office/officeart/2005/8/layout/gear1"/>
    <dgm:cxn modelId="{E28596D8-E8FF-4547-B4E9-F82AA211A3D0}" type="presOf" srcId="{1575C2F8-8E22-4250-8693-4B0C1266B011}" destId="{66A5F2C1-4C25-4F69-B62C-A565625921F3}" srcOrd="0" destOrd="0" presId="urn:microsoft.com/office/officeart/2005/8/layout/gear1"/>
    <dgm:cxn modelId="{36AB22D6-F05E-4B69-A4CD-216BA7FAAF06}" type="presOf" srcId="{B4520170-5A06-4A76-B983-AD678B2712FD}" destId="{FA479F48-0E7E-421A-A93E-A47EE7362782}" srcOrd="0" destOrd="0" presId="urn:microsoft.com/office/officeart/2005/8/layout/gear1"/>
    <dgm:cxn modelId="{DFD42DDB-EFFB-4D31-A035-3C43AE9C49C1}" type="presOf" srcId="{0E9CD5D0-C0D2-4157-8466-50FEF8A0CC34}" destId="{90D8EC0B-6514-4A35-8E91-356C52A3C1AE}" srcOrd="0" destOrd="0" presId="urn:microsoft.com/office/officeart/2005/8/layout/gear1"/>
    <dgm:cxn modelId="{37516A74-7535-4C63-BB59-EE10FD3E0C59}" type="presOf" srcId="{B4520170-5A06-4A76-B983-AD678B2712FD}" destId="{9F261F49-F2FA-4227-8D5E-1D3E72A3DC71}" srcOrd="2" destOrd="0" presId="urn:microsoft.com/office/officeart/2005/8/layout/gear1"/>
    <dgm:cxn modelId="{0D274B55-E462-4E97-B53A-B369AD657DA4}" type="presOf" srcId="{B4520170-5A06-4A76-B983-AD678B2712FD}" destId="{527466CB-C6E1-498C-B8B0-1886C422500E}" srcOrd="1" destOrd="0" presId="urn:microsoft.com/office/officeart/2005/8/layout/gear1"/>
    <dgm:cxn modelId="{29CB3E74-DD6F-4881-9AE8-1AA4E420C383}" type="presOf" srcId="{0E9CD5D0-C0D2-4157-8466-50FEF8A0CC34}" destId="{C43594FB-AAE9-4D3D-A3AF-F315509BA09B}" srcOrd="1" destOrd="0" presId="urn:microsoft.com/office/officeart/2005/8/layout/gear1"/>
    <dgm:cxn modelId="{8B39C241-D397-446D-A7AE-02E01DFE5F1B}" srcId="{1575C2F8-8E22-4250-8693-4B0C1266B011}" destId="{0E9CD5D0-C0D2-4157-8466-50FEF8A0CC34}" srcOrd="1" destOrd="0" parTransId="{BF4389EB-14E7-4750-976E-D26319A9E394}" sibTransId="{90CA1422-5CFC-490F-8EC2-FFA614E0DBD5}"/>
    <dgm:cxn modelId="{CD594C6E-E344-4221-9BC6-A846A3C81DF8}" srcId="{1575C2F8-8E22-4250-8693-4B0C1266B011}" destId="{B4520170-5A06-4A76-B983-AD678B2712FD}" srcOrd="0" destOrd="0" parTransId="{17130397-33FF-4209-B9F0-0607A2D7BCD7}" sibTransId="{32C9FB90-B442-4EE8-8574-A3DB47983CB8}"/>
    <dgm:cxn modelId="{7059782C-6DA0-4D03-A755-DAFFCF6121BC}" type="presOf" srcId="{32C9FB90-B442-4EE8-8574-A3DB47983CB8}" destId="{2C2A8287-DDBE-4600-AA1D-9CC4B5CAB853}" srcOrd="0" destOrd="0" presId="urn:microsoft.com/office/officeart/2005/8/layout/gear1"/>
    <dgm:cxn modelId="{19703373-85A0-47D5-A6F9-1A97DEBDE3FE}" type="presOf" srcId="{0E9CD5D0-C0D2-4157-8466-50FEF8A0CC34}" destId="{0C9A9C69-C434-4C25-83E3-F0B4747AC7B5}" srcOrd="2" destOrd="0" presId="urn:microsoft.com/office/officeart/2005/8/layout/gear1"/>
    <dgm:cxn modelId="{0929692C-E4EB-4038-A5D5-9A0BC0C2D4A2}" type="presParOf" srcId="{66A5F2C1-4C25-4F69-B62C-A565625921F3}" destId="{FA479F48-0E7E-421A-A93E-A47EE7362782}" srcOrd="0" destOrd="0" presId="urn:microsoft.com/office/officeart/2005/8/layout/gear1"/>
    <dgm:cxn modelId="{1CF5DACF-FD25-40FC-AC2A-BC86D42A9094}" type="presParOf" srcId="{66A5F2C1-4C25-4F69-B62C-A565625921F3}" destId="{527466CB-C6E1-498C-B8B0-1886C422500E}" srcOrd="1" destOrd="0" presId="urn:microsoft.com/office/officeart/2005/8/layout/gear1"/>
    <dgm:cxn modelId="{C41F9387-4FA3-43D0-84D9-6C2FB36F2004}" type="presParOf" srcId="{66A5F2C1-4C25-4F69-B62C-A565625921F3}" destId="{9F261F49-F2FA-4227-8D5E-1D3E72A3DC71}" srcOrd="2" destOrd="0" presId="urn:microsoft.com/office/officeart/2005/8/layout/gear1"/>
    <dgm:cxn modelId="{75F93E83-2EB3-4360-9FA9-2D7174A2AF5B}" type="presParOf" srcId="{66A5F2C1-4C25-4F69-B62C-A565625921F3}" destId="{90D8EC0B-6514-4A35-8E91-356C52A3C1AE}" srcOrd="3" destOrd="0" presId="urn:microsoft.com/office/officeart/2005/8/layout/gear1"/>
    <dgm:cxn modelId="{047A10D8-862F-400B-ABEE-09643032EF59}" type="presParOf" srcId="{66A5F2C1-4C25-4F69-B62C-A565625921F3}" destId="{C43594FB-AAE9-4D3D-A3AF-F315509BA09B}" srcOrd="4" destOrd="0" presId="urn:microsoft.com/office/officeart/2005/8/layout/gear1"/>
    <dgm:cxn modelId="{66E3335A-3273-4652-8D3B-0B9B0AF3C2C6}" type="presParOf" srcId="{66A5F2C1-4C25-4F69-B62C-A565625921F3}" destId="{0C9A9C69-C434-4C25-83E3-F0B4747AC7B5}" srcOrd="5" destOrd="0" presId="urn:microsoft.com/office/officeart/2005/8/layout/gear1"/>
    <dgm:cxn modelId="{280AB38F-02AF-4B92-A934-E4132D07EFD9}" type="presParOf" srcId="{66A5F2C1-4C25-4F69-B62C-A565625921F3}" destId="{2C2A8287-DDBE-4600-AA1D-9CC4B5CAB853}" srcOrd="6" destOrd="0" presId="urn:microsoft.com/office/officeart/2005/8/layout/gear1"/>
    <dgm:cxn modelId="{500C6EFC-53CD-422F-BB1A-F32915AE14C2}" type="presParOf" srcId="{66A5F2C1-4C25-4F69-B62C-A565625921F3}" destId="{23F82016-8097-476B-BC6F-81B685E47CAA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479F48-0E7E-421A-A93E-A47EE7362782}">
      <dsp:nvSpPr>
        <dsp:cNvPr id="0" name=""/>
        <dsp:cNvSpPr/>
      </dsp:nvSpPr>
      <dsp:spPr>
        <a:xfrm>
          <a:off x="881499" y="951255"/>
          <a:ext cx="1692675" cy="1692675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Gün Öncesi Planlama</a:t>
          </a:r>
          <a:endParaRPr lang="tr-TR" sz="1600" b="1" kern="1200" dirty="0"/>
        </a:p>
      </dsp:txBody>
      <dsp:txXfrm>
        <a:off x="1221802" y="1347756"/>
        <a:ext cx="1012069" cy="870070"/>
      </dsp:txXfrm>
    </dsp:sp>
    <dsp:sp modelId="{90D8EC0B-6514-4A35-8E91-356C52A3C1AE}">
      <dsp:nvSpPr>
        <dsp:cNvPr id="0" name=""/>
        <dsp:cNvSpPr/>
      </dsp:nvSpPr>
      <dsp:spPr>
        <a:xfrm>
          <a:off x="2392321" y="1622728"/>
          <a:ext cx="1231036" cy="1231036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Dengeleme Güç Piyasası</a:t>
          </a:r>
          <a:endParaRPr lang="tr-TR" sz="1600" b="1" kern="1200" dirty="0"/>
        </a:p>
      </dsp:txBody>
      <dsp:txXfrm>
        <a:off x="2702238" y="1934518"/>
        <a:ext cx="611202" cy="607456"/>
      </dsp:txXfrm>
    </dsp:sp>
    <dsp:sp modelId="{2C2A8287-DDBE-4600-AA1D-9CC4B5CAB853}">
      <dsp:nvSpPr>
        <dsp:cNvPr id="0" name=""/>
        <dsp:cNvSpPr/>
      </dsp:nvSpPr>
      <dsp:spPr>
        <a:xfrm rot="10800000">
          <a:off x="625080" y="762478"/>
          <a:ext cx="2081990" cy="2081990"/>
        </a:xfrm>
        <a:prstGeom prst="circularArrow">
          <a:avLst>
            <a:gd name="adj1" fmla="val 4878"/>
            <a:gd name="adj2" fmla="val 312630"/>
            <a:gd name="adj3" fmla="val 3043573"/>
            <a:gd name="adj4" fmla="val 15361877"/>
            <a:gd name="adj5" fmla="val 569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F82016-8097-476B-BC6F-81B685E47CAA}">
      <dsp:nvSpPr>
        <dsp:cNvPr id="0" name=""/>
        <dsp:cNvSpPr/>
      </dsp:nvSpPr>
      <dsp:spPr>
        <a:xfrm rot="7895000">
          <a:off x="2234330" y="1381117"/>
          <a:ext cx="1574188" cy="157418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D9EA41-5012-409B-97FC-216093CF7ACF}">
      <dsp:nvSpPr>
        <dsp:cNvPr id="0" name=""/>
        <dsp:cNvSpPr/>
      </dsp:nvSpPr>
      <dsp:spPr>
        <a:xfrm>
          <a:off x="0" y="389775"/>
          <a:ext cx="6096000" cy="51970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FFCD40-DD22-47D4-912A-0385ED9B9101}">
      <dsp:nvSpPr>
        <dsp:cNvPr id="0" name=""/>
        <dsp:cNvSpPr/>
      </dsp:nvSpPr>
      <dsp:spPr>
        <a:xfrm>
          <a:off x="2678" y="0"/>
          <a:ext cx="1768078" cy="519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   </a:t>
          </a:r>
          <a:endParaRPr lang="tr-TR" sz="1800" kern="1200" dirty="0"/>
        </a:p>
      </dsp:txBody>
      <dsp:txXfrm>
        <a:off x="2678" y="0"/>
        <a:ext cx="1768078" cy="519700"/>
      </dsp:txXfrm>
    </dsp:sp>
    <dsp:sp modelId="{D14CA3BA-0E35-424D-8090-23D7C2126DD9}">
      <dsp:nvSpPr>
        <dsp:cNvPr id="0" name=""/>
        <dsp:cNvSpPr/>
      </dsp:nvSpPr>
      <dsp:spPr>
        <a:xfrm>
          <a:off x="821755" y="584663"/>
          <a:ext cx="129925" cy="1299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F23F2B-5E0F-49C6-8CB2-2F264A089598}">
      <dsp:nvSpPr>
        <dsp:cNvPr id="0" name=""/>
        <dsp:cNvSpPr/>
      </dsp:nvSpPr>
      <dsp:spPr>
        <a:xfrm>
          <a:off x="1859160" y="124172"/>
          <a:ext cx="1768078" cy="519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solidFill>
                <a:schemeClr val="bg1"/>
              </a:solidFill>
            </a:rPr>
            <a:t>01 Aralık 2011</a:t>
          </a:r>
          <a:endParaRPr lang="tr-TR" sz="1800" b="1" kern="1200" dirty="0">
            <a:solidFill>
              <a:schemeClr val="bg1"/>
            </a:solidFill>
          </a:endParaRPr>
        </a:p>
      </dsp:txBody>
      <dsp:txXfrm>
        <a:off x="1859160" y="124172"/>
        <a:ext cx="1768078" cy="519700"/>
      </dsp:txXfrm>
    </dsp:sp>
    <dsp:sp modelId="{ECE67920-1423-4884-9E1A-5005DB88E73C}">
      <dsp:nvSpPr>
        <dsp:cNvPr id="0" name=""/>
        <dsp:cNvSpPr/>
      </dsp:nvSpPr>
      <dsp:spPr>
        <a:xfrm>
          <a:off x="2678237" y="584663"/>
          <a:ext cx="129925" cy="1299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3792D7-21CB-445C-B55E-E0445912D521}">
      <dsp:nvSpPr>
        <dsp:cNvPr id="0" name=""/>
        <dsp:cNvSpPr/>
      </dsp:nvSpPr>
      <dsp:spPr>
        <a:xfrm>
          <a:off x="3715642" y="0"/>
          <a:ext cx="1768078" cy="519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  </a:t>
          </a:r>
          <a:endParaRPr lang="tr-TR" sz="1800" kern="1200" dirty="0"/>
        </a:p>
      </dsp:txBody>
      <dsp:txXfrm>
        <a:off x="3715642" y="0"/>
        <a:ext cx="1768078" cy="519700"/>
      </dsp:txXfrm>
    </dsp:sp>
    <dsp:sp modelId="{EA234B7F-7A80-48B4-B5EE-73BE865B0267}">
      <dsp:nvSpPr>
        <dsp:cNvPr id="0" name=""/>
        <dsp:cNvSpPr/>
      </dsp:nvSpPr>
      <dsp:spPr>
        <a:xfrm>
          <a:off x="4534719" y="584663"/>
          <a:ext cx="129925" cy="1299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479F48-0E7E-421A-A93E-A47EE7362782}">
      <dsp:nvSpPr>
        <dsp:cNvPr id="0" name=""/>
        <dsp:cNvSpPr/>
      </dsp:nvSpPr>
      <dsp:spPr>
        <a:xfrm>
          <a:off x="881499" y="951255"/>
          <a:ext cx="1692675" cy="1692675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Gün Öncesi Piyasası</a:t>
          </a:r>
          <a:endParaRPr lang="tr-TR" sz="1600" b="1" kern="1200" dirty="0"/>
        </a:p>
      </dsp:txBody>
      <dsp:txXfrm>
        <a:off x="1221802" y="1347756"/>
        <a:ext cx="1012069" cy="870070"/>
      </dsp:txXfrm>
    </dsp:sp>
    <dsp:sp modelId="{90D8EC0B-6514-4A35-8E91-356C52A3C1AE}">
      <dsp:nvSpPr>
        <dsp:cNvPr id="0" name=""/>
        <dsp:cNvSpPr/>
      </dsp:nvSpPr>
      <dsp:spPr>
        <a:xfrm>
          <a:off x="2392321" y="1622728"/>
          <a:ext cx="1231036" cy="1231036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Dengeleme Güç </a:t>
          </a:r>
          <a:r>
            <a:rPr lang="tr-TR" sz="1600" b="1" kern="1200" dirty="0" err="1" smtClean="0"/>
            <a:t>Piyassı</a:t>
          </a:r>
          <a:endParaRPr lang="tr-TR" sz="1600" b="1" kern="1200" dirty="0"/>
        </a:p>
      </dsp:txBody>
      <dsp:txXfrm>
        <a:off x="2702238" y="1934518"/>
        <a:ext cx="611202" cy="607456"/>
      </dsp:txXfrm>
    </dsp:sp>
    <dsp:sp modelId="{2C2A8287-DDBE-4600-AA1D-9CC4B5CAB853}">
      <dsp:nvSpPr>
        <dsp:cNvPr id="0" name=""/>
        <dsp:cNvSpPr/>
      </dsp:nvSpPr>
      <dsp:spPr>
        <a:xfrm rot="10800000">
          <a:off x="625080" y="762478"/>
          <a:ext cx="2081990" cy="2081990"/>
        </a:xfrm>
        <a:prstGeom prst="circularArrow">
          <a:avLst>
            <a:gd name="adj1" fmla="val 4878"/>
            <a:gd name="adj2" fmla="val 312630"/>
            <a:gd name="adj3" fmla="val 3043573"/>
            <a:gd name="adj4" fmla="val 15361877"/>
            <a:gd name="adj5" fmla="val 569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F82016-8097-476B-BC6F-81B685E47CAA}">
      <dsp:nvSpPr>
        <dsp:cNvPr id="0" name=""/>
        <dsp:cNvSpPr/>
      </dsp:nvSpPr>
      <dsp:spPr>
        <a:xfrm rot="7895000">
          <a:off x="2234330" y="1381117"/>
          <a:ext cx="1574188" cy="157418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F47C1-019C-421A-80E6-66DB286DDB68}" type="datetimeFigureOut">
              <a:rPr lang="tr-TR" smtClean="0"/>
              <a:pPr/>
              <a:t>26.11.2011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FB94C-B57A-44FC-A873-640240E9B01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173150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953DC-D361-48AB-AAAA-895C9E6D63AD}" type="datetimeFigureOut">
              <a:rPr lang="tr-TR" smtClean="0"/>
              <a:pPr/>
              <a:t>26.11.2011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487363" y="685800"/>
            <a:ext cx="58832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930E2-078A-422C-A674-E52279F8FAB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7121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79E531-9937-4776-B216-BFA9E68A893B}" type="slidenum">
              <a:rPr lang="tr-TR"/>
              <a:pPr/>
              <a:t>24</a:t>
            </a:fld>
            <a:endParaRPr lang="tr-TR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87363" y="685800"/>
            <a:ext cx="5883275" cy="3429000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Sözleşme noktasında dengeleme işlemini ele alırsak: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7363" y="685800"/>
            <a:ext cx="58832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487363" y="685800"/>
            <a:ext cx="5883275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GÖP’e</a:t>
            </a:r>
            <a:r>
              <a:rPr lang="tr-TR" dirty="0" smtClean="0"/>
              <a:t> katılmazsa risk nedir?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35824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dülka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193059-C264-4927-8E6E-726552F60DF2}" type="datetime1">
              <a:rPr lang="tr-TR" smtClean="0"/>
              <a:pPr>
                <a:defRPr/>
              </a:pPr>
              <a:t>26.11.2011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9823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1" y="212183"/>
            <a:ext cx="3008313" cy="9030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12183"/>
            <a:ext cx="5111750" cy="45483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1" y="1115193"/>
            <a:ext cx="3008313" cy="36453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CE83A-5B97-4515-8226-8EABD61670A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26.11.2011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D22F2-DD88-434E-BB42-BEC0C03B7548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3730466"/>
            <a:ext cx="5486400" cy="44040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476177"/>
            <a:ext cx="5486400" cy="319754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4170869"/>
            <a:ext cx="5486400" cy="6254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CE83A-5B97-4515-8226-8EABD61670A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26.11.2011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D22F2-DD88-434E-BB42-BEC0C03B7548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CE83A-5B97-4515-8226-8EABD61670A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26.11.2011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D22F2-DD88-434E-BB42-BEC0C03B7548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13417"/>
            <a:ext cx="2057400" cy="454712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13417"/>
            <a:ext cx="6019800" cy="454712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CE83A-5B97-4515-8226-8EABD61670A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26.11.2011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D22F2-DD88-434E-BB42-BEC0C03B7548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7012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1655518"/>
            <a:ext cx="7772400" cy="114233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019902"/>
            <a:ext cx="6400800" cy="13619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CE83A-5B97-4515-8226-8EABD61670A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26.11.2011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D22F2-DD88-434E-BB42-BEC0C03B7548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CE83A-5B97-4515-8226-8EABD61670A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26.11.2011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D22F2-DD88-434E-BB42-BEC0C03B7548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3424529"/>
            <a:ext cx="7772400" cy="105844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258759"/>
            <a:ext cx="7772400" cy="116577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CE83A-5B97-4515-8226-8EABD61670A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26.11.2011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D22F2-DD88-434E-BB42-BEC0C03B7548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243489"/>
            <a:ext cx="4038600" cy="35170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243489"/>
            <a:ext cx="4038600" cy="35170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CE83A-5B97-4515-8226-8EABD61670A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26.11.2011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D22F2-DD88-434E-BB42-BEC0C03B7548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192911"/>
            <a:ext cx="4040188" cy="49714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1690059"/>
            <a:ext cx="4040188" cy="307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6" y="1192911"/>
            <a:ext cx="4041775" cy="49714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6" y="1690059"/>
            <a:ext cx="4041775" cy="307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CE83A-5B97-4515-8226-8EABD61670A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26.11.2011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D22F2-DD88-434E-BB42-BEC0C03B7548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CE83A-5B97-4515-8226-8EABD61670A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26.11.2011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D22F2-DD88-434E-BB42-BEC0C03B7548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CE83A-5B97-4515-8226-8EABD61670A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26.11.2011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D22F2-DD88-434E-BB42-BEC0C03B7548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43489"/>
            <a:ext cx="8229600" cy="351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939414"/>
            <a:ext cx="2133600" cy="283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193059-C264-4927-8E6E-726552F60DF2}" type="datetime1">
              <a:rPr lang="tr-TR" smtClean="0"/>
              <a:pPr>
                <a:defRPr/>
              </a:pPr>
              <a:t>26.11.2011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39414"/>
            <a:ext cx="2895600" cy="283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Metin kutusu 6"/>
          <p:cNvSpPr txBox="1"/>
          <p:nvPr userDrawn="1"/>
        </p:nvSpPr>
        <p:spPr>
          <a:xfrm>
            <a:off x="2987824" y="113190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tx2"/>
                </a:solidFill>
              </a:rPr>
              <a:t>Güçlü,</a:t>
            </a:r>
            <a:r>
              <a:rPr lang="tr-TR" b="1" baseline="0" dirty="0" smtClean="0">
                <a:solidFill>
                  <a:schemeClr val="tx2"/>
                </a:solidFill>
              </a:rPr>
              <a:t> </a:t>
            </a:r>
            <a:r>
              <a:rPr lang="tr-TR" b="1" dirty="0" smtClean="0">
                <a:solidFill>
                  <a:schemeClr val="tx2"/>
                </a:solidFill>
              </a:rPr>
              <a:t>Gelişen, Şeffaf</a:t>
            </a:r>
            <a:r>
              <a:rPr lang="tr-TR" b="1" baseline="0" dirty="0" smtClean="0">
                <a:solidFill>
                  <a:schemeClr val="tx2"/>
                </a:solidFill>
              </a:rPr>
              <a:t> Bir Piyasa İçin…</a:t>
            </a:r>
            <a:endParaRPr lang="tr-TR" b="1" dirty="0">
              <a:solidFill>
                <a:schemeClr val="tx2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48264" y="110100"/>
            <a:ext cx="2133600" cy="283733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8193D18-3E9B-47D9-A8CA-8D92A9980D3B}" type="slidenum">
              <a:rPr lang="tr-TR" smtClean="0"/>
              <a:pPr>
                <a:defRPr/>
              </a:pPr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13417"/>
            <a:ext cx="8229600" cy="888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243489"/>
            <a:ext cx="8229600" cy="351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4939414"/>
            <a:ext cx="2133600" cy="283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33CE83A-5B97-4515-8226-8EABD61670AC}" type="datetimeFigureOut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26.11.2011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4939414"/>
            <a:ext cx="2895600" cy="283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4939414"/>
            <a:ext cx="2133600" cy="283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9BD22F2-DD88-434E-BB42-BEC0C03B7548}" type="slidenum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openxmlformats.org/officeDocument/2006/relationships/slide" Target="slide2.xml"/><Relationship Id="rId3" Type="http://schemas.openxmlformats.org/officeDocument/2006/relationships/slide" Target="slide12.xml"/><Relationship Id="rId7" Type="http://schemas.openxmlformats.org/officeDocument/2006/relationships/slide" Target="slide15.xml"/><Relationship Id="rId12" Type="http://schemas.openxmlformats.org/officeDocument/2006/relationships/slide" Target="slide2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8.xml"/><Relationship Id="rId11" Type="http://schemas.openxmlformats.org/officeDocument/2006/relationships/slide" Target="slide21.xml"/><Relationship Id="rId5" Type="http://schemas.openxmlformats.org/officeDocument/2006/relationships/slide" Target="slide13.xml"/><Relationship Id="rId10" Type="http://schemas.openxmlformats.org/officeDocument/2006/relationships/slide" Target="slide16.xml"/><Relationship Id="rId4" Type="http://schemas.openxmlformats.org/officeDocument/2006/relationships/slide" Target="slide14.xml"/><Relationship Id="rId9" Type="http://schemas.openxmlformats.org/officeDocument/2006/relationships/slide" Target="slide19.xml"/><Relationship Id="rId14" Type="http://schemas.openxmlformats.org/officeDocument/2006/relationships/slide" Target="slide4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3.xml"/><Relationship Id="rId7" Type="http://schemas.openxmlformats.org/officeDocument/2006/relationships/slide" Target="slide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slide" Target="slide8.xml"/><Relationship Id="rId11" Type="http://schemas.openxmlformats.org/officeDocument/2006/relationships/slide" Target="slide11.xml"/><Relationship Id="rId5" Type="http://schemas.openxmlformats.org/officeDocument/2006/relationships/slide" Target="slide4.xml"/><Relationship Id="rId10" Type="http://schemas.openxmlformats.org/officeDocument/2006/relationships/slide" Target="slide7.xml"/><Relationship Id="rId4" Type="http://schemas.openxmlformats.org/officeDocument/2006/relationships/slide" Target="slide5.xml"/><Relationship Id="rId9" Type="http://schemas.openxmlformats.org/officeDocument/2006/relationships/slide" Target="slide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 idx="4294967295"/>
          </p:nvPr>
        </p:nvSpPr>
        <p:spPr>
          <a:xfrm>
            <a:off x="2915816" y="594239"/>
            <a:ext cx="6120680" cy="1175081"/>
          </a:xfrm>
          <a:prstGeom prst="rect">
            <a:avLst/>
          </a:prstGeom>
        </p:spPr>
        <p:txBody>
          <a:bodyPr/>
          <a:lstStyle/>
          <a:p>
            <a:r>
              <a:rPr lang="tr-TR" sz="6000" dirty="0" smtClean="0">
                <a:solidFill>
                  <a:schemeClr val="bg1"/>
                </a:solidFill>
              </a:rPr>
              <a:t>Gün Öncesi Piyasası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915816" y="4623087"/>
            <a:ext cx="6120680" cy="615518"/>
          </a:xfrm>
        </p:spPr>
        <p:txBody>
          <a:bodyPr rtlCol="0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2000" dirty="0" smtClean="0">
                <a:solidFill>
                  <a:schemeClr val="bg1"/>
                </a:solidFill>
              </a:rPr>
              <a:t>26 Kasım 2011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2000" dirty="0" smtClean="0">
                <a:solidFill>
                  <a:schemeClr val="bg1"/>
                </a:solidFill>
              </a:rPr>
              <a:t>TEİAŞ - KIBRIS</a:t>
            </a:r>
            <a:endParaRPr lang="tr-TR" sz="2000" dirty="0">
              <a:solidFill>
                <a:schemeClr val="bg1"/>
              </a:solidFill>
            </a:endParaRPr>
          </a:p>
        </p:txBody>
      </p:sp>
      <p:pic>
        <p:nvPicPr>
          <p:cNvPr id="2052" name="Picture 4" descr="C:\Users\aongun\Desktop\Temporary\Supply-Demand-577370.bmp"/>
          <p:cNvPicPr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3" r="12330"/>
          <a:stretch/>
        </p:blipFill>
        <p:spPr bwMode="auto">
          <a:xfrm>
            <a:off x="0" y="706151"/>
            <a:ext cx="2808000" cy="4623087"/>
          </a:xfrm>
          <a:prstGeom prst="rect">
            <a:avLst/>
          </a:prstGeom>
          <a:noFill/>
          <a:effectLst>
            <a:glow>
              <a:schemeClr val="accent1"/>
            </a:glow>
            <a:reflection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 bwMode="auto">
          <a:xfrm>
            <a:off x="2915816" y="2272925"/>
            <a:ext cx="6120680" cy="6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tr-TR" sz="2800" dirty="0">
              <a:solidFill>
                <a:schemeClr val="bg1"/>
              </a:solidFill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3491880" y="2720576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	</a:t>
            </a:r>
            <a:r>
              <a:rPr lang="tr-TR" sz="2400" dirty="0" smtClean="0">
                <a:solidFill>
                  <a:schemeClr val="bg1"/>
                </a:solidFill>
              </a:rPr>
              <a:t>    V. OSB ENERJİ ZİRVESİ</a:t>
            </a:r>
            <a:endParaRPr lang="tr-TR" sz="2400" dirty="0">
              <a:solidFill>
                <a:schemeClr val="bg1"/>
              </a:solidFill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2915816" y="3783744"/>
            <a:ext cx="6768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 Nezir AY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 Elektrik Piyasa Hizmetleri  ve Mali Uzlaştırma  Dairesi Başkanlığı,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 TEİAŞ</a:t>
            </a:r>
            <a:endParaRPr lang="tr-T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" y="574868"/>
            <a:ext cx="8305800" cy="4181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8100392" y="4967398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tr-TR" sz="1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Geri Dön</a:t>
            </a:r>
            <a:endParaRPr lang="tr-TR" sz="12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13417"/>
            <a:ext cx="8229600" cy="436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r-TR" sz="4400" dirty="0" smtClean="0">
                <a:solidFill>
                  <a:prstClr val="black"/>
                </a:solidFill>
                <a:latin typeface="Calibri"/>
                <a:cs typeface="+mn-cs"/>
              </a:rPr>
              <a:t>Fiili</a:t>
            </a:r>
            <a:endParaRPr lang="tr-TR" sz="44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grpSp>
        <p:nvGrpSpPr>
          <p:cNvPr id="3" name="Group 17"/>
          <p:cNvGrpSpPr/>
          <p:nvPr/>
        </p:nvGrpSpPr>
        <p:grpSpPr>
          <a:xfrm>
            <a:off x="166214" y="929976"/>
            <a:ext cx="8798275" cy="3469286"/>
            <a:chOff x="166213" y="1196752"/>
            <a:chExt cx="8798275" cy="4464496"/>
          </a:xfrm>
        </p:grpSpPr>
        <p:pic>
          <p:nvPicPr>
            <p:cNvPr id="4" name="Picture 5" descr="1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6213" y="1196752"/>
              <a:ext cx="8798275" cy="4464496"/>
            </a:xfrm>
            <a:prstGeom prst="rect">
              <a:avLst/>
            </a:prstGeom>
            <a:noFill/>
          </p:spPr>
        </p:pic>
        <p:sp>
          <p:nvSpPr>
            <p:cNvPr id="9" name="Rectangle 8"/>
            <p:cNvSpPr/>
            <p:nvPr/>
          </p:nvSpPr>
          <p:spPr>
            <a:xfrm>
              <a:off x="755576" y="2015344"/>
              <a:ext cx="720080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tr-TR" sz="9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hlinkClick r:id="rId3" action="ppaction://hlinksldjump"/>
                </a:rPr>
                <a:t>TRAKYA YTM</a:t>
              </a:r>
              <a:endParaRPr lang="tr-TR" sz="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403648" y="3533260"/>
              <a:ext cx="1152128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tr-TR" sz="9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hlinkClick r:id="rId4" action="ppaction://hlinksldjump"/>
                </a:rPr>
                <a:t>BATI ANADOLU YTM</a:t>
              </a:r>
              <a:endParaRPr lang="tr-TR" sz="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62200" y="2276872"/>
              <a:ext cx="1008112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tr-TR" sz="9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hlinkClick r:id="rId5" action="ppaction://hlinksldjump"/>
                </a:rPr>
                <a:t>KUZEY BATI ANADOLU YTM</a:t>
              </a:r>
              <a:endParaRPr lang="tr-TR" sz="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283968" y="2132856"/>
              <a:ext cx="1008112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tr-TR" sz="9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hlinkClick r:id="rId6" action="ppaction://hlinksldjump"/>
                </a:rPr>
                <a:t>ORTA KARADENİZ YTM</a:t>
              </a:r>
              <a:endParaRPr lang="tr-TR" sz="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01684" y="3220480"/>
              <a:ext cx="864096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tr-TR" sz="9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hlinkClick r:id="rId7" action="ppaction://hlinksldjump"/>
                </a:rPr>
                <a:t>ORTA ANADOLU YTM</a:t>
              </a:r>
              <a:endParaRPr lang="tr-TR" sz="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155980" y="4692892"/>
              <a:ext cx="1008112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tr-TR" sz="9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hlinkClick r:id="rId8" action="ppaction://hlinksldjump"/>
                </a:rPr>
                <a:t>BATI AKDENİZ YTM</a:t>
              </a:r>
              <a:endParaRPr lang="tr-TR" sz="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211960" y="4476868"/>
              <a:ext cx="1008112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tr-TR" sz="9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hlinkClick r:id="rId9" action="ppaction://hlinksldjump"/>
                </a:rPr>
                <a:t>DOĞU AKDENİZ YTM</a:t>
              </a:r>
              <a:endParaRPr lang="tr-TR" sz="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444208" y="3717032"/>
              <a:ext cx="1008112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tr-TR" sz="9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hlinkClick r:id="rId10" action="ppaction://hlinksldjump"/>
                </a:rPr>
                <a:t>GÜNEY DOĞU ANADOLU YTM </a:t>
              </a:r>
              <a:endParaRPr lang="tr-TR" sz="9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395320" y="2439888"/>
              <a:ext cx="864096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tr-TR" sz="9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hlinkClick r:id="rId11" action="ppaction://hlinksldjump"/>
                </a:rPr>
                <a:t>DOĞU ANADOLU YTM</a:t>
              </a:r>
              <a:endParaRPr lang="tr-TR" sz="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8028384" y="4902868"/>
            <a:ext cx="93610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tr-TR" sz="1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12" action="ppaction://hlinksldjump"/>
              </a:rPr>
              <a:t>Grafikler</a:t>
            </a:r>
            <a:r>
              <a:rPr lang="tr-TR" sz="1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tr-TR" sz="13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23477" y="4903059"/>
            <a:ext cx="93610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tr-TR" sz="1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13" action="ppaction://hlinksldjump"/>
              </a:rPr>
              <a:t>Program</a:t>
            </a:r>
            <a:r>
              <a:rPr lang="tr-TR" sz="1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14" action="ppaction://hlinksldjump"/>
              </a:rPr>
              <a:t> </a:t>
            </a:r>
            <a:endParaRPr lang="tr-TR" sz="13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19 Metin kutusu"/>
          <p:cNvSpPr txBox="1"/>
          <p:nvPr/>
        </p:nvSpPr>
        <p:spPr>
          <a:xfrm>
            <a:off x="4139952" y="2216969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MYTM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9239" y="508252"/>
            <a:ext cx="6105525" cy="4315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956376" y="4967398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tr-TR" sz="1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Geri Dön</a:t>
            </a:r>
            <a:endParaRPr lang="tr-TR" sz="12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08252"/>
            <a:ext cx="8686800" cy="4315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956376" y="4967398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tr-TR" sz="1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Geri Dön</a:t>
            </a:r>
            <a:endParaRPr lang="tr-TR" sz="12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" y="508252"/>
            <a:ext cx="8877300" cy="4315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956376" y="4967398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tr-TR" sz="1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Geri Dön</a:t>
            </a:r>
            <a:endParaRPr lang="tr-TR" sz="12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" y="508252"/>
            <a:ext cx="8515350" cy="4315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956376" y="4967398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tr-TR" sz="1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Geri Dön</a:t>
            </a:r>
            <a:endParaRPr lang="tr-TR" sz="12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9289" y="500850"/>
            <a:ext cx="5305425" cy="433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8100392" y="4935359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tr-TR" sz="1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Devam</a:t>
            </a:r>
            <a:endParaRPr lang="tr-TR" sz="12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914" y="500850"/>
            <a:ext cx="7496175" cy="433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956376" y="4935359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tr-TR" sz="1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Geri Dön</a:t>
            </a:r>
            <a:endParaRPr lang="tr-TR" sz="12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300" y="508252"/>
            <a:ext cx="7391400" cy="4315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956376" y="4935359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tr-TR" sz="1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Geri Dön</a:t>
            </a:r>
            <a:endParaRPr lang="tr-TR" sz="12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275" y="582269"/>
            <a:ext cx="7791450" cy="4167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8028384" y="4935359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tr-TR" sz="1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Geri Dön</a:t>
            </a:r>
            <a:endParaRPr lang="tr-TR" sz="12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13417"/>
            <a:ext cx="8229600" cy="436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r-TR" sz="4400" dirty="0" smtClean="0">
                <a:solidFill>
                  <a:prstClr val="black"/>
                </a:solidFill>
                <a:latin typeface="Calibri"/>
                <a:cs typeface="+mn-cs"/>
              </a:rPr>
              <a:t>Program</a:t>
            </a:r>
            <a:endParaRPr lang="tr-TR" sz="44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grpSp>
        <p:nvGrpSpPr>
          <p:cNvPr id="3" name="Group 17"/>
          <p:cNvGrpSpPr/>
          <p:nvPr/>
        </p:nvGrpSpPr>
        <p:grpSpPr>
          <a:xfrm>
            <a:off x="166214" y="929976"/>
            <a:ext cx="8798275" cy="3469286"/>
            <a:chOff x="166213" y="1196752"/>
            <a:chExt cx="8798275" cy="4464496"/>
          </a:xfrm>
        </p:grpSpPr>
        <p:pic>
          <p:nvPicPr>
            <p:cNvPr id="4" name="Picture 5" descr="1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6213" y="1196752"/>
              <a:ext cx="8798275" cy="4464496"/>
            </a:xfrm>
            <a:prstGeom prst="rect">
              <a:avLst/>
            </a:prstGeom>
            <a:noFill/>
          </p:spPr>
        </p:pic>
        <p:sp>
          <p:nvSpPr>
            <p:cNvPr id="9" name="Rectangle 8"/>
            <p:cNvSpPr/>
            <p:nvPr/>
          </p:nvSpPr>
          <p:spPr>
            <a:xfrm>
              <a:off x="755576" y="2015344"/>
              <a:ext cx="720080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tr-TR" sz="9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hlinkClick r:id="rId3" action="ppaction://hlinksldjump"/>
                </a:rPr>
                <a:t>TRAKYA YTM</a:t>
              </a:r>
              <a:endParaRPr lang="tr-TR" sz="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403648" y="3533260"/>
              <a:ext cx="1152128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tr-TR" sz="9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hlinkClick r:id="rId4" action="ppaction://hlinksldjump"/>
                </a:rPr>
                <a:t>BATI ANADOLU YTM</a:t>
              </a:r>
              <a:endParaRPr lang="tr-TR" sz="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62200" y="2276872"/>
              <a:ext cx="1008112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tr-TR" sz="9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hlinkClick r:id="rId5" action="ppaction://hlinksldjump"/>
                </a:rPr>
                <a:t>KUZEY BATI ANADOLU YTM</a:t>
              </a:r>
              <a:endParaRPr lang="tr-TR" sz="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283968" y="2132856"/>
              <a:ext cx="1008112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tr-TR" sz="9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hlinkClick r:id="rId6" action="ppaction://hlinksldjump"/>
                </a:rPr>
                <a:t>ORTA KARADENİZ YTM</a:t>
              </a:r>
              <a:endParaRPr lang="tr-TR" sz="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01684" y="3220480"/>
              <a:ext cx="864096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tr-TR" sz="9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hlinkClick r:id="rId7" action="ppaction://hlinksldjump"/>
                </a:rPr>
                <a:t>ORTA ANADOLU YTM</a:t>
              </a:r>
              <a:endParaRPr lang="tr-TR" sz="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155980" y="4692892"/>
              <a:ext cx="1008112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tr-TR" sz="9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hlinkClick r:id="rId8" action="ppaction://hlinksldjump"/>
                </a:rPr>
                <a:t>BATI AKDENİZ YTM</a:t>
              </a:r>
              <a:endParaRPr lang="tr-TR" sz="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211960" y="4476868"/>
              <a:ext cx="1008112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tr-TR" sz="9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hlinkClick r:id="rId9" action="ppaction://hlinksldjump"/>
                </a:rPr>
                <a:t>DOĞU AKDENİZ YTM</a:t>
              </a:r>
              <a:endParaRPr lang="tr-TR" sz="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444208" y="3717032"/>
              <a:ext cx="1008112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tr-TR" sz="9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hlinkClick r:id="rId10" action="ppaction://hlinksldjump"/>
                </a:rPr>
                <a:t>GÜNEY DOĞU ANADOLU YTM</a:t>
              </a:r>
              <a:endParaRPr lang="tr-TR" sz="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395320" y="2439888"/>
              <a:ext cx="864096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tr-TR" sz="9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hlinkClick r:id="rId8" action="ppaction://hlinksldjump"/>
                </a:rPr>
                <a:t>DOĞU ANADOLU YTM</a:t>
              </a:r>
              <a:endParaRPr lang="tr-TR" sz="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028384" y="4902868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tr-TR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11" action="ppaction://hlinksldjump"/>
              </a:rPr>
              <a:t>Fiili</a:t>
            </a:r>
            <a:r>
              <a:rPr lang="tr-TR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tr-TR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7 Metin kutusu"/>
          <p:cNvSpPr txBox="1"/>
          <p:nvPr/>
        </p:nvSpPr>
        <p:spPr>
          <a:xfrm>
            <a:off x="3995936" y="2272925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MYTM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3114" y="508252"/>
            <a:ext cx="5057775" cy="4315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8028384" y="4935359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tr-TR" sz="1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Geri Dön</a:t>
            </a:r>
            <a:endParaRPr lang="tr-TR" sz="12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9725" y="508252"/>
            <a:ext cx="5924550" cy="4315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956376" y="4935359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tr-TR" sz="1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Geri Dön</a:t>
            </a:r>
            <a:endParaRPr lang="tr-TR" sz="12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1"/>
            <a:ext cx="10945215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7956376" y="4935359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tr-TR" sz="1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Devam</a:t>
            </a:r>
            <a:endParaRPr lang="tr-TR" sz="12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706" y="426370"/>
            <a:ext cx="9012798" cy="615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956376" y="4935359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tr-TR" sz="1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Geri Dön</a:t>
            </a:r>
            <a:endParaRPr lang="tr-TR" sz="12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56130"/>
            <a:ext cx="8510588" cy="817890"/>
          </a:xfrm>
        </p:spPr>
        <p:txBody>
          <a:bodyPr>
            <a:normAutofit/>
          </a:bodyPr>
          <a:lstStyle/>
          <a:p>
            <a:r>
              <a:rPr lang="tr-TR" sz="3600" b="1" dirty="0">
                <a:solidFill>
                  <a:srgbClr val="002060"/>
                </a:solidFill>
              </a:rPr>
              <a:t>DENGELEME UYGULAMALARI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041889"/>
            <a:ext cx="8037016" cy="313354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tr-TR" sz="2400" b="1" i="1" dirty="0" smtClean="0">
                <a:solidFill>
                  <a:srgbClr val="002060"/>
                </a:solidFill>
              </a:rPr>
              <a:t>Dengeleme: Elektrik arzı ve talebinin gerçek zamanda eşitlenmesi işlemidir. </a:t>
            </a:r>
          </a:p>
          <a:p>
            <a:pPr algn="just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tr-TR" sz="2400" dirty="0" smtClean="0"/>
              <a:t>Üretici </a:t>
            </a:r>
            <a:r>
              <a:rPr lang="tr-TR" sz="2400" dirty="0"/>
              <a:t>açısından bakıldığında; üreticinin üretimi ile tüketicisi arasındaki sözleşmenin gerçekleştirilmesi anlamına gelmektedir</a:t>
            </a:r>
            <a:r>
              <a:rPr lang="tr-TR" sz="2400" dirty="0" smtClean="0"/>
              <a:t>.</a:t>
            </a:r>
          </a:p>
          <a:p>
            <a:pPr algn="just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tr-TR" sz="2400" dirty="0" smtClean="0"/>
              <a:t>Piyasa İşletmecisinin, üretici ve tüketici arasındaki ikili anlaşma miktarını bilmesi yeterli olup, ikili anlaşma fiyatlarını bilmesi gerekmiyor.</a:t>
            </a:r>
          </a:p>
          <a:p>
            <a:pPr algn="just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tr-TR" sz="2400" dirty="0" smtClean="0"/>
              <a:t>Dengelemenin sonuçlarının değerlendirilip alacaklı ve borçlu tarafların belirlenmesi işlemlerine de </a:t>
            </a:r>
            <a:r>
              <a:rPr lang="tr-TR" sz="2400" b="1" dirty="0" smtClean="0">
                <a:solidFill>
                  <a:srgbClr val="002060"/>
                </a:solidFill>
              </a:rPr>
              <a:t>uzlaştırma</a:t>
            </a:r>
            <a:r>
              <a:rPr lang="tr-TR" sz="2400" dirty="0" smtClean="0"/>
              <a:t> işlemleri denilmektedir.</a:t>
            </a:r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>
                <a:solidFill>
                  <a:srgbClr val="002060"/>
                </a:solidFill>
              </a:rPr>
              <a:t>Dengeleme Senaryo 1</a:t>
            </a:r>
            <a:endParaRPr lang="tr-TR" sz="36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dkucukbahar\AppData\Local\Microsoft\Windows\Temporary Internet Files\Content.IE5\22C4WATQ\MP90040190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483768" y="1514964"/>
            <a:ext cx="1224136" cy="633923"/>
          </a:xfrm>
          <a:prstGeom prst="rect">
            <a:avLst/>
          </a:prstGeom>
          <a:noFill/>
        </p:spPr>
      </p:pic>
      <p:pic>
        <p:nvPicPr>
          <p:cNvPr id="1029" name="Picture 5" descr="C:\Users\dkucukbahar\AppData\Local\Microsoft\Windows\Temporary Internet Files\Content.IE5\MDLAX5X4\MP90044867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5836" y="1504882"/>
            <a:ext cx="1264819" cy="654089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>
            <a:off x="2123728" y="1281057"/>
            <a:ext cx="1944216" cy="12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411760" y="1153802"/>
            <a:ext cx="136815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/>
              <a:t>Üretim Tesisi</a:t>
            </a:r>
            <a:endParaRPr lang="tr-TR" sz="1400" b="1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5796136" y="1296400"/>
            <a:ext cx="1944216" cy="12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084168" y="1169145"/>
            <a:ext cx="136815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/>
              <a:t>Tüketim Tesisi</a:t>
            </a:r>
            <a:endParaRPr lang="tr-TR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39552" y="2411461"/>
            <a:ext cx="187220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İkili Anlaşma Miktarı</a:t>
            </a:r>
            <a:endParaRPr lang="tr-TR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339752" y="2519086"/>
            <a:ext cx="15121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100 MW satış</a:t>
            </a:r>
            <a:endParaRPr lang="tr-TR" dirty="0"/>
          </a:p>
        </p:txBody>
      </p:sp>
      <p:sp>
        <p:nvSpPr>
          <p:cNvPr id="17" name="TextBox 16"/>
          <p:cNvSpPr txBox="1"/>
          <p:nvPr/>
        </p:nvSpPr>
        <p:spPr>
          <a:xfrm>
            <a:off x="539552" y="3110238"/>
            <a:ext cx="187220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Üretim/Tüketim Miktarı</a:t>
            </a:r>
            <a:endParaRPr lang="tr-TR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411760" y="3217863"/>
            <a:ext cx="12961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100 MW</a:t>
            </a:r>
            <a:endParaRPr lang="tr-TR" dirty="0"/>
          </a:p>
        </p:txBody>
      </p:sp>
      <p:sp>
        <p:nvSpPr>
          <p:cNvPr id="19" name="Right Arrow 18"/>
          <p:cNvSpPr/>
          <p:nvPr/>
        </p:nvSpPr>
        <p:spPr>
          <a:xfrm>
            <a:off x="4427984" y="3193495"/>
            <a:ext cx="720080" cy="335737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TextBox 19"/>
          <p:cNvSpPr txBox="1"/>
          <p:nvPr/>
        </p:nvSpPr>
        <p:spPr>
          <a:xfrm>
            <a:off x="827584" y="4231394"/>
            <a:ext cx="748883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b="1" i="1" dirty="0" smtClean="0">
                <a:solidFill>
                  <a:srgbClr val="00B0F0"/>
                </a:solidFill>
              </a:rPr>
              <a:t>Üretim tüketime eşittir, sözleşmeye uyulmuştur ve hem üretici, hem de tüketici dengededir.</a:t>
            </a:r>
            <a:endParaRPr lang="tr-TR" b="1" i="1" dirty="0">
              <a:solidFill>
                <a:srgbClr val="00B0F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26015" y="2519086"/>
            <a:ext cx="15121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100 MW alış</a:t>
            </a:r>
            <a:endParaRPr lang="tr-TR" dirty="0"/>
          </a:p>
        </p:txBody>
      </p:sp>
      <p:sp>
        <p:nvSpPr>
          <p:cNvPr id="22" name="Right Arrow 21"/>
          <p:cNvSpPr/>
          <p:nvPr/>
        </p:nvSpPr>
        <p:spPr>
          <a:xfrm>
            <a:off x="4427984" y="2494718"/>
            <a:ext cx="720080" cy="335737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TextBox 22"/>
          <p:cNvSpPr txBox="1"/>
          <p:nvPr/>
        </p:nvSpPr>
        <p:spPr>
          <a:xfrm>
            <a:off x="6012160" y="3217863"/>
            <a:ext cx="12961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100 MW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>
                <a:solidFill>
                  <a:srgbClr val="002060"/>
                </a:solidFill>
              </a:rPr>
              <a:t>Dengeleme Senaryo 2</a:t>
            </a:r>
          </a:p>
        </p:txBody>
      </p:sp>
      <p:pic>
        <p:nvPicPr>
          <p:cNvPr id="1026" name="Picture 2" descr="C:\Users\dkucukbahar\AppData\Local\Microsoft\Windows\Temporary Internet Files\Content.IE5\22C4WATQ\MP90040190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483768" y="1514964"/>
            <a:ext cx="1224136" cy="633923"/>
          </a:xfrm>
          <a:prstGeom prst="rect">
            <a:avLst/>
          </a:prstGeom>
          <a:noFill/>
        </p:spPr>
      </p:pic>
      <p:pic>
        <p:nvPicPr>
          <p:cNvPr id="1029" name="Picture 5" descr="C:\Users\dkucukbahar\AppData\Local\Microsoft\Windows\Temporary Internet Files\Content.IE5\MDLAX5X4\MP90044867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5836" y="1504882"/>
            <a:ext cx="1264819" cy="654089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>
            <a:off x="2123728" y="1281057"/>
            <a:ext cx="1944216" cy="12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411760" y="1153802"/>
            <a:ext cx="136815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/>
              <a:t>Üretim Tesisi</a:t>
            </a:r>
            <a:endParaRPr lang="tr-TR" sz="1400" b="1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5796136" y="1296400"/>
            <a:ext cx="1944216" cy="12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084168" y="1169145"/>
            <a:ext cx="136815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/>
              <a:t>Tüketim Tesisi</a:t>
            </a:r>
            <a:endParaRPr lang="tr-TR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39552" y="2411461"/>
            <a:ext cx="187220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İkili Anlaşma Miktarı</a:t>
            </a:r>
            <a:endParaRPr lang="tr-TR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339752" y="2519086"/>
            <a:ext cx="15121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100 MW satış</a:t>
            </a:r>
            <a:endParaRPr lang="tr-TR" dirty="0"/>
          </a:p>
        </p:txBody>
      </p:sp>
      <p:sp>
        <p:nvSpPr>
          <p:cNvPr id="17" name="TextBox 16"/>
          <p:cNvSpPr txBox="1"/>
          <p:nvPr/>
        </p:nvSpPr>
        <p:spPr>
          <a:xfrm>
            <a:off x="539552" y="3110238"/>
            <a:ext cx="187220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Üretim/Tüketim Miktarı</a:t>
            </a:r>
            <a:endParaRPr lang="tr-TR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411760" y="3217863"/>
            <a:ext cx="12961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50 MW</a:t>
            </a:r>
            <a:endParaRPr lang="tr-TR" dirty="0"/>
          </a:p>
        </p:txBody>
      </p:sp>
      <p:sp>
        <p:nvSpPr>
          <p:cNvPr id="19" name="Right Arrow 18"/>
          <p:cNvSpPr/>
          <p:nvPr/>
        </p:nvSpPr>
        <p:spPr>
          <a:xfrm>
            <a:off x="4427984" y="3193495"/>
            <a:ext cx="720080" cy="335737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TextBox 20"/>
          <p:cNvSpPr txBox="1"/>
          <p:nvPr/>
        </p:nvSpPr>
        <p:spPr>
          <a:xfrm>
            <a:off x="6026015" y="2519086"/>
            <a:ext cx="15121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100 MW alış</a:t>
            </a:r>
            <a:endParaRPr lang="tr-TR" dirty="0"/>
          </a:p>
        </p:txBody>
      </p:sp>
      <p:sp>
        <p:nvSpPr>
          <p:cNvPr id="22" name="Right Arrow 21"/>
          <p:cNvSpPr/>
          <p:nvPr/>
        </p:nvSpPr>
        <p:spPr>
          <a:xfrm>
            <a:off x="4427984" y="2494718"/>
            <a:ext cx="720080" cy="335737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Rectangle 22"/>
          <p:cNvSpPr/>
          <p:nvPr/>
        </p:nvSpPr>
        <p:spPr>
          <a:xfrm>
            <a:off x="467544" y="3839700"/>
            <a:ext cx="8280920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tr-TR" sz="1600" b="1" i="1" dirty="0" smtClean="0">
                <a:solidFill>
                  <a:srgbClr val="00B0F0"/>
                </a:solidFill>
              </a:rPr>
              <a:t>Üretici 100 MW kapasiteyi satmış olmasına rağmen herhangi bir sebeple üretemediği için Sistem İşletmecisi bu enerjiyi tüketiciye sağlamış olacak ve eksik kalan enerjinin karşılığını da üreticiden alacaktır. </a:t>
            </a:r>
          </a:p>
          <a:p>
            <a:pPr marL="179388" indent="-179388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tr-TR" sz="1600" b="1" i="1" dirty="0" smtClean="0">
                <a:solidFill>
                  <a:srgbClr val="00B0F0"/>
                </a:solidFill>
              </a:rPr>
              <a:t>Sistem İşletmecisi’nin başka üreticiye 50 MW’lık üretim yaptırılabilmek için Yük Alma Talimatı (YAL) göndermesi gerekmektedir. </a:t>
            </a:r>
          </a:p>
          <a:p>
            <a:endParaRPr lang="tr-TR" sz="1600" b="1" i="1" dirty="0">
              <a:solidFill>
                <a:srgbClr val="00B0F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40152" y="3217863"/>
            <a:ext cx="12961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100 MW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>
                <a:solidFill>
                  <a:srgbClr val="002060"/>
                </a:solidFill>
              </a:rPr>
              <a:t>Dengeleme Senaryo 2</a:t>
            </a:r>
            <a:endParaRPr lang="tr-TR" sz="3600" b="1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01479" y="3273005"/>
            <a:ext cx="648072" cy="1510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Rectangle 4"/>
          <p:cNvSpPr/>
          <p:nvPr/>
        </p:nvSpPr>
        <p:spPr>
          <a:xfrm>
            <a:off x="1849551" y="2937268"/>
            <a:ext cx="648072" cy="184655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Rectangle 5"/>
          <p:cNvSpPr/>
          <p:nvPr/>
        </p:nvSpPr>
        <p:spPr>
          <a:xfrm>
            <a:off x="2497623" y="2601531"/>
            <a:ext cx="648072" cy="218229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8" name="Straight Connector 7"/>
          <p:cNvCxnSpPr/>
          <p:nvPr/>
        </p:nvCxnSpPr>
        <p:spPr>
          <a:xfrm rot="5400000" flipH="1" flipV="1">
            <a:off x="-322400" y="3273622"/>
            <a:ext cx="3021636" cy="0"/>
          </a:xfrm>
          <a:prstGeom prst="line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187625" y="4783823"/>
            <a:ext cx="3893109" cy="7132"/>
          </a:xfrm>
          <a:prstGeom prst="line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115616" y="1153801"/>
            <a:ext cx="3672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/>
              <a:t>50 MW’lık eksik kapasitenin üç ayrı üreticiden sağlanması durumunda;</a:t>
            </a:r>
            <a:endParaRPr lang="tr-TR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259632" y="3936269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chemeClr val="bg1"/>
                </a:solidFill>
              </a:rPr>
              <a:t>20</a:t>
            </a:r>
            <a:endParaRPr lang="tr-TR" sz="1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79712" y="3727788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chemeClr val="bg1"/>
                </a:solidFill>
              </a:rPr>
              <a:t>20</a:t>
            </a:r>
            <a:endParaRPr lang="tr-TR" sz="14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27784" y="3503963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chemeClr val="bg1"/>
                </a:solidFill>
              </a:rPr>
              <a:t>10</a:t>
            </a:r>
            <a:endParaRPr lang="tr-TR" sz="1400" b="1" dirty="0">
              <a:solidFill>
                <a:schemeClr val="bg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16200000" flipH="1" flipV="1">
            <a:off x="2095232" y="1716071"/>
            <a:ext cx="7132" cy="1778051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23528" y="2440794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/>
              <a:t>120 TL/MWh</a:t>
            </a:r>
            <a:endParaRPr lang="tr-TR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211960" y="4551788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/>
              <a:t>Miktar</a:t>
            </a:r>
            <a:endParaRPr lang="tr-TR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79512" y="1713364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/>
              <a:t>Fiyat</a:t>
            </a:r>
            <a:endParaRPr lang="tr-TR" sz="1400" b="1" dirty="0"/>
          </a:p>
        </p:txBody>
      </p:sp>
      <p:sp>
        <p:nvSpPr>
          <p:cNvPr id="20" name="Rectangle 19"/>
          <p:cNvSpPr/>
          <p:nvPr/>
        </p:nvSpPr>
        <p:spPr>
          <a:xfrm>
            <a:off x="5076056" y="2842414"/>
            <a:ext cx="38164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i="1" dirty="0" smtClean="0">
                <a:solidFill>
                  <a:srgbClr val="00B0F0"/>
                </a:solidFill>
              </a:rPr>
              <a:t>50 MW’lık tüm yük alma miktarına uygulanacak fiyat 120 TL/</a:t>
            </a:r>
            <a:r>
              <a:rPr lang="tr-TR" b="1" i="1" dirty="0" err="1" smtClean="0">
                <a:solidFill>
                  <a:srgbClr val="00B0F0"/>
                </a:solidFill>
              </a:rPr>
              <a:t>MWh</a:t>
            </a:r>
            <a:r>
              <a:rPr lang="tr-TR" b="1" i="1" dirty="0" smtClean="0">
                <a:solidFill>
                  <a:srgbClr val="00B0F0"/>
                </a:solidFill>
              </a:rPr>
              <a:t> olacaktır.</a:t>
            </a:r>
            <a:endParaRPr lang="tr-TR" b="1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>
                <a:solidFill>
                  <a:srgbClr val="002060"/>
                </a:solidFill>
              </a:rPr>
              <a:t>Dengeleme Senaryo 3</a:t>
            </a:r>
          </a:p>
        </p:txBody>
      </p:sp>
      <p:pic>
        <p:nvPicPr>
          <p:cNvPr id="1026" name="Picture 2" descr="C:\Users\dkucukbahar\AppData\Local\Microsoft\Windows\Temporary Internet Files\Content.IE5\22C4WATQ\MP90040190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483768" y="1514964"/>
            <a:ext cx="1224136" cy="633923"/>
          </a:xfrm>
          <a:prstGeom prst="rect">
            <a:avLst/>
          </a:prstGeom>
          <a:noFill/>
        </p:spPr>
      </p:pic>
      <p:pic>
        <p:nvPicPr>
          <p:cNvPr id="1029" name="Picture 5" descr="C:\Users\dkucukbahar\AppData\Local\Microsoft\Windows\Temporary Internet Files\Content.IE5\MDLAX5X4\MP90044867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5836" y="1504882"/>
            <a:ext cx="1264819" cy="654089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>
            <a:off x="2123728" y="1281057"/>
            <a:ext cx="1944216" cy="12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411760" y="1153802"/>
            <a:ext cx="136815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/>
              <a:t>Üretim Tesisi</a:t>
            </a:r>
            <a:endParaRPr lang="tr-TR" sz="1400" b="1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5796136" y="1296400"/>
            <a:ext cx="1944216" cy="12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084168" y="1169145"/>
            <a:ext cx="136815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/>
              <a:t>Tüketim Tesisi</a:t>
            </a:r>
            <a:endParaRPr lang="tr-TR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39552" y="2411461"/>
            <a:ext cx="187220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İkili Anlaşma Miktarı</a:t>
            </a:r>
            <a:endParaRPr lang="tr-TR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339752" y="2519086"/>
            <a:ext cx="15121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100 MW satış</a:t>
            </a:r>
            <a:endParaRPr lang="tr-TR" dirty="0"/>
          </a:p>
        </p:txBody>
      </p:sp>
      <p:sp>
        <p:nvSpPr>
          <p:cNvPr id="17" name="TextBox 16"/>
          <p:cNvSpPr txBox="1"/>
          <p:nvPr/>
        </p:nvSpPr>
        <p:spPr>
          <a:xfrm>
            <a:off x="539552" y="3105275"/>
            <a:ext cx="187220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Üretim/Tüketim Miktarı</a:t>
            </a:r>
            <a:endParaRPr lang="tr-TR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940152" y="3212899"/>
            <a:ext cx="12961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50 MW</a:t>
            </a:r>
            <a:endParaRPr lang="tr-TR" dirty="0"/>
          </a:p>
        </p:txBody>
      </p:sp>
      <p:sp>
        <p:nvSpPr>
          <p:cNvPr id="19" name="Right Arrow 18"/>
          <p:cNvSpPr/>
          <p:nvPr/>
        </p:nvSpPr>
        <p:spPr>
          <a:xfrm>
            <a:off x="4427984" y="3188532"/>
            <a:ext cx="720080" cy="335737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TextBox 20"/>
          <p:cNvSpPr txBox="1"/>
          <p:nvPr/>
        </p:nvSpPr>
        <p:spPr>
          <a:xfrm>
            <a:off x="6026015" y="2519086"/>
            <a:ext cx="15121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100 MW alış</a:t>
            </a:r>
            <a:endParaRPr lang="tr-TR" dirty="0"/>
          </a:p>
        </p:txBody>
      </p:sp>
      <p:sp>
        <p:nvSpPr>
          <p:cNvPr id="22" name="Right Arrow 21"/>
          <p:cNvSpPr/>
          <p:nvPr/>
        </p:nvSpPr>
        <p:spPr>
          <a:xfrm>
            <a:off x="4427984" y="2494718"/>
            <a:ext cx="720080" cy="335737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Rectangle 22"/>
          <p:cNvSpPr/>
          <p:nvPr/>
        </p:nvSpPr>
        <p:spPr>
          <a:xfrm>
            <a:off x="539552" y="3763436"/>
            <a:ext cx="82089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tr-TR" sz="1400" b="1" i="1" dirty="0" smtClean="0">
                <a:solidFill>
                  <a:srgbClr val="00B0F0"/>
                </a:solidFill>
              </a:rPr>
              <a:t>Üretici sözleşmesini yerine getirmiş, ancak tüketicisi sözleşme miktarından daha az tüketmiştir.  Sistem İşletmecisi bu az tüketimin dengelenmesi için üreticilerden yük düşürerek  (YAT) dengeyi sağlar. </a:t>
            </a:r>
          </a:p>
          <a:p>
            <a:pPr marL="179388" indent="-179388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tr-TR" sz="1400" b="1" i="1" dirty="0" smtClean="0">
                <a:solidFill>
                  <a:srgbClr val="00B0F0"/>
                </a:solidFill>
              </a:rPr>
              <a:t>Fazla üretim, tüketicinin toptan veya perakende lisansı sahibi olması durumunda kendisine, serbest tüketici olması durumunda sözleşme sahibi üreticiye Piyasa İşletmecisi tarafından Dengesizlik Fiyatı üzerinden  ödenir.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483768" y="3212899"/>
            <a:ext cx="11521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100 MW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>
                <a:solidFill>
                  <a:srgbClr val="002060"/>
                </a:solidFill>
              </a:rPr>
              <a:t>Dengeleme Senaryo 4</a:t>
            </a:r>
          </a:p>
        </p:txBody>
      </p:sp>
      <p:pic>
        <p:nvPicPr>
          <p:cNvPr id="1026" name="Picture 2" descr="C:\Users\dkucukbahar\AppData\Local\Microsoft\Windows\Temporary Internet Files\Content.IE5\22C4WATQ\MP90040190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483768" y="1514964"/>
            <a:ext cx="1224136" cy="633923"/>
          </a:xfrm>
          <a:prstGeom prst="rect">
            <a:avLst/>
          </a:prstGeom>
          <a:noFill/>
        </p:spPr>
      </p:pic>
      <p:pic>
        <p:nvPicPr>
          <p:cNvPr id="1029" name="Picture 5" descr="C:\Users\dkucukbahar\AppData\Local\Microsoft\Windows\Temporary Internet Files\Content.IE5\MDLAX5X4\MP90044867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5836" y="1504882"/>
            <a:ext cx="1264819" cy="654089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>
            <a:off x="2123728" y="1281057"/>
            <a:ext cx="1944216" cy="12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411760" y="1153802"/>
            <a:ext cx="136815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/>
              <a:t>Üretim Tesisi</a:t>
            </a:r>
            <a:endParaRPr lang="tr-TR" sz="1400" b="1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5796136" y="1296400"/>
            <a:ext cx="1944216" cy="12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084168" y="1169145"/>
            <a:ext cx="136815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/>
              <a:t>Tüketim Tesisi</a:t>
            </a:r>
            <a:endParaRPr lang="tr-TR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39552" y="2411461"/>
            <a:ext cx="187220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İkili Anlaşma Miktarı</a:t>
            </a:r>
            <a:endParaRPr lang="tr-TR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339752" y="2519086"/>
            <a:ext cx="15121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100 MW satış</a:t>
            </a:r>
            <a:endParaRPr lang="tr-TR" dirty="0"/>
          </a:p>
        </p:txBody>
      </p:sp>
      <p:sp>
        <p:nvSpPr>
          <p:cNvPr id="17" name="TextBox 16"/>
          <p:cNvSpPr txBox="1"/>
          <p:nvPr/>
        </p:nvSpPr>
        <p:spPr>
          <a:xfrm>
            <a:off x="539552" y="3105275"/>
            <a:ext cx="187220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Üretim/Tüketim Miktarı</a:t>
            </a:r>
            <a:endParaRPr lang="tr-TR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940152" y="3212899"/>
            <a:ext cx="12961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150 MW</a:t>
            </a:r>
            <a:endParaRPr lang="tr-TR" dirty="0"/>
          </a:p>
        </p:txBody>
      </p:sp>
      <p:sp>
        <p:nvSpPr>
          <p:cNvPr id="19" name="Right Arrow 18"/>
          <p:cNvSpPr/>
          <p:nvPr/>
        </p:nvSpPr>
        <p:spPr>
          <a:xfrm>
            <a:off x="4427984" y="3188532"/>
            <a:ext cx="720080" cy="335737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TextBox 20"/>
          <p:cNvSpPr txBox="1"/>
          <p:nvPr/>
        </p:nvSpPr>
        <p:spPr>
          <a:xfrm>
            <a:off x="6026015" y="2519086"/>
            <a:ext cx="15121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100 MW alış</a:t>
            </a:r>
            <a:endParaRPr lang="tr-TR" dirty="0"/>
          </a:p>
        </p:txBody>
      </p:sp>
      <p:sp>
        <p:nvSpPr>
          <p:cNvPr id="22" name="Right Arrow 21"/>
          <p:cNvSpPr/>
          <p:nvPr/>
        </p:nvSpPr>
        <p:spPr>
          <a:xfrm>
            <a:off x="4427984" y="2494718"/>
            <a:ext cx="720080" cy="335737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Rectangle 22"/>
          <p:cNvSpPr/>
          <p:nvPr/>
        </p:nvSpPr>
        <p:spPr>
          <a:xfrm>
            <a:off x="539552" y="3783743"/>
            <a:ext cx="8208912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tr-TR" sz="1600" b="1" i="1" dirty="0" smtClean="0">
                <a:solidFill>
                  <a:srgbClr val="00B0F0"/>
                </a:solidFill>
              </a:rPr>
              <a:t>Üretici sözleşmesini yerine getirmiş, ancak tüketicisi sözleşme miktarından daha fazla tüketmiştir. Piyasa İşletmecisi bu fazla tüketimi başka üreticilerden karşılar. </a:t>
            </a:r>
          </a:p>
          <a:p>
            <a:pPr marL="179388" indent="-179388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tr-TR" sz="1600" b="1" i="1" dirty="0" smtClean="0">
                <a:solidFill>
                  <a:srgbClr val="00B0F0"/>
                </a:solidFill>
              </a:rPr>
              <a:t>Fazla tüketimin bedelini, tüketicinin; toptan satış veya perakende lisansı sahibi olması durumunda kendisi, serbest tüketici olması durumunda ise sözleşmenin taraftarı olan üreticisi öder. </a:t>
            </a:r>
          </a:p>
          <a:p>
            <a:pPr>
              <a:lnSpc>
                <a:spcPct val="150000"/>
              </a:lnSpc>
            </a:pPr>
            <a:endParaRPr lang="tr-TR" sz="1600" b="1" i="1" dirty="0">
              <a:solidFill>
                <a:srgbClr val="00B0F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83768" y="3212899"/>
            <a:ext cx="11521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100 MW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9339" y="574868"/>
            <a:ext cx="4505325" cy="4181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8100392" y="4967398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tr-TR" sz="1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Geri Dön</a:t>
            </a:r>
            <a:endParaRPr lang="tr-TR" sz="12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2987824" y="482763"/>
            <a:ext cx="61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u="sng" dirty="0" smtClean="0">
                <a:solidFill>
                  <a:schemeClr val="bg1"/>
                </a:solidFill>
              </a:rPr>
              <a:t>Elektrik Piyasası Genel Bakış</a:t>
            </a:r>
            <a:endParaRPr lang="tr-TR" sz="2000" b="1" u="sng" dirty="0">
              <a:solidFill>
                <a:schemeClr val="bg1"/>
              </a:solidFill>
            </a:endParaRPr>
          </a:p>
        </p:txBody>
      </p:sp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3087055486"/>
              </p:ext>
            </p:extLst>
          </p:nvPr>
        </p:nvGraphicFramePr>
        <p:xfrm>
          <a:off x="-108520" y="1153801"/>
          <a:ext cx="4896544" cy="3077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val="526408320"/>
              </p:ext>
            </p:extLst>
          </p:nvPr>
        </p:nvGraphicFramePr>
        <p:xfrm>
          <a:off x="1524000" y="1085586"/>
          <a:ext cx="6096000" cy="1299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0" name="Diyagram 9"/>
          <p:cNvGraphicFramePr/>
          <p:nvPr>
            <p:extLst>
              <p:ext uri="{D42A27DB-BD31-4B8C-83A1-F6EECF244321}">
                <p14:modId xmlns:p14="http://schemas.microsoft.com/office/powerpoint/2010/main" val="2803245436"/>
              </p:ext>
            </p:extLst>
          </p:nvPr>
        </p:nvGraphicFramePr>
        <p:xfrm>
          <a:off x="4644008" y="1209757"/>
          <a:ext cx="4896544" cy="3077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cxnSp>
        <p:nvCxnSpPr>
          <p:cNvPr id="11" name="Düz Bağlayıcı 10"/>
          <p:cNvCxnSpPr/>
          <p:nvPr/>
        </p:nvCxnSpPr>
        <p:spPr>
          <a:xfrm>
            <a:off x="4283968" y="1713363"/>
            <a:ext cx="0" cy="296568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07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Metin kutusu 2"/>
          <p:cNvSpPr txBox="1"/>
          <p:nvPr/>
        </p:nvSpPr>
        <p:spPr>
          <a:xfrm>
            <a:off x="2987824" y="482763"/>
            <a:ext cx="61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u="sng" dirty="0" smtClean="0">
                <a:solidFill>
                  <a:schemeClr val="bg1"/>
                </a:solidFill>
              </a:rPr>
              <a:t>Gün Öncesi Planlama </a:t>
            </a:r>
            <a:endParaRPr lang="tr-TR" sz="2000" b="1" u="sng" dirty="0">
              <a:solidFill>
                <a:schemeClr val="bg1"/>
              </a:solidFill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539552" y="1937188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grpSp>
        <p:nvGrpSpPr>
          <p:cNvPr id="6" name="Group 5"/>
          <p:cNvGrpSpPr/>
          <p:nvPr/>
        </p:nvGrpSpPr>
        <p:grpSpPr>
          <a:xfrm>
            <a:off x="1" y="818064"/>
            <a:ext cx="8807773" cy="4130159"/>
            <a:chOff x="0" y="1052736"/>
            <a:chExt cx="8807773" cy="531495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052736"/>
              <a:ext cx="8807773" cy="5314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Box 4"/>
            <p:cNvSpPr txBox="1"/>
            <p:nvPr/>
          </p:nvSpPr>
          <p:spPr>
            <a:xfrm>
              <a:off x="107504" y="2172419"/>
              <a:ext cx="1008112" cy="3960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tr-TR" sz="1400" dirty="0" smtClean="0">
                  <a:solidFill>
                    <a:schemeClr val="bg1"/>
                  </a:solidFill>
                </a:rPr>
                <a:t>Saat 11:30</a:t>
              </a:r>
              <a:endParaRPr lang="tr-TR" sz="14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2"/>
          <p:cNvSpPr txBox="1"/>
          <p:nvPr/>
        </p:nvSpPr>
        <p:spPr>
          <a:xfrm>
            <a:off x="2700472" y="482763"/>
            <a:ext cx="61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u="sng" dirty="0" smtClean="0">
                <a:solidFill>
                  <a:schemeClr val="bg1"/>
                </a:solidFill>
              </a:rPr>
              <a:t>Gün Öncesi Planlamada Fiyat Oluşumu</a:t>
            </a:r>
            <a:endParaRPr lang="tr-TR" sz="2000" b="1" u="sng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366928"/>
            <a:ext cx="6912768" cy="2864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5364088" y="4033089"/>
            <a:ext cx="72008" cy="5595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TextBox 6"/>
          <p:cNvSpPr txBox="1"/>
          <p:nvPr/>
        </p:nvSpPr>
        <p:spPr>
          <a:xfrm>
            <a:off x="5470004" y="3970521"/>
            <a:ext cx="936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 smtClean="0"/>
              <a:t>YAT Talimat</a:t>
            </a:r>
            <a:endParaRPr lang="tr-TR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1259632" y="1143103"/>
            <a:ext cx="648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b="1" dirty="0" smtClean="0">
                <a:solidFill>
                  <a:schemeClr val="bg1"/>
                </a:solidFill>
              </a:rPr>
              <a:t>MWh</a:t>
            </a:r>
            <a:endParaRPr lang="tr-TR" sz="1100" b="1" dirty="0">
              <a:solidFill>
                <a:schemeClr val="bg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455218"/>
            <a:ext cx="7344816" cy="2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539552" y="4435480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>
                <a:solidFill>
                  <a:schemeClr val="bg1"/>
                </a:solidFill>
              </a:rPr>
              <a:t>SMF</a:t>
            </a:r>
            <a:endParaRPr lang="tr-TR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2987824" y="482763"/>
            <a:ext cx="61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u="sng" dirty="0" smtClean="0">
                <a:solidFill>
                  <a:schemeClr val="bg1"/>
                </a:solidFill>
              </a:rPr>
              <a:t>Neden Gün Öncesi Piyasası</a:t>
            </a:r>
            <a:endParaRPr lang="tr-TR" sz="2000" b="1" u="sng" dirty="0">
              <a:solidFill>
                <a:schemeClr val="bg1"/>
              </a:solidFill>
            </a:endParaRPr>
          </a:p>
        </p:txBody>
      </p:sp>
      <p:graphicFrame>
        <p:nvGraphicFramePr>
          <p:cNvPr id="5" name="5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73082"/>
              </p:ext>
            </p:extLst>
          </p:nvPr>
        </p:nvGraphicFramePr>
        <p:xfrm>
          <a:off x="550675" y="2432742"/>
          <a:ext cx="8072437" cy="27657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72437"/>
              </a:tblGrid>
              <a:tr h="355244"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+mn-lt"/>
                          <a:cs typeface="Times New Roman" pitchFamily="18" charset="0"/>
                        </a:rPr>
                        <a:t>Gün Öncesi Piyasasının Amacı</a:t>
                      </a:r>
                      <a:endParaRPr lang="tr-TR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524" marB="35524"/>
                </a:tc>
              </a:tr>
              <a:tr h="1018469">
                <a:tc>
                  <a:txBody>
                    <a:bodyPr/>
                    <a:lstStyle/>
                    <a:p>
                      <a:pPr marL="273050" indent="-273050">
                        <a:spcBef>
                          <a:spcPct val="25000"/>
                        </a:spcBef>
                        <a:buClr>
                          <a:schemeClr val="tx1"/>
                        </a:buClr>
                        <a:buFont typeface="Wingdings" pitchFamily="2" charset="2"/>
                        <a:buChar char="ü"/>
                        <a:defRPr/>
                      </a:pPr>
                      <a:r>
                        <a:rPr lang="tr-T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Piyasa katılımcılarına, ikili anlaşmalarına ek olarak bir sonraki gün için enerji alış ve satışı yapma fırsatı tanıyarak, üretim ve/veya tüketim ihtiyaçları ile sözleşmeye bağlanmış yükümlülüklerini gün öncesinde dengeleme olanağını sağlamak,</a:t>
                      </a:r>
                    </a:p>
                  </a:txBody>
                  <a:tcPr marL="91439" marR="91439" marT="35524" marB="35524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60899">
                <a:tc>
                  <a:txBody>
                    <a:bodyPr/>
                    <a:lstStyle/>
                    <a:p>
                      <a:pPr marL="273050" indent="-273050">
                        <a:spcBef>
                          <a:spcPct val="25000"/>
                        </a:spcBef>
                        <a:buClr>
                          <a:schemeClr val="tx1"/>
                        </a:buClr>
                        <a:buFont typeface="Wingdings" pitchFamily="2" charset="2"/>
                        <a:buChar char="ü"/>
                        <a:defRPr/>
                      </a:pPr>
                      <a:r>
                        <a:rPr lang="tr-T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Sistem İşletmecisine gün öncesinden dengelenmiş bir sistem sağlamak,</a:t>
                      </a:r>
                    </a:p>
                  </a:txBody>
                  <a:tcPr marL="91439" marR="91439" marT="35524" marB="35524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91694">
                <a:tc>
                  <a:txBody>
                    <a:bodyPr/>
                    <a:lstStyle/>
                    <a:p>
                      <a:pPr marL="273050" marR="0" indent="-273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tr-T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Elektrik enerjisi referans fiyatını belirlemek,</a:t>
                      </a:r>
                    </a:p>
                  </a:txBody>
                  <a:tcPr marL="91439" marR="91439" marT="35524" marB="35524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39439">
                <a:tc>
                  <a:txBody>
                    <a:bodyPr/>
                    <a:lstStyle/>
                    <a:p>
                      <a:pPr marL="273050" marR="0" indent="-273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tr-T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Teklif bölgeleri oluşturularak, Sistem İşletmecisine gün öncesinden kısıt yönetimi yapabilme imkanı sağlamak.</a:t>
                      </a:r>
                    </a:p>
                  </a:txBody>
                  <a:tcPr marL="91439" marR="91439" marT="35524" marB="35524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7652" name="Picture 4" descr="http://www.satisteknikleri.org/wp-content/uploads/2010/11/hedef-belirlem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440" y="806785"/>
            <a:ext cx="3410322" cy="151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02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Dikdörtgen 67"/>
          <p:cNvSpPr/>
          <p:nvPr/>
        </p:nvSpPr>
        <p:spPr>
          <a:xfrm>
            <a:off x="416744" y="1258493"/>
            <a:ext cx="3507184" cy="14620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Yuvarlatılmış Dikdörtgen 6"/>
          <p:cNvSpPr/>
          <p:nvPr/>
        </p:nvSpPr>
        <p:spPr>
          <a:xfrm>
            <a:off x="522660" y="1456674"/>
            <a:ext cx="1440160" cy="6130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>
            <a:off x="2987824" y="482763"/>
            <a:ext cx="61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u="sng" dirty="0" smtClean="0">
                <a:solidFill>
                  <a:schemeClr val="bg1"/>
                </a:solidFill>
              </a:rPr>
              <a:t>GÖP Karşılaştırma</a:t>
            </a:r>
            <a:endParaRPr lang="tr-TR" sz="2000" b="1" u="sng" dirty="0">
              <a:solidFill>
                <a:schemeClr val="bg1"/>
              </a:solidFill>
            </a:endParaRPr>
          </a:p>
        </p:txBody>
      </p:sp>
      <p:cxnSp>
        <p:nvCxnSpPr>
          <p:cNvPr id="11" name="Düz Bağlayıcı 10"/>
          <p:cNvCxnSpPr/>
          <p:nvPr/>
        </p:nvCxnSpPr>
        <p:spPr>
          <a:xfrm>
            <a:off x="4427984" y="1713363"/>
            <a:ext cx="0" cy="296568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up 8"/>
          <p:cNvGrpSpPr/>
          <p:nvPr/>
        </p:nvGrpSpPr>
        <p:grpSpPr>
          <a:xfrm>
            <a:off x="578271" y="1506019"/>
            <a:ext cx="611728" cy="512609"/>
            <a:chOff x="326262" y="1649"/>
            <a:chExt cx="905436" cy="905436"/>
          </a:xfrm>
        </p:grpSpPr>
        <p:sp>
          <p:nvSpPr>
            <p:cNvPr id="12" name="Oval 11"/>
            <p:cNvSpPr/>
            <p:nvPr/>
          </p:nvSpPr>
          <p:spPr>
            <a:xfrm>
              <a:off x="326262" y="1649"/>
              <a:ext cx="905436" cy="90543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Oval 4"/>
            <p:cNvSpPr/>
            <p:nvPr/>
          </p:nvSpPr>
          <p:spPr>
            <a:xfrm>
              <a:off x="458860" y="134247"/>
              <a:ext cx="640240" cy="6402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300" kern="1200" dirty="0" smtClean="0"/>
                <a:t>GÜP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300" kern="1200" dirty="0" smtClean="0"/>
                <a:t>80</a:t>
              </a:r>
              <a:endParaRPr lang="tr-TR" sz="1300" kern="1200" dirty="0"/>
            </a:p>
          </p:txBody>
        </p:sp>
      </p:grpSp>
      <p:grpSp>
        <p:nvGrpSpPr>
          <p:cNvPr id="14" name="Grup 13"/>
          <p:cNvGrpSpPr/>
          <p:nvPr/>
        </p:nvGrpSpPr>
        <p:grpSpPr>
          <a:xfrm>
            <a:off x="1268140" y="1506019"/>
            <a:ext cx="611728" cy="512609"/>
            <a:chOff x="326262" y="1649"/>
            <a:chExt cx="905436" cy="905436"/>
          </a:xfrm>
        </p:grpSpPr>
        <p:sp>
          <p:nvSpPr>
            <p:cNvPr id="15" name="Oval 14"/>
            <p:cNvSpPr/>
            <p:nvPr/>
          </p:nvSpPr>
          <p:spPr>
            <a:xfrm>
              <a:off x="326262" y="1649"/>
              <a:ext cx="905436" cy="90543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Oval 4"/>
            <p:cNvSpPr/>
            <p:nvPr/>
          </p:nvSpPr>
          <p:spPr>
            <a:xfrm>
              <a:off x="458860" y="134247"/>
              <a:ext cx="640240" cy="6402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300" dirty="0" smtClean="0"/>
                <a:t>Teklif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300" dirty="0"/>
                <a:t>2</a:t>
              </a:r>
              <a:r>
                <a:rPr lang="tr-TR" sz="1300" kern="1200" dirty="0" smtClean="0"/>
                <a:t>0</a:t>
              </a:r>
              <a:endParaRPr lang="tr-TR" sz="1300" kern="1200" dirty="0"/>
            </a:p>
          </p:txBody>
        </p:sp>
      </p:grpSp>
      <p:grpSp>
        <p:nvGrpSpPr>
          <p:cNvPr id="17" name="Grup 16"/>
          <p:cNvGrpSpPr/>
          <p:nvPr/>
        </p:nvGrpSpPr>
        <p:grpSpPr>
          <a:xfrm>
            <a:off x="1560364" y="2138883"/>
            <a:ext cx="611728" cy="512609"/>
            <a:chOff x="326262" y="1649"/>
            <a:chExt cx="905436" cy="905436"/>
          </a:xfrm>
        </p:grpSpPr>
        <p:sp>
          <p:nvSpPr>
            <p:cNvPr id="18" name="Oval 17"/>
            <p:cNvSpPr/>
            <p:nvPr/>
          </p:nvSpPr>
          <p:spPr>
            <a:xfrm>
              <a:off x="326262" y="1649"/>
              <a:ext cx="905436" cy="90543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Oval 4"/>
            <p:cNvSpPr/>
            <p:nvPr/>
          </p:nvSpPr>
          <p:spPr>
            <a:xfrm>
              <a:off x="458860" y="134247"/>
              <a:ext cx="640240" cy="6402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300" dirty="0" smtClean="0"/>
                <a:t>TT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300" kern="1200" dirty="0"/>
                <a:t>1</a:t>
              </a:r>
              <a:r>
                <a:rPr lang="tr-TR" sz="1300" kern="1200" dirty="0" smtClean="0"/>
                <a:t>0</a:t>
              </a:r>
              <a:endParaRPr lang="tr-TR" sz="1300" kern="1200" dirty="0"/>
            </a:p>
          </p:txBody>
        </p:sp>
      </p:grpSp>
      <p:grpSp>
        <p:nvGrpSpPr>
          <p:cNvPr id="20" name="Grup 19"/>
          <p:cNvGrpSpPr/>
          <p:nvPr/>
        </p:nvGrpSpPr>
        <p:grpSpPr>
          <a:xfrm>
            <a:off x="2250233" y="2138883"/>
            <a:ext cx="611728" cy="512609"/>
            <a:chOff x="326262" y="1649"/>
            <a:chExt cx="905436" cy="905436"/>
          </a:xfrm>
        </p:grpSpPr>
        <p:sp>
          <p:nvSpPr>
            <p:cNvPr id="21" name="Oval 20"/>
            <p:cNvSpPr/>
            <p:nvPr/>
          </p:nvSpPr>
          <p:spPr>
            <a:xfrm>
              <a:off x="326262" y="1649"/>
              <a:ext cx="905436" cy="90543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Oval 4"/>
            <p:cNvSpPr/>
            <p:nvPr/>
          </p:nvSpPr>
          <p:spPr>
            <a:xfrm>
              <a:off x="458860" y="134247"/>
              <a:ext cx="640240" cy="6402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300" kern="1200" dirty="0" smtClean="0"/>
                <a:t>İA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300" dirty="0" smtClean="0"/>
                <a:t>10</a:t>
              </a:r>
              <a:r>
                <a:rPr lang="tr-TR" sz="1300" kern="1200" dirty="0" smtClean="0"/>
                <a:t>0</a:t>
              </a:r>
              <a:endParaRPr lang="tr-TR" sz="1300" kern="1200" dirty="0"/>
            </a:p>
          </p:txBody>
        </p:sp>
      </p:grpSp>
      <p:sp>
        <p:nvSpPr>
          <p:cNvPr id="23" name="Yuvarlatılmış Dikdörtgen 22"/>
          <p:cNvSpPr/>
          <p:nvPr/>
        </p:nvSpPr>
        <p:spPr>
          <a:xfrm>
            <a:off x="2373660" y="1450063"/>
            <a:ext cx="1440160" cy="5875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grpSp>
        <p:nvGrpSpPr>
          <p:cNvPr id="24" name="Grup 23"/>
          <p:cNvGrpSpPr/>
          <p:nvPr/>
        </p:nvGrpSpPr>
        <p:grpSpPr>
          <a:xfrm>
            <a:off x="2429271" y="1499407"/>
            <a:ext cx="611728" cy="512609"/>
            <a:chOff x="326262" y="1649"/>
            <a:chExt cx="905436" cy="905436"/>
          </a:xfrm>
        </p:grpSpPr>
        <p:sp>
          <p:nvSpPr>
            <p:cNvPr id="25" name="Oval 24"/>
            <p:cNvSpPr/>
            <p:nvPr/>
          </p:nvSpPr>
          <p:spPr>
            <a:xfrm>
              <a:off x="326262" y="1649"/>
              <a:ext cx="905436" cy="90543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Oval 4"/>
            <p:cNvSpPr/>
            <p:nvPr/>
          </p:nvSpPr>
          <p:spPr>
            <a:xfrm>
              <a:off x="458860" y="134247"/>
              <a:ext cx="640240" cy="6402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300" kern="1200" dirty="0" smtClean="0"/>
                <a:t>GÜP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300" dirty="0"/>
                <a:t>6</a:t>
              </a:r>
              <a:r>
                <a:rPr lang="tr-TR" sz="1300" kern="1200" dirty="0" smtClean="0"/>
                <a:t>0</a:t>
              </a:r>
              <a:endParaRPr lang="tr-TR" sz="1300" kern="1200" dirty="0"/>
            </a:p>
          </p:txBody>
        </p:sp>
      </p:grpSp>
      <p:grpSp>
        <p:nvGrpSpPr>
          <p:cNvPr id="27" name="Grup 26"/>
          <p:cNvGrpSpPr/>
          <p:nvPr/>
        </p:nvGrpSpPr>
        <p:grpSpPr>
          <a:xfrm>
            <a:off x="3119140" y="1499407"/>
            <a:ext cx="611728" cy="512609"/>
            <a:chOff x="326262" y="1649"/>
            <a:chExt cx="905436" cy="905436"/>
          </a:xfrm>
        </p:grpSpPr>
        <p:sp>
          <p:nvSpPr>
            <p:cNvPr id="28" name="Oval 27"/>
            <p:cNvSpPr/>
            <p:nvPr/>
          </p:nvSpPr>
          <p:spPr>
            <a:xfrm>
              <a:off x="326262" y="1649"/>
              <a:ext cx="905436" cy="90543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Oval 4"/>
            <p:cNvSpPr/>
            <p:nvPr/>
          </p:nvSpPr>
          <p:spPr>
            <a:xfrm>
              <a:off x="458860" y="134247"/>
              <a:ext cx="640240" cy="6402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300" dirty="0" smtClean="0"/>
                <a:t>Teklif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300" dirty="0" smtClean="0"/>
                <a:t>4</a:t>
              </a:r>
              <a:r>
                <a:rPr lang="tr-TR" sz="1300" kern="1200" dirty="0" smtClean="0"/>
                <a:t>0</a:t>
              </a:r>
              <a:endParaRPr lang="tr-TR" sz="1300" kern="1200" dirty="0"/>
            </a:p>
          </p:txBody>
        </p:sp>
      </p:grpSp>
      <p:sp>
        <p:nvSpPr>
          <p:cNvPr id="36" name="Yuvarlatılmış Dikdörtgen 35"/>
          <p:cNvSpPr/>
          <p:nvPr/>
        </p:nvSpPr>
        <p:spPr>
          <a:xfrm>
            <a:off x="484560" y="3000356"/>
            <a:ext cx="1440160" cy="117508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grpSp>
        <p:nvGrpSpPr>
          <p:cNvPr id="43" name="Grup 42"/>
          <p:cNvGrpSpPr/>
          <p:nvPr/>
        </p:nvGrpSpPr>
        <p:grpSpPr>
          <a:xfrm>
            <a:off x="535360" y="3619998"/>
            <a:ext cx="611728" cy="512609"/>
            <a:chOff x="326262" y="1649"/>
            <a:chExt cx="905436" cy="905436"/>
          </a:xfrm>
        </p:grpSpPr>
        <p:sp>
          <p:nvSpPr>
            <p:cNvPr id="44" name="Oval 43"/>
            <p:cNvSpPr/>
            <p:nvPr/>
          </p:nvSpPr>
          <p:spPr>
            <a:xfrm>
              <a:off x="326262" y="1649"/>
              <a:ext cx="905436" cy="90543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Oval 4"/>
            <p:cNvSpPr/>
            <p:nvPr/>
          </p:nvSpPr>
          <p:spPr>
            <a:xfrm>
              <a:off x="458860" y="134247"/>
              <a:ext cx="640240" cy="6402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300" dirty="0" smtClean="0"/>
                <a:t>TT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300" dirty="0" smtClean="0"/>
                <a:t>70</a:t>
              </a:r>
              <a:endParaRPr lang="tr-TR" sz="1300" kern="1200" dirty="0"/>
            </a:p>
          </p:txBody>
        </p:sp>
      </p:grpSp>
      <p:grpSp>
        <p:nvGrpSpPr>
          <p:cNvPr id="46" name="Grup 45"/>
          <p:cNvGrpSpPr/>
          <p:nvPr/>
        </p:nvGrpSpPr>
        <p:grpSpPr>
          <a:xfrm>
            <a:off x="1225229" y="3619998"/>
            <a:ext cx="611728" cy="512609"/>
            <a:chOff x="326262" y="1649"/>
            <a:chExt cx="905436" cy="905436"/>
          </a:xfrm>
        </p:grpSpPr>
        <p:sp>
          <p:nvSpPr>
            <p:cNvPr id="47" name="Oval 46"/>
            <p:cNvSpPr/>
            <p:nvPr/>
          </p:nvSpPr>
          <p:spPr>
            <a:xfrm>
              <a:off x="326262" y="1649"/>
              <a:ext cx="905436" cy="90543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Oval 4"/>
            <p:cNvSpPr/>
            <p:nvPr/>
          </p:nvSpPr>
          <p:spPr>
            <a:xfrm>
              <a:off x="458860" y="134247"/>
              <a:ext cx="640240" cy="6402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300" kern="1200" dirty="0" smtClean="0"/>
                <a:t>İA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300" dirty="0" smtClean="0"/>
                <a:t>4</a:t>
              </a:r>
              <a:r>
                <a:rPr lang="tr-TR" sz="1300" kern="1200" dirty="0" smtClean="0"/>
                <a:t>0</a:t>
              </a:r>
              <a:endParaRPr lang="tr-TR" sz="1300" kern="1200" dirty="0"/>
            </a:p>
          </p:txBody>
        </p:sp>
      </p:grpSp>
      <p:sp>
        <p:nvSpPr>
          <p:cNvPr id="49" name="Yuvarlatılmış Dikdörtgen 48"/>
          <p:cNvSpPr/>
          <p:nvPr/>
        </p:nvSpPr>
        <p:spPr>
          <a:xfrm>
            <a:off x="2335560" y="2993745"/>
            <a:ext cx="1440160" cy="117508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grpSp>
        <p:nvGrpSpPr>
          <p:cNvPr id="56" name="Grup 55"/>
          <p:cNvGrpSpPr/>
          <p:nvPr/>
        </p:nvGrpSpPr>
        <p:grpSpPr>
          <a:xfrm>
            <a:off x="2386360" y="3613387"/>
            <a:ext cx="611728" cy="512609"/>
            <a:chOff x="326262" y="1649"/>
            <a:chExt cx="905436" cy="905436"/>
          </a:xfrm>
        </p:grpSpPr>
        <p:sp>
          <p:nvSpPr>
            <p:cNvPr id="57" name="Oval 56"/>
            <p:cNvSpPr/>
            <p:nvPr/>
          </p:nvSpPr>
          <p:spPr>
            <a:xfrm>
              <a:off x="326262" y="1649"/>
              <a:ext cx="905436" cy="90543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Oval 4"/>
            <p:cNvSpPr/>
            <p:nvPr/>
          </p:nvSpPr>
          <p:spPr>
            <a:xfrm>
              <a:off x="458860" y="134247"/>
              <a:ext cx="640240" cy="6402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300" dirty="0" smtClean="0"/>
                <a:t>TT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300" dirty="0"/>
                <a:t>8</a:t>
              </a:r>
              <a:r>
                <a:rPr lang="tr-TR" sz="1300" kern="1200" dirty="0" smtClean="0"/>
                <a:t>0</a:t>
              </a:r>
              <a:endParaRPr lang="tr-TR" sz="1300" kern="1200" dirty="0"/>
            </a:p>
          </p:txBody>
        </p:sp>
      </p:grpSp>
      <p:grpSp>
        <p:nvGrpSpPr>
          <p:cNvPr id="59" name="Grup 58"/>
          <p:cNvGrpSpPr/>
          <p:nvPr/>
        </p:nvGrpSpPr>
        <p:grpSpPr>
          <a:xfrm>
            <a:off x="3076229" y="3613387"/>
            <a:ext cx="611728" cy="512609"/>
            <a:chOff x="326262" y="1649"/>
            <a:chExt cx="905436" cy="905436"/>
          </a:xfrm>
        </p:grpSpPr>
        <p:sp>
          <p:nvSpPr>
            <p:cNvPr id="60" name="Oval 59"/>
            <p:cNvSpPr/>
            <p:nvPr/>
          </p:nvSpPr>
          <p:spPr>
            <a:xfrm>
              <a:off x="326262" y="1649"/>
              <a:ext cx="905436" cy="90543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1" name="Oval 4"/>
            <p:cNvSpPr/>
            <p:nvPr/>
          </p:nvSpPr>
          <p:spPr>
            <a:xfrm>
              <a:off x="458860" y="134247"/>
              <a:ext cx="640240" cy="6402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300" kern="1200" dirty="0" smtClean="0"/>
                <a:t>İA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300" dirty="0"/>
                <a:t>6</a:t>
              </a:r>
              <a:r>
                <a:rPr lang="tr-TR" sz="1300" kern="1200" dirty="0" smtClean="0"/>
                <a:t>0</a:t>
              </a:r>
              <a:endParaRPr lang="tr-TR" sz="1300" kern="1200" dirty="0"/>
            </a:p>
          </p:txBody>
        </p:sp>
      </p:grpSp>
      <p:sp>
        <p:nvSpPr>
          <p:cNvPr id="8" name="Metin kutusu 7"/>
          <p:cNvSpPr txBox="1"/>
          <p:nvPr/>
        </p:nvSpPr>
        <p:spPr>
          <a:xfrm>
            <a:off x="534718" y="1219017"/>
            <a:ext cx="1428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Santral-1 </a:t>
            </a:r>
            <a:endParaRPr lang="tr-TR" dirty="0"/>
          </a:p>
        </p:txBody>
      </p:sp>
      <p:sp>
        <p:nvSpPr>
          <p:cNvPr id="65" name="Metin kutusu 64"/>
          <p:cNvSpPr txBox="1"/>
          <p:nvPr/>
        </p:nvSpPr>
        <p:spPr>
          <a:xfrm>
            <a:off x="2360318" y="1219017"/>
            <a:ext cx="1428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Santral-2 </a:t>
            </a:r>
            <a:endParaRPr lang="tr-TR" dirty="0"/>
          </a:p>
        </p:txBody>
      </p:sp>
      <p:sp>
        <p:nvSpPr>
          <p:cNvPr id="66" name="Metin kutusu 65"/>
          <p:cNvSpPr txBox="1"/>
          <p:nvPr/>
        </p:nvSpPr>
        <p:spPr>
          <a:xfrm>
            <a:off x="2352452" y="2762892"/>
            <a:ext cx="1428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D-Perakende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67" name="Metin kutusu 66"/>
          <p:cNvSpPr txBox="1"/>
          <p:nvPr/>
        </p:nvSpPr>
        <p:spPr>
          <a:xfrm>
            <a:off x="497179" y="2760244"/>
            <a:ext cx="1428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B-Toptan Tic. 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69" name="Metin kutusu 68"/>
          <p:cNvSpPr txBox="1"/>
          <p:nvPr/>
        </p:nvSpPr>
        <p:spPr>
          <a:xfrm>
            <a:off x="285428" y="1022151"/>
            <a:ext cx="1428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A-Üretim 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70" name="Metin kutusu 69"/>
          <p:cNvSpPr txBox="1"/>
          <p:nvPr/>
        </p:nvSpPr>
        <p:spPr>
          <a:xfrm>
            <a:off x="187916" y="4679043"/>
            <a:ext cx="4168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Toplam Tüketim=160 </a:t>
            </a:r>
            <a:r>
              <a:rPr lang="tr-TR" dirty="0" err="1" smtClean="0">
                <a:solidFill>
                  <a:schemeClr val="bg1"/>
                </a:solidFill>
              </a:rPr>
              <a:t>MWh</a:t>
            </a:r>
            <a:r>
              <a:rPr lang="tr-TR" dirty="0" smtClean="0">
                <a:solidFill>
                  <a:schemeClr val="bg1"/>
                </a:solidFill>
              </a:rPr>
              <a:t>=Top.Üretim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71" name="Metin kutusu 70"/>
          <p:cNvSpPr txBox="1"/>
          <p:nvPr/>
        </p:nvSpPr>
        <p:spPr>
          <a:xfrm>
            <a:off x="187916" y="4455218"/>
            <a:ext cx="3664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Toplam Talimat= 20MWh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72" name="Metin kutusu 71"/>
          <p:cNvSpPr txBox="1"/>
          <p:nvPr/>
        </p:nvSpPr>
        <p:spPr>
          <a:xfrm>
            <a:off x="187916" y="4175437"/>
            <a:ext cx="3664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>
                <a:solidFill>
                  <a:schemeClr val="bg1"/>
                </a:solidFill>
              </a:rPr>
              <a:t>GÖP’ten</a:t>
            </a:r>
            <a:r>
              <a:rPr lang="tr-TR" dirty="0" smtClean="0">
                <a:solidFill>
                  <a:schemeClr val="bg1"/>
                </a:solidFill>
              </a:rPr>
              <a:t> alınan Miktar= 50 </a:t>
            </a:r>
            <a:r>
              <a:rPr lang="tr-TR" dirty="0" err="1" smtClean="0">
                <a:solidFill>
                  <a:schemeClr val="bg1"/>
                </a:solidFill>
              </a:rPr>
              <a:t>MWh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73" name="Metin kutusu 72"/>
          <p:cNvSpPr txBox="1"/>
          <p:nvPr/>
        </p:nvSpPr>
        <p:spPr>
          <a:xfrm>
            <a:off x="284786" y="818064"/>
            <a:ext cx="3855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u="sng" dirty="0" smtClean="0">
                <a:solidFill>
                  <a:srgbClr val="FFC000"/>
                </a:solidFill>
              </a:rPr>
              <a:t>Gün Öncesi Planlama </a:t>
            </a:r>
            <a:endParaRPr lang="tr-TR" u="sng" dirty="0">
              <a:solidFill>
                <a:srgbClr val="FFC000"/>
              </a:solidFill>
            </a:endParaRPr>
          </a:p>
        </p:txBody>
      </p:sp>
      <p:sp>
        <p:nvSpPr>
          <p:cNvPr id="74" name="Dikdörtgen 73"/>
          <p:cNvSpPr/>
          <p:nvPr/>
        </p:nvSpPr>
        <p:spPr>
          <a:xfrm>
            <a:off x="5016853" y="1278231"/>
            <a:ext cx="3507184" cy="14620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5" name="Yuvarlatılmış Dikdörtgen 74"/>
          <p:cNvSpPr/>
          <p:nvPr/>
        </p:nvSpPr>
        <p:spPr>
          <a:xfrm>
            <a:off x="5122769" y="1476412"/>
            <a:ext cx="1440160" cy="6130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85" name="Grup 84"/>
          <p:cNvGrpSpPr/>
          <p:nvPr/>
        </p:nvGrpSpPr>
        <p:grpSpPr>
          <a:xfrm>
            <a:off x="7056616" y="2158621"/>
            <a:ext cx="611728" cy="512609"/>
            <a:chOff x="326262" y="1649"/>
            <a:chExt cx="905436" cy="905436"/>
          </a:xfrm>
        </p:grpSpPr>
        <p:sp>
          <p:nvSpPr>
            <p:cNvPr id="86" name="Oval 85"/>
            <p:cNvSpPr/>
            <p:nvPr/>
          </p:nvSpPr>
          <p:spPr>
            <a:xfrm>
              <a:off x="326262" y="1649"/>
              <a:ext cx="905436" cy="90543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7" name="Oval 4"/>
            <p:cNvSpPr/>
            <p:nvPr/>
          </p:nvSpPr>
          <p:spPr>
            <a:xfrm>
              <a:off x="458860" y="134247"/>
              <a:ext cx="640240" cy="6402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300" kern="1200" dirty="0" smtClean="0"/>
                <a:t>İA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300" dirty="0" smtClean="0"/>
                <a:t>10</a:t>
              </a:r>
              <a:r>
                <a:rPr lang="tr-TR" sz="1300" kern="1200" dirty="0" smtClean="0"/>
                <a:t>0</a:t>
              </a:r>
              <a:endParaRPr lang="tr-TR" sz="1300" kern="1200" dirty="0"/>
            </a:p>
          </p:txBody>
        </p:sp>
      </p:grpSp>
      <p:sp>
        <p:nvSpPr>
          <p:cNvPr id="88" name="Yuvarlatılmış Dikdörtgen 87"/>
          <p:cNvSpPr/>
          <p:nvPr/>
        </p:nvSpPr>
        <p:spPr>
          <a:xfrm>
            <a:off x="6973769" y="1469801"/>
            <a:ext cx="1440160" cy="5875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5" name="Yuvarlatılmış Dikdörtgen 94"/>
          <p:cNvSpPr/>
          <p:nvPr/>
        </p:nvSpPr>
        <p:spPr>
          <a:xfrm>
            <a:off x="5084669" y="3020094"/>
            <a:ext cx="1440160" cy="117508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96" name="Grup 95"/>
          <p:cNvGrpSpPr/>
          <p:nvPr/>
        </p:nvGrpSpPr>
        <p:grpSpPr>
          <a:xfrm>
            <a:off x="5205616" y="3662828"/>
            <a:ext cx="611728" cy="512609"/>
            <a:chOff x="326262" y="1649"/>
            <a:chExt cx="905436" cy="905436"/>
          </a:xfrm>
        </p:grpSpPr>
        <p:sp>
          <p:nvSpPr>
            <p:cNvPr id="97" name="Oval 96"/>
            <p:cNvSpPr/>
            <p:nvPr/>
          </p:nvSpPr>
          <p:spPr>
            <a:xfrm>
              <a:off x="326262" y="1649"/>
              <a:ext cx="905436" cy="90543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8" name="Oval 4"/>
            <p:cNvSpPr/>
            <p:nvPr/>
          </p:nvSpPr>
          <p:spPr>
            <a:xfrm>
              <a:off x="458860" y="134247"/>
              <a:ext cx="640240" cy="6402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300" dirty="0" smtClean="0"/>
                <a:t>Alış Teklifi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300" dirty="0"/>
                <a:t>3</a:t>
              </a:r>
              <a:r>
                <a:rPr lang="tr-TR" sz="1300" dirty="0" smtClean="0"/>
                <a:t>0</a:t>
              </a:r>
              <a:endParaRPr lang="tr-TR" sz="1300" kern="1200" dirty="0"/>
            </a:p>
          </p:txBody>
        </p:sp>
      </p:grpSp>
      <p:grpSp>
        <p:nvGrpSpPr>
          <p:cNvPr id="102" name="Grup 101"/>
          <p:cNvGrpSpPr/>
          <p:nvPr/>
        </p:nvGrpSpPr>
        <p:grpSpPr>
          <a:xfrm>
            <a:off x="5825338" y="3639736"/>
            <a:ext cx="611728" cy="512609"/>
            <a:chOff x="326262" y="1649"/>
            <a:chExt cx="905436" cy="905436"/>
          </a:xfrm>
        </p:grpSpPr>
        <p:sp>
          <p:nvSpPr>
            <p:cNvPr id="103" name="Oval 102"/>
            <p:cNvSpPr/>
            <p:nvPr/>
          </p:nvSpPr>
          <p:spPr>
            <a:xfrm>
              <a:off x="326262" y="1649"/>
              <a:ext cx="905436" cy="90543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" name="Oval 4"/>
            <p:cNvSpPr/>
            <p:nvPr/>
          </p:nvSpPr>
          <p:spPr>
            <a:xfrm>
              <a:off x="458860" y="134247"/>
              <a:ext cx="640240" cy="6402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300" kern="1200" dirty="0" smtClean="0"/>
                <a:t>İA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300" dirty="0" smtClean="0"/>
                <a:t>4</a:t>
              </a:r>
              <a:r>
                <a:rPr lang="tr-TR" sz="1300" kern="1200" dirty="0" smtClean="0"/>
                <a:t>0</a:t>
              </a:r>
              <a:endParaRPr lang="tr-TR" sz="1300" kern="1200" dirty="0"/>
            </a:p>
          </p:txBody>
        </p:sp>
      </p:grpSp>
      <p:sp>
        <p:nvSpPr>
          <p:cNvPr id="105" name="Yuvarlatılmış Dikdörtgen 104"/>
          <p:cNvSpPr/>
          <p:nvPr/>
        </p:nvSpPr>
        <p:spPr>
          <a:xfrm>
            <a:off x="6935669" y="3013483"/>
            <a:ext cx="1440160" cy="117508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06" name="Grup 105"/>
          <p:cNvGrpSpPr/>
          <p:nvPr/>
        </p:nvGrpSpPr>
        <p:grpSpPr>
          <a:xfrm>
            <a:off x="7056616" y="3656216"/>
            <a:ext cx="611728" cy="512609"/>
            <a:chOff x="326262" y="1649"/>
            <a:chExt cx="905436" cy="905436"/>
          </a:xfrm>
        </p:grpSpPr>
        <p:sp>
          <p:nvSpPr>
            <p:cNvPr id="107" name="Oval 106"/>
            <p:cNvSpPr/>
            <p:nvPr/>
          </p:nvSpPr>
          <p:spPr>
            <a:xfrm>
              <a:off x="326262" y="1649"/>
              <a:ext cx="905436" cy="90543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8" name="Oval 4"/>
            <p:cNvSpPr/>
            <p:nvPr/>
          </p:nvSpPr>
          <p:spPr>
            <a:xfrm>
              <a:off x="458860" y="134247"/>
              <a:ext cx="640240" cy="6402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300" dirty="0" smtClean="0"/>
                <a:t>Alış Teklifi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300" dirty="0"/>
                <a:t>2</a:t>
              </a:r>
              <a:r>
                <a:rPr lang="tr-TR" sz="1300" kern="1200" dirty="0" smtClean="0"/>
                <a:t>0</a:t>
              </a:r>
              <a:endParaRPr lang="tr-TR" sz="1300" kern="1200" dirty="0"/>
            </a:p>
          </p:txBody>
        </p:sp>
      </p:grpSp>
      <p:grpSp>
        <p:nvGrpSpPr>
          <p:cNvPr id="112" name="Grup 111"/>
          <p:cNvGrpSpPr/>
          <p:nvPr/>
        </p:nvGrpSpPr>
        <p:grpSpPr>
          <a:xfrm>
            <a:off x="7676338" y="3633125"/>
            <a:ext cx="611728" cy="512609"/>
            <a:chOff x="326262" y="1649"/>
            <a:chExt cx="905436" cy="905436"/>
          </a:xfrm>
        </p:grpSpPr>
        <p:sp>
          <p:nvSpPr>
            <p:cNvPr id="113" name="Oval 112"/>
            <p:cNvSpPr/>
            <p:nvPr/>
          </p:nvSpPr>
          <p:spPr>
            <a:xfrm>
              <a:off x="326262" y="1649"/>
              <a:ext cx="905436" cy="90543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4" name="Oval 4"/>
            <p:cNvSpPr/>
            <p:nvPr/>
          </p:nvSpPr>
          <p:spPr>
            <a:xfrm>
              <a:off x="458860" y="134247"/>
              <a:ext cx="640240" cy="6402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300" kern="1200" dirty="0" smtClean="0"/>
                <a:t>İA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300" dirty="0"/>
                <a:t>6</a:t>
              </a:r>
              <a:r>
                <a:rPr lang="tr-TR" sz="1300" kern="1200" dirty="0" smtClean="0"/>
                <a:t>0</a:t>
              </a:r>
              <a:endParaRPr lang="tr-TR" sz="1300" kern="1200" dirty="0"/>
            </a:p>
          </p:txBody>
        </p:sp>
      </p:grpSp>
      <p:sp>
        <p:nvSpPr>
          <p:cNvPr id="115" name="Metin kutusu 114"/>
          <p:cNvSpPr txBox="1"/>
          <p:nvPr/>
        </p:nvSpPr>
        <p:spPr>
          <a:xfrm>
            <a:off x="5134827" y="1238755"/>
            <a:ext cx="1428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Santral-1 </a:t>
            </a:r>
            <a:endParaRPr lang="tr-TR" dirty="0"/>
          </a:p>
        </p:txBody>
      </p:sp>
      <p:sp>
        <p:nvSpPr>
          <p:cNvPr id="116" name="Metin kutusu 115"/>
          <p:cNvSpPr txBox="1"/>
          <p:nvPr/>
        </p:nvSpPr>
        <p:spPr>
          <a:xfrm>
            <a:off x="6960427" y="1238755"/>
            <a:ext cx="1428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Santral-2 </a:t>
            </a:r>
            <a:endParaRPr lang="tr-TR" dirty="0"/>
          </a:p>
        </p:txBody>
      </p:sp>
      <p:sp>
        <p:nvSpPr>
          <p:cNvPr id="117" name="Metin kutusu 116"/>
          <p:cNvSpPr txBox="1"/>
          <p:nvPr/>
        </p:nvSpPr>
        <p:spPr>
          <a:xfrm>
            <a:off x="6952561" y="2782630"/>
            <a:ext cx="1428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D-Perakende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18" name="Metin kutusu 117"/>
          <p:cNvSpPr txBox="1"/>
          <p:nvPr/>
        </p:nvSpPr>
        <p:spPr>
          <a:xfrm>
            <a:off x="5097288" y="2779982"/>
            <a:ext cx="1428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B-Toptan Tic. 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19" name="Metin kutusu 118"/>
          <p:cNvSpPr txBox="1"/>
          <p:nvPr/>
        </p:nvSpPr>
        <p:spPr>
          <a:xfrm>
            <a:off x="4885537" y="1041888"/>
            <a:ext cx="1428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A-Üretim 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20" name="Metin kutusu 119"/>
          <p:cNvSpPr txBox="1"/>
          <p:nvPr/>
        </p:nvSpPr>
        <p:spPr>
          <a:xfrm>
            <a:off x="4788025" y="4287349"/>
            <a:ext cx="4168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Toplam Satış=50 </a:t>
            </a:r>
            <a:r>
              <a:rPr lang="tr-TR" dirty="0" err="1" smtClean="0">
                <a:solidFill>
                  <a:schemeClr val="bg1"/>
                </a:solidFill>
              </a:rPr>
              <a:t>MWh</a:t>
            </a:r>
            <a:r>
              <a:rPr lang="tr-TR" dirty="0" smtClean="0">
                <a:solidFill>
                  <a:schemeClr val="bg1"/>
                </a:solidFill>
              </a:rPr>
              <a:t>=Toplam Alış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21" name="Metin kutusu 120"/>
          <p:cNvSpPr txBox="1"/>
          <p:nvPr/>
        </p:nvSpPr>
        <p:spPr>
          <a:xfrm>
            <a:off x="4788025" y="4567130"/>
            <a:ext cx="3664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Eşleşen Miktar=50MWh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23" name="Metin kutusu 122"/>
          <p:cNvSpPr txBox="1"/>
          <p:nvPr/>
        </p:nvSpPr>
        <p:spPr>
          <a:xfrm>
            <a:off x="4893298" y="818064"/>
            <a:ext cx="3855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u="sng" dirty="0" smtClean="0">
                <a:solidFill>
                  <a:srgbClr val="FFC000"/>
                </a:solidFill>
              </a:rPr>
              <a:t>Gün Öncesi Piyasası </a:t>
            </a:r>
            <a:endParaRPr lang="tr-TR" u="sng" dirty="0">
              <a:solidFill>
                <a:srgbClr val="FFC000"/>
              </a:solidFill>
            </a:endParaRPr>
          </a:p>
        </p:txBody>
      </p:sp>
      <p:grpSp>
        <p:nvGrpSpPr>
          <p:cNvPr id="127" name="Grup 126"/>
          <p:cNvGrpSpPr/>
          <p:nvPr/>
        </p:nvGrpSpPr>
        <p:grpSpPr>
          <a:xfrm>
            <a:off x="6444208" y="2161013"/>
            <a:ext cx="611728" cy="512609"/>
            <a:chOff x="326262" y="1649"/>
            <a:chExt cx="905436" cy="905436"/>
          </a:xfrm>
        </p:grpSpPr>
        <p:sp>
          <p:nvSpPr>
            <p:cNvPr id="128" name="Oval 127"/>
            <p:cNvSpPr/>
            <p:nvPr/>
          </p:nvSpPr>
          <p:spPr>
            <a:xfrm>
              <a:off x="326262" y="1649"/>
              <a:ext cx="905436" cy="90543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9" name="Oval 4"/>
            <p:cNvSpPr/>
            <p:nvPr/>
          </p:nvSpPr>
          <p:spPr>
            <a:xfrm>
              <a:off x="458860" y="134247"/>
              <a:ext cx="640240" cy="6402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300" dirty="0" smtClean="0"/>
                <a:t>Satış Teklifi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300" dirty="0" smtClean="0"/>
                <a:t>90</a:t>
              </a:r>
              <a:endParaRPr lang="tr-TR" sz="1300" kern="1200" dirty="0"/>
            </a:p>
          </p:txBody>
        </p:sp>
      </p:grpSp>
      <p:sp>
        <p:nvSpPr>
          <p:cNvPr id="83" name="82 Metin kutusu"/>
          <p:cNvSpPr txBox="1"/>
          <p:nvPr/>
        </p:nvSpPr>
        <p:spPr>
          <a:xfrm>
            <a:off x="179512" y="4958824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Talimat  Almayan Kapasite=40 </a:t>
            </a:r>
            <a:r>
              <a:rPr lang="tr-TR" dirty="0" err="1" smtClean="0">
                <a:solidFill>
                  <a:schemeClr val="bg1"/>
                </a:solidFill>
              </a:rPr>
              <a:t>MWh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84" name="83 Metin kutusu"/>
          <p:cNvSpPr txBox="1"/>
          <p:nvPr/>
        </p:nvSpPr>
        <p:spPr>
          <a:xfrm>
            <a:off x="4788024" y="4790955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Talimat Almayan Kapasite=40 </a:t>
            </a:r>
            <a:r>
              <a:rPr lang="tr-TR" dirty="0" err="1" smtClean="0">
                <a:solidFill>
                  <a:schemeClr val="bg1"/>
                </a:solidFill>
              </a:rPr>
              <a:t>MWh</a:t>
            </a:r>
            <a:endParaRPr lang="tr-TR" dirty="0">
              <a:solidFill>
                <a:schemeClr val="bg1"/>
              </a:solidFill>
            </a:endParaRPr>
          </a:p>
        </p:txBody>
      </p:sp>
      <p:grpSp>
        <p:nvGrpSpPr>
          <p:cNvPr id="82" name="Grup 126"/>
          <p:cNvGrpSpPr/>
          <p:nvPr/>
        </p:nvGrpSpPr>
        <p:grpSpPr>
          <a:xfrm>
            <a:off x="5436096" y="1492796"/>
            <a:ext cx="792088" cy="608041"/>
            <a:chOff x="326262" y="1649"/>
            <a:chExt cx="905436" cy="905436"/>
          </a:xfrm>
        </p:grpSpPr>
        <p:sp>
          <p:nvSpPr>
            <p:cNvPr id="89" name="Oval 88"/>
            <p:cNvSpPr/>
            <p:nvPr/>
          </p:nvSpPr>
          <p:spPr>
            <a:xfrm>
              <a:off x="326262" y="1649"/>
              <a:ext cx="905436" cy="90543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0" name="Oval 4"/>
            <p:cNvSpPr/>
            <p:nvPr/>
          </p:nvSpPr>
          <p:spPr>
            <a:xfrm>
              <a:off x="458860" y="134247"/>
              <a:ext cx="640240" cy="6402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300" dirty="0" smtClean="0"/>
                <a:t>Kurulu Güç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300" dirty="0" smtClean="0"/>
                <a:t>100</a:t>
              </a:r>
              <a:endParaRPr lang="tr-TR" sz="1300" kern="1200" dirty="0"/>
            </a:p>
          </p:txBody>
        </p:sp>
      </p:grpSp>
      <p:grpSp>
        <p:nvGrpSpPr>
          <p:cNvPr id="91" name="Grup 126"/>
          <p:cNvGrpSpPr/>
          <p:nvPr/>
        </p:nvGrpSpPr>
        <p:grpSpPr>
          <a:xfrm>
            <a:off x="7308304" y="1467409"/>
            <a:ext cx="792088" cy="608041"/>
            <a:chOff x="326262" y="1649"/>
            <a:chExt cx="905436" cy="905436"/>
          </a:xfrm>
        </p:grpSpPr>
        <p:sp>
          <p:nvSpPr>
            <p:cNvPr id="92" name="Oval 91"/>
            <p:cNvSpPr/>
            <p:nvPr/>
          </p:nvSpPr>
          <p:spPr>
            <a:xfrm>
              <a:off x="326262" y="1649"/>
              <a:ext cx="905436" cy="90543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3" name="Oval 4"/>
            <p:cNvSpPr/>
            <p:nvPr/>
          </p:nvSpPr>
          <p:spPr>
            <a:xfrm>
              <a:off x="458860" y="134247"/>
              <a:ext cx="640240" cy="6402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300" dirty="0" smtClean="0"/>
                <a:t>Kurulu Güç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300" dirty="0" smtClean="0"/>
                <a:t>100</a:t>
              </a:r>
              <a:endParaRPr lang="tr-TR" sz="1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7750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4294967295"/>
          </p:nvPr>
        </p:nvSpPr>
        <p:spPr>
          <a:xfrm>
            <a:off x="6948264" y="110100"/>
            <a:ext cx="2133600" cy="283733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7</a:t>
            </a:r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>
            <a:off x="2987824" y="482763"/>
            <a:ext cx="61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u="sng" dirty="0" smtClean="0">
                <a:solidFill>
                  <a:schemeClr val="bg1"/>
                </a:solidFill>
              </a:rPr>
              <a:t>Gün Öncesi Piyasası Genel Esaslar </a:t>
            </a:r>
            <a:endParaRPr lang="tr-TR" sz="2000" b="1" u="sng" dirty="0">
              <a:solidFill>
                <a:schemeClr val="bg1"/>
              </a:solidFill>
            </a:endParaRPr>
          </a:p>
        </p:txBody>
      </p:sp>
      <p:graphicFrame>
        <p:nvGraphicFramePr>
          <p:cNvPr id="5" name="5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246172"/>
              </p:ext>
            </p:extLst>
          </p:nvPr>
        </p:nvGraphicFramePr>
        <p:xfrm>
          <a:off x="108160" y="874020"/>
          <a:ext cx="5939664" cy="1883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39664"/>
              </a:tblGrid>
              <a:tr h="391650"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+mn-lt"/>
                          <a:cs typeface="Times New Roman" pitchFamily="18" charset="0"/>
                        </a:rPr>
                        <a:t>Gün Öncesi</a:t>
                      </a:r>
                      <a:r>
                        <a:rPr lang="tr-TR" sz="1600" baseline="0" dirty="0" smtClean="0">
                          <a:latin typeface="+mn-lt"/>
                          <a:cs typeface="Times New Roman" pitchFamily="18" charset="0"/>
                        </a:rPr>
                        <a:t> Piyasası</a:t>
                      </a:r>
                      <a:endParaRPr lang="tr-TR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533" marB="35533"/>
                </a:tc>
              </a:tr>
              <a:tr h="1492196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tr-TR" sz="1600" dirty="0" smtClean="0">
                          <a:latin typeface="+mn-lt"/>
                          <a:cs typeface="Times New Roman" pitchFamily="18" charset="0"/>
                        </a:rPr>
                        <a:t>Katılım zorunlu değildir.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tr-TR" sz="1600" dirty="0" smtClean="0">
                          <a:latin typeface="+mn-lt"/>
                          <a:cs typeface="Times New Roman" pitchFamily="18" charset="0"/>
                        </a:rPr>
                        <a:t>Portföy bazlıdır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tr-TR" sz="1600" dirty="0" smtClean="0">
                          <a:latin typeface="+mn-lt"/>
                          <a:cs typeface="Times New Roman" pitchFamily="18" charset="0"/>
                        </a:rPr>
                        <a:t>Talep tarafı</a:t>
                      </a:r>
                      <a:r>
                        <a:rPr lang="tr-TR" sz="1600" baseline="0" dirty="0" smtClean="0">
                          <a:latin typeface="+mn-lt"/>
                          <a:cs typeface="Times New Roman" pitchFamily="18" charset="0"/>
                        </a:rPr>
                        <a:t> tüketeceği yükü fiyat seviyelerine göre ayarlayabilir.</a:t>
                      </a:r>
                      <a:endParaRPr lang="tr-TR" sz="1600" dirty="0" smtClean="0"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tr-TR" sz="1600" dirty="0" smtClean="0">
                          <a:latin typeface="+mn-lt"/>
                          <a:cs typeface="Times New Roman" pitchFamily="18" charset="0"/>
                        </a:rPr>
                        <a:t>İşlemler günlük olarak, saatlik bazda gerçekleştirilir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endParaRPr lang="tr-TR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533" marB="35533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denge aleti terazi resimler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628" y="839806"/>
            <a:ext cx="2777869" cy="132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52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4294967295"/>
          </p:nvPr>
        </p:nvSpPr>
        <p:spPr>
          <a:xfrm>
            <a:off x="6948264" y="110100"/>
            <a:ext cx="2133600" cy="283733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8</a:t>
            </a:r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>
            <a:off x="2987824" y="482763"/>
            <a:ext cx="61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u="sng" dirty="0" smtClean="0">
                <a:solidFill>
                  <a:schemeClr val="bg1"/>
                </a:solidFill>
              </a:rPr>
              <a:t>Piyasa Takas Fiyatının Belirlenmesi </a:t>
            </a:r>
            <a:endParaRPr lang="tr-TR" sz="2000" b="1" u="sng" dirty="0">
              <a:solidFill>
                <a:schemeClr val="bg1"/>
              </a:solidFill>
            </a:endParaRPr>
          </a:p>
        </p:txBody>
      </p:sp>
      <p:sp>
        <p:nvSpPr>
          <p:cNvPr id="16" name="27 Oval"/>
          <p:cNvSpPr/>
          <p:nvPr/>
        </p:nvSpPr>
        <p:spPr>
          <a:xfrm>
            <a:off x="500064" y="888206"/>
            <a:ext cx="2714625" cy="383039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000" dirty="0">
                <a:solidFill>
                  <a:schemeClr val="tx1"/>
                </a:solidFill>
              </a:rPr>
              <a:t>Ticaret Alanı</a:t>
            </a:r>
          </a:p>
        </p:txBody>
      </p:sp>
      <p:grpSp>
        <p:nvGrpSpPr>
          <p:cNvPr id="17" name="60 Grup"/>
          <p:cNvGrpSpPr>
            <a:grpSpLocks/>
          </p:cNvGrpSpPr>
          <p:nvPr/>
        </p:nvGrpSpPr>
        <p:grpSpPr bwMode="auto">
          <a:xfrm>
            <a:off x="4022726" y="1067082"/>
            <a:ext cx="5121275" cy="3488591"/>
            <a:chOff x="4022724" y="1373174"/>
            <a:chExt cx="5121276" cy="4489593"/>
          </a:xfrm>
        </p:grpSpPr>
        <p:cxnSp>
          <p:nvCxnSpPr>
            <p:cNvPr id="18" name="29 Düz Ok Bağlayıcısı"/>
            <p:cNvCxnSpPr/>
            <p:nvPr/>
          </p:nvCxnSpPr>
          <p:spPr>
            <a:xfrm rot="16200000" flipV="1">
              <a:off x="2889156" y="3643428"/>
              <a:ext cx="3300599" cy="14287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32 Düz Ok Bağlayıcısı"/>
            <p:cNvCxnSpPr/>
            <p:nvPr/>
          </p:nvCxnSpPr>
          <p:spPr>
            <a:xfrm>
              <a:off x="4532312" y="5286582"/>
              <a:ext cx="3643313" cy="1588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37 Metin kutusu"/>
            <p:cNvSpPr txBox="1"/>
            <p:nvPr/>
          </p:nvSpPr>
          <p:spPr>
            <a:xfrm>
              <a:off x="4022724" y="1373174"/>
              <a:ext cx="1263650" cy="8317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tr-TR" b="1" dirty="0">
                  <a:solidFill>
                    <a:schemeClr val="bg1"/>
                  </a:solidFill>
                  <a:latin typeface="+mn-lt"/>
                </a:rPr>
                <a:t>Fiyat (TL/</a:t>
              </a:r>
              <a:r>
                <a:rPr lang="tr-TR" b="1" dirty="0" err="1">
                  <a:solidFill>
                    <a:schemeClr val="bg1"/>
                  </a:solidFill>
                  <a:latin typeface="+mn-lt"/>
                </a:rPr>
                <a:t>MWh</a:t>
              </a:r>
              <a:r>
                <a:rPr lang="tr-TR" b="1" dirty="0">
                  <a:solidFill>
                    <a:schemeClr val="bg1"/>
                  </a:solidFill>
                  <a:latin typeface="+mn-lt"/>
                </a:rPr>
                <a:t>)</a:t>
              </a:r>
            </a:p>
          </p:txBody>
        </p:sp>
        <p:sp>
          <p:nvSpPr>
            <p:cNvPr id="21" name="38 Metin kutusu"/>
            <p:cNvSpPr txBox="1"/>
            <p:nvPr/>
          </p:nvSpPr>
          <p:spPr>
            <a:xfrm>
              <a:off x="8001000" y="5030980"/>
              <a:ext cx="1143000" cy="8317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tr-TR" b="1" dirty="0">
                  <a:solidFill>
                    <a:schemeClr val="bg1"/>
                  </a:solidFill>
                  <a:latin typeface="+mn-lt"/>
                </a:rPr>
                <a:t>Miktar (</a:t>
              </a:r>
              <a:r>
                <a:rPr lang="tr-TR" b="1" dirty="0" err="1">
                  <a:solidFill>
                    <a:schemeClr val="bg1"/>
                  </a:solidFill>
                  <a:latin typeface="+mn-lt"/>
                </a:rPr>
                <a:t>MWh</a:t>
              </a:r>
              <a:r>
                <a:rPr lang="tr-TR" b="1" dirty="0">
                  <a:solidFill>
                    <a:schemeClr val="bg1"/>
                  </a:solidFill>
                  <a:latin typeface="+mn-lt"/>
                </a:rPr>
                <a:t>)</a:t>
              </a:r>
            </a:p>
          </p:txBody>
        </p:sp>
      </p:grpSp>
      <p:grpSp>
        <p:nvGrpSpPr>
          <p:cNvPr id="22" name="49 Grup"/>
          <p:cNvGrpSpPr>
            <a:grpSpLocks/>
          </p:cNvGrpSpPr>
          <p:nvPr/>
        </p:nvGrpSpPr>
        <p:grpSpPr bwMode="auto">
          <a:xfrm>
            <a:off x="4929189" y="1551894"/>
            <a:ext cx="3500437" cy="2222983"/>
            <a:chOff x="4929190" y="1996851"/>
            <a:chExt cx="3500462" cy="2860909"/>
          </a:xfrm>
        </p:grpSpPr>
        <p:sp>
          <p:nvSpPr>
            <p:cNvPr id="23" name="44 Serbest Form"/>
            <p:cNvSpPr/>
            <p:nvPr/>
          </p:nvSpPr>
          <p:spPr>
            <a:xfrm>
              <a:off x="4929190" y="2214357"/>
              <a:ext cx="2643206" cy="2643403"/>
            </a:xfrm>
            <a:custGeom>
              <a:avLst/>
              <a:gdLst>
                <a:gd name="connsiteX0" fmla="*/ 0 w 3124200"/>
                <a:gd name="connsiteY0" fmla="*/ 2603500 h 2603500"/>
                <a:gd name="connsiteX1" fmla="*/ 1625600 w 3124200"/>
                <a:gd name="connsiteY1" fmla="*/ 1993900 h 2603500"/>
                <a:gd name="connsiteX2" fmla="*/ 2514600 w 3124200"/>
                <a:gd name="connsiteY2" fmla="*/ 1168400 h 2603500"/>
                <a:gd name="connsiteX3" fmla="*/ 3124200 w 3124200"/>
                <a:gd name="connsiteY3" fmla="*/ 0 h 260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24200" h="2603500">
                  <a:moveTo>
                    <a:pt x="0" y="2603500"/>
                  </a:moveTo>
                  <a:cubicBezTo>
                    <a:pt x="603250" y="2418291"/>
                    <a:pt x="1206500" y="2233083"/>
                    <a:pt x="1625600" y="1993900"/>
                  </a:cubicBezTo>
                  <a:cubicBezTo>
                    <a:pt x="2044700" y="1754717"/>
                    <a:pt x="2264833" y="1500717"/>
                    <a:pt x="2514600" y="1168400"/>
                  </a:cubicBezTo>
                  <a:cubicBezTo>
                    <a:pt x="2764367" y="836083"/>
                    <a:pt x="3007783" y="169333"/>
                    <a:pt x="3124200" y="0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tr-TR" dirty="0"/>
            </a:p>
          </p:txBody>
        </p:sp>
        <p:sp>
          <p:nvSpPr>
            <p:cNvPr id="24" name="46 Metin kutusu"/>
            <p:cNvSpPr txBox="1"/>
            <p:nvPr/>
          </p:nvSpPr>
          <p:spPr>
            <a:xfrm>
              <a:off x="7286644" y="1996851"/>
              <a:ext cx="1143008" cy="83180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tr-TR" dirty="0">
                  <a:solidFill>
                    <a:srgbClr val="FF0000"/>
                  </a:solidFill>
                  <a:latin typeface="+mn-lt"/>
                </a:rPr>
                <a:t>Arz</a:t>
              </a:r>
            </a:p>
            <a:p>
              <a:pPr algn="ctr">
                <a:defRPr/>
              </a:pPr>
              <a:r>
                <a:rPr lang="tr-TR" dirty="0">
                  <a:solidFill>
                    <a:srgbClr val="FF0000"/>
                  </a:solidFill>
                  <a:latin typeface="+mn-lt"/>
                </a:rPr>
                <a:t>(satış)</a:t>
              </a:r>
            </a:p>
          </p:txBody>
        </p:sp>
      </p:grpSp>
      <p:grpSp>
        <p:nvGrpSpPr>
          <p:cNvPr id="25" name="48 Grup"/>
          <p:cNvGrpSpPr>
            <a:grpSpLocks/>
          </p:cNvGrpSpPr>
          <p:nvPr/>
        </p:nvGrpSpPr>
        <p:grpSpPr bwMode="auto">
          <a:xfrm>
            <a:off x="4714875" y="1665387"/>
            <a:ext cx="3214688" cy="1998464"/>
            <a:chOff x="4714876" y="2143116"/>
            <a:chExt cx="3214710" cy="2571768"/>
          </a:xfrm>
        </p:grpSpPr>
        <p:sp>
          <p:nvSpPr>
            <p:cNvPr id="26" name="45 Serbest Form"/>
            <p:cNvSpPr/>
            <p:nvPr/>
          </p:nvSpPr>
          <p:spPr>
            <a:xfrm>
              <a:off x="4927602" y="2247892"/>
              <a:ext cx="3001984" cy="2466992"/>
            </a:xfrm>
            <a:custGeom>
              <a:avLst/>
              <a:gdLst>
                <a:gd name="connsiteX0" fmla="*/ 0 w 3022600"/>
                <a:gd name="connsiteY0" fmla="*/ 0 h 2628900"/>
                <a:gd name="connsiteX1" fmla="*/ 292100 w 3022600"/>
                <a:gd name="connsiteY1" fmla="*/ 1181100 h 2628900"/>
                <a:gd name="connsiteX2" fmla="*/ 1206500 w 3022600"/>
                <a:gd name="connsiteY2" fmla="*/ 1828800 h 2628900"/>
                <a:gd name="connsiteX3" fmla="*/ 3022600 w 3022600"/>
                <a:gd name="connsiteY3" fmla="*/ 2628900 h 262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22600" h="2628900">
                  <a:moveTo>
                    <a:pt x="0" y="0"/>
                  </a:moveTo>
                  <a:cubicBezTo>
                    <a:pt x="45508" y="438150"/>
                    <a:pt x="91017" y="876300"/>
                    <a:pt x="292100" y="1181100"/>
                  </a:cubicBezTo>
                  <a:cubicBezTo>
                    <a:pt x="493183" y="1485900"/>
                    <a:pt x="751417" y="1587500"/>
                    <a:pt x="1206500" y="1828800"/>
                  </a:cubicBezTo>
                  <a:cubicBezTo>
                    <a:pt x="1661583" y="2070100"/>
                    <a:pt x="2844800" y="2571750"/>
                    <a:pt x="3022600" y="2628900"/>
                  </a:cubicBezTo>
                </a:path>
              </a:pathLst>
            </a:cu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tr-TR" dirty="0"/>
            </a:p>
          </p:txBody>
        </p:sp>
        <p:sp>
          <p:nvSpPr>
            <p:cNvPr id="27" name="47 Metin kutusu"/>
            <p:cNvSpPr txBox="1"/>
            <p:nvPr/>
          </p:nvSpPr>
          <p:spPr>
            <a:xfrm>
              <a:off x="4714876" y="2143116"/>
              <a:ext cx="1143008" cy="83174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tr-TR" dirty="0">
                  <a:solidFill>
                    <a:srgbClr val="00B050"/>
                  </a:solidFill>
                  <a:latin typeface="+mn-lt"/>
                </a:rPr>
                <a:t>Talep</a:t>
              </a:r>
            </a:p>
            <a:p>
              <a:pPr algn="ctr">
                <a:defRPr/>
              </a:pPr>
              <a:r>
                <a:rPr lang="tr-TR" dirty="0">
                  <a:solidFill>
                    <a:srgbClr val="00B050"/>
                  </a:solidFill>
                  <a:latin typeface="+mn-lt"/>
                </a:rPr>
                <a:t>(alış)</a:t>
              </a:r>
            </a:p>
          </p:txBody>
        </p:sp>
      </p:grpSp>
      <p:grpSp>
        <p:nvGrpSpPr>
          <p:cNvPr id="28" name="59 Grup"/>
          <p:cNvGrpSpPr>
            <a:grpSpLocks/>
          </p:cNvGrpSpPr>
          <p:nvPr/>
        </p:nvGrpSpPr>
        <p:grpSpPr bwMode="auto">
          <a:xfrm>
            <a:off x="3786189" y="2997696"/>
            <a:ext cx="2714625" cy="1110258"/>
            <a:chOff x="3786182" y="3857628"/>
            <a:chExt cx="2714645" cy="1428762"/>
          </a:xfrm>
        </p:grpSpPr>
        <p:cxnSp>
          <p:nvCxnSpPr>
            <p:cNvPr id="29" name="51 Düz Bağlayıcı"/>
            <p:cNvCxnSpPr/>
            <p:nvPr/>
          </p:nvCxnSpPr>
          <p:spPr>
            <a:xfrm rot="10800000">
              <a:off x="4572000" y="4052893"/>
              <a:ext cx="1857389" cy="71438"/>
            </a:xfrm>
            <a:prstGeom prst="line">
              <a:avLst/>
            </a:prstGeom>
            <a:ln w="28575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52 Düz Bağlayıcı"/>
            <p:cNvCxnSpPr/>
            <p:nvPr/>
          </p:nvCxnSpPr>
          <p:spPr>
            <a:xfrm rot="16200000" flipH="1">
              <a:off x="5907890" y="4693454"/>
              <a:ext cx="1152535" cy="33338"/>
            </a:xfrm>
            <a:prstGeom prst="line">
              <a:avLst/>
            </a:prstGeom>
            <a:ln w="28575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58 Metin kutusu"/>
            <p:cNvSpPr txBox="1"/>
            <p:nvPr/>
          </p:nvSpPr>
          <p:spPr>
            <a:xfrm>
              <a:off x="3786182" y="3857628"/>
              <a:ext cx="928694" cy="47528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tr-TR" b="1" dirty="0">
                  <a:solidFill>
                    <a:srgbClr val="FFC000"/>
                  </a:solidFill>
                  <a:latin typeface="+mn-lt"/>
                </a:rPr>
                <a:t>KPTF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638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4294967295"/>
          </p:nvPr>
        </p:nvSpPr>
        <p:spPr>
          <a:xfrm>
            <a:off x="6948264" y="110100"/>
            <a:ext cx="2133600" cy="283733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9</a:t>
            </a:r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>
            <a:off x="2987824" y="482763"/>
            <a:ext cx="61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u="sng" dirty="0" smtClean="0">
                <a:solidFill>
                  <a:schemeClr val="bg1"/>
                </a:solidFill>
              </a:rPr>
              <a:t>Gün Öncesi Piyasası Süreci</a:t>
            </a:r>
            <a:endParaRPr lang="tr-TR" sz="2000" b="1" u="sng" dirty="0">
              <a:solidFill>
                <a:schemeClr val="bg1"/>
              </a:solidFill>
            </a:endParaRPr>
          </a:p>
        </p:txBody>
      </p:sp>
      <p:grpSp>
        <p:nvGrpSpPr>
          <p:cNvPr id="81" name="102 Grup"/>
          <p:cNvGrpSpPr>
            <a:grpSpLocks/>
          </p:cNvGrpSpPr>
          <p:nvPr/>
        </p:nvGrpSpPr>
        <p:grpSpPr bwMode="auto">
          <a:xfrm>
            <a:off x="541338" y="925216"/>
            <a:ext cx="8056562" cy="2628844"/>
            <a:chOff x="541440" y="1190358"/>
            <a:chExt cx="8055906" cy="3382444"/>
          </a:xfrm>
        </p:grpSpPr>
        <p:grpSp>
          <p:nvGrpSpPr>
            <p:cNvPr id="82" name="100 Grup"/>
            <p:cNvGrpSpPr>
              <a:grpSpLocks/>
            </p:cNvGrpSpPr>
            <p:nvPr/>
          </p:nvGrpSpPr>
          <p:grpSpPr bwMode="auto">
            <a:xfrm>
              <a:off x="541440" y="1500174"/>
              <a:ext cx="8055906" cy="3072628"/>
              <a:chOff x="541440" y="1500174"/>
              <a:chExt cx="8055906" cy="3072628"/>
            </a:xfrm>
          </p:grpSpPr>
          <p:cxnSp>
            <p:nvCxnSpPr>
              <p:cNvPr id="91" name="59 Düz Bağlayıcı"/>
              <p:cNvCxnSpPr/>
              <p:nvPr/>
            </p:nvCxnSpPr>
            <p:spPr>
              <a:xfrm rot="5400000">
                <a:off x="-174354" y="3036337"/>
                <a:ext cx="3071342" cy="1587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40 Düz Ok Bağlayıcısı"/>
              <p:cNvCxnSpPr/>
              <p:nvPr/>
            </p:nvCxnSpPr>
            <p:spPr>
              <a:xfrm>
                <a:off x="541440" y="1499873"/>
                <a:ext cx="8055906" cy="1587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60 Düz Bağlayıcı"/>
              <p:cNvCxnSpPr/>
              <p:nvPr/>
            </p:nvCxnSpPr>
            <p:spPr>
              <a:xfrm rot="5400000">
                <a:off x="182805" y="3034750"/>
                <a:ext cx="3071341" cy="1588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64 Düz Bağlayıcı"/>
              <p:cNvCxnSpPr/>
              <p:nvPr/>
            </p:nvCxnSpPr>
            <p:spPr>
              <a:xfrm rot="5400000">
                <a:off x="1754302" y="3034750"/>
                <a:ext cx="3071341" cy="1588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65 Düz Bağlayıcı"/>
              <p:cNvCxnSpPr/>
              <p:nvPr/>
            </p:nvCxnSpPr>
            <p:spPr>
              <a:xfrm rot="5400000">
                <a:off x="3182935" y="3034750"/>
                <a:ext cx="3071341" cy="1588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66 Düz Bağlayıcı"/>
              <p:cNvCxnSpPr/>
              <p:nvPr/>
            </p:nvCxnSpPr>
            <p:spPr>
              <a:xfrm rot="5400000">
                <a:off x="4468706" y="3034750"/>
                <a:ext cx="3071341" cy="1588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67 Düz Bağlayıcı"/>
              <p:cNvCxnSpPr/>
              <p:nvPr/>
            </p:nvCxnSpPr>
            <p:spPr>
              <a:xfrm rot="5400000">
                <a:off x="6132270" y="3034750"/>
                <a:ext cx="3071341" cy="1588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70 Düz Bağlayıcı"/>
              <p:cNvCxnSpPr/>
              <p:nvPr/>
            </p:nvCxnSpPr>
            <p:spPr>
              <a:xfrm rot="5400000">
                <a:off x="6632292" y="3034750"/>
                <a:ext cx="3071341" cy="1587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" name="101 Grup"/>
            <p:cNvGrpSpPr>
              <a:grpSpLocks/>
            </p:cNvGrpSpPr>
            <p:nvPr/>
          </p:nvGrpSpPr>
          <p:grpSpPr bwMode="auto">
            <a:xfrm>
              <a:off x="933186" y="1190358"/>
              <a:ext cx="7658570" cy="442210"/>
              <a:chOff x="933186" y="1190358"/>
              <a:chExt cx="7658570" cy="442210"/>
            </a:xfrm>
          </p:grpSpPr>
          <p:sp>
            <p:nvSpPr>
              <p:cNvPr id="84" name="71 Metin kutusu"/>
              <p:cNvSpPr txBox="1">
                <a:spLocks noChangeArrowheads="1"/>
              </p:cNvSpPr>
              <p:nvPr/>
            </p:nvSpPr>
            <p:spPr bwMode="auto">
              <a:xfrm>
                <a:off x="933186" y="1191112"/>
                <a:ext cx="594987" cy="4356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tr-TR" sz="1600" b="1" dirty="0">
                    <a:solidFill>
                      <a:schemeClr val="bg1"/>
                    </a:solidFill>
                  </a:rPr>
                  <a:t>9:30</a:t>
                </a:r>
              </a:p>
            </p:txBody>
          </p:sp>
          <p:sp>
            <p:nvSpPr>
              <p:cNvPr id="85" name="72 Metin kutusu"/>
              <p:cNvSpPr txBox="1">
                <a:spLocks noChangeArrowheads="1"/>
              </p:cNvSpPr>
              <p:nvPr/>
            </p:nvSpPr>
            <p:spPr bwMode="auto">
              <a:xfrm>
                <a:off x="1563818" y="1191112"/>
                <a:ext cx="697442" cy="4356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tr-TR" sz="1600" b="1" dirty="0">
                    <a:solidFill>
                      <a:schemeClr val="bg1"/>
                    </a:solidFill>
                  </a:rPr>
                  <a:t>11:30</a:t>
                </a:r>
              </a:p>
            </p:txBody>
          </p:sp>
          <p:sp>
            <p:nvSpPr>
              <p:cNvPr id="86" name="73 Metin kutusu"/>
              <p:cNvSpPr txBox="1">
                <a:spLocks noChangeArrowheads="1"/>
              </p:cNvSpPr>
              <p:nvPr/>
            </p:nvSpPr>
            <p:spPr bwMode="auto">
              <a:xfrm>
                <a:off x="2933450" y="1191112"/>
                <a:ext cx="708790" cy="4356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tr-TR" sz="1600" b="1" dirty="0">
                    <a:solidFill>
                      <a:schemeClr val="bg1"/>
                    </a:solidFill>
                  </a:rPr>
                  <a:t>12:00</a:t>
                </a:r>
              </a:p>
            </p:txBody>
          </p:sp>
          <p:sp>
            <p:nvSpPr>
              <p:cNvPr id="87" name="74 Metin kutusu"/>
              <p:cNvSpPr txBox="1">
                <a:spLocks noChangeArrowheads="1"/>
              </p:cNvSpPr>
              <p:nvPr/>
            </p:nvSpPr>
            <p:spPr bwMode="auto">
              <a:xfrm>
                <a:off x="4378963" y="1191112"/>
                <a:ext cx="708790" cy="4356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tr-TR" sz="1600" b="1" dirty="0">
                    <a:solidFill>
                      <a:schemeClr val="bg1"/>
                    </a:solidFill>
                  </a:rPr>
                  <a:t>13:00</a:t>
                </a:r>
              </a:p>
            </p:txBody>
          </p:sp>
          <p:sp>
            <p:nvSpPr>
              <p:cNvPr id="88" name="75 Metin kutusu"/>
              <p:cNvSpPr txBox="1">
                <a:spLocks noChangeArrowheads="1"/>
              </p:cNvSpPr>
              <p:nvPr/>
            </p:nvSpPr>
            <p:spPr bwMode="auto">
              <a:xfrm>
                <a:off x="5664847" y="1190358"/>
                <a:ext cx="708790" cy="4356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tr-TR" sz="1600" b="1" dirty="0">
                    <a:solidFill>
                      <a:schemeClr val="bg1"/>
                    </a:solidFill>
                  </a:rPr>
                  <a:t>13:30</a:t>
                </a:r>
              </a:p>
            </p:txBody>
          </p:sp>
          <p:sp>
            <p:nvSpPr>
              <p:cNvPr id="89" name="76 Metin kutusu"/>
              <p:cNvSpPr txBox="1">
                <a:spLocks noChangeArrowheads="1"/>
              </p:cNvSpPr>
              <p:nvPr/>
            </p:nvSpPr>
            <p:spPr bwMode="auto">
              <a:xfrm>
                <a:off x="7168586" y="1196962"/>
                <a:ext cx="708790" cy="4356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tr-TR" sz="1600" b="1" dirty="0">
                    <a:solidFill>
                      <a:schemeClr val="bg1"/>
                    </a:solidFill>
                  </a:rPr>
                  <a:t>14:00</a:t>
                </a:r>
              </a:p>
            </p:txBody>
          </p:sp>
          <p:sp>
            <p:nvSpPr>
              <p:cNvPr id="90" name="77 Metin kutusu"/>
              <p:cNvSpPr txBox="1">
                <a:spLocks noChangeArrowheads="1"/>
              </p:cNvSpPr>
              <p:nvPr/>
            </p:nvSpPr>
            <p:spPr bwMode="auto">
              <a:xfrm>
                <a:off x="7882966" y="1190358"/>
                <a:ext cx="708790" cy="4356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tr-TR" sz="1600" b="1" dirty="0">
                    <a:solidFill>
                      <a:schemeClr val="bg1"/>
                    </a:solidFill>
                  </a:rPr>
                  <a:t>16:00</a:t>
                </a:r>
              </a:p>
            </p:txBody>
          </p:sp>
        </p:grpSp>
      </p:grpSp>
      <p:grpSp>
        <p:nvGrpSpPr>
          <p:cNvPr id="99" name="126 Grup"/>
          <p:cNvGrpSpPr>
            <a:grpSpLocks/>
          </p:cNvGrpSpPr>
          <p:nvPr/>
        </p:nvGrpSpPr>
        <p:grpSpPr bwMode="auto">
          <a:xfrm>
            <a:off x="130175" y="3709496"/>
            <a:ext cx="5095897" cy="1286665"/>
            <a:chOff x="130812" y="4774290"/>
            <a:chExt cx="5095263" cy="1655106"/>
          </a:xfrm>
        </p:grpSpPr>
        <p:grpSp>
          <p:nvGrpSpPr>
            <p:cNvPr id="100" name="124 Grup"/>
            <p:cNvGrpSpPr>
              <a:grpSpLocks/>
            </p:cNvGrpSpPr>
            <p:nvPr/>
          </p:nvGrpSpPr>
          <p:grpSpPr bwMode="auto">
            <a:xfrm>
              <a:off x="214282" y="5072074"/>
              <a:ext cx="5000660" cy="1357322"/>
              <a:chOff x="214282" y="5072074"/>
              <a:chExt cx="5000660" cy="1357322"/>
            </a:xfrm>
          </p:grpSpPr>
          <p:cxnSp>
            <p:nvCxnSpPr>
              <p:cNvPr id="104" name="78 Düz Bağlayıcı"/>
              <p:cNvCxnSpPr/>
              <p:nvPr/>
            </p:nvCxnSpPr>
            <p:spPr>
              <a:xfrm rot="16200000" flipH="1">
                <a:off x="-249955" y="5750215"/>
                <a:ext cx="1356774" cy="1587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79 Düz Ok Bağlayıcısı"/>
              <p:cNvCxnSpPr/>
              <p:nvPr/>
            </p:nvCxnSpPr>
            <p:spPr>
              <a:xfrm>
                <a:off x="214940" y="5072622"/>
                <a:ext cx="5000002" cy="1586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84 Düz Bağlayıcı"/>
              <p:cNvCxnSpPr/>
              <p:nvPr/>
            </p:nvCxnSpPr>
            <p:spPr>
              <a:xfrm rot="16200000" flipH="1">
                <a:off x="4178618" y="5750215"/>
                <a:ext cx="1356774" cy="1587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1" name="125 Grup"/>
            <p:cNvGrpSpPr>
              <a:grpSpLocks/>
            </p:cNvGrpSpPr>
            <p:nvPr/>
          </p:nvGrpSpPr>
          <p:grpSpPr bwMode="auto">
            <a:xfrm>
              <a:off x="130812" y="4774290"/>
              <a:ext cx="5095263" cy="435500"/>
              <a:chOff x="130812" y="4774290"/>
              <a:chExt cx="5095263" cy="435500"/>
            </a:xfrm>
          </p:grpSpPr>
          <p:sp>
            <p:nvSpPr>
              <p:cNvPr id="102" name="96 Metin kutusu"/>
              <p:cNvSpPr txBox="1">
                <a:spLocks noChangeArrowheads="1"/>
              </p:cNvSpPr>
              <p:nvPr/>
            </p:nvSpPr>
            <p:spPr bwMode="auto">
              <a:xfrm>
                <a:off x="130812" y="4774290"/>
                <a:ext cx="708760" cy="435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tr-TR" sz="1600" b="1" dirty="0">
                    <a:solidFill>
                      <a:schemeClr val="bg1"/>
                    </a:solidFill>
                  </a:rPr>
                  <a:t>12:00</a:t>
                </a:r>
              </a:p>
            </p:txBody>
          </p:sp>
          <p:sp>
            <p:nvSpPr>
              <p:cNvPr id="103" name="97 Metin kutusu"/>
              <p:cNvSpPr txBox="1">
                <a:spLocks noChangeArrowheads="1"/>
              </p:cNvSpPr>
              <p:nvPr/>
            </p:nvSpPr>
            <p:spPr bwMode="auto">
              <a:xfrm>
                <a:off x="4517315" y="4774290"/>
                <a:ext cx="708760" cy="435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tr-TR" sz="1600" b="1" dirty="0">
                    <a:solidFill>
                      <a:schemeClr val="bg1"/>
                    </a:solidFill>
                  </a:rPr>
                  <a:t>13:00</a:t>
                </a:r>
              </a:p>
            </p:txBody>
          </p:sp>
        </p:grpSp>
      </p:grpSp>
      <p:grpSp>
        <p:nvGrpSpPr>
          <p:cNvPr id="107" name="183 Grup"/>
          <p:cNvGrpSpPr>
            <a:grpSpLocks/>
          </p:cNvGrpSpPr>
          <p:nvPr/>
        </p:nvGrpSpPr>
        <p:grpSpPr bwMode="auto">
          <a:xfrm>
            <a:off x="5251450" y="3709496"/>
            <a:ext cx="3678238" cy="1286665"/>
            <a:chOff x="5250742" y="4774290"/>
            <a:chExt cx="3678976" cy="1655106"/>
          </a:xfrm>
        </p:grpSpPr>
        <p:grpSp>
          <p:nvGrpSpPr>
            <p:cNvPr id="108" name="182 Grup"/>
            <p:cNvGrpSpPr>
              <a:grpSpLocks/>
            </p:cNvGrpSpPr>
            <p:nvPr/>
          </p:nvGrpSpPr>
          <p:grpSpPr bwMode="auto">
            <a:xfrm>
              <a:off x="5372102" y="5072074"/>
              <a:ext cx="3557616" cy="1357322"/>
              <a:chOff x="5372102" y="5072074"/>
              <a:chExt cx="3557616" cy="1357322"/>
            </a:xfrm>
          </p:grpSpPr>
          <p:cxnSp>
            <p:nvCxnSpPr>
              <p:cNvPr id="112" name="90 Düz Bağlayıcı"/>
              <p:cNvCxnSpPr/>
              <p:nvPr/>
            </p:nvCxnSpPr>
            <p:spPr>
              <a:xfrm rot="16200000" flipH="1">
                <a:off x="4906591" y="5750215"/>
                <a:ext cx="1356774" cy="1588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91 Düz Ok Bağlayıcısı"/>
              <p:cNvCxnSpPr/>
              <p:nvPr/>
            </p:nvCxnSpPr>
            <p:spPr>
              <a:xfrm>
                <a:off x="5371416" y="5072622"/>
                <a:ext cx="3558302" cy="1586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92 Düz Bağlayıcı"/>
              <p:cNvCxnSpPr/>
              <p:nvPr/>
            </p:nvCxnSpPr>
            <p:spPr>
              <a:xfrm rot="16200000" flipH="1">
                <a:off x="7855170" y="5750215"/>
                <a:ext cx="1356774" cy="1587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9" name="128 Grup"/>
            <p:cNvGrpSpPr>
              <a:grpSpLocks/>
            </p:cNvGrpSpPr>
            <p:nvPr/>
          </p:nvGrpSpPr>
          <p:grpSpPr bwMode="auto">
            <a:xfrm>
              <a:off x="5250742" y="4774290"/>
              <a:ext cx="3637948" cy="442104"/>
              <a:chOff x="5293609" y="4774290"/>
              <a:chExt cx="3637948" cy="442104"/>
            </a:xfrm>
          </p:grpSpPr>
          <p:sp>
            <p:nvSpPr>
              <p:cNvPr id="110" name="98 Metin kutusu"/>
              <p:cNvSpPr txBox="1">
                <a:spLocks noChangeArrowheads="1"/>
              </p:cNvSpPr>
              <p:nvPr/>
            </p:nvSpPr>
            <p:spPr bwMode="auto">
              <a:xfrm>
                <a:off x="5293609" y="4774290"/>
                <a:ext cx="708990" cy="435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tr-TR" sz="1600" b="1" dirty="0">
                    <a:solidFill>
                      <a:schemeClr val="bg1"/>
                    </a:solidFill>
                  </a:rPr>
                  <a:t>13:30</a:t>
                </a:r>
              </a:p>
            </p:txBody>
          </p:sp>
          <p:sp>
            <p:nvSpPr>
              <p:cNvPr id="111" name="99 Metin kutusu"/>
              <p:cNvSpPr txBox="1">
                <a:spLocks noChangeArrowheads="1"/>
              </p:cNvSpPr>
              <p:nvPr/>
            </p:nvSpPr>
            <p:spPr bwMode="auto">
              <a:xfrm>
                <a:off x="8222567" y="4780894"/>
                <a:ext cx="708990" cy="435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tr-TR" sz="1600" b="1" dirty="0">
                    <a:solidFill>
                      <a:schemeClr val="bg1"/>
                    </a:solidFill>
                  </a:rPr>
                  <a:t>14:00</a:t>
                </a:r>
              </a:p>
            </p:txBody>
          </p:sp>
        </p:grpSp>
      </p:grpSp>
      <p:grpSp>
        <p:nvGrpSpPr>
          <p:cNvPr id="115" name="193 Grup"/>
          <p:cNvGrpSpPr>
            <a:grpSpLocks/>
          </p:cNvGrpSpPr>
          <p:nvPr/>
        </p:nvGrpSpPr>
        <p:grpSpPr bwMode="auto">
          <a:xfrm>
            <a:off x="5862639" y="1831927"/>
            <a:ext cx="1804987" cy="693294"/>
            <a:chOff x="5862408" y="2357430"/>
            <a:chExt cx="1805244" cy="892975"/>
          </a:xfrm>
        </p:grpSpPr>
        <p:sp>
          <p:nvSpPr>
            <p:cNvPr id="116" name="36 Yuvarlatılmış Dikdörtgen"/>
            <p:cNvSpPr/>
            <p:nvPr/>
          </p:nvSpPr>
          <p:spPr>
            <a:xfrm>
              <a:off x="6148199" y="2357430"/>
              <a:ext cx="1378146" cy="50051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r-TR" dirty="0">
                  <a:solidFill>
                    <a:schemeClr val="tx1"/>
                  </a:solidFill>
                </a:rPr>
                <a:t>Nihai Sonuç Duyurma</a:t>
              </a:r>
            </a:p>
          </p:txBody>
        </p:sp>
        <p:cxnSp>
          <p:nvCxnSpPr>
            <p:cNvPr id="117" name="109 Düz Ok Bağlayıcısı"/>
            <p:cNvCxnSpPr/>
            <p:nvPr/>
          </p:nvCxnSpPr>
          <p:spPr>
            <a:xfrm>
              <a:off x="7524757" y="2614836"/>
              <a:ext cx="142895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123 Dirsek Bağlayıcısı"/>
            <p:cNvCxnSpPr>
              <a:stCxn id="132" idx="3"/>
              <a:endCxn id="116" idx="1"/>
            </p:cNvCxnSpPr>
            <p:nvPr/>
          </p:nvCxnSpPr>
          <p:spPr>
            <a:xfrm flipV="1">
              <a:off x="5862408" y="2606890"/>
              <a:ext cx="285791" cy="643515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197 Grup"/>
          <p:cNvGrpSpPr>
            <a:grpSpLocks/>
          </p:cNvGrpSpPr>
          <p:nvPr/>
        </p:nvGrpSpPr>
        <p:grpSpPr bwMode="auto">
          <a:xfrm>
            <a:off x="1571626" y="4247354"/>
            <a:ext cx="1571625" cy="582269"/>
            <a:chOff x="1571604" y="5464983"/>
            <a:chExt cx="1571636" cy="750099"/>
          </a:xfrm>
        </p:grpSpPr>
        <p:sp>
          <p:nvSpPr>
            <p:cNvPr id="120" name="61 Yuvarlatılmış Dikdörtgen"/>
            <p:cNvSpPr/>
            <p:nvPr/>
          </p:nvSpPr>
          <p:spPr>
            <a:xfrm>
              <a:off x="1857356" y="5714486"/>
              <a:ext cx="1285884" cy="500596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r-TR" dirty="0">
                  <a:solidFill>
                    <a:schemeClr val="tx1"/>
                  </a:solidFill>
                </a:rPr>
                <a:t>Ek Teklif Doğrulama</a:t>
              </a:r>
            </a:p>
          </p:txBody>
        </p:sp>
        <p:cxnSp>
          <p:nvCxnSpPr>
            <p:cNvPr id="121" name="131 Dirsek Bağlayıcısı"/>
            <p:cNvCxnSpPr>
              <a:stCxn id="143" idx="3"/>
              <a:endCxn id="120" idx="1"/>
            </p:cNvCxnSpPr>
            <p:nvPr/>
          </p:nvCxnSpPr>
          <p:spPr>
            <a:xfrm>
              <a:off x="1571604" y="5464983"/>
              <a:ext cx="285752" cy="500595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" name="190 Grup"/>
          <p:cNvGrpSpPr>
            <a:grpSpLocks/>
          </p:cNvGrpSpPr>
          <p:nvPr/>
        </p:nvGrpSpPr>
        <p:grpSpPr bwMode="auto">
          <a:xfrm>
            <a:off x="1576388" y="2025604"/>
            <a:ext cx="1714500" cy="694528"/>
            <a:chOff x="1576128" y="2607463"/>
            <a:chExt cx="1714751" cy="892975"/>
          </a:xfrm>
        </p:grpSpPr>
        <p:cxnSp>
          <p:nvCxnSpPr>
            <p:cNvPr id="123" name="117 Dirsek Bağlayıcısı"/>
            <p:cNvCxnSpPr>
              <a:stCxn id="154" idx="3"/>
              <a:endCxn id="125" idx="1"/>
            </p:cNvCxnSpPr>
            <p:nvPr/>
          </p:nvCxnSpPr>
          <p:spPr>
            <a:xfrm>
              <a:off x="1576128" y="2607463"/>
              <a:ext cx="285792" cy="642371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4" name="189 Grup"/>
            <p:cNvGrpSpPr>
              <a:grpSpLocks/>
            </p:cNvGrpSpPr>
            <p:nvPr/>
          </p:nvGrpSpPr>
          <p:grpSpPr bwMode="auto">
            <a:xfrm>
              <a:off x="1861880" y="3000372"/>
              <a:ext cx="1428999" cy="500066"/>
              <a:chOff x="1861880" y="3000372"/>
              <a:chExt cx="1428999" cy="500066"/>
            </a:xfrm>
          </p:grpSpPr>
          <p:sp>
            <p:nvSpPr>
              <p:cNvPr id="125" name="33 Yuvarlatılmış Dikdörtgen"/>
              <p:cNvSpPr/>
              <p:nvPr/>
            </p:nvSpPr>
            <p:spPr>
              <a:xfrm>
                <a:off x="1861920" y="3000816"/>
                <a:ext cx="1286063" cy="499622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tr-TR" dirty="0">
                    <a:solidFill>
                      <a:schemeClr val="tx1"/>
                    </a:solidFill>
                  </a:rPr>
                  <a:t>Teklif Doğrulama</a:t>
                </a:r>
              </a:p>
            </p:txBody>
          </p:sp>
          <p:cxnSp>
            <p:nvCxnSpPr>
              <p:cNvPr id="126" name="153 Düz Ok Bağlayıcısı"/>
              <p:cNvCxnSpPr/>
              <p:nvPr/>
            </p:nvCxnSpPr>
            <p:spPr>
              <a:xfrm>
                <a:off x="3147983" y="3248247"/>
                <a:ext cx="142896" cy="1587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7" name="191 Grup"/>
          <p:cNvGrpSpPr>
            <a:grpSpLocks/>
          </p:cNvGrpSpPr>
          <p:nvPr/>
        </p:nvGrpSpPr>
        <p:grpSpPr bwMode="auto">
          <a:xfrm>
            <a:off x="3148014" y="1831927"/>
            <a:ext cx="1576387" cy="693294"/>
            <a:chOff x="3147764" y="2357430"/>
            <a:chExt cx="1576638" cy="892975"/>
          </a:xfrm>
        </p:grpSpPr>
        <p:sp>
          <p:nvSpPr>
            <p:cNvPr id="128" name="34 Yuvarlatılmış Dikdörtgen"/>
            <p:cNvSpPr/>
            <p:nvPr/>
          </p:nvSpPr>
          <p:spPr>
            <a:xfrm>
              <a:off x="3433559" y="2357430"/>
              <a:ext cx="1143182" cy="50051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r-TR" dirty="0">
                  <a:solidFill>
                    <a:schemeClr val="tx1"/>
                  </a:solidFill>
                </a:rPr>
                <a:t>Fiyat  Belirleme</a:t>
              </a:r>
            </a:p>
          </p:txBody>
        </p:sp>
        <p:cxnSp>
          <p:nvCxnSpPr>
            <p:cNvPr id="129" name="119 Dirsek Bağlayıcısı"/>
            <p:cNvCxnSpPr>
              <a:stCxn id="125" idx="3"/>
              <a:endCxn id="128" idx="1"/>
            </p:cNvCxnSpPr>
            <p:nvPr/>
          </p:nvCxnSpPr>
          <p:spPr>
            <a:xfrm flipV="1">
              <a:off x="3147764" y="2606890"/>
              <a:ext cx="285795" cy="643515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154 Düz Ok Bağlayıcısı"/>
            <p:cNvCxnSpPr/>
            <p:nvPr/>
          </p:nvCxnSpPr>
          <p:spPr>
            <a:xfrm>
              <a:off x="4581504" y="2603713"/>
              <a:ext cx="142898" cy="1589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192 Grup"/>
          <p:cNvGrpSpPr>
            <a:grpSpLocks/>
          </p:cNvGrpSpPr>
          <p:nvPr/>
        </p:nvGrpSpPr>
        <p:grpSpPr bwMode="auto">
          <a:xfrm>
            <a:off x="4576763" y="2025604"/>
            <a:ext cx="1428750" cy="694528"/>
            <a:chOff x="4576524" y="2607463"/>
            <a:chExt cx="1428999" cy="892975"/>
          </a:xfrm>
        </p:grpSpPr>
        <p:sp>
          <p:nvSpPr>
            <p:cNvPr id="132" name="35 Yuvarlatılmış Dikdörtgen"/>
            <p:cNvSpPr/>
            <p:nvPr/>
          </p:nvSpPr>
          <p:spPr>
            <a:xfrm>
              <a:off x="4862324" y="3000816"/>
              <a:ext cx="1000299" cy="49962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r-TR" dirty="0">
                  <a:solidFill>
                    <a:schemeClr val="tx1"/>
                  </a:solidFill>
                </a:rPr>
                <a:t>İtiraz</a:t>
              </a:r>
            </a:p>
          </p:txBody>
        </p:sp>
        <p:cxnSp>
          <p:nvCxnSpPr>
            <p:cNvPr id="133" name="121 Dirsek Bağlayıcısı"/>
            <p:cNvCxnSpPr>
              <a:stCxn id="128" idx="3"/>
              <a:endCxn id="132" idx="1"/>
            </p:cNvCxnSpPr>
            <p:nvPr/>
          </p:nvCxnSpPr>
          <p:spPr>
            <a:xfrm>
              <a:off x="4576524" y="2607463"/>
              <a:ext cx="285800" cy="642371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155 Düz Ok Bağlayıcısı"/>
            <p:cNvCxnSpPr/>
            <p:nvPr/>
          </p:nvCxnSpPr>
          <p:spPr>
            <a:xfrm>
              <a:off x="5862623" y="3248248"/>
              <a:ext cx="142900" cy="158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200 Grup"/>
          <p:cNvGrpSpPr>
            <a:grpSpLocks/>
          </p:cNvGrpSpPr>
          <p:nvPr/>
        </p:nvGrpSpPr>
        <p:grpSpPr bwMode="auto">
          <a:xfrm>
            <a:off x="5586413" y="4052442"/>
            <a:ext cx="1376362" cy="388590"/>
            <a:chOff x="5586414" y="5214950"/>
            <a:chExt cx="1376374" cy="500066"/>
          </a:xfrm>
        </p:grpSpPr>
        <p:sp>
          <p:nvSpPr>
            <p:cNvPr id="136" name="88 Yuvarlatılmış Dikdörtgen"/>
            <p:cNvSpPr/>
            <p:nvPr/>
          </p:nvSpPr>
          <p:spPr>
            <a:xfrm>
              <a:off x="5738815" y="5214950"/>
              <a:ext cx="1223973" cy="500066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r-TR" dirty="0">
                  <a:solidFill>
                    <a:schemeClr val="tx1"/>
                  </a:solidFill>
                </a:rPr>
                <a:t>İtiraz Fiyat Belirleme</a:t>
              </a:r>
            </a:p>
          </p:txBody>
        </p:sp>
        <p:cxnSp>
          <p:nvCxnSpPr>
            <p:cNvPr id="137" name="156 Düz Ok Bağlayıcısı"/>
            <p:cNvCxnSpPr/>
            <p:nvPr/>
          </p:nvCxnSpPr>
          <p:spPr>
            <a:xfrm>
              <a:off x="5586414" y="5456252"/>
              <a:ext cx="142876" cy="158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8" name="201 Grup"/>
          <p:cNvGrpSpPr>
            <a:grpSpLocks/>
          </p:cNvGrpSpPr>
          <p:nvPr/>
        </p:nvGrpSpPr>
        <p:grpSpPr bwMode="auto">
          <a:xfrm>
            <a:off x="6962776" y="4247354"/>
            <a:ext cx="1571625" cy="693294"/>
            <a:chOff x="6962788" y="5464983"/>
            <a:chExt cx="1571636" cy="892975"/>
          </a:xfrm>
        </p:grpSpPr>
        <p:sp>
          <p:nvSpPr>
            <p:cNvPr id="139" name="87 Yuvarlatılmış Dikdörtgen"/>
            <p:cNvSpPr/>
            <p:nvPr/>
          </p:nvSpPr>
          <p:spPr>
            <a:xfrm>
              <a:off x="7258065" y="5857447"/>
              <a:ext cx="1133483" cy="500511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r-TR" dirty="0">
                  <a:solidFill>
                    <a:schemeClr val="tx1"/>
                  </a:solidFill>
                </a:rPr>
                <a:t>Ek Sonuç Duyurma</a:t>
              </a:r>
            </a:p>
          </p:txBody>
        </p:sp>
        <p:cxnSp>
          <p:nvCxnSpPr>
            <p:cNvPr id="140" name="148 Dirsek Bağlayıcısı"/>
            <p:cNvCxnSpPr>
              <a:stCxn id="136" idx="3"/>
              <a:endCxn id="139" idx="1"/>
            </p:cNvCxnSpPr>
            <p:nvPr/>
          </p:nvCxnSpPr>
          <p:spPr>
            <a:xfrm>
              <a:off x="6962788" y="5464983"/>
              <a:ext cx="295277" cy="643514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162 Düz Ok Bağlayıcısı"/>
            <p:cNvCxnSpPr/>
            <p:nvPr/>
          </p:nvCxnSpPr>
          <p:spPr>
            <a:xfrm>
              <a:off x="8391548" y="6124386"/>
              <a:ext cx="142876" cy="1589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2" name="196 Grup"/>
          <p:cNvGrpSpPr>
            <a:grpSpLocks/>
          </p:cNvGrpSpPr>
          <p:nvPr/>
        </p:nvGrpSpPr>
        <p:grpSpPr bwMode="auto">
          <a:xfrm>
            <a:off x="425451" y="4052442"/>
            <a:ext cx="1146175" cy="388590"/>
            <a:chOff x="426215" y="5214950"/>
            <a:chExt cx="1145389" cy="500066"/>
          </a:xfrm>
        </p:grpSpPr>
        <p:sp>
          <p:nvSpPr>
            <p:cNvPr id="143" name="62 Yuvarlatılmış Dikdörtgen"/>
            <p:cNvSpPr/>
            <p:nvPr/>
          </p:nvSpPr>
          <p:spPr>
            <a:xfrm>
              <a:off x="572165" y="5214950"/>
              <a:ext cx="999439" cy="500066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r-TR" dirty="0">
                  <a:solidFill>
                    <a:schemeClr val="tx1"/>
                  </a:solidFill>
                </a:rPr>
                <a:t>Ek Teklif Bildirimi</a:t>
              </a:r>
            </a:p>
          </p:txBody>
        </p:sp>
        <p:cxnSp>
          <p:nvCxnSpPr>
            <p:cNvPr id="144" name="176 Düz Ok Bağlayıcısı"/>
            <p:cNvCxnSpPr/>
            <p:nvPr/>
          </p:nvCxnSpPr>
          <p:spPr>
            <a:xfrm>
              <a:off x="426215" y="5476889"/>
              <a:ext cx="142777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5" name="199 Grup"/>
          <p:cNvGrpSpPr>
            <a:grpSpLocks/>
          </p:cNvGrpSpPr>
          <p:nvPr/>
        </p:nvGrpSpPr>
        <p:grpSpPr bwMode="auto">
          <a:xfrm>
            <a:off x="3143250" y="4052442"/>
            <a:ext cx="1714500" cy="583502"/>
            <a:chOff x="3143240" y="5214950"/>
            <a:chExt cx="1714512" cy="750099"/>
          </a:xfrm>
        </p:grpSpPr>
        <p:sp>
          <p:nvSpPr>
            <p:cNvPr id="146" name="63 Yuvarlatılmış Dikdörtgen"/>
            <p:cNvSpPr/>
            <p:nvPr/>
          </p:nvSpPr>
          <p:spPr>
            <a:xfrm>
              <a:off x="3428992" y="5214950"/>
              <a:ext cx="1285884" cy="499537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r-TR" dirty="0">
                  <a:solidFill>
                    <a:schemeClr val="tx1"/>
                  </a:solidFill>
                </a:rPr>
                <a:t>Ek Fiyat Belirleme</a:t>
              </a:r>
            </a:p>
          </p:txBody>
        </p:sp>
        <p:cxnSp>
          <p:nvCxnSpPr>
            <p:cNvPr id="147" name="145 Dirsek Bağlayıcısı"/>
            <p:cNvCxnSpPr>
              <a:stCxn id="120" idx="3"/>
              <a:endCxn id="146" idx="1"/>
            </p:cNvCxnSpPr>
            <p:nvPr/>
          </p:nvCxnSpPr>
          <p:spPr>
            <a:xfrm flipV="1">
              <a:off x="3143240" y="5465512"/>
              <a:ext cx="285752" cy="499537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177 Düz Ok Bağlayıcısı"/>
            <p:cNvCxnSpPr/>
            <p:nvPr/>
          </p:nvCxnSpPr>
          <p:spPr>
            <a:xfrm>
              <a:off x="4714876" y="5467097"/>
              <a:ext cx="142876" cy="158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9" name="184 Grup"/>
          <p:cNvGrpSpPr>
            <a:grpSpLocks/>
          </p:cNvGrpSpPr>
          <p:nvPr/>
        </p:nvGrpSpPr>
        <p:grpSpPr bwMode="auto">
          <a:xfrm>
            <a:off x="428625" y="1332310"/>
            <a:ext cx="935038" cy="388591"/>
            <a:chOff x="428596" y="1714488"/>
            <a:chExt cx="935845" cy="500066"/>
          </a:xfrm>
        </p:grpSpPr>
        <p:sp>
          <p:nvSpPr>
            <p:cNvPr id="150" name="57 Yuvarlatılmış Dikdörtgen"/>
            <p:cNvSpPr/>
            <p:nvPr/>
          </p:nvSpPr>
          <p:spPr>
            <a:xfrm>
              <a:off x="576361" y="1714488"/>
              <a:ext cx="641904" cy="500066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r-TR" dirty="0">
                  <a:solidFill>
                    <a:schemeClr val="tx1"/>
                  </a:solidFill>
                </a:rPr>
                <a:t>ATC</a:t>
              </a:r>
            </a:p>
          </p:txBody>
        </p:sp>
        <p:cxnSp>
          <p:nvCxnSpPr>
            <p:cNvPr id="151" name="108 Düz Ok Bağlayıcısı"/>
            <p:cNvCxnSpPr/>
            <p:nvPr/>
          </p:nvCxnSpPr>
          <p:spPr>
            <a:xfrm>
              <a:off x="1221443" y="1966903"/>
              <a:ext cx="142998" cy="158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178 Düz Ok Bağlayıcısı"/>
            <p:cNvCxnSpPr/>
            <p:nvPr/>
          </p:nvCxnSpPr>
          <p:spPr>
            <a:xfrm>
              <a:off x="428596" y="1958964"/>
              <a:ext cx="142998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188 Grup"/>
          <p:cNvGrpSpPr>
            <a:grpSpLocks/>
          </p:cNvGrpSpPr>
          <p:nvPr/>
        </p:nvGrpSpPr>
        <p:grpSpPr bwMode="auto">
          <a:xfrm>
            <a:off x="428626" y="1831926"/>
            <a:ext cx="1304925" cy="388590"/>
            <a:chOff x="428596" y="2357430"/>
            <a:chExt cx="1304929" cy="500066"/>
          </a:xfrm>
        </p:grpSpPr>
        <p:sp>
          <p:nvSpPr>
            <p:cNvPr id="154" name="32 Yuvarlatılmış Dikdörtgen"/>
            <p:cNvSpPr/>
            <p:nvPr/>
          </p:nvSpPr>
          <p:spPr>
            <a:xfrm>
              <a:off x="576234" y="2357430"/>
              <a:ext cx="1000128" cy="500066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r-TR" dirty="0">
                  <a:solidFill>
                    <a:schemeClr val="tx1"/>
                  </a:solidFill>
                </a:rPr>
                <a:t>Teklif Bildirimi</a:t>
              </a:r>
            </a:p>
          </p:txBody>
        </p:sp>
        <p:cxnSp>
          <p:nvCxnSpPr>
            <p:cNvPr id="155" name="152 Düz Ok Bağlayıcısı"/>
            <p:cNvCxnSpPr/>
            <p:nvPr/>
          </p:nvCxnSpPr>
          <p:spPr>
            <a:xfrm>
              <a:off x="1590650" y="2603494"/>
              <a:ext cx="142875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179 Düz Ok Bağlayıcısı"/>
            <p:cNvCxnSpPr/>
            <p:nvPr/>
          </p:nvCxnSpPr>
          <p:spPr>
            <a:xfrm>
              <a:off x="428596" y="2598732"/>
              <a:ext cx="142875" cy="158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5" name="Grup 164"/>
          <p:cNvGrpSpPr/>
          <p:nvPr/>
        </p:nvGrpSpPr>
        <p:grpSpPr>
          <a:xfrm>
            <a:off x="428624" y="2831159"/>
            <a:ext cx="7751196" cy="277564"/>
            <a:chOff x="428624" y="3643313"/>
            <a:chExt cx="7751196" cy="357187"/>
          </a:xfrm>
        </p:grpSpPr>
        <p:sp>
          <p:nvSpPr>
            <p:cNvPr id="158" name="68 Yuvarlatılmış Dikdörtgen"/>
            <p:cNvSpPr/>
            <p:nvPr/>
          </p:nvSpPr>
          <p:spPr bwMode="auto">
            <a:xfrm>
              <a:off x="582210" y="3643313"/>
              <a:ext cx="7378708" cy="357187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r-TR" dirty="0">
                  <a:solidFill>
                    <a:schemeClr val="tx1"/>
                  </a:solidFill>
                </a:rPr>
                <a:t>İkili Anlaşma Bildirimi</a:t>
              </a:r>
            </a:p>
          </p:txBody>
        </p:sp>
        <p:cxnSp>
          <p:nvCxnSpPr>
            <p:cNvPr id="159" name="110 Düz Ok Bağlayıcısı"/>
            <p:cNvCxnSpPr/>
            <p:nvPr/>
          </p:nvCxnSpPr>
          <p:spPr bwMode="auto">
            <a:xfrm>
              <a:off x="7969175" y="3824288"/>
              <a:ext cx="210645" cy="635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180 Düz Ok Bağlayıcısı"/>
            <p:cNvCxnSpPr/>
            <p:nvPr/>
          </p:nvCxnSpPr>
          <p:spPr bwMode="auto">
            <a:xfrm>
              <a:off x="428624" y="3821113"/>
              <a:ext cx="148631" cy="158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1" name="195 Grup"/>
          <p:cNvGrpSpPr>
            <a:grpSpLocks/>
          </p:cNvGrpSpPr>
          <p:nvPr/>
        </p:nvGrpSpPr>
        <p:grpSpPr bwMode="auto">
          <a:xfrm>
            <a:off x="425450" y="3219748"/>
            <a:ext cx="8251006" cy="277565"/>
            <a:chOff x="426215" y="4143380"/>
            <a:chExt cx="7912959" cy="357190"/>
          </a:xfrm>
        </p:grpSpPr>
        <p:sp>
          <p:nvSpPr>
            <p:cNvPr id="162" name="69 Yuvarlatılmış Dikdörtgen"/>
            <p:cNvSpPr/>
            <p:nvPr/>
          </p:nvSpPr>
          <p:spPr>
            <a:xfrm>
              <a:off x="575426" y="4143380"/>
              <a:ext cx="7093884" cy="35719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r-TR" dirty="0">
                  <a:solidFill>
                    <a:schemeClr val="tx1"/>
                  </a:solidFill>
                </a:rPr>
                <a:t>Erken Teklif Bildirimi (D+5)</a:t>
              </a:r>
            </a:p>
          </p:txBody>
        </p:sp>
        <p:cxnSp>
          <p:nvCxnSpPr>
            <p:cNvPr id="163" name="114 Düz Ok Bağlayıcısı"/>
            <p:cNvCxnSpPr/>
            <p:nvPr/>
          </p:nvCxnSpPr>
          <p:spPr>
            <a:xfrm>
              <a:off x="7667723" y="4332294"/>
              <a:ext cx="671451" cy="793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181 Düz Ok Bağlayıcısı"/>
            <p:cNvCxnSpPr/>
            <p:nvPr/>
          </p:nvCxnSpPr>
          <p:spPr>
            <a:xfrm>
              <a:off x="426215" y="4318006"/>
              <a:ext cx="142862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4638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4294967295"/>
          </p:nvPr>
        </p:nvSpPr>
        <p:spPr>
          <a:xfrm>
            <a:off x="6948264" y="110100"/>
            <a:ext cx="2133600" cy="283733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10</a:t>
            </a:r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>
            <a:off x="2987824" y="482763"/>
            <a:ext cx="61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u="sng" dirty="0" smtClean="0">
                <a:solidFill>
                  <a:schemeClr val="bg1"/>
                </a:solidFill>
              </a:rPr>
              <a:t>Teklif </a:t>
            </a:r>
            <a:r>
              <a:rPr lang="tr-TR" sz="2000" b="1" u="sng" dirty="0">
                <a:solidFill>
                  <a:schemeClr val="bg1"/>
                </a:solidFill>
              </a:rPr>
              <a:t>V</a:t>
            </a:r>
            <a:r>
              <a:rPr lang="tr-TR" sz="2000" b="1" u="sng" dirty="0" smtClean="0">
                <a:solidFill>
                  <a:schemeClr val="bg1"/>
                </a:solidFill>
              </a:rPr>
              <a:t>erme Yaklaşımları (1/4)</a:t>
            </a:r>
            <a:endParaRPr lang="tr-TR" sz="2000" b="1" u="sng" dirty="0">
              <a:solidFill>
                <a:schemeClr val="bg1"/>
              </a:solidFill>
            </a:endParaRPr>
          </a:p>
        </p:txBody>
      </p:sp>
      <p:graphicFrame>
        <p:nvGraphicFramePr>
          <p:cNvPr id="5" name="5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857684"/>
              </p:ext>
            </p:extLst>
          </p:nvPr>
        </p:nvGraphicFramePr>
        <p:xfrm>
          <a:off x="500064" y="882039"/>
          <a:ext cx="8072437" cy="22500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8109"/>
                <a:gridCol w="839391"/>
                <a:gridCol w="1214438"/>
                <a:gridCol w="4000499"/>
              </a:tblGrid>
              <a:tr h="288205">
                <a:tc gridSpan="4"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+mn-lt"/>
                          <a:cs typeface="Times New Roman" pitchFamily="18" charset="0"/>
                        </a:rPr>
                        <a:t>PK-A (Toptan Satış Şirketi)</a:t>
                      </a:r>
                      <a:endParaRPr lang="tr-TR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532" marB="35532" anchor="ctr"/>
                </a:tc>
                <a:tc hMerge="1">
                  <a:txBody>
                    <a:bodyPr/>
                    <a:lstStyle/>
                    <a:p>
                      <a:endParaRPr lang="tr-T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2698">
                <a:tc>
                  <a:txBody>
                    <a:bodyPr/>
                    <a:lstStyle/>
                    <a:p>
                      <a:pPr algn="ctr"/>
                      <a:endParaRPr lang="tr-TR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532" marB="35532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0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Yük</a:t>
                      </a:r>
                    </a:p>
                    <a:p>
                      <a:pPr algn="ctr"/>
                      <a:r>
                        <a:rPr lang="tr-TR" sz="1100" b="0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(MW)</a:t>
                      </a:r>
                      <a:endParaRPr lang="tr-TR" sz="1100" b="0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532" marB="35532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0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Ekonomik PTF (TL/</a:t>
                      </a:r>
                      <a:r>
                        <a:rPr lang="tr-TR" sz="1100" b="0" dirty="0" err="1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MWh</a:t>
                      </a:r>
                      <a:r>
                        <a:rPr lang="tr-TR" sz="1100" b="0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lang="tr-TR" sz="1100" b="0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532" marB="35532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0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Açıklama</a:t>
                      </a:r>
                      <a:endParaRPr lang="tr-TR" sz="1100" b="0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532" marB="35532" anchor="ctr">
                    <a:solidFill>
                      <a:schemeClr val="accent1"/>
                    </a:solidFill>
                  </a:tcPr>
                </a:tc>
              </a:tr>
              <a:tr h="288205">
                <a:tc>
                  <a:txBody>
                    <a:bodyPr/>
                    <a:lstStyle/>
                    <a:p>
                      <a:pPr marL="273050" marR="0" indent="-2730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Baz yük</a:t>
                      </a:r>
                    </a:p>
                  </a:txBody>
                  <a:tcPr marL="91439" marR="91439" marT="35532" marB="35532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indent="-2730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91439" marR="91439" marT="35532" marB="35532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400" dirty="0"/>
                    </a:p>
                  </a:txBody>
                  <a:tcPr marL="91439" marR="91439" marT="35532" marB="35532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indent="-273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Fiyattan bağımsız</a:t>
                      </a:r>
                    </a:p>
                  </a:txBody>
                  <a:tcPr marL="91439" marR="91439" marT="35532" marB="35532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02698">
                <a:tc>
                  <a:txBody>
                    <a:bodyPr/>
                    <a:lstStyle/>
                    <a:p>
                      <a:pPr marL="273050" marR="0" indent="-2730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Ayarlanabilir</a:t>
                      </a:r>
                      <a:r>
                        <a:rPr lang="tr-T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yük</a:t>
                      </a:r>
                      <a:endParaRPr lang="tr-T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35532" marB="35532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indent="-2730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91439" marR="91439" marT="35532" marB="35532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PTF&gt;35</a:t>
                      </a:r>
                      <a:endParaRPr lang="tr-TR" sz="1400" dirty="0"/>
                    </a:p>
                  </a:txBody>
                  <a:tcPr marL="91439" marR="91439" marT="35532" marB="35532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PTF 35 ‘i geçerse fabrikanın bir bölümü kapatılabilir.</a:t>
                      </a:r>
                    </a:p>
                  </a:txBody>
                  <a:tcPr marL="91439" marR="91439" marT="35532" marB="35532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8205">
                <a:tc>
                  <a:txBody>
                    <a:bodyPr/>
                    <a:lstStyle/>
                    <a:p>
                      <a:pPr marL="273050" marR="0" indent="-2730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Ayarlanabilir</a:t>
                      </a:r>
                      <a:r>
                        <a:rPr lang="tr-T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yük</a:t>
                      </a:r>
                      <a:endParaRPr lang="tr-T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35532" marB="35532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indent="-2730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91439" marR="91439" marT="35532" marB="35532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PTF&gt;55</a:t>
                      </a:r>
                      <a:endParaRPr lang="tr-TR" sz="1400" dirty="0"/>
                    </a:p>
                  </a:txBody>
                  <a:tcPr marL="91439" marR="91439" marT="35532" marB="35532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PTF 55’i geçerse alternatif yakıtla ısınabilir.</a:t>
                      </a:r>
                    </a:p>
                  </a:txBody>
                  <a:tcPr marL="91439" marR="91439" marT="35532" marB="35532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8205">
                <a:tc>
                  <a:txBody>
                    <a:bodyPr/>
                    <a:lstStyle/>
                    <a:p>
                      <a:pPr marL="273050" marR="0" indent="-2730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Toplam</a:t>
                      </a:r>
                    </a:p>
                  </a:txBody>
                  <a:tcPr marL="91439" marR="91439" marT="35532" marB="35532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indent="-2730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91439" marR="91439" marT="35532" marB="35532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400" dirty="0"/>
                    </a:p>
                  </a:txBody>
                  <a:tcPr marL="91439" marR="91439" marT="35532" marB="35532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indent="-2730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endParaRPr lang="tr-T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35532" marB="35532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88205">
                <a:tc>
                  <a:txBody>
                    <a:bodyPr/>
                    <a:lstStyle/>
                    <a:p>
                      <a:pPr marL="273050" marR="0" indent="-2730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İkili</a:t>
                      </a:r>
                      <a:r>
                        <a:rPr lang="tr-T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anlaşma</a:t>
                      </a:r>
                      <a:endParaRPr lang="tr-T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35532" marB="35532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indent="-2730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91439" marR="91439" marT="35532" marB="35532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73050" marR="0" indent="-2730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1 yıllık </a:t>
                      </a:r>
                      <a:r>
                        <a:rPr lang="tr-TR" sz="1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alış</a:t>
                      </a:r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anlaşması mevcuttur</a:t>
                      </a:r>
                    </a:p>
                  </a:txBody>
                  <a:tcPr marL="91439" marR="91439" marT="35532" marB="35532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73050" marR="0" indent="-2730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endParaRPr lang="tr-TR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9 Tablo"/>
          <p:cNvGraphicFramePr>
            <a:graphicFrameLocks noGrp="1"/>
          </p:cNvGraphicFramePr>
          <p:nvPr/>
        </p:nvGraphicFramePr>
        <p:xfrm>
          <a:off x="1727200" y="3497313"/>
          <a:ext cx="5916612" cy="864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9187"/>
                <a:gridCol w="818822"/>
                <a:gridCol w="833314"/>
                <a:gridCol w="818822"/>
                <a:gridCol w="818822"/>
                <a:gridCol w="818823"/>
                <a:gridCol w="818822"/>
              </a:tblGrid>
              <a:tr h="288256">
                <a:tc rowSpan="2"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+mn-lt"/>
                          <a:cs typeface="Times New Roman" pitchFamily="18" charset="0"/>
                        </a:rPr>
                        <a:t>Saat</a:t>
                      </a:r>
                      <a:endParaRPr lang="tr-TR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35538" marB="3553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err="1" smtClean="0">
                          <a:latin typeface="+mn-lt"/>
                          <a:cs typeface="Times New Roman" pitchFamily="18" charset="0"/>
                        </a:rPr>
                        <a:t>min</a:t>
                      </a:r>
                      <a:endParaRPr lang="tr-TR" sz="1400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35538" marB="35538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>
                          <a:latin typeface="+mn-lt"/>
                          <a:cs typeface="Times New Roman" pitchFamily="18" charset="0"/>
                        </a:rPr>
                        <a:t>Fiyat (TL/</a:t>
                      </a:r>
                      <a:r>
                        <a:rPr lang="tr-TR" sz="1400" dirty="0" err="1" smtClean="0">
                          <a:latin typeface="+mn-lt"/>
                          <a:cs typeface="Times New Roman" pitchFamily="18" charset="0"/>
                        </a:rPr>
                        <a:t>MWh</a:t>
                      </a:r>
                      <a:r>
                        <a:rPr lang="tr-TR" sz="1400" dirty="0" smtClean="0">
                          <a:latin typeface="+mn-lt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44" marR="91444" marT="35538" marB="3553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r-T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tr-T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tr-T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err="1" smtClean="0">
                          <a:latin typeface="+mn-lt"/>
                          <a:cs typeface="Times New Roman" pitchFamily="18" charset="0"/>
                        </a:rPr>
                        <a:t>max</a:t>
                      </a:r>
                      <a:endParaRPr lang="tr-TR" sz="1400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35538" marB="3553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8256">
                <a:tc vMerge="1">
                  <a:txBody>
                    <a:bodyPr/>
                    <a:lstStyle/>
                    <a:p>
                      <a:pPr algn="ctr"/>
                      <a:endParaRPr lang="tr-T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35538" marB="35538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35.00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35538" marB="35538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35.01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35538" marB="35538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55.00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35538" marB="35538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55.01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35538" marB="35538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500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35538" marB="35538" anchor="ctr">
                    <a:solidFill>
                      <a:schemeClr val="accent1"/>
                    </a:solidFill>
                  </a:tcPr>
                </a:tc>
              </a:tr>
              <a:tr h="288256"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latin typeface="+mn-lt"/>
                          <a:cs typeface="Times New Roman" pitchFamily="18" charset="0"/>
                        </a:rPr>
                        <a:t>0 - 1</a:t>
                      </a:r>
                      <a:endParaRPr lang="tr-TR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35538" marB="35538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+mn-lt"/>
                          <a:cs typeface="Times New Roman" pitchFamily="18" charset="0"/>
                        </a:rPr>
                        <a:t>60</a:t>
                      </a:r>
                      <a:endParaRPr lang="tr-TR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35538" marB="35538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+mn-lt"/>
                          <a:cs typeface="Times New Roman" pitchFamily="18" charset="0"/>
                        </a:rPr>
                        <a:t>60</a:t>
                      </a:r>
                      <a:endParaRPr lang="tr-TR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35538" marB="35538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+mn-lt"/>
                          <a:cs typeface="Times New Roman" pitchFamily="18" charset="0"/>
                        </a:rPr>
                        <a:t>40</a:t>
                      </a:r>
                      <a:endParaRPr lang="tr-TR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35538" marB="35538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+mn-lt"/>
                          <a:cs typeface="Times New Roman" pitchFamily="18" charset="0"/>
                        </a:rPr>
                        <a:t>40</a:t>
                      </a:r>
                      <a:endParaRPr lang="tr-TR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35538" marB="35538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+mn-lt"/>
                          <a:cs typeface="Times New Roman" pitchFamily="18" charset="0"/>
                        </a:rPr>
                        <a:t>20</a:t>
                      </a:r>
                      <a:endParaRPr lang="tr-TR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35538" marB="35538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+mn-lt"/>
                          <a:cs typeface="Times New Roman" pitchFamily="18" charset="0"/>
                        </a:rPr>
                        <a:t>20</a:t>
                      </a:r>
                      <a:endParaRPr lang="tr-TR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35538" marB="35538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638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4294967295"/>
          </p:nvPr>
        </p:nvSpPr>
        <p:spPr>
          <a:xfrm>
            <a:off x="6948264" y="110100"/>
            <a:ext cx="2133600" cy="283733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11</a:t>
            </a:r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>
            <a:off x="2987824" y="482763"/>
            <a:ext cx="61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u="sng" dirty="0">
                <a:solidFill>
                  <a:schemeClr val="bg1"/>
                </a:solidFill>
              </a:rPr>
              <a:t>Teklif Verme Yaklaşımları </a:t>
            </a:r>
            <a:r>
              <a:rPr lang="tr-TR" sz="2000" b="1" u="sng" dirty="0" smtClean="0">
                <a:solidFill>
                  <a:schemeClr val="bg1"/>
                </a:solidFill>
              </a:rPr>
              <a:t>(2/4</a:t>
            </a:r>
            <a:r>
              <a:rPr lang="tr-TR" sz="2000" b="1" u="sng" dirty="0">
                <a:solidFill>
                  <a:schemeClr val="bg1"/>
                </a:solidFill>
              </a:rPr>
              <a:t>)</a:t>
            </a:r>
          </a:p>
        </p:txBody>
      </p:sp>
      <p:graphicFrame>
        <p:nvGraphicFramePr>
          <p:cNvPr id="5" name="5 Tablo"/>
          <p:cNvGraphicFramePr>
            <a:graphicFrameLocks noGrp="1"/>
          </p:cNvGraphicFramePr>
          <p:nvPr/>
        </p:nvGraphicFramePr>
        <p:xfrm>
          <a:off x="500064" y="882039"/>
          <a:ext cx="8072437" cy="18468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8109"/>
                <a:gridCol w="839391"/>
                <a:gridCol w="1214438"/>
                <a:gridCol w="4000499"/>
              </a:tblGrid>
              <a:tr h="288097">
                <a:tc gridSpan="4"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+mn-lt"/>
                          <a:cs typeface="Times New Roman" pitchFamily="18" charset="0"/>
                        </a:rPr>
                        <a:t>PK-B (</a:t>
                      </a:r>
                      <a:r>
                        <a:rPr lang="en-US" sz="1400" dirty="0" err="1" smtClean="0">
                          <a:latin typeface="+mn-lt"/>
                          <a:cs typeface="Times New Roman" pitchFamily="18" charset="0"/>
                        </a:rPr>
                        <a:t>Parakende</a:t>
                      </a:r>
                      <a:r>
                        <a:rPr lang="tr-TR" sz="1400" dirty="0" smtClean="0">
                          <a:latin typeface="+mn-lt"/>
                          <a:cs typeface="Times New Roman" pitchFamily="18" charset="0"/>
                        </a:rPr>
                        <a:t> Satış Şirketi)</a:t>
                      </a:r>
                      <a:endParaRPr lang="tr-TR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519" marB="35519" anchor="ctr"/>
                </a:tc>
                <a:tc hMerge="1">
                  <a:txBody>
                    <a:bodyPr/>
                    <a:lstStyle/>
                    <a:p>
                      <a:endParaRPr lang="tr-T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2635">
                <a:tc>
                  <a:txBody>
                    <a:bodyPr/>
                    <a:lstStyle/>
                    <a:p>
                      <a:pPr algn="ctr"/>
                      <a:endParaRPr lang="tr-TR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519" marB="35519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0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Yük</a:t>
                      </a:r>
                    </a:p>
                    <a:p>
                      <a:pPr algn="ctr"/>
                      <a:r>
                        <a:rPr lang="tr-TR" sz="1100" b="0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(MW)</a:t>
                      </a:r>
                      <a:endParaRPr lang="tr-TR" sz="1100" b="0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519" marB="35519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0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Ekonomik PTF (TL/</a:t>
                      </a:r>
                      <a:r>
                        <a:rPr lang="tr-TR" sz="1100" b="0" dirty="0" err="1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MWh</a:t>
                      </a:r>
                      <a:r>
                        <a:rPr lang="tr-TR" sz="1100" b="0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lang="tr-TR" sz="1100" b="0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519" marB="35519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0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Açıklama</a:t>
                      </a:r>
                      <a:endParaRPr lang="tr-TR" sz="1100" b="0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519" marB="35519" anchor="ctr">
                    <a:solidFill>
                      <a:schemeClr val="accent1"/>
                    </a:solidFill>
                  </a:tcPr>
                </a:tc>
              </a:tr>
              <a:tr h="288097">
                <a:tc>
                  <a:txBody>
                    <a:bodyPr/>
                    <a:lstStyle/>
                    <a:p>
                      <a:pPr marL="273050" marR="0" indent="-2730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Baz yük</a:t>
                      </a:r>
                    </a:p>
                  </a:txBody>
                  <a:tcPr marL="91439" marR="91439" marT="35519" marB="3551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indent="-2730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91439" marR="91439" marT="35519" marB="3551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400" dirty="0"/>
                    </a:p>
                  </a:txBody>
                  <a:tcPr marL="91439" marR="91439" marT="35519" marB="3551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indent="-273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Fiyattan bağımsız</a:t>
                      </a:r>
                    </a:p>
                  </a:txBody>
                  <a:tcPr marL="91439" marR="91439" marT="35519" marB="3551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8097">
                <a:tc>
                  <a:txBody>
                    <a:bodyPr/>
                    <a:lstStyle/>
                    <a:p>
                      <a:pPr marL="273050" marR="0" indent="-2730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Ayarlanabilir</a:t>
                      </a:r>
                      <a:r>
                        <a:rPr lang="tr-T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yük</a:t>
                      </a:r>
                      <a:endParaRPr lang="tr-T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35519" marB="3551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indent="-2730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39" marR="91439" marT="35519" marB="3551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400" dirty="0"/>
                    </a:p>
                  </a:txBody>
                  <a:tcPr marL="91439" marR="91439" marT="35519" marB="3551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tr-TR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35519" marB="3551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8097">
                <a:tc>
                  <a:txBody>
                    <a:bodyPr/>
                    <a:lstStyle/>
                    <a:p>
                      <a:pPr marL="273050" marR="0" indent="-2730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Toplam</a:t>
                      </a:r>
                    </a:p>
                  </a:txBody>
                  <a:tcPr marL="91439" marR="91439" marT="35519" marB="35519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indent="-2730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91439" marR="91439" marT="35519" marB="35519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400" dirty="0"/>
                    </a:p>
                  </a:txBody>
                  <a:tcPr marL="91439" marR="91439" marT="35519" marB="35519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indent="-2730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endParaRPr lang="tr-T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35519" marB="35519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88097">
                <a:tc>
                  <a:txBody>
                    <a:bodyPr/>
                    <a:lstStyle/>
                    <a:p>
                      <a:pPr marL="273050" marR="0" indent="-2730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İkili</a:t>
                      </a:r>
                      <a:r>
                        <a:rPr lang="tr-T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anlaşma</a:t>
                      </a:r>
                      <a:endParaRPr lang="tr-T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35519" marB="3551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indent="-2730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91439" marR="91439" marT="35519" marB="3551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73050" marR="0" indent="-2730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1 yıllık </a:t>
                      </a:r>
                      <a:r>
                        <a:rPr lang="tr-TR" sz="1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alış</a:t>
                      </a:r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anlaşması mevcuttur</a:t>
                      </a:r>
                    </a:p>
                  </a:txBody>
                  <a:tcPr marL="91439" marR="91439" marT="35519" marB="3551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73050" marR="0" indent="-2730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endParaRPr lang="tr-TR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9 Tablo"/>
          <p:cNvGraphicFramePr>
            <a:graphicFrameLocks noGrp="1"/>
          </p:cNvGraphicFramePr>
          <p:nvPr/>
        </p:nvGraphicFramePr>
        <p:xfrm>
          <a:off x="2801938" y="3330774"/>
          <a:ext cx="2627312" cy="1073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9368"/>
                <a:gridCol w="818972"/>
                <a:gridCol w="818972"/>
              </a:tblGrid>
              <a:tr h="497363">
                <a:tc rowSpan="2"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+mn-lt"/>
                          <a:cs typeface="Times New Roman" pitchFamily="18" charset="0"/>
                        </a:rPr>
                        <a:t>Saat</a:t>
                      </a:r>
                      <a:endParaRPr lang="tr-TR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60" marR="91460" marT="35512" marB="35512"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>
                          <a:latin typeface="+mn-lt"/>
                          <a:cs typeface="Times New Roman" pitchFamily="18" charset="0"/>
                        </a:rPr>
                        <a:t>Fiyat (TL/</a:t>
                      </a:r>
                      <a:r>
                        <a:rPr lang="tr-TR" sz="1400" dirty="0" err="1" smtClean="0">
                          <a:latin typeface="+mn-lt"/>
                          <a:cs typeface="Times New Roman" pitchFamily="18" charset="0"/>
                        </a:rPr>
                        <a:t>MWh</a:t>
                      </a:r>
                      <a:r>
                        <a:rPr lang="tr-TR" sz="1400" dirty="0" smtClean="0">
                          <a:latin typeface="+mn-lt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60" marR="91460" marT="35512" marB="35512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8042">
                <a:tc vMerge="1">
                  <a:txBody>
                    <a:bodyPr/>
                    <a:lstStyle/>
                    <a:p>
                      <a:pPr algn="ctr"/>
                      <a:endParaRPr lang="tr-T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60" marR="91460" marT="35512" marB="35512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500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60" marR="91460" marT="35512" marB="35512" anchor="ctr">
                    <a:solidFill>
                      <a:schemeClr val="accent1"/>
                    </a:solidFill>
                  </a:tcPr>
                </a:tc>
              </a:tr>
              <a:tr h="288042"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latin typeface="+mn-lt"/>
                          <a:cs typeface="Times New Roman" pitchFamily="18" charset="0"/>
                        </a:rPr>
                        <a:t>0 - 1</a:t>
                      </a:r>
                      <a:endParaRPr lang="tr-TR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60" marR="91460" marT="35512" marB="35512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+mn-lt"/>
                          <a:cs typeface="Times New Roman" pitchFamily="18" charset="0"/>
                        </a:rPr>
                        <a:t>20</a:t>
                      </a:r>
                      <a:endParaRPr lang="tr-TR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60" marR="91460" marT="35512" marB="35512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+mn-lt"/>
                          <a:cs typeface="Times New Roman" pitchFamily="18" charset="0"/>
                        </a:rPr>
                        <a:t>20</a:t>
                      </a:r>
                      <a:endParaRPr lang="tr-TR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60" marR="91460" marT="35512" marB="35512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638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" y="574868"/>
            <a:ext cx="7572375" cy="4181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8100392" y="4967398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tr-TR" sz="1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Geri Dön</a:t>
            </a:r>
            <a:endParaRPr lang="tr-TR" sz="12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4294967295"/>
          </p:nvPr>
        </p:nvSpPr>
        <p:spPr>
          <a:xfrm>
            <a:off x="6948264" y="110100"/>
            <a:ext cx="2133600" cy="283733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12</a:t>
            </a:r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>
            <a:off x="2987824" y="482763"/>
            <a:ext cx="61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u="sng" dirty="0">
                <a:solidFill>
                  <a:schemeClr val="bg1"/>
                </a:solidFill>
              </a:rPr>
              <a:t>Teklif Verme Yaklaşımları </a:t>
            </a:r>
            <a:r>
              <a:rPr lang="tr-TR" sz="2000" b="1" u="sng" dirty="0" smtClean="0">
                <a:solidFill>
                  <a:schemeClr val="bg1"/>
                </a:solidFill>
              </a:rPr>
              <a:t>(3/4</a:t>
            </a:r>
            <a:r>
              <a:rPr lang="tr-TR" sz="2000" b="1" u="sng" dirty="0">
                <a:solidFill>
                  <a:schemeClr val="bg1"/>
                </a:solidFill>
              </a:rPr>
              <a:t>)</a:t>
            </a:r>
          </a:p>
        </p:txBody>
      </p:sp>
      <p:graphicFrame>
        <p:nvGraphicFramePr>
          <p:cNvPr id="5" name="5 Tablo"/>
          <p:cNvGraphicFramePr>
            <a:graphicFrameLocks noGrp="1"/>
          </p:cNvGraphicFramePr>
          <p:nvPr/>
        </p:nvGraphicFramePr>
        <p:xfrm>
          <a:off x="500064" y="789517"/>
          <a:ext cx="8072437" cy="2681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8109"/>
                <a:gridCol w="839391"/>
                <a:gridCol w="1214438"/>
                <a:gridCol w="4000499"/>
              </a:tblGrid>
              <a:tr h="284278">
                <a:tc gridSpan="4"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+mn-lt"/>
                          <a:cs typeface="Times New Roman" pitchFamily="18" charset="0"/>
                        </a:rPr>
                        <a:t>PK-C (Üretim Şirketi)</a:t>
                      </a:r>
                      <a:endParaRPr lang="tr-TR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534" marB="35534" anchor="ctr"/>
                </a:tc>
                <a:tc hMerge="1">
                  <a:txBody>
                    <a:bodyPr/>
                    <a:lstStyle/>
                    <a:p>
                      <a:endParaRPr lang="tr-T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2728">
                <a:tc>
                  <a:txBody>
                    <a:bodyPr/>
                    <a:lstStyle/>
                    <a:p>
                      <a:pPr algn="ctr"/>
                      <a:endParaRPr lang="tr-TR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534" marB="35534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0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Yük</a:t>
                      </a:r>
                    </a:p>
                    <a:p>
                      <a:pPr algn="ctr"/>
                      <a:r>
                        <a:rPr lang="tr-TR" sz="1100" b="0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(MW)</a:t>
                      </a:r>
                      <a:endParaRPr lang="tr-TR" sz="1100" b="0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534" marB="35534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0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Ekonomik PTF (TL/</a:t>
                      </a:r>
                      <a:r>
                        <a:rPr lang="tr-TR" sz="1100" b="0" dirty="0" err="1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MWh</a:t>
                      </a:r>
                      <a:r>
                        <a:rPr lang="tr-TR" sz="1100" b="0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lang="tr-TR" sz="1100" b="0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534" marB="35534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0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Açıklama</a:t>
                      </a:r>
                      <a:endParaRPr lang="tr-TR" sz="1100" b="0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534" marB="35534" anchor="ctr">
                    <a:solidFill>
                      <a:schemeClr val="accent1"/>
                    </a:solidFill>
                  </a:tcPr>
                </a:tc>
              </a:tr>
              <a:tr h="284278">
                <a:tc>
                  <a:txBody>
                    <a:bodyPr/>
                    <a:lstStyle/>
                    <a:p>
                      <a:pPr marL="273050" marR="0" indent="-2730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Santral 1</a:t>
                      </a:r>
                    </a:p>
                  </a:txBody>
                  <a:tcPr marL="91439" marR="91439" marT="35534" marB="3553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indent="-2730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91439" marR="91439" marT="35534" marB="35534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PTF=20</a:t>
                      </a:r>
                      <a:endParaRPr lang="tr-TR" sz="1400" dirty="0"/>
                    </a:p>
                  </a:txBody>
                  <a:tcPr marL="91439" marR="91439" marT="35534" marB="3553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PTF = 20 olduğunda üretim yapması ekonomiktir.</a:t>
                      </a:r>
                    </a:p>
                  </a:txBody>
                  <a:tcPr marL="91439" marR="91439" marT="35534" marB="3553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4278">
                <a:tc>
                  <a:txBody>
                    <a:bodyPr/>
                    <a:lstStyle/>
                    <a:p>
                      <a:pPr marL="273050" marR="0" indent="-2730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Santral 2</a:t>
                      </a:r>
                    </a:p>
                  </a:txBody>
                  <a:tcPr marL="91439" marR="91439" marT="35534" marB="3553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indent="-2730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91439" marR="91439" marT="35534" marB="35534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PTF=30</a:t>
                      </a:r>
                      <a:endParaRPr lang="tr-TR" sz="1400" dirty="0"/>
                    </a:p>
                  </a:txBody>
                  <a:tcPr marL="91439" marR="91439" marT="35534" marB="3553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PTF = 30 olduğunda üretim yapması ekonomiktir.</a:t>
                      </a:r>
                    </a:p>
                  </a:txBody>
                  <a:tcPr marL="91439" marR="91439" marT="35534" marB="3553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4278">
                <a:tc>
                  <a:txBody>
                    <a:bodyPr/>
                    <a:lstStyle/>
                    <a:p>
                      <a:pPr marL="273050" marR="0" indent="-2730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Santral 3</a:t>
                      </a:r>
                    </a:p>
                  </a:txBody>
                  <a:tcPr marL="91439" marR="91439" marT="35534" marB="3553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indent="-2730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91439" marR="91439" marT="35534" marB="35534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/>
                        <a:t>PTF=40</a:t>
                      </a:r>
                    </a:p>
                  </a:txBody>
                  <a:tcPr marL="91439" marR="91439" marT="35534" marB="3553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PTF = 40 olduğunda üretim yapması ekonomiktir.</a:t>
                      </a:r>
                    </a:p>
                  </a:txBody>
                  <a:tcPr marL="91439" marR="91439" marT="35534" marB="3553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4278">
                <a:tc>
                  <a:txBody>
                    <a:bodyPr/>
                    <a:lstStyle/>
                    <a:p>
                      <a:pPr marL="273050" marR="0" indent="-2730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Santral 4</a:t>
                      </a:r>
                    </a:p>
                  </a:txBody>
                  <a:tcPr marL="91439" marR="91439" marT="35534" marB="3553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indent="-2730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91439" marR="91439" marT="35534" marB="35534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/>
                        <a:t>PTF=45</a:t>
                      </a:r>
                    </a:p>
                  </a:txBody>
                  <a:tcPr marL="91439" marR="91439" marT="35534" marB="3553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PTF =</a:t>
                      </a:r>
                      <a:r>
                        <a:rPr lang="tr-T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45</a:t>
                      </a:r>
                      <a:r>
                        <a:rPr lang="tr-T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olduğunda üretim yapması ekonomiktir.</a:t>
                      </a:r>
                    </a:p>
                  </a:txBody>
                  <a:tcPr marL="91439" marR="91439" marT="35534" marB="3553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4278">
                <a:tc>
                  <a:txBody>
                    <a:bodyPr/>
                    <a:lstStyle/>
                    <a:p>
                      <a:pPr marL="273050" marR="0" indent="-2730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Santral 5</a:t>
                      </a:r>
                    </a:p>
                  </a:txBody>
                  <a:tcPr marL="91439" marR="91439" marT="35534" marB="3553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indent="-2730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91439" marR="91439" marT="35534" marB="35534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/>
                        <a:t>PTF=55</a:t>
                      </a:r>
                    </a:p>
                  </a:txBody>
                  <a:tcPr marL="91439" marR="91439" marT="35534" marB="3553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PTF = 55 olduğunda üretim yapması ekonomiktir.</a:t>
                      </a:r>
                    </a:p>
                  </a:txBody>
                  <a:tcPr marL="91439" marR="91439" marT="35534" marB="3553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4278">
                <a:tc>
                  <a:txBody>
                    <a:bodyPr/>
                    <a:lstStyle/>
                    <a:p>
                      <a:pPr marL="273050" marR="0" indent="-2730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Toplam</a:t>
                      </a:r>
                    </a:p>
                  </a:txBody>
                  <a:tcPr marL="91439" marR="91439" marT="35534" marB="3553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indent="-2730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120</a:t>
                      </a:r>
                    </a:p>
                  </a:txBody>
                  <a:tcPr marL="91439" marR="91439" marT="35534" marB="3553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400" dirty="0"/>
                    </a:p>
                  </a:txBody>
                  <a:tcPr marL="91439" marR="91439" marT="35534" marB="3553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indent="-2730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endParaRPr lang="tr-T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35534" marB="3553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84278">
                <a:tc>
                  <a:txBody>
                    <a:bodyPr/>
                    <a:lstStyle/>
                    <a:p>
                      <a:pPr marL="273050" marR="0" indent="-2730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İkili</a:t>
                      </a:r>
                      <a:r>
                        <a:rPr lang="tr-T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anlaşma</a:t>
                      </a:r>
                      <a:endParaRPr lang="tr-T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35524" marB="3552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indent="-2730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91439" marR="91439" marT="35524" marB="3552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73050" marR="0" indent="-2730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1 yıllık</a:t>
                      </a:r>
                      <a:r>
                        <a:rPr lang="tr-TR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tr-TR" sz="14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s</a:t>
                      </a:r>
                      <a:r>
                        <a:rPr lang="tr-TR" sz="1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atış</a:t>
                      </a:r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anlaşması mevcuttur</a:t>
                      </a:r>
                    </a:p>
                  </a:txBody>
                  <a:tcPr marL="91439" marR="91439" marT="35524" marB="3552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73050" marR="0" indent="-2730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endParaRPr lang="tr-TR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9 Tablo"/>
          <p:cNvGraphicFramePr>
            <a:graphicFrameLocks noGrp="1"/>
          </p:cNvGraphicFramePr>
          <p:nvPr/>
        </p:nvGraphicFramePr>
        <p:xfrm>
          <a:off x="571500" y="3594768"/>
          <a:ext cx="5916612" cy="568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9187"/>
                <a:gridCol w="818822"/>
                <a:gridCol w="833314"/>
                <a:gridCol w="818822"/>
                <a:gridCol w="818822"/>
                <a:gridCol w="818823"/>
                <a:gridCol w="818822"/>
              </a:tblGrid>
              <a:tr h="284350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+mn-lt"/>
                          <a:cs typeface="Times New Roman" pitchFamily="18" charset="0"/>
                        </a:rPr>
                        <a:t>Saat\</a:t>
                      </a:r>
                      <a:r>
                        <a:rPr lang="tr-TR" sz="1400" dirty="0" err="1" smtClean="0">
                          <a:latin typeface="+mn-lt"/>
                          <a:cs typeface="Times New Roman" pitchFamily="18" charset="0"/>
                        </a:rPr>
                        <a:t>Fyt</a:t>
                      </a:r>
                      <a:endParaRPr lang="tr-TR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35544" marB="355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0.00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35544" marB="35544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19.99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35544" marB="35544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20.00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35544" marB="35544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29.99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35544" marB="35544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30.00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35544" marB="35544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39.99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35544" marB="35544" anchor="ctr">
                    <a:solidFill>
                      <a:schemeClr val="accent1"/>
                    </a:solidFill>
                  </a:tcPr>
                </a:tc>
              </a:tr>
              <a:tr h="284350"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latin typeface="+mn-lt"/>
                          <a:cs typeface="Times New Roman" pitchFamily="18" charset="0"/>
                        </a:rPr>
                        <a:t>0 - 1</a:t>
                      </a:r>
                      <a:endParaRPr lang="tr-TR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35544" marB="3554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+mn-lt"/>
                          <a:cs typeface="Times New Roman" pitchFamily="18" charset="0"/>
                        </a:rPr>
                        <a:t>40</a:t>
                      </a:r>
                      <a:endParaRPr lang="tr-TR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35544" marB="3554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+mn-lt"/>
                          <a:cs typeface="Times New Roman" pitchFamily="18" charset="0"/>
                        </a:rPr>
                        <a:t>40</a:t>
                      </a:r>
                      <a:endParaRPr lang="tr-TR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35544" marB="3554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+mn-lt"/>
                          <a:cs typeface="Times New Roman" pitchFamily="18" charset="0"/>
                        </a:rPr>
                        <a:t>20</a:t>
                      </a:r>
                      <a:endParaRPr lang="tr-TR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35544" marB="3554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+mn-lt"/>
                          <a:cs typeface="Times New Roman" pitchFamily="18" charset="0"/>
                        </a:rPr>
                        <a:t>20</a:t>
                      </a:r>
                      <a:endParaRPr lang="tr-TR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35544" marB="3554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lang="tr-TR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35544" marB="3554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lang="tr-TR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35544" marB="3554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4 Tablo"/>
          <p:cNvGraphicFramePr>
            <a:graphicFrameLocks noGrp="1"/>
          </p:cNvGraphicFramePr>
          <p:nvPr/>
        </p:nvGraphicFramePr>
        <p:xfrm>
          <a:off x="571500" y="4385519"/>
          <a:ext cx="5916612" cy="576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9187"/>
                <a:gridCol w="818822"/>
                <a:gridCol w="833314"/>
                <a:gridCol w="818822"/>
                <a:gridCol w="818822"/>
                <a:gridCol w="818823"/>
                <a:gridCol w="818822"/>
              </a:tblGrid>
              <a:tr h="288050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+mn-lt"/>
                          <a:cs typeface="Times New Roman" pitchFamily="18" charset="0"/>
                        </a:rPr>
                        <a:t>Saat\</a:t>
                      </a:r>
                      <a:r>
                        <a:rPr lang="tr-TR" sz="1400" dirty="0" err="1" smtClean="0">
                          <a:latin typeface="+mn-lt"/>
                          <a:cs typeface="Times New Roman" pitchFamily="18" charset="0"/>
                        </a:rPr>
                        <a:t>Fyt</a:t>
                      </a:r>
                      <a:endParaRPr lang="tr-TR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35513" marB="355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40.00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35513" marB="35513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44.99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35513" marB="35513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45.00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35513" marB="35513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54.99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35513" marB="35513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55.00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35513" marB="35513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500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35513" marB="35513" anchor="ctr">
                    <a:solidFill>
                      <a:schemeClr val="accent1"/>
                    </a:solidFill>
                  </a:tcPr>
                </a:tc>
              </a:tr>
              <a:tr h="288050"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latin typeface="+mn-lt"/>
                          <a:cs typeface="Times New Roman" pitchFamily="18" charset="0"/>
                        </a:rPr>
                        <a:t>0 - 1</a:t>
                      </a:r>
                      <a:endParaRPr lang="tr-TR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35513" marB="35513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-40</a:t>
                      </a:r>
                      <a:endParaRPr lang="tr-TR" sz="1400" dirty="0">
                        <a:solidFill>
                          <a:srgbClr val="FF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35513" marB="35513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-40</a:t>
                      </a:r>
                      <a:endParaRPr lang="tr-TR" sz="1400" dirty="0">
                        <a:solidFill>
                          <a:srgbClr val="FF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35513" marB="35513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-60</a:t>
                      </a:r>
                      <a:endParaRPr lang="tr-TR" sz="1400" dirty="0">
                        <a:solidFill>
                          <a:srgbClr val="FF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35513" marB="35513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-60</a:t>
                      </a:r>
                      <a:endParaRPr lang="tr-TR" sz="1400" dirty="0">
                        <a:solidFill>
                          <a:srgbClr val="FF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35513" marB="35513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-120</a:t>
                      </a:r>
                      <a:endParaRPr lang="tr-TR" sz="1400" dirty="0">
                        <a:solidFill>
                          <a:srgbClr val="FF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35513" marB="35513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-120</a:t>
                      </a:r>
                      <a:endParaRPr lang="tr-TR" sz="1400" dirty="0">
                        <a:solidFill>
                          <a:srgbClr val="FF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35513" marB="35513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638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4294967295"/>
          </p:nvPr>
        </p:nvSpPr>
        <p:spPr>
          <a:xfrm>
            <a:off x="6948264" y="110100"/>
            <a:ext cx="2133600" cy="283733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13</a:t>
            </a:r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>
            <a:off x="2987824" y="482763"/>
            <a:ext cx="61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u="sng" dirty="0">
                <a:solidFill>
                  <a:schemeClr val="bg1"/>
                </a:solidFill>
              </a:rPr>
              <a:t>Teklif Verme Yaklaşımları </a:t>
            </a:r>
            <a:r>
              <a:rPr lang="tr-TR" sz="2000" b="1" u="sng" dirty="0" smtClean="0">
                <a:solidFill>
                  <a:schemeClr val="bg1"/>
                </a:solidFill>
              </a:rPr>
              <a:t>(4/4</a:t>
            </a:r>
            <a:r>
              <a:rPr lang="tr-TR" sz="2000" b="1" u="sng" dirty="0">
                <a:solidFill>
                  <a:schemeClr val="bg1"/>
                </a:solidFill>
              </a:rPr>
              <a:t>)</a:t>
            </a:r>
          </a:p>
        </p:txBody>
      </p:sp>
      <p:graphicFrame>
        <p:nvGraphicFramePr>
          <p:cNvPr id="5" name="5 Tablo"/>
          <p:cNvGraphicFramePr>
            <a:graphicFrameLocks noGrp="1"/>
          </p:cNvGraphicFramePr>
          <p:nvPr/>
        </p:nvGraphicFramePr>
        <p:xfrm>
          <a:off x="500064" y="789517"/>
          <a:ext cx="8072437" cy="2397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8109"/>
                <a:gridCol w="839391"/>
                <a:gridCol w="1214438"/>
                <a:gridCol w="4000499"/>
              </a:tblGrid>
              <a:tr h="284218">
                <a:tc gridSpan="4"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+mn-lt"/>
                          <a:cs typeface="Times New Roman" pitchFamily="18" charset="0"/>
                        </a:rPr>
                        <a:t>PK-D (Üretim Şirketi)</a:t>
                      </a:r>
                      <a:endParaRPr lang="tr-TR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524" marB="35524" anchor="ctr"/>
                </a:tc>
                <a:tc hMerge="1">
                  <a:txBody>
                    <a:bodyPr/>
                    <a:lstStyle/>
                    <a:p>
                      <a:endParaRPr lang="tr-T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2646">
                <a:tc>
                  <a:txBody>
                    <a:bodyPr/>
                    <a:lstStyle/>
                    <a:p>
                      <a:pPr algn="ctr"/>
                      <a:endParaRPr lang="tr-TR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524" marB="35524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0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Yük</a:t>
                      </a:r>
                    </a:p>
                    <a:p>
                      <a:pPr algn="ctr"/>
                      <a:r>
                        <a:rPr lang="tr-TR" sz="1100" b="0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(MW)</a:t>
                      </a:r>
                      <a:endParaRPr lang="tr-TR" sz="1100" b="0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524" marB="35524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0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Ekonomik PTF (TL/</a:t>
                      </a:r>
                      <a:r>
                        <a:rPr lang="tr-TR" sz="1100" b="0" dirty="0" err="1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MWh</a:t>
                      </a:r>
                      <a:r>
                        <a:rPr lang="tr-TR" sz="1100" b="0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lang="tr-TR" sz="1100" b="0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524" marB="35524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0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Açıklama</a:t>
                      </a:r>
                      <a:endParaRPr lang="tr-TR" sz="1100" b="0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524" marB="35524" anchor="ctr">
                    <a:solidFill>
                      <a:schemeClr val="accent1"/>
                    </a:solidFill>
                  </a:tcPr>
                </a:tc>
              </a:tr>
              <a:tr h="284218">
                <a:tc>
                  <a:txBody>
                    <a:bodyPr/>
                    <a:lstStyle/>
                    <a:p>
                      <a:pPr marL="273050" marR="0" indent="-2730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Santral 1</a:t>
                      </a:r>
                    </a:p>
                  </a:txBody>
                  <a:tcPr marL="91439" marR="91439" marT="35524" marB="3552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indent="-2730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91439" marR="91439" marT="35524" marB="35524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PTF=30</a:t>
                      </a:r>
                      <a:endParaRPr lang="tr-TR" sz="1400" dirty="0"/>
                    </a:p>
                  </a:txBody>
                  <a:tcPr marL="91439" marR="91439" marT="35524" marB="3552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PTF = 30 olduğunda üretim yapması ekonomiktir.</a:t>
                      </a:r>
                    </a:p>
                  </a:txBody>
                  <a:tcPr marL="91439" marR="91439" marT="35524" marB="3552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4218">
                <a:tc>
                  <a:txBody>
                    <a:bodyPr/>
                    <a:lstStyle/>
                    <a:p>
                      <a:pPr marL="273050" marR="0" indent="-2730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Santral 2</a:t>
                      </a:r>
                    </a:p>
                  </a:txBody>
                  <a:tcPr marL="91439" marR="91439" marT="35524" marB="3552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indent="-2730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91439" marR="91439" marT="35524" marB="35524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PTF=40</a:t>
                      </a:r>
                      <a:endParaRPr lang="tr-TR" sz="1400" dirty="0"/>
                    </a:p>
                  </a:txBody>
                  <a:tcPr marL="91439" marR="91439" marT="35524" marB="3552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PTF = 40 olduğunda üretim yapması ekonomiktir.</a:t>
                      </a:r>
                    </a:p>
                  </a:txBody>
                  <a:tcPr marL="91439" marR="91439" marT="35524" marB="3552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4218">
                <a:tc>
                  <a:txBody>
                    <a:bodyPr/>
                    <a:lstStyle/>
                    <a:p>
                      <a:pPr marL="273050" marR="0" indent="-2730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Santral 3</a:t>
                      </a:r>
                    </a:p>
                  </a:txBody>
                  <a:tcPr marL="91439" marR="91439" marT="35524" marB="3552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indent="-2730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91439" marR="91439" marT="35524" marB="35524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/>
                        <a:t>PTF=45</a:t>
                      </a:r>
                    </a:p>
                  </a:txBody>
                  <a:tcPr marL="91439" marR="91439" marT="35524" marB="3552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PTF = 45 olduğunda üretim yapması ekonomiktir.</a:t>
                      </a:r>
                    </a:p>
                  </a:txBody>
                  <a:tcPr marL="91439" marR="91439" marT="35524" marB="3552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4218">
                <a:tc>
                  <a:txBody>
                    <a:bodyPr/>
                    <a:lstStyle/>
                    <a:p>
                      <a:pPr marL="273050" marR="0" indent="-2730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Santral 4</a:t>
                      </a:r>
                    </a:p>
                  </a:txBody>
                  <a:tcPr marL="91439" marR="91439" marT="35524" marB="3552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indent="-2730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1439" marR="91439" marT="35524" marB="35524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/>
                        <a:t>PTF=50</a:t>
                      </a:r>
                    </a:p>
                  </a:txBody>
                  <a:tcPr marL="91439" marR="91439" marT="35524" marB="3552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PTF =</a:t>
                      </a:r>
                      <a:r>
                        <a:rPr lang="tr-T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50</a:t>
                      </a:r>
                      <a:r>
                        <a:rPr lang="tr-T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olduğunda üretim yapması ekonomiktir.</a:t>
                      </a:r>
                    </a:p>
                  </a:txBody>
                  <a:tcPr marL="91439" marR="91439" marT="35524" marB="3552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4218">
                <a:tc>
                  <a:txBody>
                    <a:bodyPr/>
                    <a:lstStyle/>
                    <a:p>
                      <a:pPr marL="273050" marR="0" indent="-2730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Toplam</a:t>
                      </a:r>
                    </a:p>
                  </a:txBody>
                  <a:tcPr marL="91439" marR="91439" marT="35524" marB="3552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indent="-2730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200</a:t>
                      </a:r>
                    </a:p>
                  </a:txBody>
                  <a:tcPr marL="91439" marR="91439" marT="35524" marB="3552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400" dirty="0"/>
                    </a:p>
                  </a:txBody>
                  <a:tcPr marL="91439" marR="91439" marT="35524" marB="3552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indent="-2730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endParaRPr lang="tr-T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35524" marB="3552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84218">
                <a:tc>
                  <a:txBody>
                    <a:bodyPr/>
                    <a:lstStyle/>
                    <a:p>
                      <a:pPr marL="273050" marR="0" indent="-2730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İkili</a:t>
                      </a:r>
                      <a:r>
                        <a:rPr lang="tr-T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anlaşma</a:t>
                      </a:r>
                      <a:endParaRPr lang="tr-T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35524" marB="3552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indent="-2730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1439" marR="91439" marT="35524" marB="3552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73050" marR="0" indent="-2730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6 aylık </a:t>
                      </a:r>
                      <a:r>
                        <a:rPr lang="tr-TR" sz="1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satış</a:t>
                      </a:r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anlaşması mevcuttur</a:t>
                      </a:r>
                    </a:p>
                  </a:txBody>
                  <a:tcPr marL="91439" marR="91439" marT="35524" marB="3552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73050" marR="0" indent="-2730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endParaRPr lang="tr-TR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9 Tablo"/>
          <p:cNvGraphicFramePr>
            <a:graphicFrameLocks noGrp="1"/>
          </p:cNvGraphicFramePr>
          <p:nvPr/>
        </p:nvGraphicFramePr>
        <p:xfrm>
          <a:off x="571500" y="3594768"/>
          <a:ext cx="5916612" cy="568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9187"/>
                <a:gridCol w="818822"/>
                <a:gridCol w="833314"/>
                <a:gridCol w="818822"/>
                <a:gridCol w="818822"/>
                <a:gridCol w="818823"/>
                <a:gridCol w="818822"/>
              </a:tblGrid>
              <a:tr h="284350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+mn-lt"/>
                          <a:cs typeface="Times New Roman" pitchFamily="18" charset="0"/>
                        </a:rPr>
                        <a:t>Saat\</a:t>
                      </a:r>
                      <a:r>
                        <a:rPr lang="tr-TR" sz="1400" dirty="0" err="1" smtClean="0">
                          <a:latin typeface="+mn-lt"/>
                          <a:cs typeface="Times New Roman" pitchFamily="18" charset="0"/>
                        </a:rPr>
                        <a:t>Fyt</a:t>
                      </a:r>
                      <a:endParaRPr lang="tr-TR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35544" marB="355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0.00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35544" marB="35544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29.99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35544" marB="35544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30.00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35544" marB="35544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39.99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35544" marB="35544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40.00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35544" marB="35544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44.99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35544" marB="35544" anchor="ctr">
                    <a:solidFill>
                      <a:schemeClr val="accent1"/>
                    </a:solidFill>
                  </a:tcPr>
                </a:tc>
              </a:tr>
              <a:tr h="284350"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latin typeface="+mn-lt"/>
                          <a:cs typeface="Times New Roman" pitchFamily="18" charset="0"/>
                        </a:rPr>
                        <a:t>0 - 1</a:t>
                      </a:r>
                      <a:endParaRPr lang="tr-TR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35544" marB="3554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+mn-lt"/>
                          <a:cs typeface="Times New Roman" pitchFamily="18" charset="0"/>
                        </a:rPr>
                        <a:t>100</a:t>
                      </a:r>
                      <a:endParaRPr lang="tr-TR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35544" marB="3554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+mn-lt"/>
                          <a:cs typeface="Times New Roman" pitchFamily="18" charset="0"/>
                        </a:rPr>
                        <a:t>100</a:t>
                      </a:r>
                      <a:endParaRPr lang="tr-TR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35544" marB="3554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+mn-lt"/>
                          <a:cs typeface="Times New Roman" pitchFamily="18" charset="0"/>
                        </a:rPr>
                        <a:t>50</a:t>
                      </a:r>
                      <a:endParaRPr lang="tr-TR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35544" marB="3554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+mn-lt"/>
                          <a:cs typeface="Times New Roman" pitchFamily="18" charset="0"/>
                        </a:rPr>
                        <a:t>50</a:t>
                      </a:r>
                      <a:endParaRPr lang="tr-TR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35544" marB="3554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+mn-lt"/>
                          <a:cs typeface="Times New Roman" pitchFamily="18" charset="0"/>
                        </a:rPr>
                        <a:t>20</a:t>
                      </a:r>
                      <a:endParaRPr lang="tr-TR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35544" marB="3554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+mn-lt"/>
                          <a:cs typeface="Times New Roman" pitchFamily="18" charset="0"/>
                        </a:rPr>
                        <a:t>20</a:t>
                      </a:r>
                      <a:endParaRPr lang="tr-TR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35544" marB="3554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4 Tablo"/>
          <p:cNvGraphicFramePr>
            <a:graphicFrameLocks noGrp="1"/>
          </p:cNvGraphicFramePr>
          <p:nvPr/>
        </p:nvGraphicFramePr>
        <p:xfrm>
          <a:off x="571501" y="4385519"/>
          <a:ext cx="4278313" cy="576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9036"/>
                <a:gridCol w="818697"/>
                <a:gridCol w="833186"/>
                <a:gridCol w="818697"/>
                <a:gridCol w="818697"/>
              </a:tblGrid>
              <a:tr h="288050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+mn-lt"/>
                          <a:cs typeface="Times New Roman" pitchFamily="18" charset="0"/>
                        </a:rPr>
                        <a:t>Saat\</a:t>
                      </a:r>
                      <a:r>
                        <a:rPr lang="tr-TR" sz="1400" dirty="0" err="1" smtClean="0">
                          <a:latin typeface="+mn-lt"/>
                          <a:cs typeface="Times New Roman" pitchFamily="18" charset="0"/>
                        </a:rPr>
                        <a:t>Fyt</a:t>
                      </a:r>
                      <a:endParaRPr lang="tr-TR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30" marR="91430" marT="35513" marB="355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45.00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0" marR="91430" marT="35513" marB="35513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49.99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0" marR="91430" marT="35513" marB="35513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50.00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0" marR="91430" marT="35513" marB="35513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500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0" marR="91430" marT="35513" marB="35513" anchor="ctr">
                    <a:solidFill>
                      <a:schemeClr val="accent1"/>
                    </a:solidFill>
                  </a:tcPr>
                </a:tc>
              </a:tr>
              <a:tr h="288050"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latin typeface="+mn-lt"/>
                          <a:cs typeface="Times New Roman" pitchFamily="18" charset="0"/>
                        </a:rPr>
                        <a:t>0 - 1</a:t>
                      </a:r>
                      <a:endParaRPr lang="tr-TR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30" marR="91430" marT="35513" marB="35513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lang="tr-TR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30" marR="91430" marT="35513" marB="35513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lang="tr-TR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30" marR="91430" marT="35513" marB="35513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-100</a:t>
                      </a:r>
                      <a:endParaRPr lang="tr-TR" sz="1400" dirty="0">
                        <a:solidFill>
                          <a:srgbClr val="FF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0" marR="91430" marT="35513" marB="35513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-100</a:t>
                      </a:r>
                      <a:endParaRPr lang="tr-TR" sz="1400" dirty="0">
                        <a:solidFill>
                          <a:srgbClr val="FF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0" marR="91430" marT="35513" marB="35513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638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4294967295"/>
          </p:nvPr>
        </p:nvSpPr>
        <p:spPr>
          <a:xfrm>
            <a:off x="6948264" y="110100"/>
            <a:ext cx="2133600" cy="283733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14</a:t>
            </a:r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>
            <a:off x="2987824" y="482763"/>
            <a:ext cx="61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u="sng" dirty="0" smtClean="0">
                <a:solidFill>
                  <a:schemeClr val="bg1"/>
                </a:solidFill>
              </a:rPr>
              <a:t>PTF Hesabı</a:t>
            </a:r>
            <a:endParaRPr lang="tr-TR" sz="2000" b="1" u="sng" dirty="0">
              <a:solidFill>
                <a:schemeClr val="bg1"/>
              </a:solidFill>
            </a:endParaRPr>
          </a:p>
        </p:txBody>
      </p:sp>
      <p:graphicFrame>
        <p:nvGraphicFramePr>
          <p:cNvPr id="5" name="9 Tablo"/>
          <p:cNvGraphicFramePr>
            <a:graphicFrameLocks noGrp="1"/>
          </p:cNvGraphicFramePr>
          <p:nvPr/>
        </p:nvGraphicFramePr>
        <p:xfrm>
          <a:off x="285751" y="832694"/>
          <a:ext cx="8643937" cy="284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1186"/>
                <a:gridCol w="845309"/>
                <a:gridCol w="860271"/>
                <a:gridCol w="845309"/>
                <a:gridCol w="845309"/>
                <a:gridCol w="845311"/>
                <a:gridCol w="845311"/>
                <a:gridCol w="845311"/>
                <a:gridCol w="845311"/>
                <a:gridCol w="845309"/>
              </a:tblGrid>
              <a:tr h="284103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+mn-lt"/>
                          <a:cs typeface="Times New Roman" pitchFamily="18" charset="0"/>
                        </a:rPr>
                        <a:t>Fiyat</a:t>
                      </a:r>
                      <a:endParaRPr lang="tr-TR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467" marB="354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0.00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467" marB="35467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19.99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467" marB="35467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20.00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467" marB="35467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29.99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467" marB="35467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30.00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467" marB="35467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35.00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467" marB="35467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35.01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467" marB="35467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39.99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467" marB="35467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40.00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467" marB="35467" anchor="ctr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7 Tablo"/>
          <p:cNvGraphicFramePr>
            <a:graphicFrameLocks noGrp="1"/>
          </p:cNvGraphicFramePr>
          <p:nvPr/>
        </p:nvGraphicFramePr>
        <p:xfrm>
          <a:off x="285751" y="1110258"/>
          <a:ext cx="8643937" cy="284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1186"/>
                <a:gridCol w="845309"/>
                <a:gridCol w="860271"/>
                <a:gridCol w="845309"/>
                <a:gridCol w="845309"/>
                <a:gridCol w="845311"/>
                <a:gridCol w="845311"/>
                <a:gridCol w="845311"/>
                <a:gridCol w="845311"/>
                <a:gridCol w="845309"/>
              </a:tblGrid>
              <a:tr h="284103"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PK -A</a:t>
                      </a:r>
                      <a:endParaRPr lang="tr-TR" sz="14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467" marB="3546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60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467" marB="3546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60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467" marB="3546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60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467" marB="3546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60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467" marB="3546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60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467" marB="3546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60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467" marB="3546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467" marB="3546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467" marB="3546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467" marB="3546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8 Tablo"/>
          <p:cNvGraphicFramePr>
            <a:graphicFrameLocks noGrp="1"/>
          </p:cNvGraphicFramePr>
          <p:nvPr/>
        </p:nvGraphicFramePr>
        <p:xfrm>
          <a:off x="285751" y="1387823"/>
          <a:ext cx="8643937" cy="284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1186"/>
                <a:gridCol w="845309"/>
                <a:gridCol w="860271"/>
                <a:gridCol w="845309"/>
                <a:gridCol w="845309"/>
                <a:gridCol w="845311"/>
                <a:gridCol w="845311"/>
                <a:gridCol w="845311"/>
                <a:gridCol w="845311"/>
                <a:gridCol w="845309"/>
              </a:tblGrid>
              <a:tr h="284103"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PK -B</a:t>
                      </a:r>
                      <a:endParaRPr lang="tr-TR" sz="14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467" marB="3546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467" marB="3546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467" marB="3546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467" marB="3546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467" marB="3546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467" marB="3546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467" marB="3546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467" marB="3546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467" marB="3546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467" marB="3546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10 Tablo"/>
          <p:cNvGraphicFramePr>
            <a:graphicFrameLocks noGrp="1"/>
          </p:cNvGraphicFramePr>
          <p:nvPr/>
        </p:nvGraphicFramePr>
        <p:xfrm>
          <a:off x="285751" y="1665387"/>
          <a:ext cx="8643937" cy="284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1186"/>
                <a:gridCol w="845309"/>
                <a:gridCol w="860271"/>
                <a:gridCol w="845309"/>
                <a:gridCol w="845309"/>
                <a:gridCol w="845311"/>
                <a:gridCol w="845311"/>
                <a:gridCol w="845311"/>
                <a:gridCol w="845311"/>
                <a:gridCol w="845309"/>
              </a:tblGrid>
              <a:tr h="284103"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PK -C</a:t>
                      </a:r>
                      <a:endParaRPr lang="tr-TR" sz="14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467" marB="3546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467" marB="3546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467" marB="3546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467" marB="3546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467" marB="3546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467" marB="3546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467" marB="3546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467" marB="3546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467" marB="3546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-40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467" marB="3546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11 Tablo"/>
          <p:cNvGraphicFramePr>
            <a:graphicFrameLocks noGrp="1"/>
          </p:cNvGraphicFramePr>
          <p:nvPr/>
        </p:nvGraphicFramePr>
        <p:xfrm>
          <a:off x="285751" y="1942952"/>
          <a:ext cx="8643937" cy="284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1186"/>
                <a:gridCol w="845309"/>
                <a:gridCol w="860271"/>
                <a:gridCol w="845309"/>
                <a:gridCol w="845309"/>
                <a:gridCol w="845311"/>
                <a:gridCol w="845311"/>
                <a:gridCol w="845311"/>
                <a:gridCol w="845311"/>
                <a:gridCol w="845309"/>
              </a:tblGrid>
              <a:tr h="284103"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PK -D</a:t>
                      </a:r>
                      <a:endParaRPr lang="tr-TR" sz="14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467" marB="3546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100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467" marB="3546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100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467" marB="3546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100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467" marB="3546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100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467" marB="3546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50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467" marB="3546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50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467" marB="3546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50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467" marB="3546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50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467" marB="3546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467" marB="3546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12 Tablo"/>
          <p:cNvGraphicFramePr>
            <a:graphicFrameLocks noGrp="1"/>
          </p:cNvGraphicFramePr>
          <p:nvPr/>
        </p:nvGraphicFramePr>
        <p:xfrm>
          <a:off x="285751" y="2220516"/>
          <a:ext cx="8643937" cy="284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1186"/>
                <a:gridCol w="845309"/>
                <a:gridCol w="860271"/>
                <a:gridCol w="845309"/>
                <a:gridCol w="845309"/>
                <a:gridCol w="845311"/>
                <a:gridCol w="845311"/>
                <a:gridCol w="845311"/>
                <a:gridCol w="845311"/>
                <a:gridCol w="845309"/>
              </a:tblGrid>
              <a:tr h="284103"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Alış</a:t>
                      </a:r>
                      <a:endParaRPr lang="tr-TR" sz="14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467" marB="35467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220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467" marB="35467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220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467" marB="35467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200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467" marB="35467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200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467" marB="35467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130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467" marB="35467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130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467" marB="35467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110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467" marB="35467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110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467" marB="35467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80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467" marB="35467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13 Tablo"/>
          <p:cNvGraphicFramePr>
            <a:graphicFrameLocks noGrp="1"/>
          </p:cNvGraphicFramePr>
          <p:nvPr/>
        </p:nvGraphicFramePr>
        <p:xfrm>
          <a:off x="285751" y="2498081"/>
          <a:ext cx="8643937" cy="284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1186"/>
                <a:gridCol w="845309"/>
                <a:gridCol w="860271"/>
                <a:gridCol w="845309"/>
                <a:gridCol w="845309"/>
                <a:gridCol w="845311"/>
                <a:gridCol w="845311"/>
                <a:gridCol w="845311"/>
                <a:gridCol w="845311"/>
                <a:gridCol w="845309"/>
              </a:tblGrid>
              <a:tr h="284103"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Satış</a:t>
                      </a:r>
                      <a:endParaRPr lang="tr-TR" sz="14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467" marB="35467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467" marB="35467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467" marB="35467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467" marB="35467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467" marB="35467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467" marB="35467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467" marB="35467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467" marB="35467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467" marB="35467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-40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467" marB="35467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14 Tablo"/>
          <p:cNvGraphicFramePr>
            <a:graphicFrameLocks noGrp="1"/>
          </p:cNvGraphicFramePr>
          <p:nvPr/>
        </p:nvGraphicFramePr>
        <p:xfrm>
          <a:off x="357189" y="2936016"/>
          <a:ext cx="7799385" cy="284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1285"/>
                <a:gridCol w="845391"/>
                <a:gridCol w="860355"/>
                <a:gridCol w="845391"/>
                <a:gridCol w="845391"/>
                <a:gridCol w="845393"/>
                <a:gridCol w="845393"/>
                <a:gridCol w="845393"/>
                <a:gridCol w="845393"/>
              </a:tblGrid>
              <a:tr h="284103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+mn-lt"/>
                          <a:cs typeface="Times New Roman" pitchFamily="18" charset="0"/>
                        </a:rPr>
                        <a:t>Fiyat</a:t>
                      </a:r>
                      <a:endParaRPr lang="tr-TR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8" marR="91448" marT="35467" marB="354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44.99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8" marR="91448" marT="35467" marB="35467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45.00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8" marR="91448" marT="35467" marB="35467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49.99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8" marR="91448" marT="35467" marB="35467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50.00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8" marR="91448" marT="35467" marB="35467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54.99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8" marR="91448" marT="35467" marB="35467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55.00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8" marR="91448" marT="35467" marB="35467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55.01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8" marR="91448" marT="35467" marB="35467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500.00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8" marR="91448" marT="35467" marB="35467" anchor="ctr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15 Tablo"/>
          <p:cNvGraphicFramePr>
            <a:graphicFrameLocks noGrp="1"/>
          </p:cNvGraphicFramePr>
          <p:nvPr/>
        </p:nvGraphicFramePr>
        <p:xfrm>
          <a:off x="357189" y="3213580"/>
          <a:ext cx="7799385" cy="284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1285"/>
                <a:gridCol w="845391"/>
                <a:gridCol w="860355"/>
                <a:gridCol w="845391"/>
                <a:gridCol w="845391"/>
                <a:gridCol w="845393"/>
                <a:gridCol w="845393"/>
                <a:gridCol w="845393"/>
                <a:gridCol w="845393"/>
              </a:tblGrid>
              <a:tr h="284103"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PK -A</a:t>
                      </a:r>
                      <a:endParaRPr lang="tr-TR" sz="14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8" marR="91448" marT="35467" marB="3546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8" marR="91448" marT="35467" marB="3546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8" marR="91448" marT="35467" marB="3546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8" marR="91448" marT="35467" marB="3546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8" marR="91448" marT="35467" marB="3546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8" marR="91448" marT="35467" marB="3546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8" marR="91448" marT="35467" marB="3546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8" marR="91448" marT="35467" marB="3546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8" marR="91448" marT="35467" marB="3546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16 Tablo"/>
          <p:cNvGraphicFramePr>
            <a:graphicFrameLocks noGrp="1"/>
          </p:cNvGraphicFramePr>
          <p:nvPr/>
        </p:nvGraphicFramePr>
        <p:xfrm>
          <a:off x="357189" y="3491144"/>
          <a:ext cx="7799385" cy="284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1285"/>
                <a:gridCol w="845391"/>
                <a:gridCol w="860355"/>
                <a:gridCol w="845391"/>
                <a:gridCol w="845391"/>
                <a:gridCol w="845393"/>
                <a:gridCol w="845393"/>
                <a:gridCol w="845393"/>
                <a:gridCol w="845393"/>
              </a:tblGrid>
              <a:tr h="284103"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PK -B</a:t>
                      </a:r>
                      <a:endParaRPr lang="tr-TR" sz="14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8" marR="91448" marT="35467" marB="3546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8" marR="91448" marT="35467" marB="3546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8" marR="91448" marT="35467" marB="3546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8" marR="91448" marT="35467" marB="3546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8" marR="91448" marT="35467" marB="3546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8" marR="91448" marT="35467" marB="3546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8" marR="91448" marT="35467" marB="3546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8" marR="91448" marT="35467" marB="3546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8" marR="91448" marT="35467" marB="3546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17 Tablo"/>
          <p:cNvGraphicFramePr>
            <a:graphicFrameLocks noGrp="1"/>
          </p:cNvGraphicFramePr>
          <p:nvPr/>
        </p:nvGraphicFramePr>
        <p:xfrm>
          <a:off x="357189" y="3768709"/>
          <a:ext cx="7799385" cy="284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1285"/>
                <a:gridCol w="845391"/>
                <a:gridCol w="860355"/>
                <a:gridCol w="845391"/>
                <a:gridCol w="845391"/>
                <a:gridCol w="845393"/>
                <a:gridCol w="845393"/>
                <a:gridCol w="845393"/>
                <a:gridCol w="845393"/>
              </a:tblGrid>
              <a:tr h="284103"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PK -C</a:t>
                      </a:r>
                      <a:endParaRPr lang="tr-TR" sz="14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8" marR="91448" marT="35467" marB="3546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-40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8" marR="91448" marT="35467" marB="3546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-60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8" marR="91448" marT="35467" marB="3546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-60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8" marR="91448" marT="35467" marB="3546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-60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8" marR="91448" marT="35467" marB="3546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-60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8" marR="91448" marT="35467" marB="3546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-120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8" marR="91448" marT="35467" marB="3546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-120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8" marR="91448" marT="35467" marB="3546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-120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8" marR="91448" marT="35467" marB="3546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18 Tablo"/>
          <p:cNvGraphicFramePr>
            <a:graphicFrameLocks noGrp="1"/>
          </p:cNvGraphicFramePr>
          <p:nvPr/>
        </p:nvGraphicFramePr>
        <p:xfrm>
          <a:off x="357189" y="4046273"/>
          <a:ext cx="7799385" cy="284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1285"/>
                <a:gridCol w="845391"/>
                <a:gridCol w="860355"/>
                <a:gridCol w="845391"/>
                <a:gridCol w="845391"/>
                <a:gridCol w="845393"/>
                <a:gridCol w="845393"/>
                <a:gridCol w="845393"/>
                <a:gridCol w="845393"/>
              </a:tblGrid>
              <a:tr h="284103"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PK -D</a:t>
                      </a:r>
                      <a:endParaRPr lang="tr-TR" sz="14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8" marR="91448" marT="35467" marB="3546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8" marR="91448" marT="35467" marB="3546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8" marR="91448" marT="35467" marB="3546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8" marR="91448" marT="35467" marB="3546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-100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8" marR="91448" marT="35467" marB="3546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-100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8" marR="91448" marT="35467" marB="3546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-100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8" marR="91448" marT="35467" marB="3546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-100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8" marR="91448" marT="35467" marB="3546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-100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8" marR="91448" marT="35467" marB="3546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19 Tablo"/>
          <p:cNvGraphicFramePr>
            <a:graphicFrameLocks noGrp="1"/>
          </p:cNvGraphicFramePr>
          <p:nvPr/>
        </p:nvGraphicFramePr>
        <p:xfrm>
          <a:off x="357189" y="4323838"/>
          <a:ext cx="7799385" cy="284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1285"/>
                <a:gridCol w="845391"/>
                <a:gridCol w="860355"/>
                <a:gridCol w="845391"/>
                <a:gridCol w="845391"/>
                <a:gridCol w="845393"/>
                <a:gridCol w="845393"/>
                <a:gridCol w="845393"/>
                <a:gridCol w="845393"/>
              </a:tblGrid>
              <a:tr h="284103"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Alış</a:t>
                      </a:r>
                      <a:endParaRPr lang="tr-TR" sz="14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8" marR="91448" marT="35467" marB="35467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80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8" marR="91448" marT="35467" marB="35467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60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8" marR="91448" marT="35467" marB="35467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60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8" marR="91448" marT="35467" marB="35467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60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8" marR="91448" marT="35467" marB="35467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60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8" marR="91448" marT="35467" marB="35467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60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8" marR="91448" marT="35467" marB="35467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8" marR="91448" marT="35467" marB="35467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8" marR="91448" marT="35467" marB="35467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20 Tablo"/>
          <p:cNvGraphicFramePr>
            <a:graphicFrameLocks noGrp="1"/>
          </p:cNvGraphicFramePr>
          <p:nvPr/>
        </p:nvGraphicFramePr>
        <p:xfrm>
          <a:off x="357189" y="4601402"/>
          <a:ext cx="7799385" cy="284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1285"/>
                <a:gridCol w="845391"/>
                <a:gridCol w="860355"/>
                <a:gridCol w="845391"/>
                <a:gridCol w="845391"/>
                <a:gridCol w="845393"/>
                <a:gridCol w="845393"/>
                <a:gridCol w="845393"/>
                <a:gridCol w="845393"/>
              </a:tblGrid>
              <a:tr h="284103"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Satış</a:t>
                      </a:r>
                      <a:endParaRPr lang="tr-TR" sz="14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8" marR="91448" marT="35467" marB="35467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-40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8" marR="91448" marT="35467" marB="35467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-60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8" marR="91448" marT="35467" marB="35467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-60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8" marR="91448" marT="35467" marB="35467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-160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8" marR="91448" marT="35467" marB="35467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-160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8" marR="91448" marT="35467" marB="35467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-220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8" marR="91448" marT="35467" marB="35467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-220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8" marR="91448" marT="35467" marB="35467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-220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8" marR="91448" marT="35467" marB="35467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Rectangle 208"/>
          <p:cNvSpPr>
            <a:spLocks noChangeArrowheads="1"/>
          </p:cNvSpPr>
          <p:nvPr/>
        </p:nvSpPr>
        <p:spPr bwMode="auto">
          <a:xfrm>
            <a:off x="2357439" y="2997696"/>
            <a:ext cx="1500187" cy="1831926"/>
          </a:xfrm>
          <a:prstGeom prst="rect">
            <a:avLst/>
          </a:prstGeom>
          <a:solidFill>
            <a:schemeClr val="bg2">
              <a:alpha val="30196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" name="22 Metin kutusu"/>
          <p:cNvSpPr txBox="1"/>
          <p:nvPr/>
        </p:nvSpPr>
        <p:spPr>
          <a:xfrm>
            <a:off x="2428875" y="4914742"/>
            <a:ext cx="1428750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tr-TR" b="1" dirty="0">
                <a:solidFill>
                  <a:srgbClr val="FF0000"/>
                </a:solidFill>
                <a:latin typeface="+mn-lt"/>
              </a:rPr>
              <a:t>PTF:47.50</a:t>
            </a:r>
          </a:p>
        </p:txBody>
      </p:sp>
    </p:spTree>
    <p:extLst>
      <p:ext uri="{BB962C8B-B14F-4D97-AF65-F5344CB8AC3E}">
        <p14:creationId xmlns:p14="http://schemas.microsoft.com/office/powerpoint/2010/main" val="294638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4294967295"/>
          </p:nvPr>
        </p:nvSpPr>
        <p:spPr>
          <a:xfrm>
            <a:off x="6948264" y="110100"/>
            <a:ext cx="2133600" cy="283733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15</a:t>
            </a:r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>
            <a:off x="2987824" y="482763"/>
            <a:ext cx="61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u="sng" dirty="0" smtClean="0">
                <a:solidFill>
                  <a:schemeClr val="bg1"/>
                </a:solidFill>
              </a:rPr>
              <a:t>PTF Hesabı</a:t>
            </a:r>
            <a:endParaRPr lang="tr-TR" sz="2000" b="1" u="sng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789" y="2662152"/>
            <a:ext cx="4168775" cy="2556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9 Tablo"/>
          <p:cNvGraphicFramePr>
            <a:graphicFrameLocks noGrp="1"/>
          </p:cNvGraphicFramePr>
          <p:nvPr/>
        </p:nvGraphicFramePr>
        <p:xfrm>
          <a:off x="285751" y="832694"/>
          <a:ext cx="8643937" cy="284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1186"/>
                <a:gridCol w="845309"/>
                <a:gridCol w="860271"/>
                <a:gridCol w="845309"/>
                <a:gridCol w="845309"/>
                <a:gridCol w="845311"/>
                <a:gridCol w="845311"/>
                <a:gridCol w="845311"/>
                <a:gridCol w="845311"/>
                <a:gridCol w="845309"/>
              </a:tblGrid>
              <a:tr h="284103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+mn-lt"/>
                          <a:cs typeface="Times New Roman" pitchFamily="18" charset="0"/>
                        </a:rPr>
                        <a:t>Fiyat</a:t>
                      </a:r>
                      <a:endParaRPr lang="tr-TR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467" marB="354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0.00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467" marB="35467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19.99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467" marB="35467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20.00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467" marB="35467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29.99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467" marB="35467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30.00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467" marB="35467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35.00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467" marB="35467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35.01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467" marB="35467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39.99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467" marB="35467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40.00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467" marB="35467" anchor="ctr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12 Tablo"/>
          <p:cNvGraphicFramePr>
            <a:graphicFrameLocks noGrp="1"/>
          </p:cNvGraphicFramePr>
          <p:nvPr/>
        </p:nvGraphicFramePr>
        <p:xfrm>
          <a:off x="285751" y="1110258"/>
          <a:ext cx="8643937" cy="284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1186"/>
                <a:gridCol w="845309"/>
                <a:gridCol w="860271"/>
                <a:gridCol w="845309"/>
                <a:gridCol w="845309"/>
                <a:gridCol w="845311"/>
                <a:gridCol w="845311"/>
                <a:gridCol w="845311"/>
                <a:gridCol w="845311"/>
                <a:gridCol w="845309"/>
              </a:tblGrid>
              <a:tr h="284103"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Alış</a:t>
                      </a:r>
                      <a:endParaRPr lang="tr-TR" sz="14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467" marB="35467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220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467" marB="35467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220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467" marB="35467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200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467" marB="35467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200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467" marB="35467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130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467" marB="35467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130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467" marB="35467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110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467" marB="35467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110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467" marB="35467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80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467" marB="35467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13 Tablo"/>
          <p:cNvGraphicFramePr>
            <a:graphicFrameLocks noGrp="1"/>
          </p:cNvGraphicFramePr>
          <p:nvPr/>
        </p:nvGraphicFramePr>
        <p:xfrm>
          <a:off x="285751" y="1387823"/>
          <a:ext cx="8643937" cy="284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1186"/>
                <a:gridCol w="845309"/>
                <a:gridCol w="860271"/>
                <a:gridCol w="845309"/>
                <a:gridCol w="845309"/>
                <a:gridCol w="845311"/>
                <a:gridCol w="845311"/>
                <a:gridCol w="845311"/>
                <a:gridCol w="845311"/>
                <a:gridCol w="845309"/>
              </a:tblGrid>
              <a:tr h="284103"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Satış</a:t>
                      </a:r>
                      <a:endParaRPr lang="tr-TR" sz="14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467" marB="35467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467" marB="35467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467" marB="35467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467" marB="35467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467" marB="35467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467" marB="35467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467" marB="35467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467" marB="35467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467" marB="35467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-40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467" marB="35467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14 Tablo"/>
          <p:cNvGraphicFramePr>
            <a:graphicFrameLocks noGrp="1"/>
          </p:cNvGraphicFramePr>
          <p:nvPr/>
        </p:nvGraphicFramePr>
        <p:xfrm>
          <a:off x="357189" y="1776413"/>
          <a:ext cx="7799385" cy="284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1285"/>
                <a:gridCol w="845391"/>
                <a:gridCol w="860355"/>
                <a:gridCol w="845391"/>
                <a:gridCol w="845391"/>
                <a:gridCol w="845393"/>
                <a:gridCol w="845393"/>
                <a:gridCol w="845393"/>
                <a:gridCol w="845393"/>
              </a:tblGrid>
              <a:tr h="284103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+mn-lt"/>
                          <a:cs typeface="Times New Roman" pitchFamily="18" charset="0"/>
                        </a:rPr>
                        <a:t>Fiyat</a:t>
                      </a:r>
                      <a:endParaRPr lang="tr-TR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8" marR="91448" marT="35467" marB="354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44.99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8" marR="91448" marT="35467" marB="35467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45.00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8" marR="91448" marT="35467" marB="35467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49.99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8" marR="91448" marT="35467" marB="35467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50.00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8" marR="91448" marT="35467" marB="35467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54.99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8" marR="91448" marT="35467" marB="35467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55.00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8" marR="91448" marT="35467" marB="35467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55.01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8" marR="91448" marT="35467" marB="35467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500.00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8" marR="91448" marT="35467" marB="35467" anchor="ctr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19 Tablo"/>
          <p:cNvGraphicFramePr>
            <a:graphicFrameLocks noGrp="1"/>
          </p:cNvGraphicFramePr>
          <p:nvPr/>
        </p:nvGraphicFramePr>
        <p:xfrm>
          <a:off x="357189" y="2053978"/>
          <a:ext cx="7799385" cy="284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1285"/>
                <a:gridCol w="845391"/>
                <a:gridCol w="860355"/>
                <a:gridCol w="845391"/>
                <a:gridCol w="845391"/>
                <a:gridCol w="845393"/>
                <a:gridCol w="845393"/>
                <a:gridCol w="845393"/>
                <a:gridCol w="845393"/>
              </a:tblGrid>
              <a:tr h="284103"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Alış</a:t>
                      </a:r>
                      <a:endParaRPr lang="tr-TR" sz="14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8" marR="91448" marT="35467" marB="35467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80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8" marR="91448" marT="35467" marB="35467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60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8" marR="91448" marT="35467" marB="35467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60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8" marR="91448" marT="35467" marB="35467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60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8" marR="91448" marT="35467" marB="35467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60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8" marR="91448" marT="35467" marB="35467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60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8" marR="91448" marT="35467" marB="35467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8" marR="91448" marT="35467" marB="35467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8" marR="91448" marT="35467" marB="35467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20 Tablo"/>
          <p:cNvGraphicFramePr>
            <a:graphicFrameLocks noGrp="1"/>
          </p:cNvGraphicFramePr>
          <p:nvPr/>
        </p:nvGraphicFramePr>
        <p:xfrm>
          <a:off x="357189" y="2331542"/>
          <a:ext cx="7799385" cy="284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1285"/>
                <a:gridCol w="845391"/>
                <a:gridCol w="860355"/>
                <a:gridCol w="845391"/>
                <a:gridCol w="845391"/>
                <a:gridCol w="845393"/>
                <a:gridCol w="845393"/>
                <a:gridCol w="845393"/>
                <a:gridCol w="845393"/>
              </a:tblGrid>
              <a:tr h="284103"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Satış</a:t>
                      </a:r>
                      <a:endParaRPr lang="tr-TR" sz="14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8" marR="91448" marT="35467" marB="35467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-40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8" marR="91448" marT="35467" marB="35467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-60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8" marR="91448" marT="35467" marB="35467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-60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8" marR="91448" marT="35467" marB="35467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-160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8" marR="91448" marT="35467" marB="35467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-160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8" marR="91448" marT="35467" marB="35467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-220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8" marR="91448" marT="35467" marB="35467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-220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8" marR="91448" marT="35467" marB="35467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-220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8" marR="91448" marT="35467" marB="35467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Rectangle 208"/>
          <p:cNvSpPr>
            <a:spLocks noChangeArrowheads="1"/>
          </p:cNvSpPr>
          <p:nvPr/>
        </p:nvSpPr>
        <p:spPr bwMode="auto">
          <a:xfrm>
            <a:off x="2357439" y="1776413"/>
            <a:ext cx="1500187" cy="832694"/>
          </a:xfrm>
          <a:prstGeom prst="rect">
            <a:avLst/>
          </a:prstGeom>
          <a:solidFill>
            <a:schemeClr val="bg2">
              <a:alpha val="30196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" name="22 Metin kutusu"/>
          <p:cNvSpPr txBox="1"/>
          <p:nvPr/>
        </p:nvSpPr>
        <p:spPr>
          <a:xfrm>
            <a:off x="500063" y="3497313"/>
            <a:ext cx="1428750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tr-TR" b="1" dirty="0">
                <a:solidFill>
                  <a:srgbClr val="FF0000"/>
                </a:solidFill>
                <a:latin typeface="+mn-lt"/>
              </a:rPr>
              <a:t>PTF:47.50</a:t>
            </a:r>
          </a:p>
        </p:txBody>
      </p:sp>
      <p:sp>
        <p:nvSpPr>
          <p:cNvPr id="14" name="23 Metin kutusu"/>
          <p:cNvSpPr txBox="1"/>
          <p:nvPr/>
        </p:nvSpPr>
        <p:spPr>
          <a:xfrm>
            <a:off x="500063" y="3885903"/>
            <a:ext cx="1428750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tr-TR" b="1" dirty="0">
                <a:solidFill>
                  <a:srgbClr val="FF0000"/>
                </a:solidFill>
                <a:latin typeface="+mn-lt"/>
              </a:rPr>
              <a:t>Miktar:60.00</a:t>
            </a:r>
          </a:p>
        </p:txBody>
      </p:sp>
    </p:spTree>
    <p:extLst>
      <p:ext uri="{BB962C8B-B14F-4D97-AF65-F5344CB8AC3E}">
        <p14:creationId xmlns:p14="http://schemas.microsoft.com/office/powerpoint/2010/main" val="294638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4294967295"/>
          </p:nvPr>
        </p:nvSpPr>
        <p:spPr>
          <a:xfrm>
            <a:off x="6948264" y="110100"/>
            <a:ext cx="2133600" cy="283733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16</a:t>
            </a:r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>
            <a:off x="2987824" y="482763"/>
            <a:ext cx="61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u="sng" dirty="0" smtClean="0">
                <a:solidFill>
                  <a:schemeClr val="bg1"/>
                </a:solidFill>
              </a:rPr>
              <a:t>GÖP Süreci Kapandığında PK-A İçin Durum Analizi</a:t>
            </a:r>
            <a:endParaRPr lang="tr-TR" sz="2000" b="1" u="sng" dirty="0">
              <a:solidFill>
                <a:schemeClr val="bg1"/>
              </a:solidFill>
            </a:endParaRPr>
          </a:p>
        </p:txBody>
      </p:sp>
      <p:graphicFrame>
        <p:nvGraphicFramePr>
          <p:cNvPr id="5" name="5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245664"/>
              </p:ext>
            </p:extLst>
          </p:nvPr>
        </p:nvGraphicFramePr>
        <p:xfrm>
          <a:off x="500064" y="882039"/>
          <a:ext cx="8072437" cy="22500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8109"/>
                <a:gridCol w="839391"/>
                <a:gridCol w="1214438"/>
                <a:gridCol w="4000499"/>
              </a:tblGrid>
              <a:tr h="288205">
                <a:tc gridSpan="4"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+mn-lt"/>
                          <a:cs typeface="Times New Roman" pitchFamily="18" charset="0"/>
                        </a:rPr>
                        <a:t>PK-A (Toptan Satış Şirketi)</a:t>
                      </a:r>
                      <a:endParaRPr lang="tr-TR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532" marB="35532" anchor="ctr"/>
                </a:tc>
                <a:tc hMerge="1">
                  <a:txBody>
                    <a:bodyPr/>
                    <a:lstStyle/>
                    <a:p>
                      <a:endParaRPr lang="tr-T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2698">
                <a:tc>
                  <a:txBody>
                    <a:bodyPr/>
                    <a:lstStyle/>
                    <a:p>
                      <a:pPr algn="ctr"/>
                      <a:endParaRPr lang="tr-TR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532" marB="35532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0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Yük</a:t>
                      </a:r>
                    </a:p>
                    <a:p>
                      <a:pPr algn="ctr"/>
                      <a:r>
                        <a:rPr lang="tr-TR" sz="1100" b="0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(MW)</a:t>
                      </a:r>
                      <a:endParaRPr lang="tr-TR" sz="1100" b="0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532" marB="35532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0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Ekonomik PTF (TL/</a:t>
                      </a:r>
                      <a:r>
                        <a:rPr lang="tr-TR" sz="1100" b="0" dirty="0" err="1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MWh</a:t>
                      </a:r>
                      <a:r>
                        <a:rPr lang="tr-TR" sz="1100" b="0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lang="tr-TR" sz="1100" b="0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532" marB="35532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0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Açıklama</a:t>
                      </a:r>
                      <a:endParaRPr lang="tr-TR" sz="1100" b="0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532" marB="35532" anchor="ctr">
                    <a:solidFill>
                      <a:schemeClr val="accent1"/>
                    </a:solidFill>
                  </a:tcPr>
                </a:tc>
              </a:tr>
              <a:tr h="288205">
                <a:tc>
                  <a:txBody>
                    <a:bodyPr/>
                    <a:lstStyle/>
                    <a:p>
                      <a:pPr marL="273050" marR="0" indent="-2730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Baz yük</a:t>
                      </a:r>
                    </a:p>
                  </a:txBody>
                  <a:tcPr marL="91439" marR="91439" marT="35532" marB="35532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indent="-2730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91439" marR="91439" marT="35532" marB="35532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400" dirty="0"/>
                    </a:p>
                  </a:txBody>
                  <a:tcPr marL="91439" marR="91439" marT="35532" marB="35532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indent="-273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Fiyattan bağımsız</a:t>
                      </a:r>
                    </a:p>
                  </a:txBody>
                  <a:tcPr marL="91439" marR="91439" marT="35532" marB="35532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02698">
                <a:tc>
                  <a:txBody>
                    <a:bodyPr/>
                    <a:lstStyle/>
                    <a:p>
                      <a:pPr marL="273050" marR="0" indent="-2730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Ayarlanabilir</a:t>
                      </a:r>
                      <a:r>
                        <a:rPr lang="tr-T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yük</a:t>
                      </a:r>
                      <a:endParaRPr lang="tr-T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35532" marB="35532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indent="-2730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91439" marR="91439" marT="35532" marB="35532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PTF&gt;35</a:t>
                      </a:r>
                      <a:endParaRPr lang="tr-TR" sz="1400" dirty="0"/>
                    </a:p>
                  </a:txBody>
                  <a:tcPr marL="91439" marR="91439" marT="35532" marB="35532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PTF 35 ‘i geçerse fabrikanın bir bölümü kapatılabilir.</a:t>
                      </a:r>
                    </a:p>
                  </a:txBody>
                  <a:tcPr marL="91439" marR="91439" marT="35532" marB="35532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8205">
                <a:tc>
                  <a:txBody>
                    <a:bodyPr/>
                    <a:lstStyle/>
                    <a:p>
                      <a:pPr marL="273050" marR="0" indent="-2730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Ayarlanabilir</a:t>
                      </a:r>
                      <a:r>
                        <a:rPr lang="tr-T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yük</a:t>
                      </a:r>
                      <a:endParaRPr lang="tr-T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35532" marB="35532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indent="-2730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91439" marR="91439" marT="35532" marB="35532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PTF&gt;55</a:t>
                      </a:r>
                      <a:endParaRPr lang="tr-TR" sz="1400" dirty="0"/>
                    </a:p>
                  </a:txBody>
                  <a:tcPr marL="91439" marR="91439" marT="35532" marB="35532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PTF 55’i geçerse alternatif yakıtla ısınabilir.</a:t>
                      </a:r>
                    </a:p>
                  </a:txBody>
                  <a:tcPr marL="91439" marR="91439" marT="35532" marB="35532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8205">
                <a:tc>
                  <a:txBody>
                    <a:bodyPr/>
                    <a:lstStyle/>
                    <a:p>
                      <a:pPr marL="273050" marR="0" indent="-2730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Toplam</a:t>
                      </a:r>
                    </a:p>
                  </a:txBody>
                  <a:tcPr marL="91439" marR="91439" marT="35532" marB="35532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indent="-2730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91439" marR="91439" marT="35532" marB="35532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400" dirty="0"/>
                    </a:p>
                  </a:txBody>
                  <a:tcPr marL="91439" marR="91439" marT="35532" marB="35532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indent="-2730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endParaRPr lang="tr-T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35532" marB="35532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88205">
                <a:tc>
                  <a:txBody>
                    <a:bodyPr/>
                    <a:lstStyle/>
                    <a:p>
                      <a:pPr marL="273050" marR="0" indent="-2730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İkili</a:t>
                      </a:r>
                      <a:r>
                        <a:rPr lang="tr-T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anlaşma</a:t>
                      </a:r>
                      <a:endParaRPr lang="tr-T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35532" marB="35532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indent="-2730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91439" marR="91439" marT="35532" marB="35532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73050" marR="0" indent="-2730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1 yıllık </a:t>
                      </a:r>
                      <a:r>
                        <a:rPr lang="tr-TR" sz="1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alış</a:t>
                      </a:r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anlaşması mevcuttur</a:t>
                      </a:r>
                    </a:p>
                  </a:txBody>
                  <a:tcPr marL="91439" marR="91439" marT="35532" marB="35532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73050" marR="0" indent="-2730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endParaRPr lang="tr-TR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9 Tablo"/>
          <p:cNvGraphicFramePr>
            <a:graphicFrameLocks noGrp="1"/>
          </p:cNvGraphicFramePr>
          <p:nvPr/>
        </p:nvGraphicFramePr>
        <p:xfrm>
          <a:off x="1727200" y="3497313"/>
          <a:ext cx="5916612" cy="864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9187"/>
                <a:gridCol w="818822"/>
                <a:gridCol w="833314"/>
                <a:gridCol w="818822"/>
                <a:gridCol w="818822"/>
                <a:gridCol w="818823"/>
                <a:gridCol w="818822"/>
              </a:tblGrid>
              <a:tr h="288256">
                <a:tc rowSpan="2"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+mn-lt"/>
                          <a:cs typeface="Times New Roman" pitchFamily="18" charset="0"/>
                        </a:rPr>
                        <a:t>Saat</a:t>
                      </a:r>
                      <a:endParaRPr lang="tr-TR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35538" marB="3553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err="1" smtClean="0">
                          <a:latin typeface="+mn-lt"/>
                          <a:cs typeface="Times New Roman" pitchFamily="18" charset="0"/>
                        </a:rPr>
                        <a:t>min</a:t>
                      </a:r>
                      <a:endParaRPr lang="tr-TR" sz="1400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35538" marB="35538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>
                          <a:latin typeface="+mn-lt"/>
                          <a:cs typeface="Times New Roman" pitchFamily="18" charset="0"/>
                        </a:rPr>
                        <a:t>Fiyat (TL/</a:t>
                      </a:r>
                      <a:r>
                        <a:rPr lang="tr-TR" sz="1400" dirty="0" err="1" smtClean="0">
                          <a:latin typeface="+mn-lt"/>
                          <a:cs typeface="Times New Roman" pitchFamily="18" charset="0"/>
                        </a:rPr>
                        <a:t>MWh</a:t>
                      </a:r>
                      <a:r>
                        <a:rPr lang="tr-TR" sz="1400" dirty="0" smtClean="0">
                          <a:latin typeface="+mn-lt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44" marR="91444" marT="35538" marB="3553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r-T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tr-T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tr-T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err="1" smtClean="0">
                          <a:latin typeface="+mn-lt"/>
                          <a:cs typeface="Times New Roman" pitchFamily="18" charset="0"/>
                        </a:rPr>
                        <a:t>max</a:t>
                      </a:r>
                      <a:endParaRPr lang="tr-TR" sz="1400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35538" marB="3553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8256">
                <a:tc vMerge="1">
                  <a:txBody>
                    <a:bodyPr/>
                    <a:lstStyle/>
                    <a:p>
                      <a:pPr algn="ctr"/>
                      <a:endParaRPr lang="tr-T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35538" marB="35538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35.00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35538" marB="35538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35.01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35538" marB="35538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55.00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35538" marB="35538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55.01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35538" marB="35538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500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35538" marB="35538" anchor="ctr">
                    <a:solidFill>
                      <a:schemeClr val="accent1"/>
                    </a:solidFill>
                  </a:tcPr>
                </a:tc>
              </a:tr>
              <a:tr h="288256"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latin typeface="+mn-lt"/>
                          <a:cs typeface="Times New Roman" pitchFamily="18" charset="0"/>
                        </a:rPr>
                        <a:t>0 - 1</a:t>
                      </a:r>
                      <a:endParaRPr lang="tr-TR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35538" marB="35538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+mn-lt"/>
                          <a:cs typeface="Times New Roman" pitchFamily="18" charset="0"/>
                        </a:rPr>
                        <a:t>60</a:t>
                      </a:r>
                      <a:endParaRPr lang="tr-TR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35538" marB="35538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+mn-lt"/>
                          <a:cs typeface="Times New Roman" pitchFamily="18" charset="0"/>
                        </a:rPr>
                        <a:t>60</a:t>
                      </a:r>
                      <a:endParaRPr lang="tr-TR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35538" marB="35538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+mn-lt"/>
                          <a:cs typeface="Times New Roman" pitchFamily="18" charset="0"/>
                        </a:rPr>
                        <a:t>40</a:t>
                      </a:r>
                      <a:endParaRPr lang="tr-TR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35538" marB="35538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+mn-lt"/>
                          <a:cs typeface="Times New Roman" pitchFamily="18" charset="0"/>
                        </a:rPr>
                        <a:t>40</a:t>
                      </a:r>
                      <a:endParaRPr lang="tr-TR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35538" marB="35538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+mn-lt"/>
                          <a:cs typeface="Times New Roman" pitchFamily="18" charset="0"/>
                        </a:rPr>
                        <a:t>20</a:t>
                      </a:r>
                      <a:endParaRPr lang="tr-TR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35538" marB="35538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+mn-lt"/>
                          <a:cs typeface="Times New Roman" pitchFamily="18" charset="0"/>
                        </a:rPr>
                        <a:t>20</a:t>
                      </a:r>
                      <a:endParaRPr lang="tr-TR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35538" marB="35538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4 Metin kutusu"/>
          <p:cNvSpPr txBox="1"/>
          <p:nvPr/>
        </p:nvSpPr>
        <p:spPr>
          <a:xfrm>
            <a:off x="428625" y="4441032"/>
            <a:ext cx="1428750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tr-TR" b="1" dirty="0">
                <a:solidFill>
                  <a:srgbClr val="FF0000"/>
                </a:solidFill>
                <a:latin typeface="+mn-lt"/>
              </a:rPr>
              <a:t>PTF:47.50</a:t>
            </a:r>
          </a:p>
        </p:txBody>
      </p:sp>
      <p:sp>
        <p:nvSpPr>
          <p:cNvPr id="8" name="6 Metin kutusu"/>
          <p:cNvSpPr txBox="1"/>
          <p:nvPr/>
        </p:nvSpPr>
        <p:spPr>
          <a:xfrm>
            <a:off x="428625" y="4829623"/>
            <a:ext cx="1428750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tr-TR" b="1" dirty="0">
                <a:solidFill>
                  <a:srgbClr val="FF0000"/>
                </a:solidFill>
                <a:latin typeface="+mn-lt"/>
              </a:rPr>
              <a:t>Miktar:40.00</a:t>
            </a:r>
          </a:p>
        </p:txBody>
      </p:sp>
      <p:sp>
        <p:nvSpPr>
          <p:cNvPr id="9" name="Rectangle 208"/>
          <p:cNvSpPr>
            <a:spLocks noChangeArrowheads="1"/>
          </p:cNvSpPr>
          <p:nvPr/>
        </p:nvSpPr>
        <p:spPr bwMode="auto">
          <a:xfrm>
            <a:off x="4429125" y="3800784"/>
            <a:ext cx="1500188" cy="555129"/>
          </a:xfrm>
          <a:prstGeom prst="rect">
            <a:avLst/>
          </a:prstGeom>
          <a:solidFill>
            <a:schemeClr val="bg2">
              <a:alpha val="30196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" name="Rectangle 208"/>
          <p:cNvSpPr>
            <a:spLocks noChangeArrowheads="1"/>
          </p:cNvSpPr>
          <p:nvPr/>
        </p:nvSpPr>
        <p:spPr bwMode="auto">
          <a:xfrm>
            <a:off x="2571750" y="1590136"/>
            <a:ext cx="2000250" cy="305321"/>
          </a:xfrm>
          <a:prstGeom prst="rect">
            <a:avLst/>
          </a:prstGeom>
          <a:solidFill>
            <a:schemeClr val="bg2">
              <a:alpha val="30196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1" name="Rectangle 208"/>
          <p:cNvSpPr>
            <a:spLocks noChangeArrowheads="1"/>
          </p:cNvSpPr>
          <p:nvPr/>
        </p:nvSpPr>
        <p:spPr bwMode="auto">
          <a:xfrm>
            <a:off x="2555776" y="2247386"/>
            <a:ext cx="2000250" cy="305321"/>
          </a:xfrm>
          <a:prstGeom prst="rect">
            <a:avLst/>
          </a:prstGeom>
          <a:solidFill>
            <a:schemeClr val="bg2">
              <a:alpha val="30196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38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4294967295"/>
          </p:nvPr>
        </p:nvSpPr>
        <p:spPr>
          <a:xfrm>
            <a:off x="6948264" y="110100"/>
            <a:ext cx="2133600" cy="283733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17</a:t>
            </a:r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>
            <a:off x="2987824" y="482763"/>
            <a:ext cx="61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u="sng" dirty="0">
                <a:solidFill>
                  <a:schemeClr val="bg1"/>
                </a:solidFill>
              </a:rPr>
              <a:t>GÖP Süreci Kapandığında </a:t>
            </a:r>
            <a:r>
              <a:rPr lang="tr-TR" sz="2000" b="1" u="sng" dirty="0" smtClean="0">
                <a:solidFill>
                  <a:schemeClr val="bg1"/>
                </a:solidFill>
              </a:rPr>
              <a:t>PK-B </a:t>
            </a:r>
            <a:r>
              <a:rPr lang="tr-TR" sz="2000" b="1" u="sng" dirty="0">
                <a:solidFill>
                  <a:schemeClr val="bg1"/>
                </a:solidFill>
              </a:rPr>
              <a:t>İçin Durum Analizi</a:t>
            </a:r>
          </a:p>
        </p:txBody>
      </p:sp>
      <p:graphicFrame>
        <p:nvGraphicFramePr>
          <p:cNvPr id="5" name="5 Tablo"/>
          <p:cNvGraphicFramePr>
            <a:graphicFrameLocks noGrp="1"/>
          </p:cNvGraphicFramePr>
          <p:nvPr/>
        </p:nvGraphicFramePr>
        <p:xfrm>
          <a:off x="500064" y="882039"/>
          <a:ext cx="8072437" cy="18468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8109"/>
                <a:gridCol w="839391"/>
                <a:gridCol w="1214438"/>
                <a:gridCol w="4000499"/>
              </a:tblGrid>
              <a:tr h="288097">
                <a:tc gridSpan="4"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+mn-lt"/>
                          <a:cs typeface="Times New Roman" pitchFamily="18" charset="0"/>
                        </a:rPr>
                        <a:t>PK-B (</a:t>
                      </a:r>
                      <a:r>
                        <a:rPr lang="tr-TR" sz="1400" dirty="0" err="1" smtClean="0">
                          <a:latin typeface="+mn-lt"/>
                          <a:cs typeface="Times New Roman" pitchFamily="18" charset="0"/>
                        </a:rPr>
                        <a:t>Parakende</a:t>
                      </a:r>
                      <a:r>
                        <a:rPr lang="tr-TR" sz="1400" dirty="0" smtClean="0">
                          <a:latin typeface="+mn-lt"/>
                          <a:cs typeface="Times New Roman" pitchFamily="18" charset="0"/>
                        </a:rPr>
                        <a:t> Satış Şirketi)</a:t>
                      </a:r>
                      <a:endParaRPr lang="tr-TR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519" marB="35519" anchor="ctr"/>
                </a:tc>
                <a:tc hMerge="1">
                  <a:txBody>
                    <a:bodyPr/>
                    <a:lstStyle/>
                    <a:p>
                      <a:endParaRPr lang="tr-T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2635">
                <a:tc>
                  <a:txBody>
                    <a:bodyPr/>
                    <a:lstStyle/>
                    <a:p>
                      <a:pPr algn="ctr"/>
                      <a:endParaRPr lang="tr-TR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519" marB="35519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0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Yük</a:t>
                      </a:r>
                    </a:p>
                    <a:p>
                      <a:pPr algn="ctr"/>
                      <a:r>
                        <a:rPr lang="tr-TR" sz="1100" b="0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(MW)</a:t>
                      </a:r>
                      <a:endParaRPr lang="tr-TR" sz="1100" b="0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519" marB="35519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0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Ekonomik PTF (TL/</a:t>
                      </a:r>
                      <a:r>
                        <a:rPr lang="tr-TR" sz="1100" b="0" dirty="0" err="1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MWh</a:t>
                      </a:r>
                      <a:r>
                        <a:rPr lang="tr-TR" sz="1100" b="0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lang="tr-TR" sz="1100" b="0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519" marB="35519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0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Açıklama</a:t>
                      </a:r>
                      <a:endParaRPr lang="tr-TR" sz="1100" b="0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519" marB="35519" anchor="ctr">
                    <a:solidFill>
                      <a:schemeClr val="accent1"/>
                    </a:solidFill>
                  </a:tcPr>
                </a:tc>
              </a:tr>
              <a:tr h="288097">
                <a:tc>
                  <a:txBody>
                    <a:bodyPr/>
                    <a:lstStyle/>
                    <a:p>
                      <a:pPr marL="273050" marR="0" indent="-2730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Baz yük</a:t>
                      </a:r>
                    </a:p>
                  </a:txBody>
                  <a:tcPr marL="91439" marR="91439" marT="35519" marB="3551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indent="-2730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91439" marR="91439" marT="35519" marB="3551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400" dirty="0"/>
                    </a:p>
                  </a:txBody>
                  <a:tcPr marL="91439" marR="91439" marT="35519" marB="3551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indent="-273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Fiyattan bağımsız</a:t>
                      </a:r>
                    </a:p>
                  </a:txBody>
                  <a:tcPr marL="91439" marR="91439" marT="35519" marB="3551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8097">
                <a:tc>
                  <a:txBody>
                    <a:bodyPr/>
                    <a:lstStyle/>
                    <a:p>
                      <a:pPr marL="273050" marR="0" indent="-2730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Ayarlanabilir</a:t>
                      </a:r>
                      <a:r>
                        <a:rPr lang="tr-T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yük</a:t>
                      </a:r>
                      <a:endParaRPr lang="tr-T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35519" marB="3551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indent="-2730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39" marR="91439" marT="35519" marB="3551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400" dirty="0"/>
                    </a:p>
                  </a:txBody>
                  <a:tcPr marL="91439" marR="91439" marT="35519" marB="3551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tr-TR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35519" marB="3551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8097">
                <a:tc>
                  <a:txBody>
                    <a:bodyPr/>
                    <a:lstStyle/>
                    <a:p>
                      <a:pPr marL="273050" marR="0" indent="-2730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Toplam</a:t>
                      </a:r>
                    </a:p>
                  </a:txBody>
                  <a:tcPr marL="91439" marR="91439" marT="35519" marB="35519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indent="-2730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91439" marR="91439" marT="35519" marB="35519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400" dirty="0"/>
                    </a:p>
                  </a:txBody>
                  <a:tcPr marL="91439" marR="91439" marT="35519" marB="35519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indent="-2730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endParaRPr lang="tr-T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35519" marB="35519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88097">
                <a:tc>
                  <a:txBody>
                    <a:bodyPr/>
                    <a:lstStyle/>
                    <a:p>
                      <a:pPr marL="273050" marR="0" indent="-2730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İkili</a:t>
                      </a:r>
                      <a:r>
                        <a:rPr lang="tr-T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anlaşma</a:t>
                      </a:r>
                      <a:endParaRPr lang="tr-T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35519" marB="3551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indent="-2730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91439" marR="91439" marT="35519" marB="3551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73050" marR="0" indent="-2730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1 yıllık </a:t>
                      </a:r>
                      <a:r>
                        <a:rPr lang="tr-TR" sz="1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alış</a:t>
                      </a:r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anlaşması mevcuttur</a:t>
                      </a:r>
                    </a:p>
                  </a:txBody>
                  <a:tcPr marL="91439" marR="91439" marT="35519" marB="3551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73050" marR="0" indent="-2730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endParaRPr lang="tr-TR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9 Tablo"/>
          <p:cNvGraphicFramePr>
            <a:graphicFrameLocks noGrp="1"/>
          </p:cNvGraphicFramePr>
          <p:nvPr/>
        </p:nvGraphicFramePr>
        <p:xfrm>
          <a:off x="2801938" y="3330774"/>
          <a:ext cx="2627312" cy="1073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9368"/>
                <a:gridCol w="818972"/>
                <a:gridCol w="818972"/>
              </a:tblGrid>
              <a:tr h="497363">
                <a:tc rowSpan="2"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+mn-lt"/>
                          <a:cs typeface="Times New Roman" pitchFamily="18" charset="0"/>
                        </a:rPr>
                        <a:t>Saat</a:t>
                      </a:r>
                      <a:endParaRPr lang="tr-TR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60" marR="91460" marT="35512" marB="35512"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>
                          <a:latin typeface="+mn-lt"/>
                          <a:cs typeface="Times New Roman" pitchFamily="18" charset="0"/>
                        </a:rPr>
                        <a:t>Fiyat (TL/</a:t>
                      </a:r>
                      <a:r>
                        <a:rPr lang="tr-TR" sz="1400" dirty="0" err="1" smtClean="0">
                          <a:latin typeface="+mn-lt"/>
                          <a:cs typeface="Times New Roman" pitchFamily="18" charset="0"/>
                        </a:rPr>
                        <a:t>MWh</a:t>
                      </a:r>
                      <a:r>
                        <a:rPr lang="tr-TR" sz="1400" dirty="0" smtClean="0">
                          <a:latin typeface="+mn-lt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60" marR="91460" marT="35512" marB="35512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8042">
                <a:tc vMerge="1">
                  <a:txBody>
                    <a:bodyPr/>
                    <a:lstStyle/>
                    <a:p>
                      <a:pPr algn="ctr"/>
                      <a:endParaRPr lang="tr-T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60" marR="91460" marT="35512" marB="35512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500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60" marR="91460" marT="35512" marB="35512" anchor="ctr">
                    <a:solidFill>
                      <a:schemeClr val="accent1"/>
                    </a:solidFill>
                  </a:tcPr>
                </a:tc>
              </a:tr>
              <a:tr h="288042"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latin typeface="+mn-lt"/>
                          <a:cs typeface="Times New Roman" pitchFamily="18" charset="0"/>
                        </a:rPr>
                        <a:t>0 - 1</a:t>
                      </a:r>
                      <a:endParaRPr lang="tr-TR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60" marR="91460" marT="35512" marB="35512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+mn-lt"/>
                          <a:cs typeface="Times New Roman" pitchFamily="18" charset="0"/>
                        </a:rPr>
                        <a:t>20</a:t>
                      </a:r>
                      <a:endParaRPr lang="tr-TR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60" marR="91460" marT="35512" marB="35512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+mn-lt"/>
                          <a:cs typeface="Times New Roman" pitchFamily="18" charset="0"/>
                        </a:rPr>
                        <a:t>20</a:t>
                      </a:r>
                      <a:endParaRPr lang="tr-TR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60" marR="91460" marT="35512" marB="35512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4 Metin kutusu"/>
          <p:cNvSpPr txBox="1"/>
          <p:nvPr/>
        </p:nvSpPr>
        <p:spPr>
          <a:xfrm>
            <a:off x="428625" y="4441032"/>
            <a:ext cx="1428750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tr-TR" b="1" dirty="0">
                <a:solidFill>
                  <a:srgbClr val="FF0000"/>
                </a:solidFill>
                <a:latin typeface="+mn-lt"/>
              </a:rPr>
              <a:t>PTF:47.50</a:t>
            </a:r>
          </a:p>
        </p:txBody>
      </p:sp>
      <p:sp>
        <p:nvSpPr>
          <p:cNvPr id="8" name="6 Metin kutusu"/>
          <p:cNvSpPr txBox="1"/>
          <p:nvPr/>
        </p:nvSpPr>
        <p:spPr>
          <a:xfrm>
            <a:off x="428625" y="4829623"/>
            <a:ext cx="1428750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tr-TR" b="1" dirty="0">
                <a:solidFill>
                  <a:srgbClr val="FF0000"/>
                </a:solidFill>
                <a:latin typeface="+mn-lt"/>
              </a:rPr>
              <a:t>Miktar:20.00</a:t>
            </a:r>
          </a:p>
        </p:txBody>
      </p:sp>
      <p:sp>
        <p:nvSpPr>
          <p:cNvPr id="9" name="Rectangle 208"/>
          <p:cNvSpPr>
            <a:spLocks noChangeArrowheads="1"/>
          </p:cNvSpPr>
          <p:nvPr/>
        </p:nvSpPr>
        <p:spPr bwMode="auto">
          <a:xfrm>
            <a:off x="3786188" y="3830391"/>
            <a:ext cx="1643062" cy="555129"/>
          </a:xfrm>
          <a:prstGeom prst="rect">
            <a:avLst/>
          </a:prstGeom>
          <a:solidFill>
            <a:schemeClr val="bg2">
              <a:alpha val="30196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" name="Rectangle 208"/>
          <p:cNvSpPr>
            <a:spLocks noChangeArrowheads="1"/>
          </p:cNvSpPr>
          <p:nvPr/>
        </p:nvSpPr>
        <p:spPr bwMode="auto">
          <a:xfrm>
            <a:off x="2571750" y="1609875"/>
            <a:ext cx="2000250" cy="499616"/>
          </a:xfrm>
          <a:prstGeom prst="rect">
            <a:avLst/>
          </a:prstGeom>
          <a:solidFill>
            <a:schemeClr val="bg2">
              <a:alpha val="30196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38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4294967295"/>
          </p:nvPr>
        </p:nvSpPr>
        <p:spPr>
          <a:xfrm>
            <a:off x="6948264" y="110100"/>
            <a:ext cx="2133600" cy="283733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18</a:t>
            </a:r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>
            <a:off x="2987824" y="482763"/>
            <a:ext cx="61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u="sng" dirty="0">
                <a:solidFill>
                  <a:schemeClr val="bg1"/>
                </a:solidFill>
              </a:rPr>
              <a:t>GÖP Süreci Kapandığında </a:t>
            </a:r>
            <a:r>
              <a:rPr lang="tr-TR" sz="2000" b="1" u="sng" dirty="0" smtClean="0">
                <a:solidFill>
                  <a:schemeClr val="bg1"/>
                </a:solidFill>
              </a:rPr>
              <a:t>PK-C </a:t>
            </a:r>
            <a:r>
              <a:rPr lang="tr-TR" sz="2000" b="1" u="sng" dirty="0">
                <a:solidFill>
                  <a:schemeClr val="bg1"/>
                </a:solidFill>
              </a:rPr>
              <a:t>İçin Durum Analizi</a:t>
            </a:r>
          </a:p>
        </p:txBody>
      </p:sp>
      <p:graphicFrame>
        <p:nvGraphicFramePr>
          <p:cNvPr id="5" name="5 Tablo"/>
          <p:cNvGraphicFramePr>
            <a:graphicFrameLocks noGrp="1"/>
          </p:cNvGraphicFramePr>
          <p:nvPr/>
        </p:nvGraphicFramePr>
        <p:xfrm>
          <a:off x="500064" y="789517"/>
          <a:ext cx="8072437" cy="2681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8109"/>
                <a:gridCol w="839391"/>
                <a:gridCol w="1214438"/>
                <a:gridCol w="4000499"/>
              </a:tblGrid>
              <a:tr h="284278">
                <a:tc gridSpan="4"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+mn-lt"/>
                          <a:cs typeface="Times New Roman" pitchFamily="18" charset="0"/>
                        </a:rPr>
                        <a:t>PK-C (Üretim Şirketi)</a:t>
                      </a:r>
                      <a:endParaRPr lang="tr-TR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534" marB="35534" anchor="ctr"/>
                </a:tc>
                <a:tc hMerge="1">
                  <a:txBody>
                    <a:bodyPr/>
                    <a:lstStyle/>
                    <a:p>
                      <a:endParaRPr lang="tr-T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2728">
                <a:tc>
                  <a:txBody>
                    <a:bodyPr/>
                    <a:lstStyle/>
                    <a:p>
                      <a:pPr algn="ctr"/>
                      <a:endParaRPr lang="tr-TR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534" marB="35534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0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Yük</a:t>
                      </a:r>
                    </a:p>
                    <a:p>
                      <a:pPr algn="ctr"/>
                      <a:r>
                        <a:rPr lang="tr-TR" sz="1100" b="0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(MW)</a:t>
                      </a:r>
                      <a:endParaRPr lang="tr-TR" sz="1100" b="0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534" marB="35534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0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Ekonomik PTF (TL/</a:t>
                      </a:r>
                      <a:r>
                        <a:rPr lang="tr-TR" sz="1100" b="0" dirty="0" err="1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MWh</a:t>
                      </a:r>
                      <a:r>
                        <a:rPr lang="tr-TR" sz="1100" b="0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lang="tr-TR" sz="1100" b="0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534" marB="35534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0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Açıklama</a:t>
                      </a:r>
                      <a:endParaRPr lang="tr-TR" sz="1100" b="0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534" marB="35534" anchor="ctr">
                    <a:solidFill>
                      <a:schemeClr val="accent1"/>
                    </a:solidFill>
                  </a:tcPr>
                </a:tc>
              </a:tr>
              <a:tr h="284278">
                <a:tc>
                  <a:txBody>
                    <a:bodyPr/>
                    <a:lstStyle/>
                    <a:p>
                      <a:pPr marL="273050" marR="0" indent="-2730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Baz yük</a:t>
                      </a:r>
                    </a:p>
                  </a:txBody>
                  <a:tcPr marL="91439" marR="91439" marT="35534" marB="3553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indent="-2730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91439" marR="91439" marT="35534" marB="3553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400" dirty="0"/>
                    </a:p>
                  </a:txBody>
                  <a:tcPr marL="91439" marR="91439" marT="35534" marB="3553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indent="-273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Fiyattan bağımsız</a:t>
                      </a:r>
                    </a:p>
                  </a:txBody>
                  <a:tcPr marL="91439" marR="91439" marT="35534" marB="3553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4278">
                <a:tc>
                  <a:txBody>
                    <a:bodyPr/>
                    <a:lstStyle/>
                    <a:p>
                      <a:pPr marL="273050" marR="0" indent="-2730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Santral 1</a:t>
                      </a:r>
                    </a:p>
                  </a:txBody>
                  <a:tcPr marL="91439" marR="91439" marT="35534" marB="3553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indent="-2730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91439" marR="91439" marT="35534" marB="35534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PTF=20</a:t>
                      </a:r>
                      <a:endParaRPr lang="tr-TR" sz="1400" dirty="0"/>
                    </a:p>
                  </a:txBody>
                  <a:tcPr marL="91439" marR="91439" marT="35534" marB="3553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PTF = 20 olduğunda üretim yapması ekonomiktir.</a:t>
                      </a:r>
                    </a:p>
                  </a:txBody>
                  <a:tcPr marL="91439" marR="91439" marT="35534" marB="3553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4278">
                <a:tc>
                  <a:txBody>
                    <a:bodyPr/>
                    <a:lstStyle/>
                    <a:p>
                      <a:pPr marL="273050" marR="0" indent="-2730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Santral 2</a:t>
                      </a:r>
                    </a:p>
                  </a:txBody>
                  <a:tcPr marL="91439" marR="91439" marT="35534" marB="3553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indent="-2730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91439" marR="91439" marT="35534" marB="35534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PTF=30</a:t>
                      </a:r>
                      <a:endParaRPr lang="tr-TR" sz="1400" dirty="0"/>
                    </a:p>
                  </a:txBody>
                  <a:tcPr marL="91439" marR="91439" marT="35534" marB="3553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PTF = 30 olduğunda üretim yapması ekonomiktir.</a:t>
                      </a:r>
                    </a:p>
                  </a:txBody>
                  <a:tcPr marL="91439" marR="91439" marT="35534" marB="3553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4278">
                <a:tc>
                  <a:txBody>
                    <a:bodyPr/>
                    <a:lstStyle/>
                    <a:p>
                      <a:pPr marL="273050" marR="0" indent="-2730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Santral 3</a:t>
                      </a:r>
                    </a:p>
                  </a:txBody>
                  <a:tcPr marL="91439" marR="91439" marT="35534" marB="3553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indent="-2730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91439" marR="91439" marT="35534" marB="35534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/>
                        <a:t>PTF=40</a:t>
                      </a:r>
                    </a:p>
                  </a:txBody>
                  <a:tcPr marL="91439" marR="91439" marT="35534" marB="3553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PTF = 40 olduğunda üretim yapması ekonomiktir.</a:t>
                      </a:r>
                    </a:p>
                  </a:txBody>
                  <a:tcPr marL="91439" marR="91439" marT="35534" marB="3553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4278">
                <a:tc>
                  <a:txBody>
                    <a:bodyPr/>
                    <a:lstStyle/>
                    <a:p>
                      <a:pPr marL="273050" marR="0" indent="-2730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Santral 4</a:t>
                      </a:r>
                    </a:p>
                  </a:txBody>
                  <a:tcPr marL="91439" marR="91439" marT="35534" marB="3553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indent="-2730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91439" marR="91439" marT="35534" marB="35534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/>
                        <a:t>PTF=45</a:t>
                      </a:r>
                    </a:p>
                  </a:txBody>
                  <a:tcPr marL="91439" marR="91439" marT="35534" marB="3553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PTF =</a:t>
                      </a:r>
                      <a:r>
                        <a:rPr lang="tr-T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45</a:t>
                      </a:r>
                      <a:r>
                        <a:rPr lang="tr-T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olduğunda üretim yapması ekonomiktir.</a:t>
                      </a:r>
                    </a:p>
                  </a:txBody>
                  <a:tcPr marL="91439" marR="91439" marT="35534" marB="3553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4278">
                <a:tc>
                  <a:txBody>
                    <a:bodyPr/>
                    <a:lstStyle/>
                    <a:p>
                      <a:pPr marL="273050" marR="0" indent="-2730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Santral 5</a:t>
                      </a:r>
                    </a:p>
                  </a:txBody>
                  <a:tcPr marL="91439" marR="91439" marT="35534" marB="3553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indent="-2730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91439" marR="91439" marT="35534" marB="35534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/>
                        <a:t>PTF=55</a:t>
                      </a:r>
                    </a:p>
                  </a:txBody>
                  <a:tcPr marL="91439" marR="91439" marT="35534" marB="3553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PTF = 55 olduğunda üretim yapması ekonomiktir.</a:t>
                      </a:r>
                    </a:p>
                  </a:txBody>
                  <a:tcPr marL="91439" marR="91439" marT="35534" marB="3553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4278">
                <a:tc>
                  <a:txBody>
                    <a:bodyPr/>
                    <a:lstStyle/>
                    <a:p>
                      <a:pPr marL="273050" marR="0" indent="-2730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Toplam</a:t>
                      </a:r>
                    </a:p>
                  </a:txBody>
                  <a:tcPr marL="91439" marR="91439" marT="35534" marB="3553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indent="-2730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120</a:t>
                      </a:r>
                    </a:p>
                  </a:txBody>
                  <a:tcPr marL="91439" marR="91439" marT="35534" marB="3553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400" dirty="0"/>
                    </a:p>
                  </a:txBody>
                  <a:tcPr marL="91439" marR="91439" marT="35534" marB="3553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indent="-2730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endParaRPr lang="tr-T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35534" marB="3553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9 Tablo"/>
          <p:cNvGraphicFramePr>
            <a:graphicFrameLocks noGrp="1"/>
          </p:cNvGraphicFramePr>
          <p:nvPr/>
        </p:nvGraphicFramePr>
        <p:xfrm>
          <a:off x="571500" y="3594768"/>
          <a:ext cx="5916612" cy="568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9187"/>
                <a:gridCol w="818822"/>
                <a:gridCol w="833314"/>
                <a:gridCol w="818822"/>
                <a:gridCol w="818822"/>
                <a:gridCol w="818823"/>
                <a:gridCol w="818822"/>
              </a:tblGrid>
              <a:tr h="284350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+mn-lt"/>
                          <a:cs typeface="Times New Roman" pitchFamily="18" charset="0"/>
                        </a:rPr>
                        <a:t>Saat\</a:t>
                      </a:r>
                      <a:r>
                        <a:rPr lang="tr-TR" sz="1400" dirty="0" err="1" smtClean="0">
                          <a:latin typeface="+mn-lt"/>
                          <a:cs typeface="Times New Roman" pitchFamily="18" charset="0"/>
                        </a:rPr>
                        <a:t>Fyt</a:t>
                      </a:r>
                      <a:endParaRPr lang="tr-TR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35544" marB="355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0.00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35544" marB="35544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19.99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35544" marB="35544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20.00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35544" marB="35544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29.99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35544" marB="35544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30.00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35544" marB="35544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39.99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35544" marB="35544" anchor="ctr">
                    <a:solidFill>
                      <a:schemeClr val="accent1"/>
                    </a:solidFill>
                  </a:tcPr>
                </a:tc>
              </a:tr>
              <a:tr h="284350"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latin typeface="+mn-lt"/>
                          <a:cs typeface="Times New Roman" pitchFamily="18" charset="0"/>
                        </a:rPr>
                        <a:t>0 - 1</a:t>
                      </a:r>
                      <a:endParaRPr lang="tr-TR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35544" marB="3554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+mn-lt"/>
                          <a:cs typeface="Times New Roman" pitchFamily="18" charset="0"/>
                        </a:rPr>
                        <a:t>40</a:t>
                      </a:r>
                      <a:endParaRPr lang="tr-TR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35544" marB="3554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+mn-lt"/>
                          <a:cs typeface="Times New Roman" pitchFamily="18" charset="0"/>
                        </a:rPr>
                        <a:t>40</a:t>
                      </a:r>
                      <a:endParaRPr lang="tr-TR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35544" marB="3554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+mn-lt"/>
                          <a:cs typeface="Times New Roman" pitchFamily="18" charset="0"/>
                        </a:rPr>
                        <a:t>20</a:t>
                      </a:r>
                      <a:endParaRPr lang="tr-TR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35544" marB="3554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+mn-lt"/>
                          <a:cs typeface="Times New Roman" pitchFamily="18" charset="0"/>
                        </a:rPr>
                        <a:t>20</a:t>
                      </a:r>
                      <a:endParaRPr lang="tr-TR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35544" marB="3554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lang="tr-TR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35544" marB="3554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lang="tr-TR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35544" marB="3554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4 Tablo"/>
          <p:cNvGraphicFramePr>
            <a:graphicFrameLocks noGrp="1"/>
          </p:cNvGraphicFramePr>
          <p:nvPr/>
        </p:nvGraphicFramePr>
        <p:xfrm>
          <a:off x="571500" y="4385519"/>
          <a:ext cx="5916612" cy="576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9187"/>
                <a:gridCol w="818822"/>
                <a:gridCol w="833314"/>
                <a:gridCol w="818822"/>
                <a:gridCol w="818822"/>
                <a:gridCol w="818823"/>
                <a:gridCol w="818822"/>
              </a:tblGrid>
              <a:tr h="288050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+mn-lt"/>
                          <a:cs typeface="Times New Roman" pitchFamily="18" charset="0"/>
                        </a:rPr>
                        <a:t>Saat\</a:t>
                      </a:r>
                      <a:r>
                        <a:rPr lang="tr-TR" sz="1400" dirty="0" err="1" smtClean="0">
                          <a:latin typeface="+mn-lt"/>
                          <a:cs typeface="Times New Roman" pitchFamily="18" charset="0"/>
                        </a:rPr>
                        <a:t>Fyt</a:t>
                      </a:r>
                      <a:endParaRPr lang="tr-TR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35513" marB="355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40.00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35513" marB="35513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44.99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35513" marB="35513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45.00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35513" marB="35513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54.99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35513" marB="35513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55.00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35513" marB="35513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500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35513" marB="35513" anchor="ctr">
                    <a:solidFill>
                      <a:schemeClr val="accent1"/>
                    </a:solidFill>
                  </a:tcPr>
                </a:tc>
              </a:tr>
              <a:tr h="288050"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latin typeface="+mn-lt"/>
                          <a:cs typeface="Times New Roman" pitchFamily="18" charset="0"/>
                        </a:rPr>
                        <a:t>0 - 1</a:t>
                      </a:r>
                      <a:endParaRPr lang="tr-TR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35513" marB="35513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-40</a:t>
                      </a:r>
                      <a:endParaRPr lang="tr-TR" sz="1400" dirty="0">
                        <a:solidFill>
                          <a:srgbClr val="FF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35513" marB="35513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-40</a:t>
                      </a:r>
                      <a:endParaRPr lang="tr-TR" sz="1400" dirty="0">
                        <a:solidFill>
                          <a:srgbClr val="FF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35513" marB="35513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-60</a:t>
                      </a:r>
                      <a:endParaRPr lang="tr-TR" sz="1400" dirty="0">
                        <a:solidFill>
                          <a:srgbClr val="FF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35513" marB="35513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-60</a:t>
                      </a:r>
                      <a:endParaRPr lang="tr-TR" sz="1400" dirty="0">
                        <a:solidFill>
                          <a:srgbClr val="FF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35513" marB="35513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-120</a:t>
                      </a:r>
                      <a:endParaRPr lang="tr-TR" sz="1400" dirty="0">
                        <a:solidFill>
                          <a:srgbClr val="FF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35513" marB="35513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-120</a:t>
                      </a:r>
                      <a:endParaRPr lang="tr-TR" sz="1400" dirty="0">
                        <a:solidFill>
                          <a:srgbClr val="FF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35513" marB="35513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6 Metin kutusu"/>
          <p:cNvSpPr txBox="1"/>
          <p:nvPr/>
        </p:nvSpPr>
        <p:spPr>
          <a:xfrm>
            <a:off x="7000875" y="3830391"/>
            <a:ext cx="1428750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tr-TR" b="1" dirty="0">
                <a:solidFill>
                  <a:srgbClr val="FF0000"/>
                </a:solidFill>
                <a:latin typeface="+mn-lt"/>
              </a:rPr>
              <a:t>PTF:47.50</a:t>
            </a:r>
          </a:p>
        </p:txBody>
      </p:sp>
      <p:sp>
        <p:nvSpPr>
          <p:cNvPr id="9" name="7 Metin kutusu"/>
          <p:cNvSpPr txBox="1"/>
          <p:nvPr/>
        </p:nvSpPr>
        <p:spPr>
          <a:xfrm>
            <a:off x="7000876" y="4218980"/>
            <a:ext cx="1571625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tr-TR" b="1" dirty="0">
                <a:solidFill>
                  <a:srgbClr val="FF0000"/>
                </a:solidFill>
                <a:latin typeface="+mn-lt"/>
              </a:rPr>
              <a:t>Miktar:-60.00</a:t>
            </a:r>
          </a:p>
        </p:txBody>
      </p:sp>
      <p:sp>
        <p:nvSpPr>
          <p:cNvPr id="10" name="Rectangle 208"/>
          <p:cNvSpPr>
            <a:spLocks noChangeArrowheads="1"/>
          </p:cNvSpPr>
          <p:nvPr/>
        </p:nvSpPr>
        <p:spPr bwMode="auto">
          <a:xfrm>
            <a:off x="3214688" y="4385520"/>
            <a:ext cx="1643062" cy="555129"/>
          </a:xfrm>
          <a:prstGeom prst="rect">
            <a:avLst/>
          </a:prstGeom>
          <a:solidFill>
            <a:schemeClr val="bg2">
              <a:alpha val="30196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1" name="Rectangle 208"/>
          <p:cNvSpPr>
            <a:spLocks noChangeArrowheads="1"/>
          </p:cNvSpPr>
          <p:nvPr/>
        </p:nvSpPr>
        <p:spPr bwMode="auto">
          <a:xfrm>
            <a:off x="2595563" y="1516119"/>
            <a:ext cx="1833562" cy="1370551"/>
          </a:xfrm>
          <a:prstGeom prst="rect">
            <a:avLst/>
          </a:prstGeom>
          <a:solidFill>
            <a:schemeClr val="bg2">
              <a:alpha val="30196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38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4294967295"/>
          </p:nvPr>
        </p:nvSpPr>
        <p:spPr>
          <a:xfrm>
            <a:off x="6948264" y="110100"/>
            <a:ext cx="2133600" cy="283733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19</a:t>
            </a:r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>
            <a:off x="2987824" y="482763"/>
            <a:ext cx="61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u="sng" dirty="0">
                <a:solidFill>
                  <a:schemeClr val="bg1"/>
                </a:solidFill>
              </a:rPr>
              <a:t>GÖP Süreci Kapandığında </a:t>
            </a:r>
            <a:r>
              <a:rPr lang="tr-TR" sz="2000" b="1" u="sng" dirty="0" smtClean="0">
                <a:solidFill>
                  <a:schemeClr val="bg1"/>
                </a:solidFill>
              </a:rPr>
              <a:t>PK-D </a:t>
            </a:r>
            <a:r>
              <a:rPr lang="tr-TR" sz="2000" b="1" u="sng" dirty="0">
                <a:solidFill>
                  <a:schemeClr val="bg1"/>
                </a:solidFill>
              </a:rPr>
              <a:t>İçin Durum Analizi</a:t>
            </a:r>
          </a:p>
        </p:txBody>
      </p:sp>
      <p:graphicFrame>
        <p:nvGraphicFramePr>
          <p:cNvPr id="5" name="5 Tablo"/>
          <p:cNvGraphicFramePr>
            <a:graphicFrameLocks noGrp="1"/>
          </p:cNvGraphicFramePr>
          <p:nvPr/>
        </p:nvGraphicFramePr>
        <p:xfrm>
          <a:off x="500064" y="789517"/>
          <a:ext cx="8072437" cy="2397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8109"/>
                <a:gridCol w="839391"/>
                <a:gridCol w="1214438"/>
                <a:gridCol w="4000499"/>
              </a:tblGrid>
              <a:tr h="284218">
                <a:tc gridSpan="4"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+mn-lt"/>
                          <a:cs typeface="Times New Roman" pitchFamily="18" charset="0"/>
                        </a:rPr>
                        <a:t>PK-D (Üretim Şirketi)</a:t>
                      </a:r>
                      <a:endParaRPr lang="tr-TR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524" marB="35524" anchor="ctr"/>
                </a:tc>
                <a:tc hMerge="1">
                  <a:txBody>
                    <a:bodyPr/>
                    <a:lstStyle/>
                    <a:p>
                      <a:endParaRPr lang="tr-T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2646">
                <a:tc>
                  <a:txBody>
                    <a:bodyPr/>
                    <a:lstStyle/>
                    <a:p>
                      <a:pPr algn="ctr"/>
                      <a:endParaRPr lang="tr-TR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524" marB="35524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0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Yük</a:t>
                      </a:r>
                    </a:p>
                    <a:p>
                      <a:pPr algn="ctr"/>
                      <a:r>
                        <a:rPr lang="tr-TR" sz="1100" b="0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(MW)</a:t>
                      </a:r>
                      <a:endParaRPr lang="tr-TR" sz="1100" b="0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524" marB="35524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0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Ekonomik PTF (TL/</a:t>
                      </a:r>
                      <a:r>
                        <a:rPr lang="tr-TR" sz="1100" b="0" dirty="0" err="1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MWh</a:t>
                      </a:r>
                      <a:r>
                        <a:rPr lang="tr-TR" sz="1100" b="0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lang="tr-TR" sz="1100" b="0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524" marB="35524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0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Açıklama</a:t>
                      </a:r>
                      <a:endParaRPr lang="tr-TR" sz="1100" b="0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35524" marB="35524" anchor="ctr">
                    <a:solidFill>
                      <a:schemeClr val="accent1"/>
                    </a:solidFill>
                  </a:tcPr>
                </a:tc>
              </a:tr>
              <a:tr h="284218">
                <a:tc>
                  <a:txBody>
                    <a:bodyPr/>
                    <a:lstStyle/>
                    <a:p>
                      <a:pPr marL="273050" marR="0" indent="-2730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Santral 1</a:t>
                      </a:r>
                    </a:p>
                  </a:txBody>
                  <a:tcPr marL="91439" marR="91439" marT="35524" marB="3552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indent="-2730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91439" marR="91439" marT="35524" marB="35524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PTF=30</a:t>
                      </a:r>
                      <a:endParaRPr lang="tr-TR" sz="1400" dirty="0"/>
                    </a:p>
                  </a:txBody>
                  <a:tcPr marL="91439" marR="91439" marT="35524" marB="3552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PTF = 30 olduğunda üretim yapması ekonomiktir.</a:t>
                      </a:r>
                    </a:p>
                  </a:txBody>
                  <a:tcPr marL="91439" marR="91439" marT="35524" marB="3552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4218">
                <a:tc>
                  <a:txBody>
                    <a:bodyPr/>
                    <a:lstStyle/>
                    <a:p>
                      <a:pPr marL="273050" marR="0" indent="-2730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Santral 2</a:t>
                      </a:r>
                    </a:p>
                  </a:txBody>
                  <a:tcPr marL="91439" marR="91439" marT="35524" marB="3552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indent="-2730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91439" marR="91439" marT="35524" marB="35524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PTF=40</a:t>
                      </a:r>
                      <a:endParaRPr lang="tr-TR" sz="1400" dirty="0"/>
                    </a:p>
                  </a:txBody>
                  <a:tcPr marL="91439" marR="91439" marT="35524" marB="3552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PTF = 40 olduğunda üretim yapması ekonomiktir.</a:t>
                      </a:r>
                    </a:p>
                  </a:txBody>
                  <a:tcPr marL="91439" marR="91439" marT="35524" marB="3552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4218">
                <a:tc>
                  <a:txBody>
                    <a:bodyPr/>
                    <a:lstStyle/>
                    <a:p>
                      <a:pPr marL="273050" marR="0" indent="-2730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Santral 3</a:t>
                      </a:r>
                    </a:p>
                  </a:txBody>
                  <a:tcPr marL="91439" marR="91439" marT="35524" marB="3552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indent="-2730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91439" marR="91439" marT="35524" marB="35524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/>
                        <a:t>PTF=45</a:t>
                      </a:r>
                    </a:p>
                  </a:txBody>
                  <a:tcPr marL="91439" marR="91439" marT="35524" marB="3552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PTF = 45 olduğunda üretim yapması ekonomiktir.</a:t>
                      </a:r>
                    </a:p>
                  </a:txBody>
                  <a:tcPr marL="91439" marR="91439" marT="35524" marB="3552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4218">
                <a:tc>
                  <a:txBody>
                    <a:bodyPr/>
                    <a:lstStyle/>
                    <a:p>
                      <a:pPr marL="273050" marR="0" indent="-2730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Santral 4</a:t>
                      </a:r>
                    </a:p>
                  </a:txBody>
                  <a:tcPr marL="91439" marR="91439" marT="35524" marB="3552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indent="-2730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1439" marR="91439" marT="35524" marB="35524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/>
                        <a:t>PTF=50</a:t>
                      </a:r>
                    </a:p>
                  </a:txBody>
                  <a:tcPr marL="91439" marR="91439" marT="35524" marB="3552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PTF =</a:t>
                      </a:r>
                      <a:r>
                        <a:rPr lang="tr-T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50</a:t>
                      </a:r>
                      <a:r>
                        <a:rPr lang="tr-T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olduğunda üretim yapması ekonomiktir.</a:t>
                      </a:r>
                    </a:p>
                  </a:txBody>
                  <a:tcPr marL="91439" marR="91439" marT="35524" marB="3552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4218">
                <a:tc>
                  <a:txBody>
                    <a:bodyPr/>
                    <a:lstStyle/>
                    <a:p>
                      <a:pPr marL="273050" marR="0" indent="-2730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Toplam</a:t>
                      </a:r>
                    </a:p>
                  </a:txBody>
                  <a:tcPr marL="91439" marR="91439" marT="35524" marB="3552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indent="-2730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200</a:t>
                      </a:r>
                    </a:p>
                  </a:txBody>
                  <a:tcPr marL="91439" marR="91439" marT="35524" marB="3552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400" dirty="0"/>
                    </a:p>
                  </a:txBody>
                  <a:tcPr marL="91439" marR="91439" marT="35524" marB="3552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indent="-2730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endParaRPr lang="tr-T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35524" marB="3552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84218">
                <a:tc>
                  <a:txBody>
                    <a:bodyPr/>
                    <a:lstStyle/>
                    <a:p>
                      <a:pPr marL="273050" marR="0" indent="-2730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İkili</a:t>
                      </a:r>
                      <a:r>
                        <a:rPr lang="tr-T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anlaşma</a:t>
                      </a:r>
                      <a:endParaRPr lang="tr-T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35524" marB="3552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indent="-2730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1439" marR="91439" marT="35524" marB="3552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73050" marR="0" indent="-2730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6 aylık </a:t>
                      </a:r>
                      <a:r>
                        <a:rPr lang="tr-TR" sz="1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satış</a:t>
                      </a:r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anlaşması mevcuttur</a:t>
                      </a:r>
                    </a:p>
                  </a:txBody>
                  <a:tcPr marL="91439" marR="91439" marT="35524" marB="3552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73050" marR="0" indent="-2730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endParaRPr lang="tr-TR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9 Tablo"/>
          <p:cNvGraphicFramePr>
            <a:graphicFrameLocks noGrp="1"/>
          </p:cNvGraphicFramePr>
          <p:nvPr/>
        </p:nvGraphicFramePr>
        <p:xfrm>
          <a:off x="571500" y="3594768"/>
          <a:ext cx="5916612" cy="568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9187"/>
                <a:gridCol w="818822"/>
                <a:gridCol w="833314"/>
                <a:gridCol w="818822"/>
                <a:gridCol w="818822"/>
                <a:gridCol w="818823"/>
                <a:gridCol w="818822"/>
              </a:tblGrid>
              <a:tr h="284350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+mn-lt"/>
                          <a:cs typeface="Times New Roman" pitchFamily="18" charset="0"/>
                        </a:rPr>
                        <a:t>Saat\</a:t>
                      </a:r>
                      <a:r>
                        <a:rPr lang="tr-TR" sz="1400" dirty="0" err="1" smtClean="0">
                          <a:latin typeface="+mn-lt"/>
                          <a:cs typeface="Times New Roman" pitchFamily="18" charset="0"/>
                        </a:rPr>
                        <a:t>Fyt</a:t>
                      </a:r>
                      <a:endParaRPr lang="tr-TR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35544" marB="355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0.00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35544" marB="35544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29.99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35544" marB="35544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30.00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35544" marB="35544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39.99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35544" marB="35544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40.00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35544" marB="35544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44.99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35544" marB="35544" anchor="ctr">
                    <a:solidFill>
                      <a:schemeClr val="accent1"/>
                    </a:solidFill>
                  </a:tcPr>
                </a:tc>
              </a:tr>
              <a:tr h="284350"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latin typeface="+mn-lt"/>
                          <a:cs typeface="Times New Roman" pitchFamily="18" charset="0"/>
                        </a:rPr>
                        <a:t>0 - 1</a:t>
                      </a:r>
                      <a:endParaRPr lang="tr-TR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35544" marB="3554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+mn-lt"/>
                          <a:cs typeface="Times New Roman" pitchFamily="18" charset="0"/>
                        </a:rPr>
                        <a:t>100</a:t>
                      </a:r>
                      <a:endParaRPr lang="tr-TR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35544" marB="3554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+mn-lt"/>
                          <a:cs typeface="Times New Roman" pitchFamily="18" charset="0"/>
                        </a:rPr>
                        <a:t>100</a:t>
                      </a:r>
                      <a:endParaRPr lang="tr-TR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35544" marB="3554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+mn-lt"/>
                          <a:cs typeface="Times New Roman" pitchFamily="18" charset="0"/>
                        </a:rPr>
                        <a:t>50</a:t>
                      </a:r>
                      <a:endParaRPr lang="tr-TR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35544" marB="3554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+mn-lt"/>
                          <a:cs typeface="Times New Roman" pitchFamily="18" charset="0"/>
                        </a:rPr>
                        <a:t>50</a:t>
                      </a:r>
                      <a:endParaRPr lang="tr-TR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35544" marB="3554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+mn-lt"/>
                          <a:cs typeface="Times New Roman" pitchFamily="18" charset="0"/>
                        </a:rPr>
                        <a:t>20</a:t>
                      </a:r>
                      <a:endParaRPr lang="tr-TR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35544" marB="3554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+mn-lt"/>
                          <a:cs typeface="Times New Roman" pitchFamily="18" charset="0"/>
                        </a:rPr>
                        <a:t>20</a:t>
                      </a:r>
                      <a:endParaRPr lang="tr-TR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35544" marB="3554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4 Tablo"/>
          <p:cNvGraphicFramePr>
            <a:graphicFrameLocks noGrp="1"/>
          </p:cNvGraphicFramePr>
          <p:nvPr/>
        </p:nvGraphicFramePr>
        <p:xfrm>
          <a:off x="571501" y="4385519"/>
          <a:ext cx="4278313" cy="576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9036"/>
                <a:gridCol w="818697"/>
                <a:gridCol w="833186"/>
                <a:gridCol w="818697"/>
                <a:gridCol w="818697"/>
              </a:tblGrid>
              <a:tr h="288050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+mn-lt"/>
                          <a:cs typeface="Times New Roman" pitchFamily="18" charset="0"/>
                        </a:rPr>
                        <a:t>Saat\</a:t>
                      </a:r>
                      <a:r>
                        <a:rPr lang="tr-TR" sz="1400" dirty="0" err="1" smtClean="0">
                          <a:latin typeface="+mn-lt"/>
                          <a:cs typeface="Times New Roman" pitchFamily="18" charset="0"/>
                        </a:rPr>
                        <a:t>Fyt</a:t>
                      </a:r>
                      <a:endParaRPr lang="tr-TR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30" marR="91430" marT="35513" marB="355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45.00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0" marR="91430" marT="35513" marB="35513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49.99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0" marR="91430" marT="35513" marB="35513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50.00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0" marR="91430" marT="35513" marB="35513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500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0" marR="91430" marT="35513" marB="35513" anchor="ctr">
                    <a:solidFill>
                      <a:schemeClr val="accent1"/>
                    </a:solidFill>
                  </a:tcPr>
                </a:tc>
              </a:tr>
              <a:tr h="288050"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latin typeface="+mn-lt"/>
                          <a:cs typeface="Times New Roman" pitchFamily="18" charset="0"/>
                        </a:rPr>
                        <a:t>0 - 1</a:t>
                      </a:r>
                      <a:endParaRPr lang="tr-TR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30" marR="91430" marT="35513" marB="35513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lang="tr-TR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30" marR="91430" marT="35513" marB="35513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lang="tr-TR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30" marR="91430" marT="35513" marB="35513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-100</a:t>
                      </a:r>
                      <a:endParaRPr lang="tr-TR" sz="1400" dirty="0">
                        <a:solidFill>
                          <a:srgbClr val="FF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0" marR="91430" marT="35513" marB="35513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-100</a:t>
                      </a:r>
                      <a:endParaRPr lang="tr-TR" sz="1400" dirty="0">
                        <a:solidFill>
                          <a:srgbClr val="FF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0" marR="91430" marT="35513" marB="35513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Rectangle 208"/>
          <p:cNvSpPr>
            <a:spLocks noChangeArrowheads="1"/>
          </p:cNvSpPr>
          <p:nvPr/>
        </p:nvSpPr>
        <p:spPr bwMode="auto">
          <a:xfrm>
            <a:off x="785814" y="2331542"/>
            <a:ext cx="7572375" cy="277565"/>
          </a:xfrm>
          <a:prstGeom prst="rect">
            <a:avLst/>
          </a:prstGeom>
          <a:solidFill>
            <a:schemeClr val="bg2">
              <a:alpha val="30196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" name="Rectangle 208"/>
          <p:cNvSpPr>
            <a:spLocks noChangeArrowheads="1"/>
          </p:cNvSpPr>
          <p:nvPr/>
        </p:nvSpPr>
        <p:spPr bwMode="auto">
          <a:xfrm>
            <a:off x="6786564" y="3386287"/>
            <a:ext cx="1857375" cy="888206"/>
          </a:xfrm>
          <a:prstGeom prst="rect">
            <a:avLst/>
          </a:prstGeom>
          <a:solidFill>
            <a:schemeClr val="bg1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tr-TR" sz="1600" dirty="0">
                <a:solidFill>
                  <a:srgbClr val="FF0000"/>
                </a:solidFill>
              </a:rPr>
              <a:t>Bu kapasitesini </a:t>
            </a:r>
          </a:p>
          <a:p>
            <a:r>
              <a:rPr lang="tr-TR" sz="1600" dirty="0">
                <a:solidFill>
                  <a:srgbClr val="FF0000"/>
                </a:solidFill>
              </a:rPr>
              <a:t>DGP ye </a:t>
            </a:r>
            <a:r>
              <a:rPr lang="tr-TR" sz="1600" dirty="0" smtClean="0">
                <a:solidFill>
                  <a:srgbClr val="FF0000"/>
                </a:solidFill>
              </a:rPr>
              <a:t>sunabilir</a:t>
            </a:r>
            <a:endParaRPr lang="tr-TR" sz="1600" dirty="0" smtClean="0"/>
          </a:p>
          <a:p>
            <a:r>
              <a:rPr lang="tr-TR" sz="1600" dirty="0" smtClean="0">
                <a:solidFill>
                  <a:srgbClr val="FF0000"/>
                </a:solidFill>
              </a:rPr>
              <a:t>Ya da </a:t>
            </a:r>
            <a:r>
              <a:rPr lang="tr-TR" sz="1600" dirty="0">
                <a:solidFill>
                  <a:srgbClr val="FF0000"/>
                </a:solidFill>
              </a:rPr>
              <a:t>ikili anlaşma </a:t>
            </a:r>
          </a:p>
          <a:p>
            <a:r>
              <a:rPr lang="tr-TR" sz="1600" dirty="0">
                <a:solidFill>
                  <a:srgbClr val="FF0000"/>
                </a:solidFill>
              </a:rPr>
              <a:t>ile satabilir.</a:t>
            </a:r>
            <a:endParaRPr lang="en-GB" sz="1600" dirty="0">
              <a:solidFill>
                <a:srgbClr val="FF0000"/>
              </a:solidFill>
            </a:endParaRPr>
          </a:p>
        </p:txBody>
      </p:sp>
      <p:cxnSp>
        <p:nvCxnSpPr>
          <p:cNvPr id="10" name="10 Şekil"/>
          <p:cNvCxnSpPr>
            <a:stCxn id="9" idx="3"/>
            <a:endCxn id="8" idx="3"/>
          </p:cNvCxnSpPr>
          <p:nvPr/>
        </p:nvCxnSpPr>
        <p:spPr>
          <a:xfrm flipH="1" flipV="1">
            <a:off x="8358188" y="2469708"/>
            <a:ext cx="285750" cy="1360683"/>
          </a:xfrm>
          <a:prstGeom prst="bentConnector3">
            <a:avLst>
              <a:gd name="adj1" fmla="val -79999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208"/>
          <p:cNvSpPr>
            <a:spLocks noChangeArrowheads="1"/>
          </p:cNvSpPr>
          <p:nvPr/>
        </p:nvSpPr>
        <p:spPr bwMode="auto">
          <a:xfrm>
            <a:off x="1547664" y="4343306"/>
            <a:ext cx="1656184" cy="615518"/>
          </a:xfrm>
          <a:prstGeom prst="rect">
            <a:avLst/>
          </a:prstGeom>
          <a:solidFill>
            <a:schemeClr val="bg2">
              <a:alpha val="30196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2" name="Rectangle 208"/>
          <p:cNvSpPr>
            <a:spLocks noChangeArrowheads="1"/>
          </p:cNvSpPr>
          <p:nvPr/>
        </p:nvSpPr>
        <p:spPr bwMode="auto">
          <a:xfrm>
            <a:off x="2627784" y="1500999"/>
            <a:ext cx="1656184" cy="783387"/>
          </a:xfrm>
          <a:prstGeom prst="rect">
            <a:avLst/>
          </a:prstGeom>
          <a:solidFill>
            <a:schemeClr val="bg2">
              <a:alpha val="30196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" name="6 Metin kutusu"/>
          <p:cNvSpPr txBox="1"/>
          <p:nvPr/>
        </p:nvSpPr>
        <p:spPr>
          <a:xfrm>
            <a:off x="5292080" y="4394713"/>
            <a:ext cx="1428750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tr-TR" b="1" dirty="0">
                <a:solidFill>
                  <a:srgbClr val="FF0000"/>
                </a:solidFill>
                <a:latin typeface="+mn-lt"/>
              </a:rPr>
              <a:t>PTF:47.50</a:t>
            </a:r>
          </a:p>
        </p:txBody>
      </p:sp>
      <p:sp>
        <p:nvSpPr>
          <p:cNvPr id="14" name="7 Metin kutusu"/>
          <p:cNvSpPr txBox="1"/>
          <p:nvPr/>
        </p:nvSpPr>
        <p:spPr>
          <a:xfrm>
            <a:off x="5292081" y="4783303"/>
            <a:ext cx="1571625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tr-TR" b="1" dirty="0" smtClean="0">
                <a:solidFill>
                  <a:srgbClr val="FF0000"/>
                </a:solidFill>
                <a:latin typeface="+mn-lt"/>
              </a:rPr>
              <a:t>Miktar: 0</a:t>
            </a:r>
            <a:endParaRPr lang="tr-TR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638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2987824" y="482763"/>
            <a:ext cx="61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u="sng" dirty="0" smtClean="0">
                <a:solidFill>
                  <a:schemeClr val="bg1"/>
                </a:solidFill>
              </a:rPr>
              <a:t>Son</a:t>
            </a:r>
            <a:endParaRPr lang="tr-TR" sz="2000" b="1" u="sng" dirty="0">
              <a:solidFill>
                <a:schemeClr val="bg1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3131840" y="2330235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chemeClr val="bg1"/>
                </a:solidFill>
              </a:rPr>
              <a:t>Teşekkür Ederim…</a:t>
            </a:r>
            <a:endParaRPr lang="tr-TR" sz="3600" b="1" dirty="0">
              <a:solidFill>
                <a:schemeClr val="bg1"/>
              </a:solidFill>
            </a:endParaRPr>
          </a:p>
        </p:txBody>
      </p:sp>
      <p:pic>
        <p:nvPicPr>
          <p:cNvPr id="6" name="Picture 6" descr="http://www.borsagundem.com/resimler/img_15_piya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25" y="710913"/>
            <a:ext cx="2808134" cy="461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638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6325" y="574868"/>
            <a:ext cx="6991350" cy="4181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8100392" y="4967398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tr-TR" sz="1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Geri Dön</a:t>
            </a:r>
            <a:endParaRPr lang="tr-TR" sz="12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4" y="648885"/>
            <a:ext cx="7839075" cy="403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8100392" y="4967398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tr-TR" sz="1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Geri Dön</a:t>
            </a:r>
            <a:endParaRPr lang="tr-TR" sz="12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050" y="112260"/>
            <a:ext cx="7581900" cy="5107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8316416" y="5079311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tr-TR" sz="1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Geri Dön</a:t>
            </a:r>
            <a:endParaRPr lang="tr-TR" sz="12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4" y="574868"/>
            <a:ext cx="7343775" cy="4181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8100392" y="4967398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tr-TR" sz="1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Geri Dön</a:t>
            </a:r>
            <a:endParaRPr lang="tr-TR" sz="12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6789" y="574868"/>
            <a:ext cx="7210425" cy="4181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8100392" y="4967398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tr-TR" sz="1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Geri Dön</a:t>
            </a:r>
            <a:endParaRPr lang="tr-TR" sz="12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MUM sunum şabl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PMUM sunum şablon</Template>
  <TotalTime>1443</TotalTime>
  <Words>1819</Words>
  <Application>Microsoft Office PowerPoint</Application>
  <PresentationFormat>Özel</PresentationFormat>
  <Paragraphs>794</Paragraphs>
  <Slides>48</Slides>
  <Notes>3</Notes>
  <HiddenSlides>18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48</vt:i4>
      </vt:variant>
    </vt:vector>
  </HeadingPairs>
  <TitlesOfParts>
    <vt:vector size="50" baseType="lpstr">
      <vt:lpstr>PMUM sunum şablon</vt:lpstr>
      <vt:lpstr>Ofis Teması</vt:lpstr>
      <vt:lpstr>Gün Öncesi Piyasası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DENGELEME UYGULAMALARI</vt:lpstr>
      <vt:lpstr>Dengeleme Senaryo 1</vt:lpstr>
      <vt:lpstr>Dengeleme Senaryo 2</vt:lpstr>
      <vt:lpstr>Dengeleme Senaryo 2</vt:lpstr>
      <vt:lpstr>Dengeleme Senaryo 3</vt:lpstr>
      <vt:lpstr>Dengeleme Senaryo 4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aongun</dc:creator>
  <cp:lastModifiedBy>Tecnoteam</cp:lastModifiedBy>
  <cp:revision>102</cp:revision>
  <dcterms:created xsi:type="dcterms:W3CDTF">2011-02-11T19:37:56Z</dcterms:created>
  <dcterms:modified xsi:type="dcterms:W3CDTF">2011-11-26T12:39:23Z</dcterms:modified>
</cp:coreProperties>
</file>