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8"/>
  </p:notesMasterIdLst>
  <p:handoutMasterIdLst>
    <p:handoutMasterId r:id="rId49"/>
  </p:handoutMasterIdLst>
  <p:sldIdLst>
    <p:sldId id="277" r:id="rId2"/>
    <p:sldId id="445" r:id="rId3"/>
    <p:sldId id="412" r:id="rId4"/>
    <p:sldId id="364" r:id="rId5"/>
    <p:sldId id="349" r:id="rId6"/>
    <p:sldId id="448" r:id="rId7"/>
    <p:sldId id="440" r:id="rId8"/>
    <p:sldId id="441" r:id="rId9"/>
    <p:sldId id="442" r:id="rId10"/>
    <p:sldId id="444" r:id="rId11"/>
    <p:sldId id="388" r:id="rId12"/>
    <p:sldId id="389" r:id="rId13"/>
    <p:sldId id="353" r:id="rId14"/>
    <p:sldId id="351" r:id="rId15"/>
    <p:sldId id="394" r:id="rId16"/>
    <p:sldId id="395" r:id="rId17"/>
    <p:sldId id="396" r:id="rId18"/>
    <p:sldId id="429" r:id="rId19"/>
    <p:sldId id="397" r:id="rId20"/>
    <p:sldId id="411" r:id="rId21"/>
    <p:sldId id="398" r:id="rId22"/>
    <p:sldId id="399" r:id="rId23"/>
    <p:sldId id="443" r:id="rId24"/>
    <p:sldId id="400" r:id="rId25"/>
    <p:sldId id="401" r:id="rId26"/>
    <p:sldId id="404" r:id="rId27"/>
    <p:sldId id="413" r:id="rId28"/>
    <p:sldId id="420" r:id="rId29"/>
    <p:sldId id="406" r:id="rId30"/>
    <p:sldId id="408" r:id="rId31"/>
    <p:sldId id="430" r:id="rId32"/>
    <p:sldId id="431" r:id="rId33"/>
    <p:sldId id="424" r:id="rId34"/>
    <p:sldId id="405" r:id="rId35"/>
    <p:sldId id="416" r:id="rId36"/>
    <p:sldId id="409" r:id="rId37"/>
    <p:sldId id="414" r:id="rId38"/>
    <p:sldId id="390" r:id="rId39"/>
    <p:sldId id="415" r:id="rId40"/>
    <p:sldId id="410" r:id="rId41"/>
    <p:sldId id="432" r:id="rId42"/>
    <p:sldId id="434" r:id="rId43"/>
    <p:sldId id="438" r:id="rId44"/>
    <p:sldId id="439" r:id="rId45"/>
    <p:sldId id="428" r:id="rId46"/>
    <p:sldId id="421" r:id="rId47"/>
  </p:sldIdLst>
  <p:sldSz cx="9144000" cy="6858000" type="screen4x3"/>
  <p:notesSz cx="6794500" cy="9931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005C00"/>
    <a:srgbClr val="01564F"/>
    <a:srgbClr val="0000CC"/>
    <a:srgbClr val="E31E3A"/>
    <a:srgbClr val="018DA6"/>
    <a:srgbClr val="0081D5"/>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42" autoAdjust="0"/>
    <p:restoredTop sz="93298" autoAdjust="0"/>
  </p:normalViewPr>
  <p:slideViewPr>
    <p:cSldViewPr>
      <p:cViewPr>
        <p:scale>
          <a:sx n="100" d="100"/>
          <a:sy n="100" d="100"/>
        </p:scale>
        <p:origin x="-882" y="6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2" d="100"/>
          <a:sy n="62" d="100"/>
        </p:scale>
        <p:origin x="-2850" y="-72"/>
      </p:cViewPr>
      <p:guideLst>
        <p:guide orient="horz" pos="3128"/>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2943582" cy="497277"/>
          </a:xfrm>
          <a:prstGeom prst="rect">
            <a:avLst/>
          </a:prstGeom>
          <a:noFill/>
          <a:ln w="9525">
            <a:noFill/>
            <a:miter lim="800000"/>
            <a:headEnd/>
            <a:tailEnd/>
          </a:ln>
          <a:effectLst/>
        </p:spPr>
        <p:txBody>
          <a:bodyPr vert="horz" wrap="square" lIns="90582" tIns="45291" rIns="90582" bIns="45291" numCol="1" anchor="t" anchorCtr="0" compatLnSpc="1">
            <a:prstTxWarp prst="textNoShape">
              <a:avLst/>
            </a:prstTxWarp>
          </a:bodyPr>
          <a:lstStyle>
            <a:lvl1pPr>
              <a:defRPr sz="1200"/>
            </a:lvl1pPr>
          </a:lstStyle>
          <a:p>
            <a:pPr>
              <a:defRPr/>
            </a:pPr>
            <a:endParaRPr lang="en-US"/>
          </a:p>
        </p:txBody>
      </p:sp>
      <p:sp>
        <p:nvSpPr>
          <p:cNvPr id="70659" name="Rectangle 3"/>
          <p:cNvSpPr>
            <a:spLocks noGrp="1" noChangeArrowheads="1"/>
          </p:cNvSpPr>
          <p:nvPr>
            <p:ph type="dt" sz="quarter" idx="1"/>
          </p:nvPr>
        </p:nvSpPr>
        <p:spPr bwMode="auto">
          <a:xfrm>
            <a:off x="3849300" y="0"/>
            <a:ext cx="2943582" cy="497277"/>
          </a:xfrm>
          <a:prstGeom prst="rect">
            <a:avLst/>
          </a:prstGeom>
          <a:noFill/>
          <a:ln w="9525">
            <a:noFill/>
            <a:miter lim="800000"/>
            <a:headEnd/>
            <a:tailEnd/>
          </a:ln>
          <a:effectLst/>
        </p:spPr>
        <p:txBody>
          <a:bodyPr vert="horz" wrap="square" lIns="90582" tIns="45291" rIns="90582" bIns="45291" numCol="1" anchor="t" anchorCtr="0" compatLnSpc="1">
            <a:prstTxWarp prst="textNoShape">
              <a:avLst/>
            </a:prstTxWarp>
          </a:bodyPr>
          <a:lstStyle>
            <a:lvl1pPr algn="r">
              <a:defRPr sz="1200"/>
            </a:lvl1pPr>
          </a:lstStyle>
          <a:p>
            <a:pPr>
              <a:defRPr/>
            </a:pPr>
            <a:endParaRPr lang="en-US"/>
          </a:p>
        </p:txBody>
      </p:sp>
      <p:sp>
        <p:nvSpPr>
          <p:cNvPr id="70660" name="Rectangle 4"/>
          <p:cNvSpPr>
            <a:spLocks noGrp="1" noChangeArrowheads="1"/>
          </p:cNvSpPr>
          <p:nvPr>
            <p:ph type="ftr" sz="quarter" idx="2"/>
          </p:nvPr>
        </p:nvSpPr>
        <p:spPr bwMode="auto">
          <a:xfrm>
            <a:off x="0" y="9432555"/>
            <a:ext cx="2943582" cy="497276"/>
          </a:xfrm>
          <a:prstGeom prst="rect">
            <a:avLst/>
          </a:prstGeom>
          <a:noFill/>
          <a:ln w="9525">
            <a:noFill/>
            <a:miter lim="800000"/>
            <a:headEnd/>
            <a:tailEnd/>
          </a:ln>
          <a:effectLst/>
        </p:spPr>
        <p:txBody>
          <a:bodyPr vert="horz" wrap="square" lIns="90582" tIns="45291" rIns="90582" bIns="45291" numCol="1" anchor="b" anchorCtr="0" compatLnSpc="1">
            <a:prstTxWarp prst="textNoShape">
              <a:avLst/>
            </a:prstTxWarp>
          </a:bodyPr>
          <a:lstStyle>
            <a:lvl1pPr>
              <a:defRPr sz="1200"/>
            </a:lvl1pPr>
          </a:lstStyle>
          <a:p>
            <a:pPr>
              <a:defRPr/>
            </a:pPr>
            <a:endParaRPr lang="en-US"/>
          </a:p>
        </p:txBody>
      </p:sp>
      <p:sp>
        <p:nvSpPr>
          <p:cNvPr id="70661" name="Rectangle 5"/>
          <p:cNvSpPr>
            <a:spLocks noGrp="1" noChangeArrowheads="1"/>
          </p:cNvSpPr>
          <p:nvPr>
            <p:ph type="sldNum" sz="quarter" idx="3"/>
          </p:nvPr>
        </p:nvSpPr>
        <p:spPr bwMode="auto">
          <a:xfrm>
            <a:off x="3849300" y="9432555"/>
            <a:ext cx="2943582" cy="497276"/>
          </a:xfrm>
          <a:prstGeom prst="rect">
            <a:avLst/>
          </a:prstGeom>
          <a:noFill/>
          <a:ln w="9525">
            <a:noFill/>
            <a:miter lim="800000"/>
            <a:headEnd/>
            <a:tailEnd/>
          </a:ln>
          <a:effectLst/>
        </p:spPr>
        <p:txBody>
          <a:bodyPr vert="horz" wrap="square" lIns="90582" tIns="45291" rIns="90582" bIns="45291" numCol="1" anchor="b" anchorCtr="0" compatLnSpc="1">
            <a:prstTxWarp prst="textNoShape">
              <a:avLst/>
            </a:prstTxWarp>
          </a:bodyPr>
          <a:lstStyle>
            <a:lvl1pPr algn="r">
              <a:defRPr sz="1200"/>
            </a:lvl1pPr>
          </a:lstStyle>
          <a:p>
            <a:pPr>
              <a:defRPr/>
            </a:pPr>
            <a:fld id="{632A96EF-F8FD-40D0-869B-3BDCF7466841}" type="slidenum">
              <a:rPr lang="en-US"/>
              <a:pPr>
                <a:defRPr/>
              </a:pPr>
              <a:t>‹#›</a:t>
            </a:fld>
            <a:endParaRPr lang="en-US"/>
          </a:p>
        </p:txBody>
      </p:sp>
    </p:spTree>
    <p:extLst>
      <p:ext uri="{BB962C8B-B14F-4D97-AF65-F5344CB8AC3E}">
        <p14:creationId xmlns:p14="http://schemas.microsoft.com/office/powerpoint/2010/main" val="2808821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170" name="Rectangle 2"/>
          <p:cNvSpPr>
            <a:spLocks noGrp="1" noChangeArrowheads="1"/>
          </p:cNvSpPr>
          <p:nvPr>
            <p:ph type="hdr" sz="quarter"/>
          </p:nvPr>
        </p:nvSpPr>
        <p:spPr bwMode="auto">
          <a:xfrm>
            <a:off x="0" y="0"/>
            <a:ext cx="2943582" cy="497277"/>
          </a:xfrm>
          <a:prstGeom prst="rect">
            <a:avLst/>
          </a:prstGeom>
          <a:noFill/>
          <a:ln w="9525">
            <a:noFill/>
            <a:miter lim="800000"/>
            <a:headEnd/>
            <a:tailEnd/>
          </a:ln>
          <a:effectLst/>
        </p:spPr>
        <p:txBody>
          <a:bodyPr vert="horz" wrap="square" lIns="90582" tIns="45291" rIns="90582" bIns="45291" numCol="1" anchor="t" anchorCtr="0" compatLnSpc="1">
            <a:prstTxWarp prst="textNoShape">
              <a:avLst/>
            </a:prstTxWarp>
          </a:bodyPr>
          <a:lstStyle>
            <a:lvl1pPr>
              <a:defRPr sz="1200"/>
            </a:lvl1pPr>
          </a:lstStyle>
          <a:p>
            <a:pPr>
              <a:defRPr/>
            </a:pPr>
            <a:endParaRPr lang="tr-TR"/>
          </a:p>
        </p:txBody>
      </p:sp>
      <p:sp>
        <p:nvSpPr>
          <p:cNvPr id="135171" name="Rectangle 3"/>
          <p:cNvSpPr>
            <a:spLocks noGrp="1" noChangeArrowheads="1"/>
          </p:cNvSpPr>
          <p:nvPr>
            <p:ph type="dt" idx="1"/>
          </p:nvPr>
        </p:nvSpPr>
        <p:spPr bwMode="auto">
          <a:xfrm>
            <a:off x="3849300" y="0"/>
            <a:ext cx="2943582" cy="497277"/>
          </a:xfrm>
          <a:prstGeom prst="rect">
            <a:avLst/>
          </a:prstGeom>
          <a:noFill/>
          <a:ln w="9525">
            <a:noFill/>
            <a:miter lim="800000"/>
            <a:headEnd/>
            <a:tailEnd/>
          </a:ln>
          <a:effectLst/>
        </p:spPr>
        <p:txBody>
          <a:bodyPr vert="horz" wrap="square" lIns="90582" tIns="45291" rIns="90582" bIns="45291" numCol="1" anchor="t" anchorCtr="0" compatLnSpc="1">
            <a:prstTxWarp prst="textNoShape">
              <a:avLst/>
            </a:prstTxWarp>
          </a:bodyPr>
          <a:lstStyle>
            <a:lvl1pPr algn="r">
              <a:defRPr sz="1200"/>
            </a:lvl1pPr>
          </a:lstStyle>
          <a:p>
            <a:pPr>
              <a:defRPr/>
            </a:pPr>
            <a:endParaRPr lang="tr-TR"/>
          </a:p>
        </p:txBody>
      </p:sp>
      <p:sp>
        <p:nvSpPr>
          <p:cNvPr id="20484" name="Rectangle 4"/>
          <p:cNvSpPr>
            <a:spLocks noGrp="1" noRot="1" noChangeAspect="1" noChangeArrowheads="1" noTextEdit="1"/>
          </p:cNvSpPr>
          <p:nvPr>
            <p:ph type="sldImg" idx="2"/>
          </p:nvPr>
        </p:nvSpPr>
        <p:spPr bwMode="auto">
          <a:xfrm>
            <a:off x="915988" y="746125"/>
            <a:ext cx="4962525" cy="3722688"/>
          </a:xfrm>
          <a:prstGeom prst="rect">
            <a:avLst/>
          </a:prstGeom>
          <a:noFill/>
          <a:ln w="9525">
            <a:solidFill>
              <a:srgbClr val="000000"/>
            </a:solidFill>
            <a:miter lim="800000"/>
            <a:headEnd/>
            <a:tailEnd/>
          </a:ln>
        </p:spPr>
      </p:sp>
      <p:sp>
        <p:nvSpPr>
          <p:cNvPr id="135173" name="Rectangle 5"/>
          <p:cNvSpPr>
            <a:spLocks noGrp="1" noChangeArrowheads="1"/>
          </p:cNvSpPr>
          <p:nvPr>
            <p:ph type="body" sz="quarter" idx="3"/>
          </p:nvPr>
        </p:nvSpPr>
        <p:spPr bwMode="auto">
          <a:xfrm>
            <a:off x="679288" y="4718631"/>
            <a:ext cx="5435924" cy="4467640"/>
          </a:xfrm>
          <a:prstGeom prst="rect">
            <a:avLst/>
          </a:prstGeom>
          <a:noFill/>
          <a:ln w="9525">
            <a:noFill/>
            <a:miter lim="800000"/>
            <a:headEnd/>
            <a:tailEnd/>
          </a:ln>
          <a:effectLst/>
        </p:spPr>
        <p:txBody>
          <a:bodyPr vert="horz" wrap="square" lIns="90582" tIns="45291" rIns="90582" bIns="45291"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135174" name="Rectangle 6"/>
          <p:cNvSpPr>
            <a:spLocks noGrp="1" noChangeArrowheads="1"/>
          </p:cNvSpPr>
          <p:nvPr>
            <p:ph type="ftr" sz="quarter" idx="4"/>
          </p:nvPr>
        </p:nvSpPr>
        <p:spPr bwMode="auto">
          <a:xfrm>
            <a:off x="0" y="9432555"/>
            <a:ext cx="2943582" cy="497276"/>
          </a:xfrm>
          <a:prstGeom prst="rect">
            <a:avLst/>
          </a:prstGeom>
          <a:noFill/>
          <a:ln w="9525">
            <a:noFill/>
            <a:miter lim="800000"/>
            <a:headEnd/>
            <a:tailEnd/>
          </a:ln>
          <a:effectLst/>
        </p:spPr>
        <p:txBody>
          <a:bodyPr vert="horz" wrap="square" lIns="90582" tIns="45291" rIns="90582" bIns="45291" numCol="1" anchor="b" anchorCtr="0" compatLnSpc="1">
            <a:prstTxWarp prst="textNoShape">
              <a:avLst/>
            </a:prstTxWarp>
          </a:bodyPr>
          <a:lstStyle>
            <a:lvl1pPr>
              <a:defRPr sz="1200"/>
            </a:lvl1pPr>
          </a:lstStyle>
          <a:p>
            <a:pPr>
              <a:defRPr/>
            </a:pPr>
            <a:endParaRPr lang="tr-TR"/>
          </a:p>
        </p:txBody>
      </p:sp>
      <p:sp>
        <p:nvSpPr>
          <p:cNvPr id="135175" name="Rectangle 7"/>
          <p:cNvSpPr>
            <a:spLocks noGrp="1" noChangeArrowheads="1"/>
          </p:cNvSpPr>
          <p:nvPr>
            <p:ph type="sldNum" sz="quarter" idx="5"/>
          </p:nvPr>
        </p:nvSpPr>
        <p:spPr bwMode="auto">
          <a:xfrm>
            <a:off x="3849300" y="9432555"/>
            <a:ext cx="2943582" cy="497276"/>
          </a:xfrm>
          <a:prstGeom prst="rect">
            <a:avLst/>
          </a:prstGeom>
          <a:noFill/>
          <a:ln w="9525">
            <a:noFill/>
            <a:miter lim="800000"/>
            <a:headEnd/>
            <a:tailEnd/>
          </a:ln>
          <a:effectLst/>
        </p:spPr>
        <p:txBody>
          <a:bodyPr vert="horz" wrap="square" lIns="90582" tIns="45291" rIns="90582" bIns="45291" numCol="1" anchor="b" anchorCtr="0" compatLnSpc="1">
            <a:prstTxWarp prst="textNoShape">
              <a:avLst/>
            </a:prstTxWarp>
          </a:bodyPr>
          <a:lstStyle>
            <a:lvl1pPr algn="r">
              <a:defRPr sz="1200"/>
            </a:lvl1pPr>
          </a:lstStyle>
          <a:p>
            <a:pPr>
              <a:defRPr/>
            </a:pPr>
            <a:fld id="{E9F442F1-A5BA-4A5A-85DB-AB0E2F736AB7}" type="slidenum">
              <a:rPr lang="tr-TR"/>
              <a:pPr>
                <a:defRPr/>
              </a:pPr>
              <a:t>‹#›</a:t>
            </a:fld>
            <a:endParaRPr lang="tr-TR"/>
          </a:p>
        </p:txBody>
      </p:sp>
    </p:spTree>
    <p:extLst>
      <p:ext uri="{BB962C8B-B14F-4D97-AF65-F5344CB8AC3E}">
        <p14:creationId xmlns:p14="http://schemas.microsoft.com/office/powerpoint/2010/main" val="15939492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Slayt Görüntüsü Yer Tutucusu"/>
          <p:cNvSpPr>
            <a:spLocks noGrp="1" noRot="1" noChangeAspect="1" noTextEdit="1"/>
          </p:cNvSpPr>
          <p:nvPr>
            <p:ph type="sldImg"/>
          </p:nvPr>
        </p:nvSpPr>
        <p:spPr>
          <a:ln/>
        </p:spPr>
      </p:sp>
      <p:sp>
        <p:nvSpPr>
          <p:cNvPr id="21507" name="2 Not Yer Tutucusu"/>
          <p:cNvSpPr>
            <a:spLocks noGrp="1"/>
          </p:cNvSpPr>
          <p:nvPr>
            <p:ph type="body" idx="1"/>
          </p:nvPr>
        </p:nvSpPr>
        <p:spPr>
          <a:noFill/>
          <a:ln/>
        </p:spPr>
        <p:txBody>
          <a:bodyPr/>
          <a:lstStyle/>
          <a:p>
            <a:pPr eaLnBrk="1" hangingPunct="1"/>
            <a:endParaRPr lang="tr-TR" smtClean="0"/>
          </a:p>
        </p:txBody>
      </p:sp>
      <p:sp>
        <p:nvSpPr>
          <p:cNvPr id="21508" name="3 Slayt Numarası Yer Tutucusu"/>
          <p:cNvSpPr>
            <a:spLocks noGrp="1"/>
          </p:cNvSpPr>
          <p:nvPr>
            <p:ph type="sldNum" sz="quarter" idx="5"/>
          </p:nvPr>
        </p:nvSpPr>
        <p:spPr>
          <a:noFill/>
        </p:spPr>
        <p:txBody>
          <a:bodyPr/>
          <a:lstStyle/>
          <a:p>
            <a:fld id="{82335F2F-9697-45D8-965C-F600E1870666}" type="slidenum">
              <a:rPr lang="tr-TR" smtClean="0"/>
              <a:pPr/>
              <a:t>1</a:t>
            </a:fld>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E9F442F1-A5BA-4A5A-85DB-AB0E2F736AB7}" type="slidenum">
              <a:rPr lang="tr-TR" smtClean="0"/>
              <a:pPr>
                <a:defRPr/>
              </a:pPr>
              <a:t>6</a:t>
            </a:fld>
            <a:endParaRPr lang="tr-TR"/>
          </a:p>
        </p:txBody>
      </p:sp>
    </p:spTree>
    <p:extLst>
      <p:ext uri="{BB962C8B-B14F-4D97-AF65-F5344CB8AC3E}">
        <p14:creationId xmlns:p14="http://schemas.microsoft.com/office/powerpoint/2010/main" val="28068500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Freeform 58"/>
          <p:cNvSpPr>
            <a:spLocks/>
          </p:cNvSpPr>
          <p:nvPr/>
        </p:nvSpPr>
        <p:spPr bwMode="gray">
          <a:xfrm>
            <a:off x="0" y="4483100"/>
            <a:ext cx="4122738" cy="2368550"/>
          </a:xfrm>
          <a:custGeom>
            <a:avLst/>
            <a:gdLst/>
            <a:ahLst/>
            <a:cxnLst>
              <a:cxn ang="0">
                <a:pos x="0" y="489"/>
              </a:cxn>
              <a:cxn ang="0">
                <a:pos x="1328" y="840"/>
              </a:cxn>
              <a:cxn ang="0">
                <a:pos x="2488" y="0"/>
              </a:cxn>
              <a:cxn ang="0">
                <a:pos x="1712" y="1124"/>
              </a:cxn>
              <a:cxn ang="0">
                <a:pos x="636" y="1492"/>
              </a:cxn>
              <a:cxn ang="0">
                <a:pos x="1" y="1492"/>
              </a:cxn>
              <a:cxn ang="0">
                <a:pos x="0" y="489"/>
              </a:cxn>
            </a:cxnLst>
            <a:rect l="0" t="0" r="r" b="b"/>
            <a:pathLst>
              <a:path w="2597" h="1492">
                <a:moveTo>
                  <a:pt x="0" y="489"/>
                </a:moveTo>
                <a:cubicBezTo>
                  <a:pt x="247" y="671"/>
                  <a:pt x="632" y="920"/>
                  <a:pt x="1328" y="840"/>
                </a:cubicBezTo>
                <a:cubicBezTo>
                  <a:pt x="2024" y="760"/>
                  <a:pt x="2360" y="131"/>
                  <a:pt x="2488" y="0"/>
                </a:cubicBezTo>
                <a:cubicBezTo>
                  <a:pt x="2597" y="53"/>
                  <a:pt x="1792" y="1068"/>
                  <a:pt x="1712" y="1124"/>
                </a:cubicBezTo>
                <a:cubicBezTo>
                  <a:pt x="1632" y="1180"/>
                  <a:pt x="921" y="1431"/>
                  <a:pt x="636" y="1492"/>
                </a:cubicBezTo>
                <a:lnTo>
                  <a:pt x="1" y="1492"/>
                </a:lnTo>
                <a:lnTo>
                  <a:pt x="0" y="489"/>
                </a:lnTo>
                <a:close/>
              </a:path>
            </a:pathLst>
          </a:custGeom>
          <a:solidFill>
            <a:srgbClr val="E31E3A"/>
          </a:solidFill>
          <a:ln w="9525">
            <a:noFill/>
            <a:round/>
            <a:headEnd/>
            <a:tailEnd/>
          </a:ln>
          <a:effectLst/>
        </p:spPr>
        <p:txBody>
          <a:bodyPr/>
          <a:lstStyle/>
          <a:p>
            <a:pPr>
              <a:defRPr/>
            </a:pPr>
            <a:endParaRPr lang="tr-TR"/>
          </a:p>
        </p:txBody>
      </p:sp>
      <p:sp>
        <p:nvSpPr>
          <p:cNvPr id="5" name="Freeform 59"/>
          <p:cNvSpPr>
            <a:spLocks/>
          </p:cNvSpPr>
          <p:nvPr/>
        </p:nvSpPr>
        <p:spPr bwMode="gray">
          <a:xfrm>
            <a:off x="-12700" y="4149725"/>
            <a:ext cx="4152900" cy="2708275"/>
          </a:xfrm>
          <a:custGeom>
            <a:avLst/>
            <a:gdLst/>
            <a:ahLst/>
            <a:cxnLst>
              <a:cxn ang="0">
                <a:pos x="0" y="1688"/>
              </a:cxn>
              <a:cxn ang="0">
                <a:pos x="0" y="1112"/>
              </a:cxn>
              <a:cxn ang="0">
                <a:pos x="2576" y="0"/>
              </a:cxn>
              <a:cxn ang="0">
                <a:pos x="2135" y="826"/>
              </a:cxn>
              <a:cxn ang="0">
                <a:pos x="635" y="1688"/>
              </a:cxn>
              <a:cxn ang="0">
                <a:pos x="0" y="1688"/>
              </a:cxn>
            </a:cxnLst>
            <a:rect l="0" t="0" r="r" b="b"/>
            <a:pathLst>
              <a:path w="2576" h="1688">
                <a:moveTo>
                  <a:pt x="0" y="1688"/>
                </a:moveTo>
                <a:lnTo>
                  <a:pt x="0" y="1112"/>
                </a:lnTo>
                <a:cubicBezTo>
                  <a:pt x="1960" y="1464"/>
                  <a:pt x="2419" y="304"/>
                  <a:pt x="2576" y="0"/>
                </a:cubicBezTo>
                <a:lnTo>
                  <a:pt x="2135" y="826"/>
                </a:lnTo>
                <a:cubicBezTo>
                  <a:pt x="1618" y="1315"/>
                  <a:pt x="1286" y="1456"/>
                  <a:pt x="635" y="1688"/>
                </a:cubicBezTo>
                <a:lnTo>
                  <a:pt x="0" y="1688"/>
                </a:lnTo>
                <a:close/>
              </a:path>
            </a:pathLst>
          </a:custGeom>
          <a:solidFill>
            <a:srgbClr val="01564F"/>
          </a:solidFill>
          <a:ln w="9525">
            <a:noFill/>
            <a:round/>
            <a:headEnd/>
            <a:tailEnd/>
          </a:ln>
          <a:effectLst/>
        </p:spPr>
        <p:txBody>
          <a:bodyPr/>
          <a:lstStyle/>
          <a:p>
            <a:pPr>
              <a:defRPr/>
            </a:pPr>
            <a:endParaRPr lang="tr-TR"/>
          </a:p>
        </p:txBody>
      </p:sp>
      <p:sp>
        <p:nvSpPr>
          <p:cNvPr id="6" name="Freeform 60"/>
          <p:cNvSpPr>
            <a:spLocks/>
          </p:cNvSpPr>
          <p:nvPr/>
        </p:nvSpPr>
        <p:spPr bwMode="grayWhite">
          <a:xfrm>
            <a:off x="2251075" y="-11113"/>
            <a:ext cx="6924675" cy="6881813"/>
          </a:xfrm>
          <a:custGeom>
            <a:avLst/>
            <a:gdLst/>
            <a:ahLst/>
            <a:cxnLst>
              <a:cxn ang="0">
                <a:pos x="189" y="5"/>
              </a:cxn>
              <a:cxn ang="0">
                <a:pos x="561" y="186"/>
              </a:cxn>
              <a:cxn ang="0">
                <a:pos x="943" y="494"/>
              </a:cxn>
              <a:cxn ang="0">
                <a:pos x="1221" y="960"/>
              </a:cxn>
              <a:cxn ang="0">
                <a:pos x="1413" y="1623"/>
              </a:cxn>
              <a:cxn ang="0">
                <a:pos x="1290" y="2653"/>
              </a:cxn>
              <a:cxn ang="0">
                <a:pos x="0" y="4335"/>
              </a:cxn>
              <a:cxn ang="0">
                <a:pos x="4349" y="4335"/>
              </a:cxn>
              <a:cxn ang="0">
                <a:pos x="4362" y="0"/>
              </a:cxn>
              <a:cxn ang="0">
                <a:pos x="189" y="5"/>
              </a:cxn>
            </a:cxnLst>
            <a:rect l="0" t="0" r="r" b="b"/>
            <a:pathLst>
              <a:path w="4362" h="4335">
                <a:moveTo>
                  <a:pt x="189" y="5"/>
                </a:moveTo>
                <a:lnTo>
                  <a:pt x="561" y="186"/>
                </a:lnTo>
                <a:lnTo>
                  <a:pt x="943" y="494"/>
                </a:lnTo>
                <a:lnTo>
                  <a:pt x="1221" y="960"/>
                </a:lnTo>
                <a:lnTo>
                  <a:pt x="1413" y="1623"/>
                </a:lnTo>
                <a:lnTo>
                  <a:pt x="1290" y="2653"/>
                </a:lnTo>
                <a:lnTo>
                  <a:pt x="0" y="4335"/>
                </a:lnTo>
                <a:lnTo>
                  <a:pt x="4349" y="4335"/>
                </a:lnTo>
                <a:lnTo>
                  <a:pt x="4362" y="0"/>
                </a:lnTo>
                <a:lnTo>
                  <a:pt x="189" y="5"/>
                </a:lnTo>
                <a:close/>
              </a:path>
            </a:pathLst>
          </a:custGeom>
          <a:solidFill>
            <a:schemeClr val="bg1"/>
          </a:solidFill>
          <a:ln w="9525">
            <a:noFill/>
            <a:round/>
            <a:headEnd/>
            <a:tailEnd/>
          </a:ln>
          <a:effectLst/>
        </p:spPr>
        <p:txBody>
          <a:bodyPr/>
          <a:lstStyle/>
          <a:p>
            <a:pPr>
              <a:defRPr/>
            </a:pPr>
            <a:endParaRPr lang="tr-TR"/>
          </a:p>
        </p:txBody>
      </p:sp>
      <p:sp>
        <p:nvSpPr>
          <p:cNvPr id="7" name="Rectangle 62"/>
          <p:cNvSpPr>
            <a:spLocks noChangeArrowheads="1"/>
          </p:cNvSpPr>
          <p:nvPr/>
        </p:nvSpPr>
        <p:spPr bwMode="grayWhite">
          <a:xfrm>
            <a:off x="4284663" y="3933825"/>
            <a:ext cx="4875212" cy="431800"/>
          </a:xfrm>
          <a:prstGeom prst="rect">
            <a:avLst/>
          </a:prstGeom>
          <a:gradFill rotWithShape="1">
            <a:gsLst>
              <a:gs pos="0">
                <a:schemeClr val="bg2">
                  <a:gamma/>
                  <a:tint val="57647"/>
                  <a:invGamma/>
                </a:schemeClr>
              </a:gs>
              <a:gs pos="100000">
                <a:schemeClr val="bg2"/>
              </a:gs>
            </a:gsLst>
            <a:lin ang="0" scaled="1"/>
          </a:gradFill>
          <a:ln w="9525">
            <a:noFill/>
            <a:miter lim="800000"/>
            <a:headEnd/>
            <a:tailEnd/>
          </a:ln>
          <a:effectLst/>
        </p:spPr>
        <p:txBody>
          <a:bodyPr wrap="none" anchor="ctr"/>
          <a:lstStyle/>
          <a:p>
            <a:pPr>
              <a:defRPr/>
            </a:pPr>
            <a:endParaRPr lang="tr-TR"/>
          </a:p>
        </p:txBody>
      </p:sp>
      <p:sp>
        <p:nvSpPr>
          <p:cNvPr id="8" name="Line 63"/>
          <p:cNvSpPr>
            <a:spLocks noChangeShapeType="1"/>
          </p:cNvSpPr>
          <p:nvPr/>
        </p:nvSpPr>
        <p:spPr bwMode="grayWhite">
          <a:xfrm>
            <a:off x="4284663" y="3933825"/>
            <a:ext cx="4859337" cy="0"/>
          </a:xfrm>
          <a:prstGeom prst="line">
            <a:avLst/>
          </a:prstGeom>
          <a:noFill/>
          <a:ln w="12700">
            <a:solidFill>
              <a:schemeClr val="bg1"/>
            </a:solidFill>
            <a:round/>
            <a:headEnd/>
            <a:tailEnd/>
          </a:ln>
          <a:effectLst/>
        </p:spPr>
        <p:txBody>
          <a:bodyPr/>
          <a:lstStyle/>
          <a:p>
            <a:pPr>
              <a:defRPr/>
            </a:pPr>
            <a:endParaRPr lang="tr-TR"/>
          </a:p>
        </p:txBody>
      </p:sp>
      <p:sp>
        <p:nvSpPr>
          <p:cNvPr id="9" name="Line 64"/>
          <p:cNvSpPr>
            <a:spLocks noChangeShapeType="1"/>
          </p:cNvSpPr>
          <p:nvPr/>
        </p:nvSpPr>
        <p:spPr bwMode="grayWhite">
          <a:xfrm>
            <a:off x="4284663" y="4365625"/>
            <a:ext cx="4859337" cy="0"/>
          </a:xfrm>
          <a:prstGeom prst="line">
            <a:avLst/>
          </a:prstGeom>
          <a:noFill/>
          <a:ln w="12700">
            <a:solidFill>
              <a:schemeClr val="bg1"/>
            </a:solidFill>
            <a:round/>
            <a:headEnd/>
            <a:tailEnd/>
          </a:ln>
          <a:effectLst/>
        </p:spPr>
        <p:txBody>
          <a:bodyPr/>
          <a:lstStyle/>
          <a:p>
            <a:pPr>
              <a:defRPr/>
            </a:pPr>
            <a:endParaRPr lang="tr-TR"/>
          </a:p>
        </p:txBody>
      </p:sp>
      <p:sp>
        <p:nvSpPr>
          <p:cNvPr id="10" name="Freeform 61"/>
          <p:cNvSpPr>
            <a:spLocks/>
          </p:cNvSpPr>
          <p:nvPr/>
        </p:nvSpPr>
        <p:spPr bwMode="gray">
          <a:xfrm>
            <a:off x="965200" y="-11113"/>
            <a:ext cx="3822700" cy="6881813"/>
          </a:xfrm>
          <a:custGeom>
            <a:avLst/>
            <a:gdLst/>
            <a:ahLst/>
            <a:cxnLst>
              <a:cxn ang="0">
                <a:pos x="858" y="0"/>
              </a:cxn>
              <a:cxn ang="0">
                <a:pos x="1984" y="2583"/>
              </a:cxn>
              <a:cxn ang="0">
                <a:pos x="0" y="4327"/>
              </a:cxn>
              <a:cxn ang="0">
                <a:pos x="1208" y="4335"/>
              </a:cxn>
              <a:cxn ang="0">
                <a:pos x="2272" y="2567"/>
              </a:cxn>
              <a:cxn ang="0">
                <a:pos x="998" y="3"/>
              </a:cxn>
              <a:cxn ang="0">
                <a:pos x="858" y="0"/>
              </a:cxn>
            </a:cxnLst>
            <a:rect l="0" t="0" r="r" b="b"/>
            <a:pathLst>
              <a:path w="2408" h="4335">
                <a:moveTo>
                  <a:pt x="858" y="0"/>
                </a:moveTo>
                <a:cubicBezTo>
                  <a:pt x="2020" y="270"/>
                  <a:pt x="2408" y="1631"/>
                  <a:pt x="1984" y="2583"/>
                </a:cubicBezTo>
                <a:cubicBezTo>
                  <a:pt x="1560" y="3535"/>
                  <a:pt x="880" y="3976"/>
                  <a:pt x="0" y="4327"/>
                </a:cubicBezTo>
                <a:lnTo>
                  <a:pt x="1208" y="4335"/>
                </a:lnTo>
                <a:cubicBezTo>
                  <a:pt x="1520" y="4079"/>
                  <a:pt x="2144" y="3343"/>
                  <a:pt x="2272" y="2567"/>
                </a:cubicBezTo>
                <a:cubicBezTo>
                  <a:pt x="2400" y="1791"/>
                  <a:pt x="2278" y="419"/>
                  <a:pt x="998" y="3"/>
                </a:cubicBezTo>
                <a:lnTo>
                  <a:pt x="858" y="0"/>
                </a:lnTo>
                <a:close/>
              </a:path>
            </a:pathLst>
          </a:custGeom>
          <a:solidFill>
            <a:srgbClr val="018DA6"/>
          </a:solidFill>
          <a:ln w="9525">
            <a:noFill/>
            <a:round/>
            <a:headEnd/>
            <a:tailEnd/>
          </a:ln>
          <a:effectLst/>
        </p:spPr>
        <p:txBody>
          <a:bodyPr/>
          <a:lstStyle/>
          <a:p>
            <a:pPr>
              <a:defRPr/>
            </a:pPr>
            <a:endParaRPr lang="tr-TR"/>
          </a:p>
        </p:txBody>
      </p:sp>
      <p:pic>
        <p:nvPicPr>
          <p:cNvPr id="11" name="Picture 70" descr="LOGO EPDK"/>
          <p:cNvPicPr>
            <a:picLocks noChangeAspect="1" noChangeArrowheads="1"/>
          </p:cNvPicPr>
          <p:nvPr userDrawn="1"/>
        </p:nvPicPr>
        <p:blipFill>
          <a:blip r:embed="rId2" cstate="print"/>
          <a:srcRect/>
          <a:stretch>
            <a:fillRect/>
          </a:stretch>
        </p:blipFill>
        <p:spPr bwMode="auto">
          <a:xfrm>
            <a:off x="71438" y="1989138"/>
            <a:ext cx="3995737" cy="2217737"/>
          </a:xfrm>
          <a:prstGeom prst="rect">
            <a:avLst/>
          </a:prstGeom>
          <a:noFill/>
          <a:ln w="9525">
            <a:noFill/>
            <a:miter lim="800000"/>
            <a:headEnd/>
            <a:tailEnd/>
          </a:ln>
        </p:spPr>
      </p:pic>
      <p:sp>
        <p:nvSpPr>
          <p:cNvPr id="3074" name="Rectangle 2"/>
          <p:cNvSpPr>
            <a:spLocks noGrp="1" noChangeArrowheads="1"/>
          </p:cNvSpPr>
          <p:nvPr>
            <p:ph type="ctrTitle"/>
          </p:nvPr>
        </p:nvSpPr>
        <p:spPr bwMode="black">
          <a:xfrm>
            <a:off x="4724400" y="2362200"/>
            <a:ext cx="4267200" cy="1219200"/>
          </a:xfrm>
        </p:spPr>
        <p:txBody>
          <a:bodyPr/>
          <a:lstStyle>
            <a:lvl1pPr algn="l">
              <a:defRPr sz="4000" b="0" i="1">
                <a:solidFill>
                  <a:schemeClr val="tx2"/>
                </a:solidFill>
              </a:defRPr>
            </a:lvl1pPr>
          </a:lstStyle>
          <a:p>
            <a:r>
              <a:rPr lang="en-US"/>
              <a:t>Asıl başlık stili için tıklatın</a:t>
            </a:r>
          </a:p>
        </p:txBody>
      </p:sp>
      <p:sp>
        <p:nvSpPr>
          <p:cNvPr id="3075" name="Rectangle 3"/>
          <p:cNvSpPr>
            <a:spLocks noGrp="1" noChangeArrowheads="1"/>
          </p:cNvSpPr>
          <p:nvPr>
            <p:ph type="subTitle" idx="1"/>
          </p:nvPr>
        </p:nvSpPr>
        <p:spPr bwMode="black">
          <a:xfrm>
            <a:off x="4724400" y="3962400"/>
            <a:ext cx="4191000" cy="381000"/>
          </a:xfrm>
        </p:spPr>
        <p:txBody>
          <a:bodyPr/>
          <a:lstStyle>
            <a:lvl1pPr marL="0" indent="0" algn="ctr">
              <a:buFont typeface="Wingdings" pitchFamily="2" charset="2"/>
              <a:buNone/>
              <a:defRPr sz="1600" b="1">
                <a:solidFill>
                  <a:schemeClr val="bg1"/>
                </a:solidFill>
              </a:defRPr>
            </a:lvl1pPr>
          </a:lstStyle>
          <a:p>
            <a:r>
              <a:rPr lang="en-US"/>
              <a:t>Asıl alt başlık stilini düzenlemek için tıklatın</a:t>
            </a:r>
          </a:p>
        </p:txBody>
      </p:sp>
      <p:sp>
        <p:nvSpPr>
          <p:cNvPr id="12" name="Rectangle 4"/>
          <p:cNvSpPr>
            <a:spLocks noGrp="1" noChangeArrowheads="1"/>
          </p:cNvSpPr>
          <p:nvPr>
            <p:ph type="dt" sz="half" idx="10"/>
          </p:nvPr>
        </p:nvSpPr>
        <p:spPr>
          <a:xfrm>
            <a:off x="457200" y="6477000"/>
            <a:ext cx="2133600" cy="244475"/>
          </a:xfrm>
        </p:spPr>
        <p:txBody>
          <a:bodyPr/>
          <a:lstStyle>
            <a:lvl1pPr>
              <a:defRPr sz="1200">
                <a:solidFill>
                  <a:schemeClr val="tx2"/>
                </a:solidFill>
              </a:defRPr>
            </a:lvl1pPr>
          </a:lstStyle>
          <a:p>
            <a:pPr>
              <a:defRPr/>
            </a:pPr>
            <a:endParaRPr lang="en-US"/>
          </a:p>
        </p:txBody>
      </p:sp>
      <p:sp>
        <p:nvSpPr>
          <p:cNvPr id="13" name="Rectangle 5"/>
          <p:cNvSpPr>
            <a:spLocks noGrp="1" noChangeArrowheads="1"/>
          </p:cNvSpPr>
          <p:nvPr>
            <p:ph type="ftr" sz="quarter" idx="11"/>
          </p:nvPr>
        </p:nvSpPr>
        <p:spPr bwMode="black">
          <a:xfrm>
            <a:off x="5867400" y="6477000"/>
            <a:ext cx="2895600" cy="244475"/>
          </a:xfrm>
        </p:spPr>
        <p:txBody>
          <a:bodyPr/>
          <a:lstStyle>
            <a:lvl1pPr>
              <a:defRPr sz="1200">
                <a:solidFill>
                  <a:schemeClr val="tx2"/>
                </a:solidFill>
              </a:defRPr>
            </a:lvl1pPr>
          </a:lstStyle>
          <a:p>
            <a:pPr>
              <a:defRPr/>
            </a:pPr>
            <a:endParaRPr lang="en-US"/>
          </a:p>
        </p:txBody>
      </p:sp>
      <p:sp>
        <p:nvSpPr>
          <p:cNvPr id="14" name="Rectangle 6"/>
          <p:cNvSpPr>
            <a:spLocks noGrp="1" noChangeArrowheads="1"/>
          </p:cNvSpPr>
          <p:nvPr>
            <p:ph type="sldNum" sz="quarter" idx="12"/>
          </p:nvPr>
        </p:nvSpPr>
        <p:spPr bwMode="black">
          <a:xfrm>
            <a:off x="3429000" y="6477000"/>
            <a:ext cx="2133600" cy="244475"/>
          </a:xfrm>
        </p:spPr>
        <p:txBody>
          <a:bodyPr/>
          <a:lstStyle>
            <a:lvl1pPr>
              <a:defRPr sz="1200">
                <a:solidFill>
                  <a:schemeClr val="tx2"/>
                </a:solidFill>
              </a:defRPr>
            </a:lvl1pPr>
          </a:lstStyle>
          <a:p>
            <a:pPr>
              <a:defRPr/>
            </a:pPr>
            <a:fld id="{BFD0D888-2E41-4335-9904-F0D977EBA84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tr-TR"/>
              <a:t>www.epdk.org.tr</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CB0C4A-9790-4DAB-BC9A-02901D6218A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28600"/>
            <a:ext cx="2057400" cy="61722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28600"/>
            <a:ext cx="6019800" cy="61722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tr-TR"/>
              <a:t>www.epdk.org.tr</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B4289CC-C844-4DC8-8075-2D925B0418B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Başlık ve Diyagram veya Kuruluş Grafiği">
    <p:spTree>
      <p:nvGrpSpPr>
        <p:cNvPr id="1" name=""/>
        <p:cNvGrpSpPr/>
        <p:nvPr/>
      </p:nvGrpSpPr>
      <p:grpSpPr>
        <a:xfrm>
          <a:off x="0" y="0"/>
          <a:ext cx="0" cy="0"/>
          <a:chOff x="0" y="0"/>
          <a:chExt cx="0" cy="0"/>
        </a:xfrm>
      </p:grpSpPr>
      <p:sp>
        <p:nvSpPr>
          <p:cNvPr id="2" name="1 Başlık"/>
          <p:cNvSpPr>
            <a:spLocks noGrp="1"/>
          </p:cNvSpPr>
          <p:nvPr>
            <p:ph type="title"/>
          </p:nvPr>
        </p:nvSpPr>
        <p:spPr>
          <a:xfrm>
            <a:off x="685800" y="228600"/>
            <a:ext cx="7848600" cy="563563"/>
          </a:xfrm>
        </p:spPr>
        <p:txBody>
          <a:bodyPr/>
          <a:lstStyle/>
          <a:p>
            <a:r>
              <a:rPr lang="tr-TR" smtClean="0"/>
              <a:t>Asıl başlık stili için tıklatın</a:t>
            </a:r>
            <a:endParaRPr lang="tr-TR"/>
          </a:p>
        </p:txBody>
      </p:sp>
      <p:sp>
        <p:nvSpPr>
          <p:cNvPr id="3" name="2 SmartArt Yer Tutucusu"/>
          <p:cNvSpPr>
            <a:spLocks noGrp="1"/>
          </p:cNvSpPr>
          <p:nvPr>
            <p:ph type="dgm" idx="1"/>
          </p:nvPr>
        </p:nvSpPr>
        <p:spPr>
          <a:xfrm>
            <a:off x="457200" y="1219200"/>
            <a:ext cx="8229600" cy="5181600"/>
          </a:xfrm>
        </p:spPr>
        <p:txBody>
          <a:bodyPr/>
          <a:lstStyle/>
          <a:p>
            <a:pPr lvl="0"/>
            <a:endParaRPr lang="tr-TR"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tr-TR"/>
              <a:t>www.epdk.org.tr</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A8F7B4-CD16-44E2-84A1-1A1FA5476FA3}"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228600"/>
            <a:ext cx="7848600" cy="563563"/>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219200"/>
            <a:ext cx="4038600" cy="5181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219200"/>
            <a:ext cx="4038600" cy="5181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tr-TR"/>
              <a:t>www.epdk.org.tr</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D376435-C868-408C-9ED8-9E04C959A5AB}"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85800" y="228600"/>
            <a:ext cx="7848600" cy="563563"/>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457200" y="1219200"/>
            <a:ext cx="8229600" cy="5181600"/>
          </a:xfrm>
        </p:spPr>
        <p:txBody>
          <a:bodyPr/>
          <a:lstStyle/>
          <a:p>
            <a:pPr lvl="0"/>
            <a:endParaRPr lang="tr-TR"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tr-TR"/>
              <a:t>www.epdk.org.tr</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2AA78BE-F35E-4252-B8F9-EC9E257634B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tr-TR"/>
              <a:t>www.epdk.org.tr</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AF5BA59-C813-47DD-BAE8-D97EED0BDE5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tr-TR"/>
              <a:t>www.epdk.org.tr</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168B88E-8C01-43F9-8700-4330BE5D9B0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219200"/>
            <a:ext cx="40386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219200"/>
            <a:ext cx="40386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tr-TR"/>
              <a:t>www.epdk.org.tr</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A1AD2E8-007D-4D4F-93A6-CA9ABA2F597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tr-TR"/>
              <a:t>www.epdk.org.tr</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32B4ADB-D686-4C9E-95C8-C2AE9E94724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tr-TR"/>
              <a:t>www.epdk.org.tr</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64FBB75-55BC-4857-B4AA-F5FF73712DA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tr-TR"/>
              <a:t>www.epdk.org.tr</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36A739A-3300-4C0D-B932-FDDD5A3B139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tr-TR"/>
              <a:t>www.epdk.org.tr</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EB99D9C-C920-4C3F-80FD-BF4E544F94A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tr-TR"/>
              <a:t>www.epdk.org.tr</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856EC6C-7DEA-4E71-B509-5EEF4CB5301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gradFill flip="none" rotWithShape="1">
          <a:gsLst>
            <a:gs pos="0">
              <a:schemeClr val="tx2">
                <a:lumMod val="60000"/>
                <a:lumOff val="40000"/>
              </a:schemeClr>
            </a:gs>
            <a:gs pos="50000">
              <a:schemeClr val="accent1">
                <a:tint val="44500"/>
                <a:satMod val="160000"/>
              </a:schemeClr>
            </a:gs>
            <a:gs pos="100000">
              <a:schemeClr val="accent1">
                <a:tint val="23500"/>
                <a:satMod val="16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219200"/>
            <a:ext cx="82296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Asıl metin stillerini düzenlemek için tıklatın</a:t>
            </a:r>
          </a:p>
          <a:p>
            <a:pPr lvl="1"/>
            <a:r>
              <a:rPr lang="en-US" smtClean="0"/>
              <a:t>İkinci düzey</a:t>
            </a:r>
          </a:p>
          <a:p>
            <a:pPr lvl="2"/>
            <a:r>
              <a:rPr lang="en-US" smtClean="0"/>
              <a:t>Üçüncü düzey</a:t>
            </a:r>
          </a:p>
          <a:p>
            <a:pPr lvl="3"/>
            <a:r>
              <a:rPr lang="en-US" smtClean="0"/>
              <a:t>Dördüncü düzey</a:t>
            </a:r>
          </a:p>
          <a:p>
            <a:pPr lvl="4"/>
            <a:r>
              <a:rPr lang="en-US" smtClean="0"/>
              <a:t>Beşinci düzey</a:t>
            </a:r>
          </a:p>
        </p:txBody>
      </p:sp>
      <p:sp>
        <p:nvSpPr>
          <p:cNvPr id="1028" name="Rectangle 4"/>
          <p:cNvSpPr>
            <a:spLocks noGrp="1" noChangeArrowheads="1"/>
          </p:cNvSpPr>
          <p:nvPr>
            <p:ph type="dt" sz="half" idx="2"/>
          </p:nvPr>
        </p:nvSpPr>
        <p:spPr bwMode="gray">
          <a:xfrm>
            <a:off x="457200" y="6562725"/>
            <a:ext cx="18288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chemeClr val="bg1"/>
                </a:solidFill>
              </a:defRPr>
            </a:lvl1pPr>
          </a:lstStyle>
          <a:p>
            <a:pPr>
              <a:defRPr/>
            </a:pPr>
            <a:endParaRPr lang="en-US"/>
          </a:p>
        </p:txBody>
      </p:sp>
      <p:sp>
        <p:nvSpPr>
          <p:cNvPr id="1029" name="Rectangle 5"/>
          <p:cNvSpPr>
            <a:spLocks noGrp="1" noChangeArrowheads="1"/>
          </p:cNvSpPr>
          <p:nvPr>
            <p:ph type="ftr" sz="quarter" idx="3"/>
          </p:nvPr>
        </p:nvSpPr>
        <p:spPr bwMode="gray">
          <a:xfrm>
            <a:off x="6934200" y="6591300"/>
            <a:ext cx="1905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bg1"/>
                </a:solidFill>
              </a:defRPr>
            </a:lvl1pPr>
          </a:lstStyle>
          <a:p>
            <a:pPr>
              <a:defRPr/>
            </a:pPr>
            <a:r>
              <a:rPr lang="tr-TR"/>
              <a:t>www.epdk.org.tr</a:t>
            </a:r>
            <a:endParaRPr lang="en-US"/>
          </a:p>
        </p:txBody>
      </p:sp>
      <p:sp>
        <p:nvSpPr>
          <p:cNvPr id="1030" name="Rectangle 6"/>
          <p:cNvSpPr>
            <a:spLocks noGrp="1" noChangeArrowheads="1"/>
          </p:cNvSpPr>
          <p:nvPr>
            <p:ph type="sldNum" sz="quarter" idx="4"/>
          </p:nvPr>
        </p:nvSpPr>
        <p:spPr bwMode="gray">
          <a:xfrm>
            <a:off x="3756025" y="6551613"/>
            <a:ext cx="2133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fld id="{697F1F63-5A54-42D9-9986-17C3AB596548}" type="slidenum">
              <a:rPr lang="en-US"/>
              <a:pPr>
                <a:defRPr/>
              </a:pPr>
              <a:t>‹#›</a:t>
            </a:fld>
            <a:endParaRPr lang="en-US"/>
          </a:p>
        </p:txBody>
      </p:sp>
      <p:sp>
        <p:nvSpPr>
          <p:cNvPr id="2" name="Rectangle 2"/>
          <p:cNvSpPr>
            <a:spLocks noGrp="1" noChangeArrowheads="1"/>
          </p:cNvSpPr>
          <p:nvPr>
            <p:ph type="title"/>
          </p:nvPr>
        </p:nvSpPr>
        <p:spPr bwMode="white">
          <a:xfrm>
            <a:off x="685800" y="228600"/>
            <a:ext cx="78486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Asıl başlık stili için tıklatın</a:t>
            </a:r>
          </a:p>
        </p:txBody>
      </p:sp>
      <p:pic>
        <p:nvPicPr>
          <p:cNvPr id="1031" name="Picture 111" descr="LOGO EPDK"/>
          <p:cNvPicPr>
            <a:picLocks noChangeAspect="1" noChangeArrowheads="1"/>
          </p:cNvPicPr>
          <p:nvPr/>
        </p:nvPicPr>
        <p:blipFill>
          <a:blip r:embed="rId16" cstate="print"/>
          <a:srcRect/>
          <a:stretch>
            <a:fillRect/>
          </a:stretch>
        </p:blipFill>
        <p:spPr bwMode="auto">
          <a:xfrm>
            <a:off x="357188" y="77788"/>
            <a:ext cx="1198562" cy="666750"/>
          </a:xfrm>
          <a:prstGeom prst="rect">
            <a:avLst/>
          </a:prstGeom>
          <a:noFill/>
          <a:ln w="9525">
            <a:noFill/>
            <a:miter lim="800000"/>
            <a:headEnd/>
            <a:tailEnd/>
          </a:ln>
        </p:spPr>
      </p:pic>
      <p:sp>
        <p:nvSpPr>
          <p:cNvPr id="1136" name="Rectangle 112"/>
          <p:cNvSpPr>
            <a:spLocks noChangeArrowheads="1"/>
          </p:cNvSpPr>
          <p:nvPr/>
        </p:nvSpPr>
        <p:spPr bwMode="auto">
          <a:xfrm rot="16200000">
            <a:off x="-3393281" y="3356768"/>
            <a:ext cx="6858000" cy="144463"/>
          </a:xfrm>
          <a:prstGeom prst="rect">
            <a:avLst/>
          </a:prstGeom>
          <a:solidFill>
            <a:srgbClr val="018DA6"/>
          </a:solidFill>
          <a:ln w="9525">
            <a:noFill/>
            <a:miter lim="800000"/>
            <a:headEnd/>
            <a:tailEnd/>
          </a:ln>
          <a:effectLst/>
        </p:spPr>
        <p:txBody>
          <a:bodyPr wrap="none" anchor="ctr"/>
          <a:lstStyle/>
          <a:p>
            <a:pPr>
              <a:defRPr/>
            </a:pPr>
            <a:endParaRPr lang="tr-TR"/>
          </a:p>
        </p:txBody>
      </p:sp>
      <p:grpSp>
        <p:nvGrpSpPr>
          <p:cNvPr id="1033" name="Group 124"/>
          <p:cNvGrpSpPr>
            <a:grpSpLocks/>
          </p:cNvGrpSpPr>
          <p:nvPr/>
        </p:nvGrpSpPr>
        <p:grpSpPr bwMode="auto">
          <a:xfrm rot="5400000">
            <a:off x="283368" y="-332581"/>
            <a:ext cx="1052513" cy="1692276"/>
            <a:chOff x="-8" y="-7"/>
            <a:chExt cx="3024" cy="4335"/>
          </a:xfrm>
        </p:grpSpPr>
        <p:sp>
          <p:nvSpPr>
            <p:cNvPr id="1145" name="Freeform 121"/>
            <p:cNvSpPr>
              <a:spLocks/>
            </p:cNvSpPr>
            <p:nvPr userDrawn="1"/>
          </p:nvSpPr>
          <p:spPr bwMode="gray">
            <a:xfrm>
              <a:off x="1" y="2840"/>
              <a:ext cx="2595" cy="1492"/>
            </a:xfrm>
            <a:custGeom>
              <a:avLst/>
              <a:gdLst/>
              <a:ahLst/>
              <a:cxnLst>
                <a:cxn ang="0">
                  <a:pos x="0" y="489"/>
                </a:cxn>
                <a:cxn ang="0">
                  <a:pos x="1328" y="840"/>
                </a:cxn>
                <a:cxn ang="0">
                  <a:pos x="2488" y="0"/>
                </a:cxn>
                <a:cxn ang="0">
                  <a:pos x="1712" y="1124"/>
                </a:cxn>
                <a:cxn ang="0">
                  <a:pos x="636" y="1492"/>
                </a:cxn>
                <a:cxn ang="0">
                  <a:pos x="1" y="1492"/>
                </a:cxn>
                <a:cxn ang="0">
                  <a:pos x="0" y="489"/>
                </a:cxn>
              </a:cxnLst>
              <a:rect l="0" t="0" r="r" b="b"/>
              <a:pathLst>
                <a:path w="2597" h="1492">
                  <a:moveTo>
                    <a:pt x="0" y="489"/>
                  </a:moveTo>
                  <a:cubicBezTo>
                    <a:pt x="247" y="671"/>
                    <a:pt x="632" y="920"/>
                    <a:pt x="1328" y="840"/>
                  </a:cubicBezTo>
                  <a:cubicBezTo>
                    <a:pt x="2024" y="760"/>
                    <a:pt x="2360" y="131"/>
                    <a:pt x="2488" y="0"/>
                  </a:cubicBezTo>
                  <a:cubicBezTo>
                    <a:pt x="2597" y="53"/>
                    <a:pt x="1792" y="1068"/>
                    <a:pt x="1712" y="1124"/>
                  </a:cubicBezTo>
                  <a:cubicBezTo>
                    <a:pt x="1632" y="1180"/>
                    <a:pt x="921" y="1431"/>
                    <a:pt x="636" y="1492"/>
                  </a:cubicBezTo>
                  <a:lnTo>
                    <a:pt x="1" y="1492"/>
                  </a:lnTo>
                  <a:lnTo>
                    <a:pt x="0" y="489"/>
                  </a:lnTo>
                  <a:close/>
                </a:path>
              </a:pathLst>
            </a:custGeom>
            <a:solidFill>
              <a:srgbClr val="E31E3A"/>
            </a:solidFill>
            <a:ln w="9525">
              <a:noFill/>
              <a:round/>
              <a:headEnd/>
              <a:tailEnd/>
            </a:ln>
            <a:effectLst/>
          </p:spPr>
          <p:txBody>
            <a:bodyPr/>
            <a:lstStyle/>
            <a:p>
              <a:pPr>
                <a:defRPr/>
              </a:pPr>
              <a:endParaRPr lang="tr-TR"/>
            </a:p>
          </p:txBody>
        </p:sp>
        <p:sp>
          <p:nvSpPr>
            <p:cNvPr id="1146" name="Freeform 122"/>
            <p:cNvSpPr>
              <a:spLocks/>
            </p:cNvSpPr>
            <p:nvPr userDrawn="1"/>
          </p:nvSpPr>
          <p:spPr bwMode="gray">
            <a:xfrm>
              <a:off x="-8" y="2632"/>
              <a:ext cx="2618" cy="1704"/>
            </a:xfrm>
            <a:custGeom>
              <a:avLst/>
              <a:gdLst/>
              <a:ahLst/>
              <a:cxnLst>
                <a:cxn ang="0">
                  <a:pos x="0" y="1688"/>
                </a:cxn>
                <a:cxn ang="0">
                  <a:pos x="0" y="1112"/>
                </a:cxn>
                <a:cxn ang="0">
                  <a:pos x="2576" y="0"/>
                </a:cxn>
                <a:cxn ang="0">
                  <a:pos x="2135" y="826"/>
                </a:cxn>
                <a:cxn ang="0">
                  <a:pos x="635" y="1688"/>
                </a:cxn>
                <a:cxn ang="0">
                  <a:pos x="0" y="1688"/>
                </a:cxn>
              </a:cxnLst>
              <a:rect l="0" t="0" r="r" b="b"/>
              <a:pathLst>
                <a:path w="2576" h="1688">
                  <a:moveTo>
                    <a:pt x="0" y="1688"/>
                  </a:moveTo>
                  <a:lnTo>
                    <a:pt x="0" y="1112"/>
                  </a:lnTo>
                  <a:cubicBezTo>
                    <a:pt x="1960" y="1464"/>
                    <a:pt x="2419" y="304"/>
                    <a:pt x="2576" y="0"/>
                  </a:cubicBezTo>
                  <a:lnTo>
                    <a:pt x="2135" y="826"/>
                  </a:lnTo>
                  <a:cubicBezTo>
                    <a:pt x="1618" y="1315"/>
                    <a:pt x="1286" y="1456"/>
                    <a:pt x="635" y="1688"/>
                  </a:cubicBezTo>
                  <a:lnTo>
                    <a:pt x="0" y="1688"/>
                  </a:lnTo>
                  <a:close/>
                </a:path>
              </a:pathLst>
            </a:custGeom>
            <a:solidFill>
              <a:srgbClr val="01564F"/>
            </a:solidFill>
            <a:ln w="9525">
              <a:noFill/>
              <a:round/>
              <a:headEnd/>
              <a:tailEnd/>
            </a:ln>
            <a:effectLst/>
          </p:spPr>
          <p:txBody>
            <a:bodyPr/>
            <a:lstStyle/>
            <a:p>
              <a:pPr>
                <a:defRPr/>
              </a:pPr>
              <a:endParaRPr lang="tr-TR"/>
            </a:p>
          </p:txBody>
        </p:sp>
        <p:sp>
          <p:nvSpPr>
            <p:cNvPr id="1147" name="Freeform 123"/>
            <p:cNvSpPr>
              <a:spLocks/>
            </p:cNvSpPr>
            <p:nvPr userDrawn="1"/>
          </p:nvSpPr>
          <p:spPr bwMode="gray">
            <a:xfrm>
              <a:off x="608" y="-7"/>
              <a:ext cx="2408" cy="4335"/>
            </a:xfrm>
            <a:custGeom>
              <a:avLst/>
              <a:gdLst/>
              <a:ahLst/>
              <a:cxnLst>
                <a:cxn ang="0">
                  <a:pos x="858" y="0"/>
                </a:cxn>
                <a:cxn ang="0">
                  <a:pos x="1984" y="2583"/>
                </a:cxn>
                <a:cxn ang="0">
                  <a:pos x="0" y="4327"/>
                </a:cxn>
                <a:cxn ang="0">
                  <a:pos x="1208" y="4335"/>
                </a:cxn>
                <a:cxn ang="0">
                  <a:pos x="2272" y="2567"/>
                </a:cxn>
                <a:cxn ang="0">
                  <a:pos x="998" y="3"/>
                </a:cxn>
                <a:cxn ang="0">
                  <a:pos x="858" y="0"/>
                </a:cxn>
              </a:cxnLst>
              <a:rect l="0" t="0" r="r" b="b"/>
              <a:pathLst>
                <a:path w="2408" h="4335">
                  <a:moveTo>
                    <a:pt x="858" y="0"/>
                  </a:moveTo>
                  <a:cubicBezTo>
                    <a:pt x="2020" y="270"/>
                    <a:pt x="2408" y="1631"/>
                    <a:pt x="1984" y="2583"/>
                  </a:cubicBezTo>
                  <a:cubicBezTo>
                    <a:pt x="1560" y="3535"/>
                    <a:pt x="880" y="3976"/>
                    <a:pt x="0" y="4327"/>
                  </a:cubicBezTo>
                  <a:lnTo>
                    <a:pt x="1208" y="4335"/>
                  </a:lnTo>
                  <a:cubicBezTo>
                    <a:pt x="1520" y="4079"/>
                    <a:pt x="2144" y="3343"/>
                    <a:pt x="2272" y="2567"/>
                  </a:cubicBezTo>
                  <a:cubicBezTo>
                    <a:pt x="2400" y="1791"/>
                    <a:pt x="2278" y="419"/>
                    <a:pt x="998" y="3"/>
                  </a:cubicBezTo>
                  <a:lnTo>
                    <a:pt x="858" y="0"/>
                  </a:lnTo>
                  <a:close/>
                </a:path>
              </a:pathLst>
            </a:custGeom>
            <a:solidFill>
              <a:srgbClr val="018DA6"/>
            </a:solidFill>
            <a:ln w="9525">
              <a:noFill/>
              <a:round/>
              <a:headEnd/>
              <a:tailEnd/>
            </a:ln>
            <a:effectLst/>
          </p:spPr>
          <p:txBody>
            <a:bodyPr/>
            <a:lstStyle/>
            <a:p>
              <a:pPr>
                <a:defRPr/>
              </a:pPr>
              <a:endParaRPr lang="tr-TR"/>
            </a:p>
          </p:txBody>
        </p:sp>
      </p:grpSp>
      <p:sp>
        <p:nvSpPr>
          <p:cNvPr id="1149" name="Rectangle 125"/>
          <p:cNvSpPr>
            <a:spLocks noChangeArrowheads="1"/>
          </p:cNvSpPr>
          <p:nvPr/>
        </p:nvSpPr>
        <p:spPr bwMode="auto">
          <a:xfrm>
            <a:off x="179388" y="0"/>
            <a:ext cx="8964612" cy="69850"/>
          </a:xfrm>
          <a:prstGeom prst="rect">
            <a:avLst/>
          </a:prstGeom>
          <a:solidFill>
            <a:srgbClr val="E31E3A"/>
          </a:solidFill>
          <a:ln w="9525">
            <a:noFill/>
            <a:miter lim="800000"/>
            <a:headEnd/>
            <a:tailEnd/>
          </a:ln>
          <a:effectLst/>
        </p:spPr>
        <p:txBody>
          <a:bodyPr wrap="none" anchor="ctr"/>
          <a:lstStyle/>
          <a:p>
            <a:pPr>
              <a:defRPr/>
            </a:pPr>
            <a:endParaRPr lang="tr-TR"/>
          </a:p>
        </p:txBody>
      </p:sp>
    </p:spTree>
  </p:cSld>
  <p:clrMap bg1="lt1" tx1="dk1" bg2="lt2" tx2="dk2" accent1="accent1" accent2="accent2" accent3="accent3" accent4="accent4" accent5="accent5" accent6="accent6" hlink="hlink" folHlink="folHlink"/>
  <p:sldLayoutIdLst>
    <p:sldLayoutId id="2147483722"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Lst>
  <p:hf hdr="0" ftr="0" dt="0"/>
  <p:txStyles>
    <p:titleStyle>
      <a:lvl1pPr algn="ctr" rtl="0" eaLnBrk="0" fontAlgn="base" hangingPunct="0">
        <a:spcBef>
          <a:spcPct val="0"/>
        </a:spcBef>
        <a:spcAft>
          <a:spcPct val="0"/>
        </a:spcAft>
        <a:defRPr sz="2800" b="1">
          <a:solidFill>
            <a:schemeClr val="bg1"/>
          </a:solidFill>
          <a:latin typeface="+mj-lt"/>
          <a:ea typeface="+mj-ea"/>
          <a:cs typeface="+mj-cs"/>
        </a:defRPr>
      </a:lvl1pPr>
      <a:lvl2pPr algn="ctr" rtl="0" eaLnBrk="0" fontAlgn="base" hangingPunct="0">
        <a:spcBef>
          <a:spcPct val="0"/>
        </a:spcBef>
        <a:spcAft>
          <a:spcPct val="0"/>
        </a:spcAft>
        <a:defRPr sz="2800" b="1">
          <a:solidFill>
            <a:schemeClr val="bg1"/>
          </a:solidFill>
          <a:latin typeface="Arial" charset="0"/>
        </a:defRPr>
      </a:lvl2pPr>
      <a:lvl3pPr algn="ctr" rtl="0" eaLnBrk="0" fontAlgn="base" hangingPunct="0">
        <a:spcBef>
          <a:spcPct val="0"/>
        </a:spcBef>
        <a:spcAft>
          <a:spcPct val="0"/>
        </a:spcAft>
        <a:defRPr sz="2800" b="1">
          <a:solidFill>
            <a:schemeClr val="bg1"/>
          </a:solidFill>
          <a:latin typeface="Arial" charset="0"/>
        </a:defRPr>
      </a:lvl3pPr>
      <a:lvl4pPr algn="ctr" rtl="0" eaLnBrk="0" fontAlgn="base" hangingPunct="0">
        <a:spcBef>
          <a:spcPct val="0"/>
        </a:spcBef>
        <a:spcAft>
          <a:spcPct val="0"/>
        </a:spcAft>
        <a:defRPr sz="2800" b="1">
          <a:solidFill>
            <a:schemeClr val="bg1"/>
          </a:solidFill>
          <a:latin typeface="Arial" charset="0"/>
        </a:defRPr>
      </a:lvl4pPr>
      <a:lvl5pPr algn="ctr" rtl="0" eaLnBrk="0" fontAlgn="base" hangingPunct="0">
        <a:spcBef>
          <a:spcPct val="0"/>
        </a:spcBef>
        <a:spcAft>
          <a:spcPct val="0"/>
        </a:spcAft>
        <a:defRPr sz="2800" b="1">
          <a:solidFill>
            <a:schemeClr val="bg1"/>
          </a:solidFill>
          <a:latin typeface="Arial" charset="0"/>
        </a:defRPr>
      </a:lvl5pPr>
      <a:lvl6pPr marL="457200" algn="ctr" rtl="0" fontAlgn="base">
        <a:spcBef>
          <a:spcPct val="0"/>
        </a:spcBef>
        <a:spcAft>
          <a:spcPct val="0"/>
        </a:spcAft>
        <a:defRPr sz="2800" b="1">
          <a:solidFill>
            <a:schemeClr val="bg1"/>
          </a:solidFill>
          <a:latin typeface="Arial" charset="0"/>
        </a:defRPr>
      </a:lvl6pPr>
      <a:lvl7pPr marL="914400" algn="ctr" rtl="0" fontAlgn="base">
        <a:spcBef>
          <a:spcPct val="0"/>
        </a:spcBef>
        <a:spcAft>
          <a:spcPct val="0"/>
        </a:spcAft>
        <a:defRPr sz="2800" b="1">
          <a:solidFill>
            <a:schemeClr val="bg1"/>
          </a:solidFill>
          <a:latin typeface="Arial" charset="0"/>
        </a:defRPr>
      </a:lvl7pPr>
      <a:lvl8pPr marL="1371600" algn="ctr" rtl="0" fontAlgn="base">
        <a:spcBef>
          <a:spcPct val="0"/>
        </a:spcBef>
        <a:spcAft>
          <a:spcPct val="0"/>
        </a:spcAft>
        <a:defRPr sz="2800" b="1">
          <a:solidFill>
            <a:schemeClr val="bg1"/>
          </a:solidFill>
          <a:latin typeface="Arial" charset="0"/>
        </a:defRPr>
      </a:lvl8pPr>
      <a:lvl9pPr marL="1828800" algn="ctr" rtl="0" fontAlgn="base">
        <a:spcBef>
          <a:spcPct val="0"/>
        </a:spcBef>
        <a:spcAft>
          <a:spcPct val="0"/>
        </a:spcAft>
        <a:defRPr sz="2800" b="1">
          <a:solidFill>
            <a:schemeClr val="bg1"/>
          </a:solidFill>
          <a:latin typeface="Arial" charset="0"/>
        </a:defRPr>
      </a:lvl9pPr>
    </p:titleStyle>
    <p:bodyStyle>
      <a:lvl1pPr marL="342900" indent="-342900" algn="l" rtl="0" eaLnBrk="0" fontAlgn="base" hangingPunct="0">
        <a:spcBef>
          <a:spcPct val="20000"/>
        </a:spcBef>
        <a:spcAft>
          <a:spcPct val="0"/>
        </a:spcAft>
        <a:buClr>
          <a:schemeClr val="tx2"/>
        </a:buClr>
        <a:buFont typeface="Wingdings" pitchFamily="2" charset="2"/>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4643438" y="857232"/>
            <a:ext cx="4267200" cy="3071834"/>
          </a:xfrm>
        </p:spPr>
        <p:txBody>
          <a:bodyPr/>
          <a:lstStyle/>
          <a:p>
            <a:pPr eaLnBrk="1" hangingPunct="1"/>
            <a:r>
              <a:rPr lang="tr-TR" sz="3200" dirty="0" smtClean="0">
                <a:latin typeface="Amerigo BT" pitchFamily="34" charset="0"/>
              </a:rPr>
              <a:t>Elektrik Piyasasında Lisanssız Elektrik Üretimi</a:t>
            </a:r>
            <a:endParaRPr lang="en-US" sz="7200" dirty="0" smtClean="0">
              <a:latin typeface="Amerigo BT" pitchFamily="34" charset="0"/>
            </a:endParaRPr>
          </a:p>
        </p:txBody>
      </p:sp>
      <p:sp>
        <p:nvSpPr>
          <p:cNvPr id="3075" name="Rectangle 5"/>
          <p:cNvSpPr>
            <a:spLocks noGrp="1" noChangeArrowheads="1"/>
          </p:cNvSpPr>
          <p:nvPr>
            <p:ph type="subTitle" idx="1"/>
          </p:nvPr>
        </p:nvSpPr>
        <p:spPr/>
        <p:txBody>
          <a:bodyPr/>
          <a:lstStyle/>
          <a:p>
            <a:pPr eaLnBrk="1" hangingPunct="1"/>
            <a:r>
              <a:rPr lang="tr-TR" dirty="0" smtClean="0">
                <a:latin typeface="Amerigo BT" pitchFamily="34" charset="0"/>
              </a:rPr>
              <a:t>Elektrik Piyasası Dairesi Başkanlığı</a:t>
            </a:r>
            <a:endParaRPr lang="en-US" dirty="0" smtClean="0">
              <a:latin typeface="Amerigo BT" pitchFamily="34" charset="0"/>
            </a:endParaRPr>
          </a:p>
        </p:txBody>
      </p:sp>
      <p:sp>
        <p:nvSpPr>
          <p:cNvPr id="5" name="Rectangle 4"/>
          <p:cNvSpPr txBox="1">
            <a:spLocks noChangeArrowheads="1"/>
          </p:cNvSpPr>
          <p:nvPr/>
        </p:nvSpPr>
        <p:spPr bwMode="black">
          <a:xfrm>
            <a:off x="4876800" y="4357695"/>
            <a:ext cx="3767166" cy="17145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4000" b="1" i="1" u="none" strike="noStrike" kern="0" cap="none" spc="0" normalizeH="0" baseline="0" noProof="0" dirty="0" smtClean="0">
                <a:ln>
                  <a:noFill/>
                </a:ln>
                <a:solidFill>
                  <a:schemeClr val="tx2"/>
                </a:solidFill>
                <a:effectLst/>
                <a:uLnTx/>
                <a:uFillTx/>
                <a:latin typeface="Amerigo BT" pitchFamily="34" charset="0"/>
                <a:ea typeface="+mj-ea"/>
                <a:cs typeface="+mj-cs"/>
              </a:rPr>
              <a:t>Cemal ÇELİK</a:t>
            </a:r>
            <a:r>
              <a:rPr lang="tr-TR" sz="2800" i="1" kern="0" dirty="0" smtClean="0">
                <a:solidFill>
                  <a:schemeClr val="tx2"/>
                </a:solidFill>
                <a:latin typeface="Amerigo BT" pitchFamily="34" charset="0"/>
                <a:ea typeface="+mj-ea"/>
                <a:cs typeface="+mj-cs"/>
              </a:rPr>
              <a:t>        Enerji Uzmanı</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2800" b="0" i="1" u="none" strike="noStrike" kern="0" cap="none" spc="0" normalizeH="0" baseline="0" noProof="0" dirty="0" smtClean="0">
                <a:ln>
                  <a:noFill/>
                </a:ln>
                <a:solidFill>
                  <a:schemeClr val="tx2"/>
                </a:solidFill>
                <a:effectLst/>
                <a:uLnTx/>
                <a:uFillTx/>
                <a:latin typeface="Amerigo BT" pitchFamily="34" charset="0"/>
                <a:ea typeface="+mj-ea"/>
                <a:cs typeface="+mj-cs"/>
              </a:rPr>
              <a:t> </a:t>
            </a:r>
            <a:r>
              <a:rPr kumimoji="0" lang="tr-TR" b="0" i="1" u="none" strike="noStrike" kern="0" cap="none" spc="0" normalizeH="0" baseline="0" noProof="0" dirty="0" smtClean="0">
                <a:ln>
                  <a:noFill/>
                </a:ln>
                <a:solidFill>
                  <a:schemeClr val="tx2"/>
                </a:solidFill>
                <a:effectLst/>
                <a:uLnTx/>
                <a:uFillTx/>
                <a:latin typeface="Amerigo BT" pitchFamily="34" charset="0"/>
                <a:ea typeface="+mj-ea"/>
                <a:cs typeface="+mj-cs"/>
              </a:rPr>
              <a:t>OSBÜK: 4-5 Nisan 2013 - ANKARA</a:t>
            </a:r>
            <a:endParaRPr kumimoji="0" lang="en-US" b="0" i="1" u="none" strike="noStrike" kern="0" cap="none" spc="0" normalizeH="0" baseline="0" noProof="0" dirty="0" smtClean="0">
              <a:ln>
                <a:noFill/>
              </a:ln>
              <a:solidFill>
                <a:schemeClr val="tx2"/>
              </a:solidFill>
              <a:effectLst/>
              <a:uLnTx/>
              <a:uFillTx/>
              <a:latin typeface="Amerigo BT" pitchFamily="34" charset="0"/>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dirty="0">
                <a:solidFill>
                  <a:schemeClr val="tx1"/>
                </a:solidFill>
              </a:rPr>
              <a:t>6446 Sayılı Elektrik Piyasası Kanunu</a:t>
            </a:r>
            <a:endParaRPr lang="tr-TR" sz="2400" dirty="0"/>
          </a:p>
        </p:txBody>
      </p:sp>
      <p:sp>
        <p:nvSpPr>
          <p:cNvPr id="3" name="İçerik Yer Tutucusu 2"/>
          <p:cNvSpPr>
            <a:spLocks noGrp="1"/>
          </p:cNvSpPr>
          <p:nvPr>
            <p:ph idx="1"/>
          </p:nvPr>
        </p:nvSpPr>
        <p:spPr/>
        <p:txBody>
          <a:bodyPr/>
          <a:lstStyle/>
          <a:p>
            <a:pPr marL="0" indent="0">
              <a:spcBef>
                <a:spcPct val="0"/>
              </a:spcBef>
              <a:buNone/>
              <a:defRPr/>
            </a:pPr>
            <a:r>
              <a:rPr lang="tr-TR" sz="2000" dirty="0" smtClean="0">
                <a:effectLst>
                  <a:outerShdw blurRad="38100" dist="38100" dir="2700000" algn="tl">
                    <a:srgbClr val="C0C0C0"/>
                  </a:outerShdw>
                </a:effectLst>
              </a:rPr>
              <a:t>Denetim ve Yaptırımlar</a:t>
            </a:r>
          </a:p>
          <a:p>
            <a:pPr marL="0" indent="0" algn="just">
              <a:buNone/>
              <a:defRPr/>
            </a:pPr>
            <a:endParaRPr lang="tr-TR" sz="2000" dirty="0" smtClean="0"/>
          </a:p>
          <a:p>
            <a:pPr marL="0" indent="0" algn="just">
              <a:buNone/>
              <a:defRPr/>
            </a:pPr>
            <a:r>
              <a:rPr lang="tr-TR" sz="2000" dirty="0" smtClean="0"/>
              <a:t>Lisanssız faaliyet gösteren kişilerin inceleme ve denetimi EPDK tarafından yapılır.</a:t>
            </a:r>
          </a:p>
          <a:p>
            <a:pPr algn="just">
              <a:defRPr/>
            </a:pPr>
            <a:endParaRPr lang="tr-TR" sz="2000" dirty="0" smtClean="0"/>
          </a:p>
          <a:p>
            <a:pPr marL="0" indent="0" algn="just">
              <a:buNone/>
              <a:defRPr/>
            </a:pPr>
            <a:r>
              <a:rPr lang="tr-TR" sz="2000" dirty="0" smtClean="0"/>
              <a:t>EPDK denetim yükümlülükleri ile ilgili olarak, sonuçları itibarıyla bağlayıcı olmayacak ve yaptırım içermeyecek şekilde inceleme, tespit ve raporlama yapmak üzere yetkilendirecekleri şirketlerden hizmet satın alabilir. </a:t>
            </a:r>
            <a:endParaRPr lang="tr-TR" sz="2000" dirty="0"/>
          </a:p>
        </p:txBody>
      </p:sp>
      <p:sp>
        <p:nvSpPr>
          <p:cNvPr id="4" name="Slayt Numarası Yer Tutucusu 3"/>
          <p:cNvSpPr>
            <a:spLocks noGrp="1"/>
          </p:cNvSpPr>
          <p:nvPr>
            <p:ph type="sldNum" sz="quarter" idx="12"/>
          </p:nvPr>
        </p:nvSpPr>
        <p:spPr/>
        <p:txBody>
          <a:bodyPr/>
          <a:lstStyle/>
          <a:p>
            <a:pPr>
              <a:defRPr/>
            </a:pPr>
            <a:fld id="{3AF5BA59-C813-47DD-BAE8-D97EED0BDE5D}" type="slidenum">
              <a:rPr lang="en-US" smtClean="0"/>
              <a:pPr>
                <a:defRPr/>
              </a:pPr>
              <a:t>10</a:t>
            </a:fld>
            <a:endParaRPr lang="en-US"/>
          </a:p>
        </p:txBody>
      </p:sp>
    </p:spTree>
    <p:extLst>
      <p:ext uri="{BB962C8B-B14F-4D97-AF65-F5344CB8AC3E}">
        <p14:creationId xmlns:p14="http://schemas.microsoft.com/office/powerpoint/2010/main" val="3863167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p:txBody>
          <a:bodyPr/>
          <a:lstStyle/>
          <a:p>
            <a:pPr algn="just">
              <a:buNone/>
            </a:pPr>
            <a:r>
              <a:rPr lang="tr-TR" sz="1600" b="1" i="1" u="sng" dirty="0" smtClean="0"/>
              <a:t>Hidroelektrik tesisler harici tesislerde </a:t>
            </a:r>
            <a:r>
              <a:rPr lang="tr-TR" sz="1600" dirty="0" smtClean="0"/>
              <a:t>elektrik üretimi yapmak isteyen gerçek veya tüzel</a:t>
            </a:r>
          </a:p>
          <a:p>
            <a:pPr algn="just">
              <a:buNone/>
            </a:pPr>
            <a:r>
              <a:rPr lang="tr-TR" sz="1600" dirty="0" smtClean="0"/>
              <a:t>kişiler başvurularını üretim tesisini kuracakları mahallin tabi olduğu </a:t>
            </a:r>
            <a:r>
              <a:rPr lang="tr-TR" sz="1600" b="1" u="sng" dirty="0" smtClean="0"/>
              <a:t>dağıtım şirketine</a:t>
            </a:r>
          </a:p>
          <a:p>
            <a:pPr algn="just">
              <a:buNone/>
            </a:pPr>
            <a:r>
              <a:rPr lang="tr-TR" sz="1600" dirty="0" smtClean="0"/>
              <a:t>yapar.</a:t>
            </a:r>
          </a:p>
          <a:p>
            <a:pPr algn="just">
              <a:buNone/>
            </a:pPr>
            <a:r>
              <a:rPr lang="tr-TR" sz="1600" dirty="0" smtClean="0"/>
              <a:t>	</a:t>
            </a:r>
          </a:p>
          <a:p>
            <a:pPr algn="just">
              <a:buNone/>
            </a:pPr>
            <a:r>
              <a:rPr lang="tr-TR" sz="1600" dirty="0" smtClean="0"/>
              <a:t>Hidroelektrik tesislerde elektrik üretimi yapmak isteyen gerçek veya tüzel kişiler </a:t>
            </a:r>
          </a:p>
          <a:p>
            <a:pPr algn="just">
              <a:buNone/>
            </a:pPr>
            <a:r>
              <a:rPr lang="tr-TR" sz="1600" dirty="0" smtClean="0"/>
              <a:t>başvurularını üretim tesisini kuracakları ilin </a:t>
            </a:r>
            <a:r>
              <a:rPr lang="tr-TR" sz="1600" b="1" u="sng" dirty="0" smtClean="0"/>
              <a:t>il özel idaresine </a:t>
            </a:r>
            <a:r>
              <a:rPr lang="tr-TR" sz="1600" dirty="0" smtClean="0"/>
              <a:t>yapar. </a:t>
            </a:r>
          </a:p>
          <a:p>
            <a:pPr algn="just">
              <a:buNone/>
            </a:pPr>
            <a:endParaRPr lang="tr-TR" sz="1600" dirty="0" smtClean="0"/>
          </a:p>
          <a:p>
            <a:pPr algn="just">
              <a:buNone/>
            </a:pPr>
            <a:r>
              <a:rPr lang="tr-TR" sz="1600" dirty="0" smtClean="0"/>
              <a:t>Başvuruda;</a:t>
            </a:r>
          </a:p>
          <a:p>
            <a:pPr algn="just">
              <a:buFont typeface="Wingdings" pitchFamily="2" charset="2"/>
              <a:buChar char="ü"/>
            </a:pPr>
            <a:r>
              <a:rPr lang="tr-TR" sz="1600" dirty="0" smtClean="0"/>
              <a:t>Yönetmelik EK-2’de yer alan Başvuru Formu, </a:t>
            </a:r>
          </a:p>
          <a:p>
            <a:pPr algn="just">
              <a:buFont typeface="Wingdings" pitchFamily="2" charset="2"/>
              <a:buChar char="ü"/>
            </a:pPr>
            <a:r>
              <a:rPr lang="tr-TR" sz="1600" dirty="0" smtClean="0"/>
              <a:t>Yönetmelik EK-1’de yer alan Lisanssız Üretim Bağlantı Başvuru Formu,</a:t>
            </a:r>
          </a:p>
          <a:p>
            <a:pPr algn="just">
              <a:buFont typeface="Wingdings" pitchFamily="2" charset="2"/>
              <a:buChar char="ü"/>
            </a:pPr>
            <a:r>
              <a:rPr lang="tr-TR" sz="1600" dirty="0" smtClean="0"/>
              <a:t>Üretim tesisinin kurulacağı yere ait tapu belgesinin aslı veya noter onaylı sureti ya da kiralama belgesi, </a:t>
            </a:r>
          </a:p>
          <a:p>
            <a:pPr algn="just">
              <a:buFont typeface="Wingdings" pitchFamily="2" charset="2"/>
              <a:buChar char="ü"/>
            </a:pPr>
            <a:r>
              <a:rPr lang="tr-TR" sz="1600" dirty="0" smtClean="0"/>
              <a:t>Kurulacak tesisin teknik özelliklerini de gösteren Tek Hat Şeması, </a:t>
            </a:r>
          </a:p>
          <a:p>
            <a:pPr algn="just">
              <a:buNone/>
            </a:pPr>
            <a:r>
              <a:rPr lang="tr-TR" sz="1600" dirty="0" smtClean="0"/>
              <a:t>	Kira sözleşmesinin yazılı şekilde yapılmış olması, tarafların imza sirkülerinin sözleşme ekinde bulunması gerekir.</a:t>
            </a:r>
          </a:p>
          <a:p>
            <a:pPr algn="just">
              <a:buNone/>
            </a:pPr>
            <a:r>
              <a:rPr lang="tr-TR" sz="1600" dirty="0" smtClean="0"/>
              <a:t>	</a:t>
            </a:r>
            <a:endParaRPr lang="tr-TR" sz="1400" dirty="0" smtClean="0"/>
          </a:p>
          <a:p>
            <a:pPr algn="just">
              <a:buNone/>
            </a:pPr>
            <a:r>
              <a:rPr lang="tr-TR" sz="1400" dirty="0" smtClean="0"/>
              <a:t>	</a:t>
            </a:r>
          </a:p>
          <a:p>
            <a:pPr algn="just">
              <a:buNone/>
            </a:pPr>
            <a:endParaRPr lang="tr-TR" sz="1400" dirty="0" smtClean="0"/>
          </a:p>
          <a:p>
            <a:pPr algn="just">
              <a:buNone/>
            </a:pPr>
            <a:r>
              <a:rPr lang="tr-TR" sz="1400" dirty="0" smtClean="0"/>
              <a:t>	</a:t>
            </a:r>
          </a:p>
          <a:p>
            <a:endParaRPr lang="tr-TR" sz="1400" dirty="0" smtClean="0"/>
          </a:p>
          <a:p>
            <a:pPr>
              <a:buNone/>
            </a:pPr>
            <a:r>
              <a:rPr lang="tr-TR" sz="1400" dirty="0" smtClean="0"/>
              <a:t>	 </a:t>
            </a:r>
            <a:endParaRPr lang="tr-TR" sz="14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11</a:t>
            </a:fld>
            <a:endParaRPr lang="en-US"/>
          </a:p>
        </p:txBody>
      </p:sp>
      <p:sp>
        <p:nvSpPr>
          <p:cNvPr id="7" name="6 Başlık"/>
          <p:cNvSpPr>
            <a:spLocks noGrp="1"/>
          </p:cNvSpPr>
          <p:nvPr>
            <p:ph type="title"/>
          </p:nvPr>
        </p:nvSpPr>
        <p:spPr/>
        <p:txBody>
          <a:bodyPr/>
          <a:lstStyle/>
          <a:p>
            <a:r>
              <a:rPr lang="tr-TR" sz="2400" dirty="0" smtClean="0">
                <a:solidFill>
                  <a:schemeClr val="tx1"/>
                </a:solidFill>
              </a:rPr>
              <a:t>Başvuru Yapılması</a:t>
            </a:r>
            <a:endParaRPr lang="tr-TR" sz="2400"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285860"/>
            <a:ext cx="8229600" cy="5181600"/>
          </a:xfrm>
        </p:spPr>
        <p:txBody>
          <a:bodyPr/>
          <a:lstStyle/>
          <a:p>
            <a:pPr algn="just">
              <a:buNone/>
            </a:pPr>
            <a:r>
              <a:rPr lang="tr-TR" sz="1800" dirty="0" smtClean="0"/>
              <a:t>	</a:t>
            </a:r>
            <a:r>
              <a:rPr lang="tr-TR" sz="1700" dirty="0" smtClean="0"/>
              <a:t>Başvuru il özel idarelerince ilgili dağıtım şirketine ve </a:t>
            </a:r>
            <a:r>
              <a:rPr lang="tr-TR" sz="1700" dirty="0" err="1" smtClean="0"/>
              <a:t>DSİ’nin</a:t>
            </a:r>
            <a:r>
              <a:rPr lang="tr-TR" sz="1700" dirty="0" smtClean="0"/>
              <a:t> bölge teşkilatına</a:t>
            </a:r>
          </a:p>
          <a:p>
            <a:pPr algn="just">
              <a:buNone/>
            </a:pPr>
            <a:r>
              <a:rPr lang="tr-TR" sz="1700" dirty="0" smtClean="0"/>
              <a:t> 	gönderilir. Her iki kurumdan da olumlu sonuç gelirse il özel idaresi başvurucu</a:t>
            </a:r>
          </a:p>
          <a:p>
            <a:pPr algn="just">
              <a:buNone/>
            </a:pPr>
            <a:r>
              <a:rPr lang="tr-TR" sz="1700" dirty="0" smtClean="0"/>
              <a:t> 	ile su  kullanım hakkı anlaşması imzalar.</a:t>
            </a:r>
          </a:p>
          <a:p>
            <a:pPr algn="just">
              <a:buNone/>
            </a:pPr>
            <a:endParaRPr lang="tr-TR" sz="1700" dirty="0" smtClean="0"/>
          </a:p>
          <a:p>
            <a:pPr algn="just">
              <a:buNone/>
            </a:pPr>
            <a:r>
              <a:rPr lang="tr-TR" sz="1700" dirty="0" smtClean="0"/>
              <a:t>	Hidroelektrik üretim tesisi kurmak istenmesi halinde; DSİ tarafından 26/6/2003-25150 sayılı ‘</a:t>
            </a:r>
            <a:r>
              <a:rPr lang="tr-TR" sz="1700" b="1" i="1" dirty="0" smtClean="0"/>
              <a:t>Elektrik Piyasasında  Üretim Faaliyetinde Bulunmak Üzere </a:t>
            </a:r>
            <a:r>
              <a:rPr lang="tr-TR" sz="1700" b="1" i="1" u="sng" dirty="0" smtClean="0"/>
              <a:t>Su Kullanım Hakkı Anlaşması </a:t>
            </a:r>
            <a:r>
              <a:rPr lang="tr-TR" sz="1700" b="1" i="1" dirty="0" smtClean="0"/>
              <a:t>İmzalanmasına İlişkin Usul ve Esaslar Hakkında Yönetmeliğin’</a:t>
            </a:r>
            <a:r>
              <a:rPr lang="tr-TR" sz="1700" dirty="0" smtClean="0"/>
              <a:t> ilgili hükümlerinde belirlenecek belgeleri de başvurusuna ekler.</a:t>
            </a:r>
          </a:p>
          <a:p>
            <a:pPr>
              <a:buNone/>
            </a:pPr>
            <a:endParaRPr lang="tr-TR" sz="1700" dirty="0" smtClean="0"/>
          </a:p>
          <a:p>
            <a:pPr algn="just">
              <a:buNone/>
            </a:pPr>
            <a:r>
              <a:rPr lang="tr-TR" sz="1700" dirty="0" smtClean="0"/>
              <a:t>	</a:t>
            </a:r>
            <a:endParaRPr lang="tr-TR" sz="1800" dirty="0" smtClean="0"/>
          </a:p>
          <a:p>
            <a:pPr>
              <a:buNone/>
            </a:pPr>
            <a:endParaRPr lang="tr-TR" sz="1800" dirty="0" smtClean="0"/>
          </a:p>
          <a:p>
            <a:endParaRPr lang="tr-TR" sz="1800" dirty="0" smtClean="0"/>
          </a:p>
          <a:p>
            <a:pPr>
              <a:buNone/>
            </a:pPr>
            <a:endParaRPr lang="tr-TR" sz="18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12</a:t>
            </a:fld>
            <a:endParaRPr lang="en-US"/>
          </a:p>
        </p:txBody>
      </p:sp>
      <p:sp>
        <p:nvSpPr>
          <p:cNvPr id="5" name="4 Başlık"/>
          <p:cNvSpPr>
            <a:spLocks noGrp="1"/>
          </p:cNvSpPr>
          <p:nvPr>
            <p:ph type="title"/>
          </p:nvPr>
        </p:nvSpPr>
        <p:spPr/>
        <p:txBody>
          <a:bodyPr/>
          <a:lstStyle/>
          <a:p>
            <a:r>
              <a:rPr lang="tr-TR" sz="2400" dirty="0" smtClean="0">
                <a:solidFill>
                  <a:schemeClr val="tx1"/>
                </a:solidFill>
              </a:rPr>
              <a:t>Başvuru Yapılması</a:t>
            </a:r>
            <a:endParaRPr lang="tr-TR"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285875" y="142875"/>
            <a:ext cx="7772400" cy="477838"/>
          </a:xfrm>
        </p:spPr>
        <p:txBody>
          <a:bodyPr anchor="ctr"/>
          <a:lstStyle/>
          <a:p>
            <a:pPr algn="ctr" eaLnBrk="1" hangingPunct="1">
              <a:spcBef>
                <a:spcPct val="0"/>
              </a:spcBef>
              <a:defRPr/>
            </a:pPr>
            <a:r>
              <a:rPr lang="tr-TR" sz="2400" b="1" dirty="0" smtClean="0"/>
              <a:t>Başvuru ve Değerlendirme</a:t>
            </a:r>
            <a:endParaRPr lang="tr-TR" sz="2400" b="1" dirty="0" smtClean="0">
              <a:latin typeface="+mj-lt"/>
              <a:ea typeface="+mj-ea"/>
              <a:cs typeface="+mj-cs"/>
            </a:endParaRPr>
          </a:p>
        </p:txBody>
      </p:sp>
      <p:sp>
        <p:nvSpPr>
          <p:cNvPr id="9219" name="3 Slayt Numarası Yer Tutucusu"/>
          <p:cNvSpPr>
            <a:spLocks noGrp="1"/>
          </p:cNvSpPr>
          <p:nvPr>
            <p:ph type="sldNum" sz="quarter" idx="12"/>
          </p:nvPr>
        </p:nvSpPr>
        <p:spPr>
          <a:noFill/>
        </p:spPr>
        <p:txBody>
          <a:bodyPr/>
          <a:lstStyle/>
          <a:p>
            <a:fld id="{8E5E0F6C-ED5E-42FA-8E08-426314775EDD}" type="slidenum">
              <a:rPr lang="en-US" smtClean="0"/>
              <a:pPr/>
              <a:t>13</a:t>
            </a:fld>
            <a:endParaRPr lang="en-US" smtClean="0"/>
          </a:p>
        </p:txBody>
      </p:sp>
      <p:sp>
        <p:nvSpPr>
          <p:cNvPr id="5" name="4 Metin kutusu"/>
          <p:cNvSpPr txBox="1"/>
          <p:nvPr/>
        </p:nvSpPr>
        <p:spPr>
          <a:xfrm>
            <a:off x="500063" y="1071563"/>
            <a:ext cx="8215312" cy="4801314"/>
          </a:xfrm>
          <a:prstGeom prst="rect">
            <a:avLst/>
          </a:prstGeom>
          <a:noFill/>
        </p:spPr>
        <p:txBody>
          <a:bodyPr>
            <a:spAutoFit/>
          </a:bodyPr>
          <a:lstStyle/>
          <a:p>
            <a:pPr marL="265113" algn="just">
              <a:defRPr/>
            </a:pPr>
            <a:endParaRPr lang="tr-TR" b="1" dirty="0" smtClean="0"/>
          </a:p>
          <a:p>
            <a:r>
              <a:rPr lang="tr-TR" dirty="0" smtClean="0"/>
              <a:t>Dağıtım şirketi, her ayın beşinci günü kendisince ilan edilmiş başvuru sahipleri ile bölgesindeki il özel idarelerinden kendisine yönlendirilen başvuruları bir araya getirerek teknik değerlendirmeye alır.</a:t>
            </a:r>
          </a:p>
          <a:p>
            <a:r>
              <a:rPr lang="tr-TR" dirty="0" smtClean="0"/>
              <a:t> </a:t>
            </a:r>
          </a:p>
          <a:p>
            <a:r>
              <a:rPr lang="tr-TR" dirty="0" smtClean="0"/>
              <a:t>Başvurular ortak irtibat merkezlerine göre sınıflandırılır. Bu sınıflandırmada YG seviyesinden bağlanacak tesisler için iletim trafo merkezindeki dağıtım </a:t>
            </a:r>
            <a:r>
              <a:rPr lang="tr-TR" dirty="0" err="1" smtClean="0"/>
              <a:t>fideri</a:t>
            </a:r>
            <a:r>
              <a:rPr lang="tr-TR" dirty="0" smtClean="0"/>
              <a:t>, AG seviyesinden bağlanacak tesisler için dağıtım trafosu kıstasları kullanılır Alternatif olarak başka bir TEİAŞ trafo merkezi ile dağıtım </a:t>
            </a:r>
            <a:r>
              <a:rPr lang="tr-TR" dirty="0" err="1" smtClean="0"/>
              <a:t>fiderine</a:t>
            </a:r>
            <a:r>
              <a:rPr lang="tr-TR" dirty="0" smtClean="0"/>
              <a:t> açık ring şebekede, şebekenin normal çalışma koşullarına göre bağlı olduğu dağıtım </a:t>
            </a:r>
            <a:r>
              <a:rPr lang="tr-TR" dirty="0" err="1" smtClean="0"/>
              <a:t>fideri</a:t>
            </a:r>
            <a:r>
              <a:rPr lang="tr-TR" dirty="0" smtClean="0"/>
              <a:t> esas alınır. </a:t>
            </a:r>
          </a:p>
          <a:p>
            <a:endParaRPr lang="tr-TR" dirty="0" smtClean="0"/>
          </a:p>
          <a:p>
            <a:pPr algn="just"/>
            <a:r>
              <a:rPr lang="tr-TR" dirty="0" smtClean="0"/>
              <a:t>Her bir başvuru, bağlantı ve sistem kullanımı açısından diğerlerinden bağımsız olarak değerlendirilir. Değerlendirmede başvurunun sırasıyla Yönetmelik, bu Tebliğ, ve sair ilgili teknik mevzuat ve ilgili mevzuata uygunluğu esas alınarak teknik değerlendirme tamamlanır.</a:t>
            </a:r>
          </a:p>
          <a:p>
            <a:pPr algn="just"/>
            <a:r>
              <a:rPr lang="tr-TR" b="1" dirty="0" smtClean="0"/>
              <a:t>      </a:t>
            </a:r>
            <a:endParaRPr lang="tr-TR" dirty="0">
              <a:solidFill>
                <a:srgbClr val="FF0000"/>
              </a:solidFill>
              <a:latin typeface="+mn-l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285875" y="142875"/>
            <a:ext cx="7772400" cy="477838"/>
          </a:xfrm>
        </p:spPr>
        <p:txBody>
          <a:bodyPr anchor="ctr"/>
          <a:lstStyle/>
          <a:p>
            <a:pPr algn="ctr" eaLnBrk="1" hangingPunct="1">
              <a:spcBef>
                <a:spcPct val="0"/>
              </a:spcBef>
              <a:defRPr/>
            </a:pPr>
            <a:r>
              <a:rPr lang="tr-TR" sz="2400" b="1" dirty="0" smtClean="0"/>
              <a:t>Başvuru ve Değerlendirme</a:t>
            </a:r>
          </a:p>
        </p:txBody>
      </p:sp>
      <p:sp>
        <p:nvSpPr>
          <p:cNvPr id="8195" name="3 Slayt Numarası Yer Tutucusu"/>
          <p:cNvSpPr>
            <a:spLocks noGrp="1"/>
          </p:cNvSpPr>
          <p:nvPr>
            <p:ph type="sldNum" sz="quarter" idx="12"/>
          </p:nvPr>
        </p:nvSpPr>
        <p:spPr>
          <a:noFill/>
        </p:spPr>
        <p:txBody>
          <a:bodyPr/>
          <a:lstStyle/>
          <a:p>
            <a:fld id="{2F842350-F291-43B5-990E-8CC226373575}" type="slidenum">
              <a:rPr lang="en-US" smtClean="0"/>
              <a:pPr/>
              <a:t>14</a:t>
            </a:fld>
            <a:endParaRPr lang="en-US" smtClean="0"/>
          </a:p>
        </p:txBody>
      </p:sp>
      <p:sp>
        <p:nvSpPr>
          <p:cNvPr id="5" name="4 Metin kutusu"/>
          <p:cNvSpPr txBox="1"/>
          <p:nvPr/>
        </p:nvSpPr>
        <p:spPr>
          <a:xfrm>
            <a:off x="500063" y="1412875"/>
            <a:ext cx="8215312" cy="3970318"/>
          </a:xfrm>
          <a:prstGeom prst="rect">
            <a:avLst/>
          </a:prstGeom>
          <a:noFill/>
        </p:spPr>
        <p:txBody>
          <a:bodyPr>
            <a:spAutoFit/>
          </a:bodyPr>
          <a:lstStyle/>
          <a:p>
            <a:pPr marL="265113" algn="just">
              <a:defRPr/>
            </a:pPr>
            <a:r>
              <a:rPr lang="tr-TR" dirty="0" smtClean="0">
                <a:latin typeface="+mn-lt"/>
              </a:rPr>
              <a:t>Her bir tüketim noktası için bir </a:t>
            </a:r>
            <a:r>
              <a:rPr lang="tr-TR" dirty="0" err="1" smtClean="0">
                <a:latin typeface="+mn-lt"/>
              </a:rPr>
              <a:t>mikrokojenerasyon</a:t>
            </a:r>
            <a:r>
              <a:rPr lang="tr-TR" dirty="0" smtClean="0">
                <a:latin typeface="+mn-lt"/>
              </a:rPr>
              <a:t> veya toplamı 1000 kW’ı aşmamak kaydıyla bir ya da daha fazla YEK tesisi kurulabileceği, </a:t>
            </a:r>
          </a:p>
          <a:p>
            <a:pPr marL="265113" algn="just">
              <a:defRPr/>
            </a:pPr>
            <a:endParaRPr lang="tr-TR" dirty="0" smtClean="0">
              <a:latin typeface="+mn-lt"/>
            </a:endParaRPr>
          </a:p>
          <a:p>
            <a:pPr marL="265113" algn="just">
              <a:defRPr/>
            </a:pPr>
            <a:r>
              <a:rPr lang="tr-TR" dirty="0" smtClean="0">
                <a:latin typeface="+mn-lt"/>
              </a:rPr>
              <a:t>Buna </a:t>
            </a:r>
            <a:r>
              <a:rPr lang="tr-TR" dirty="0">
                <a:latin typeface="+mn-lt"/>
              </a:rPr>
              <a:t>karşılık, bir bağlantı noktasına bağlı </a:t>
            </a:r>
            <a:r>
              <a:rPr lang="tr-TR" b="1" i="1" u="sng" dirty="0">
                <a:latin typeface="+mn-lt"/>
              </a:rPr>
              <a:t>birden fazla tüketim tesisine sahip bir kişinin bağlantı noktasını tek başına işgal etmemesi için </a:t>
            </a:r>
            <a:r>
              <a:rPr lang="tr-TR" b="1" i="1" u="sng" dirty="0" smtClean="0">
                <a:latin typeface="+mn-lt"/>
              </a:rPr>
              <a:t>bağlantı </a:t>
            </a:r>
            <a:r>
              <a:rPr lang="tr-TR" b="1" i="1" u="sng" dirty="0" err="1" smtClean="0">
                <a:latin typeface="+mn-lt"/>
              </a:rPr>
              <a:t>kısıtı</a:t>
            </a:r>
            <a:r>
              <a:rPr lang="tr-TR" b="1" i="1" u="sng" dirty="0" smtClean="0">
                <a:latin typeface="+mn-lt"/>
              </a:rPr>
              <a:t> </a:t>
            </a:r>
            <a:r>
              <a:rPr lang="tr-TR" dirty="0" smtClean="0">
                <a:latin typeface="+mn-lt"/>
              </a:rPr>
              <a:t>olduğu,</a:t>
            </a:r>
          </a:p>
          <a:p>
            <a:pPr marL="265113" algn="just">
              <a:defRPr/>
            </a:pPr>
            <a:endParaRPr lang="tr-TR" dirty="0" smtClean="0">
              <a:latin typeface="+mn-lt"/>
            </a:endParaRPr>
          </a:p>
          <a:p>
            <a:pPr marL="265113" algn="just">
              <a:defRPr/>
            </a:pPr>
            <a:r>
              <a:rPr lang="tr-TR" b="1" i="1" u="sng" dirty="0" smtClean="0">
                <a:latin typeface="+mn-lt"/>
              </a:rPr>
              <a:t>AG ve YG </a:t>
            </a:r>
            <a:r>
              <a:rPr lang="tr-TR" dirty="0" smtClean="0">
                <a:latin typeface="+mn-lt"/>
              </a:rPr>
              <a:t>seviyesinden bağlantılarda trafo kapasitesinin </a:t>
            </a:r>
            <a:r>
              <a:rPr lang="tr-TR" b="1" i="1" u="sng" dirty="0" smtClean="0">
                <a:latin typeface="+mn-lt"/>
              </a:rPr>
              <a:t>% 30’u </a:t>
            </a:r>
            <a:r>
              <a:rPr lang="tr-TR" dirty="0" smtClean="0">
                <a:latin typeface="+mn-lt"/>
              </a:rPr>
              <a:t>kadar bağlantıya izin </a:t>
            </a:r>
            <a:r>
              <a:rPr lang="tr-TR" dirty="0" smtClean="0">
                <a:latin typeface="+mn-lt"/>
              </a:rPr>
              <a:t>verileceği,</a:t>
            </a:r>
            <a:endParaRPr lang="tr-TR" dirty="0" smtClean="0">
              <a:latin typeface="+mn-lt"/>
            </a:endParaRPr>
          </a:p>
          <a:p>
            <a:pPr marL="265113" algn="just">
              <a:defRPr/>
            </a:pPr>
            <a:endParaRPr lang="tr-TR" dirty="0" smtClean="0">
              <a:latin typeface="+mn-lt"/>
            </a:endParaRPr>
          </a:p>
          <a:p>
            <a:pPr marL="265113" algn="just">
              <a:defRPr/>
            </a:pPr>
            <a:r>
              <a:rPr lang="tr-TR" dirty="0" smtClean="0">
                <a:latin typeface="+mn-lt"/>
              </a:rPr>
              <a:t>şartı getirilmiştir. </a:t>
            </a:r>
          </a:p>
          <a:p>
            <a:pPr marL="265113" algn="just">
              <a:defRPr/>
            </a:pPr>
            <a:endParaRPr lang="tr-TR" dirty="0">
              <a:latin typeface="+mn-lt"/>
            </a:endParaRPr>
          </a:p>
          <a:p>
            <a:pPr marL="265113" algn="just">
              <a:defRPr/>
            </a:pPr>
            <a:endParaRPr lang="tr-TR" b="1" dirty="0">
              <a:latin typeface="+mn-lt"/>
            </a:endParaRPr>
          </a:p>
          <a:p>
            <a:pPr marL="265113" algn="just">
              <a:defRPr/>
            </a:pPr>
            <a:endParaRPr lang="tr-TR" dirty="0">
              <a:latin typeface="+mn-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sz="2400" dirty="0" smtClean="0">
                <a:solidFill>
                  <a:schemeClr val="tx1"/>
                </a:solidFill>
              </a:rPr>
              <a:t>Başvuru ve Değerlendirme</a:t>
            </a:r>
            <a:endParaRPr lang="tr-TR" dirty="0"/>
          </a:p>
        </p:txBody>
      </p:sp>
      <p:sp>
        <p:nvSpPr>
          <p:cNvPr id="6" name="5 İçerik Yer Tutucusu"/>
          <p:cNvSpPr>
            <a:spLocks noGrp="1"/>
          </p:cNvSpPr>
          <p:nvPr>
            <p:ph idx="1"/>
          </p:nvPr>
        </p:nvSpPr>
        <p:spPr/>
        <p:txBody>
          <a:bodyPr/>
          <a:lstStyle/>
          <a:p>
            <a:pPr algn="just">
              <a:buNone/>
            </a:pPr>
            <a:r>
              <a:rPr lang="tr-TR" sz="1800" dirty="0" smtClean="0"/>
              <a:t>Öncelik değerlendirmesinde sırasıyla aşağıdaki kıstaslara göre önceleme</a:t>
            </a:r>
          </a:p>
          <a:p>
            <a:pPr algn="just">
              <a:buNone/>
            </a:pPr>
            <a:r>
              <a:rPr lang="tr-TR" sz="1800" dirty="0" smtClean="0"/>
              <a:t>yapılır:  </a:t>
            </a:r>
          </a:p>
          <a:p>
            <a:pPr>
              <a:buFont typeface="Wingdings" pitchFamily="2" charset="2"/>
              <a:buChar char="ü"/>
            </a:pPr>
            <a:r>
              <a:rPr lang="tr-TR" sz="1800" dirty="0" smtClean="0"/>
              <a:t>Başvuruya konu üretim tesisinin </a:t>
            </a:r>
            <a:r>
              <a:rPr lang="tr-TR" sz="1800" b="1" i="1" u="sng" dirty="0" smtClean="0"/>
              <a:t>yenilenebilir enerji </a:t>
            </a:r>
            <a:r>
              <a:rPr lang="tr-TR" sz="1800" dirty="0" smtClean="0"/>
              <a:t>kaynaklarına dayalı olması, </a:t>
            </a:r>
            <a:endParaRPr lang="tr-TR" sz="1800" dirty="0" smtClean="0"/>
          </a:p>
          <a:p>
            <a:pPr marL="0" indent="0">
              <a:buNone/>
            </a:pPr>
            <a:endParaRPr lang="tr-TR" sz="1800" dirty="0" smtClean="0"/>
          </a:p>
          <a:p>
            <a:pPr>
              <a:buFont typeface="Wingdings" pitchFamily="2" charset="2"/>
              <a:buChar char="ü"/>
            </a:pPr>
            <a:r>
              <a:rPr lang="tr-TR" sz="1800" dirty="0" smtClean="0"/>
              <a:t>Başvuruya konu üretim tesisinin </a:t>
            </a:r>
            <a:r>
              <a:rPr lang="tr-TR" sz="1800" b="1" i="1" u="sng" dirty="0" err="1" smtClean="0"/>
              <a:t>kojenerasyon</a:t>
            </a:r>
            <a:r>
              <a:rPr lang="tr-TR" sz="1800" dirty="0" smtClean="0"/>
              <a:t> tesisi olması, </a:t>
            </a:r>
            <a:endParaRPr lang="tr-TR" sz="1800" dirty="0" smtClean="0"/>
          </a:p>
          <a:p>
            <a:pPr marL="0" indent="0">
              <a:buNone/>
            </a:pPr>
            <a:endParaRPr lang="tr-TR" sz="1800" dirty="0" smtClean="0"/>
          </a:p>
          <a:p>
            <a:pPr>
              <a:buFont typeface="Wingdings" pitchFamily="2" charset="2"/>
              <a:buChar char="ü"/>
            </a:pPr>
            <a:r>
              <a:rPr lang="tr-TR" sz="1800" dirty="0" smtClean="0"/>
              <a:t>Başvuruya konu üretim tesisinin </a:t>
            </a:r>
            <a:r>
              <a:rPr lang="tr-TR" sz="1800" b="1" i="1" u="sng" dirty="0" smtClean="0"/>
              <a:t>tüketim tesisi ile aynı yerde</a:t>
            </a:r>
            <a:r>
              <a:rPr lang="tr-TR" sz="1800" dirty="0" smtClean="0"/>
              <a:t> olması, Başvurunun </a:t>
            </a:r>
            <a:r>
              <a:rPr lang="tr-TR" sz="1800" b="1" i="1" u="sng" dirty="0" smtClean="0"/>
              <a:t>tüketim birleştirme </a:t>
            </a:r>
            <a:r>
              <a:rPr lang="tr-TR" sz="1800" dirty="0" smtClean="0"/>
              <a:t>hükümleri kapsamında olması</a:t>
            </a:r>
            <a:r>
              <a:rPr lang="tr-TR" sz="1800" dirty="0" smtClean="0"/>
              <a:t>,</a:t>
            </a:r>
          </a:p>
          <a:p>
            <a:pPr marL="0" indent="0">
              <a:buNone/>
            </a:pPr>
            <a:endParaRPr lang="tr-TR" sz="1800" dirty="0" smtClean="0"/>
          </a:p>
          <a:p>
            <a:pPr algn="just">
              <a:buFont typeface="Wingdings" pitchFamily="2" charset="2"/>
              <a:buChar char="ü"/>
            </a:pPr>
            <a:r>
              <a:rPr lang="tr-TR" sz="1800" dirty="0" smtClean="0"/>
              <a:t>Başvuru sahibinin </a:t>
            </a:r>
            <a:r>
              <a:rPr lang="tr-TR" sz="1800" b="1" i="1" u="sng" dirty="0" smtClean="0"/>
              <a:t>önceden uygun bulunmuş bir başvurusunun olmaması</a:t>
            </a:r>
            <a:r>
              <a:rPr lang="tr-TR" sz="1800" dirty="0" smtClean="0"/>
              <a:t>,</a:t>
            </a:r>
          </a:p>
          <a:p>
            <a:pPr marL="0" indent="0" algn="just">
              <a:buNone/>
            </a:pPr>
            <a:endParaRPr lang="tr-TR" sz="1800" dirty="0" smtClean="0"/>
          </a:p>
          <a:p>
            <a:pPr algn="just">
              <a:buFont typeface="Wingdings" pitchFamily="2" charset="2"/>
              <a:buChar char="ü"/>
            </a:pPr>
            <a:r>
              <a:rPr lang="tr-TR" sz="1800" dirty="0" smtClean="0"/>
              <a:t>Başvuru sahibinin varsa son bir yıl içindeki </a:t>
            </a:r>
            <a:r>
              <a:rPr lang="tr-TR" sz="1800" b="1" i="1" u="sng" dirty="0" smtClean="0"/>
              <a:t>tüketim miktarının</a:t>
            </a:r>
            <a:r>
              <a:rPr lang="tr-TR" sz="1800" dirty="0" smtClean="0"/>
              <a:t> diğer başvurulardan </a:t>
            </a:r>
            <a:r>
              <a:rPr lang="tr-TR" sz="1800" b="1" i="1" u="sng" dirty="0" smtClean="0"/>
              <a:t>yüksek olması</a:t>
            </a:r>
            <a:r>
              <a:rPr lang="tr-TR" sz="1800" dirty="0" smtClean="0"/>
              <a:t>, </a:t>
            </a:r>
          </a:p>
          <a:p>
            <a:pPr algn="just">
              <a:buFont typeface="Wingdings" pitchFamily="2" charset="2"/>
              <a:buChar char="ü"/>
            </a:pPr>
            <a:r>
              <a:rPr lang="tr-TR" sz="1800" dirty="0" smtClean="0"/>
              <a:t>Başvuru </a:t>
            </a:r>
            <a:r>
              <a:rPr lang="tr-TR" sz="1800" b="1" i="1" u="sng" dirty="0" smtClean="0"/>
              <a:t>tarih ve sayısı</a:t>
            </a:r>
            <a:r>
              <a:rPr lang="tr-TR" sz="1800" dirty="0" smtClean="0"/>
              <a:t>. </a:t>
            </a:r>
            <a:endParaRPr lang="tr-TR" sz="1800" b="1" dirty="0" smtClean="0"/>
          </a:p>
          <a:p>
            <a:pPr marL="265113" algn="just">
              <a:buNone/>
              <a:defRPr/>
            </a:pPr>
            <a:r>
              <a:rPr lang="tr-TR" sz="1800" b="1" dirty="0" smtClean="0"/>
              <a:t>	</a:t>
            </a:r>
            <a:endParaRPr lang="tr-TR" sz="1800" dirty="0" smtClean="0"/>
          </a:p>
          <a:p>
            <a:pPr marL="265113" algn="just">
              <a:defRPr/>
            </a:pPr>
            <a:endParaRPr lang="tr-TR" sz="1600" dirty="0" smtClean="0"/>
          </a:p>
          <a:p>
            <a:pPr marL="265113" algn="just">
              <a:buNone/>
              <a:defRPr/>
            </a:pPr>
            <a:endParaRPr lang="tr-TR" sz="16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400" dirty="0" smtClean="0">
                <a:solidFill>
                  <a:schemeClr val="tx1"/>
                </a:solidFill>
              </a:rPr>
              <a:t>Başvuru ve Değerlendirme</a:t>
            </a:r>
            <a:endParaRPr lang="tr-TR" sz="2400" dirty="0"/>
          </a:p>
        </p:txBody>
      </p:sp>
      <p:sp>
        <p:nvSpPr>
          <p:cNvPr id="3" name="2 İçerik Yer Tutucusu"/>
          <p:cNvSpPr>
            <a:spLocks noGrp="1"/>
          </p:cNvSpPr>
          <p:nvPr>
            <p:ph idx="1"/>
          </p:nvPr>
        </p:nvSpPr>
        <p:spPr/>
        <p:txBody>
          <a:bodyPr/>
          <a:lstStyle/>
          <a:p>
            <a:pPr algn="just">
              <a:buNone/>
            </a:pPr>
            <a:r>
              <a:rPr lang="tr-TR" sz="1600" dirty="0" smtClean="0"/>
              <a:t>	İl özel idaresi </a:t>
            </a:r>
            <a:r>
              <a:rPr lang="tr-TR" sz="1600" b="1" i="1" u="sng" dirty="0" smtClean="0"/>
              <a:t>kendisine bildirilen ve başvurusu ilgili kurum ve kuruluşlarca kabul edilen</a:t>
            </a:r>
            <a:r>
              <a:rPr lang="tr-TR" sz="1600" dirty="0" smtClean="0"/>
              <a:t> veya reddedilenleri il özel idaresi hizmet binası ilan panosunda ve varsa internet sitesinde </a:t>
            </a:r>
            <a:r>
              <a:rPr lang="tr-TR" sz="1600" b="1" i="1" u="sng" dirty="0" smtClean="0"/>
              <a:t>bir ay süreyle ilan </a:t>
            </a:r>
            <a:r>
              <a:rPr lang="tr-TR" sz="1600" dirty="0" smtClean="0"/>
              <a:t>eder. </a:t>
            </a:r>
          </a:p>
          <a:p>
            <a:pPr algn="just">
              <a:buNone/>
            </a:pPr>
            <a:r>
              <a:rPr lang="tr-TR" sz="1600" dirty="0" smtClean="0"/>
              <a:t>	</a:t>
            </a:r>
          </a:p>
          <a:p>
            <a:pPr algn="just">
              <a:buNone/>
            </a:pPr>
            <a:r>
              <a:rPr lang="tr-TR" sz="1600" dirty="0" smtClean="0"/>
              <a:t>	Başvurusu </a:t>
            </a:r>
            <a:r>
              <a:rPr lang="tr-TR" sz="1600" b="1" i="1" u="sng" dirty="0" smtClean="0"/>
              <a:t>kabul edilenler </a:t>
            </a:r>
            <a:r>
              <a:rPr lang="tr-TR" sz="1600" dirty="0" smtClean="0"/>
              <a:t>listesinde olan kişilerden kuracağı </a:t>
            </a:r>
            <a:r>
              <a:rPr lang="tr-TR" sz="1600" b="1" i="1" u="sng" dirty="0" smtClean="0"/>
              <a:t>hidroelektrik üretim tesisi için yapmış olduğu su rejimi uygunluk başvurusu için DSİ bölge müdürlüğünce şart/şartlar öngörülen başvuru sahibi, listenin il özel idaresince ilanı tarihinden itibaren bir ay içinde su rejimi uygunluk görüşünde öngörülen şartları kabul ettiğini il özel idaresine yazılı olarak beyan edecek</a:t>
            </a:r>
            <a:r>
              <a:rPr lang="tr-TR" sz="1600" dirty="0" smtClean="0"/>
              <a:t> ve şartları yerine getireceğini taahhüt eder. Beyan aynı gün il özel idaresince ilgili DSİ bölge müdürlüğüne bildirilir. </a:t>
            </a:r>
          </a:p>
          <a:p>
            <a:pPr>
              <a:buNone/>
            </a:pPr>
            <a:endParaRPr lang="tr-TR" sz="1600" dirty="0" smtClean="0"/>
          </a:p>
          <a:p>
            <a:pPr>
              <a:buNone/>
            </a:pPr>
            <a:r>
              <a:rPr lang="tr-TR" sz="1600" dirty="0" smtClean="0"/>
              <a:t>	Hidroelektrik üretim tesisleri bakımından Yönetmelik EK-3 </a:t>
            </a:r>
            <a:r>
              <a:rPr lang="tr-TR" sz="1600" dirty="0" smtClean="0"/>
              <a:t>örneğine uygun </a:t>
            </a:r>
            <a:r>
              <a:rPr lang="tr-TR" sz="1600" b="1" i="1" u="sng" dirty="0" smtClean="0"/>
              <a:t>su kullanım hakkı izin belgesini düzenlemeye, başvuru yapılan il özel idaresi yetkilidir</a:t>
            </a:r>
            <a:r>
              <a:rPr lang="tr-TR" sz="1600" dirty="0" smtClean="0"/>
              <a:t>. </a:t>
            </a:r>
          </a:p>
          <a:p>
            <a:pPr>
              <a:buNone/>
            </a:pPr>
            <a:endParaRPr lang="tr-TR" sz="1600" dirty="0" smtClean="0"/>
          </a:p>
          <a:p>
            <a:pPr>
              <a:buNone/>
            </a:pPr>
            <a:r>
              <a:rPr lang="tr-TR" sz="1600" dirty="0" smtClean="0"/>
              <a:t>	</a:t>
            </a:r>
            <a:r>
              <a:rPr lang="tr-TR" sz="1600" b="1" i="1" u="sng" dirty="0" smtClean="0"/>
              <a:t>İl özel idaresi</a:t>
            </a:r>
            <a:r>
              <a:rPr lang="tr-TR" sz="1600" dirty="0" smtClean="0"/>
              <a:t>, su kullanım hakkı izin belgesini ancak başvurunun DSİ bölge müdürlüğünce üretim tesisinin yapımının </a:t>
            </a:r>
            <a:r>
              <a:rPr lang="tr-TR" sz="1600" b="1" i="1" u="sng" dirty="0" smtClean="0"/>
              <a:t>su rejimi açısından uygun </a:t>
            </a:r>
            <a:r>
              <a:rPr lang="tr-TR" sz="1600" dirty="0" smtClean="0"/>
              <a:t>bulunduğuna dair olumlu görüşü ve ilgili </a:t>
            </a:r>
            <a:r>
              <a:rPr lang="tr-TR" sz="1600" b="1" i="1" u="sng" dirty="0" smtClean="0"/>
              <a:t>dağıtım şirketinin uygun bağlantı görüşünün birlikte bulunması halinde düzenleyebilir. </a:t>
            </a:r>
          </a:p>
          <a:p>
            <a:pPr>
              <a:buNone/>
            </a:pPr>
            <a:endParaRPr lang="tr-TR" sz="1600" dirty="0" smtClean="0"/>
          </a:p>
          <a:p>
            <a:pPr>
              <a:buNone/>
            </a:pPr>
            <a:r>
              <a:rPr lang="tr-TR" sz="1600" dirty="0" smtClean="0"/>
              <a:t>	</a:t>
            </a:r>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400" dirty="0" smtClean="0">
                <a:solidFill>
                  <a:schemeClr val="tx1"/>
                </a:solidFill>
              </a:rPr>
              <a:t>Başvuru ve Değerlendirme</a:t>
            </a:r>
            <a:endParaRPr lang="tr-TR" sz="2400" dirty="0"/>
          </a:p>
        </p:txBody>
      </p:sp>
      <p:sp>
        <p:nvSpPr>
          <p:cNvPr id="3" name="2 İçerik Yer Tutucusu"/>
          <p:cNvSpPr>
            <a:spLocks noGrp="1"/>
          </p:cNvSpPr>
          <p:nvPr>
            <p:ph idx="1"/>
          </p:nvPr>
        </p:nvSpPr>
        <p:spPr/>
        <p:txBody>
          <a:bodyPr/>
          <a:lstStyle/>
          <a:p>
            <a:pPr algn="just">
              <a:buNone/>
            </a:pPr>
            <a:r>
              <a:rPr lang="tr-TR" sz="1200" dirty="0" smtClean="0"/>
              <a:t>	</a:t>
            </a:r>
            <a:r>
              <a:rPr lang="tr-TR" sz="1600" dirty="0" smtClean="0"/>
              <a:t>“</a:t>
            </a:r>
            <a:r>
              <a:rPr lang="tr-TR" sz="1600" b="1" dirty="0" smtClean="0"/>
              <a:t>Bağlantı Anlaşmasına Çağrı Mektubu</a:t>
            </a:r>
            <a:r>
              <a:rPr lang="tr-TR" sz="1600" dirty="0" smtClean="0"/>
              <a:t>”nu ve </a:t>
            </a:r>
            <a:r>
              <a:rPr lang="tr-TR" sz="1600" b="1" dirty="0" smtClean="0"/>
              <a:t>Su Kullanım Hakkı İzin Belgesi</a:t>
            </a:r>
            <a:r>
              <a:rPr lang="tr-TR" sz="1600" dirty="0" smtClean="0"/>
              <a:t>”ni alanlar bu belgeleri alma gerçek veya tüzel kişiler bu tarihlerinden itibaren </a:t>
            </a:r>
            <a:r>
              <a:rPr lang="tr-TR" sz="1600" b="1" i="1" u="sng" dirty="0" smtClean="0"/>
              <a:t>180 gün içinde</a:t>
            </a:r>
            <a:r>
              <a:rPr lang="tr-TR" sz="1600" dirty="0" smtClean="0"/>
              <a:t>, kurulacak üretim tesisleri için aşağıda yer alan belgeleri tamamlayarak  ve gerekli izinleri alarak </a:t>
            </a:r>
            <a:r>
              <a:rPr lang="tr-TR" sz="1600" b="1" i="1" u="sng" dirty="0" smtClean="0"/>
              <a:t>dağıtım şirketine bağlantı ve sistem kullanım anlaşmalarını yapmak üzere başvurur.</a:t>
            </a:r>
          </a:p>
          <a:p>
            <a:pPr algn="just">
              <a:buNone/>
            </a:pPr>
            <a:endParaRPr lang="tr-TR" sz="1600" dirty="0" smtClean="0"/>
          </a:p>
          <a:p>
            <a:pPr algn="just">
              <a:buNone/>
            </a:pPr>
            <a:r>
              <a:rPr lang="tr-TR" sz="1600" dirty="0" smtClean="0"/>
              <a:t>	</a:t>
            </a:r>
            <a:r>
              <a:rPr lang="tr-TR" sz="1600" dirty="0" smtClean="0"/>
              <a:t>Onaylanmış </a:t>
            </a:r>
            <a:r>
              <a:rPr lang="tr-TR" sz="1600" b="1" i="1" u="sng" dirty="0" smtClean="0"/>
              <a:t>üretim tesisi projeleri</a:t>
            </a:r>
            <a:r>
              <a:rPr lang="tr-TR" sz="1600" dirty="0" smtClean="0"/>
              <a:t>,</a:t>
            </a:r>
          </a:p>
          <a:p>
            <a:pPr algn="just">
              <a:buNone/>
            </a:pPr>
            <a:endParaRPr lang="tr-TR" sz="1600" dirty="0" smtClean="0"/>
          </a:p>
          <a:p>
            <a:pPr algn="just">
              <a:buNone/>
            </a:pPr>
            <a:r>
              <a:rPr lang="tr-TR" sz="1600" dirty="0" smtClean="0"/>
              <a:t>	İlgili kurumlardan alınması gereken </a:t>
            </a:r>
            <a:r>
              <a:rPr lang="tr-TR" sz="1600" b="1" i="1" u="sng" dirty="0" smtClean="0"/>
              <a:t>izin, onay, ruhsat </a:t>
            </a:r>
            <a:r>
              <a:rPr lang="tr-TR" sz="1600" dirty="0" smtClean="0"/>
              <a:t>ve benzeri belgeleri,</a:t>
            </a:r>
          </a:p>
          <a:p>
            <a:pPr algn="just">
              <a:buNone/>
            </a:pPr>
            <a:endParaRPr lang="tr-TR" sz="1600" dirty="0" smtClean="0"/>
          </a:p>
          <a:p>
            <a:pPr algn="just">
              <a:buNone/>
            </a:pPr>
            <a:r>
              <a:rPr lang="tr-TR" sz="1600" dirty="0" smtClean="0"/>
              <a:t>	Başvuru sahiplerinin </a:t>
            </a:r>
            <a:r>
              <a:rPr lang="tr-TR" sz="1600" b="1" i="1" u="sng" dirty="0" smtClean="0"/>
              <a:t>tesis sahasında elektrik üretim tesisi kurabilmek </a:t>
            </a:r>
            <a:r>
              <a:rPr lang="tr-TR" sz="1600" dirty="0" smtClean="0"/>
              <a:t>için ilgili mevzuatı gereği almakla yükümlü oldukları </a:t>
            </a:r>
            <a:r>
              <a:rPr lang="tr-TR" sz="1600" b="1" i="1" u="sng" dirty="0" smtClean="0"/>
              <a:t>ön izin, izin, ruhsat, belge ve sair isimli her türlü belgenin</a:t>
            </a:r>
            <a:r>
              <a:rPr lang="tr-TR" sz="1600" dirty="0" smtClean="0"/>
              <a:t>,</a:t>
            </a:r>
          </a:p>
          <a:p>
            <a:pPr algn="just">
              <a:buNone/>
            </a:pPr>
            <a:endParaRPr lang="tr-TR" sz="1600" dirty="0" smtClean="0"/>
          </a:p>
          <a:p>
            <a:pPr algn="just">
              <a:buNone/>
            </a:pPr>
            <a:r>
              <a:rPr lang="tr-TR" sz="1600" dirty="0" smtClean="0"/>
              <a:t>	alınması ve dağıtım şirketine ibrazı gerekir. </a:t>
            </a:r>
            <a:endParaRPr lang="tr-TR" sz="1600" dirty="0"/>
          </a:p>
        </p:txBody>
      </p:sp>
      <p:sp>
        <p:nvSpPr>
          <p:cNvPr id="4" name="3 Slayt Numarası Yer Tutucusu"/>
          <p:cNvSpPr>
            <a:spLocks noGrp="1"/>
          </p:cNvSpPr>
          <p:nvPr>
            <p:ph type="sldNum" sz="quarter" idx="12"/>
          </p:nvPr>
        </p:nvSpPr>
        <p:spPr>
          <a:xfrm>
            <a:off x="3571868" y="6429396"/>
            <a:ext cx="2133600" cy="228600"/>
          </a:xfrm>
        </p:spPr>
        <p:txBody>
          <a:bodyPr/>
          <a:lstStyle/>
          <a:p>
            <a:pPr>
              <a:defRPr/>
            </a:pPr>
            <a:fld id="{3AF5BA59-C813-47DD-BAE8-D97EED0BDE5D}" type="slidenum">
              <a:rPr lang="en-US" smtClean="0"/>
              <a:pPr>
                <a:defRPr/>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18</a:t>
            </a:fld>
            <a:endParaRPr lang="en-US"/>
          </a:p>
        </p:txBody>
      </p:sp>
      <p:pic>
        <p:nvPicPr>
          <p:cNvPr id="1027" name="Picture 3" descr="C:\Documents and Settings\ccelik\Desktop\adsız1.bmp"/>
          <p:cNvPicPr>
            <a:picLocks noChangeAspect="1" noChangeArrowheads="1"/>
          </p:cNvPicPr>
          <p:nvPr/>
        </p:nvPicPr>
        <p:blipFill>
          <a:blip r:embed="rId2" cstate="print"/>
          <a:srcRect/>
          <a:stretch>
            <a:fillRect/>
          </a:stretch>
        </p:blipFill>
        <p:spPr bwMode="auto">
          <a:xfrm>
            <a:off x="0" y="0"/>
            <a:ext cx="9143999" cy="685800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400" dirty="0" smtClean="0">
                <a:solidFill>
                  <a:schemeClr val="tx1"/>
                </a:solidFill>
              </a:rPr>
              <a:t>Uygulanması Gereken Standartlar</a:t>
            </a:r>
            <a:endParaRPr lang="tr-TR" sz="2400" dirty="0">
              <a:solidFill>
                <a:schemeClr val="tx1"/>
              </a:solidFill>
            </a:endParaRPr>
          </a:p>
        </p:txBody>
      </p:sp>
      <p:sp>
        <p:nvSpPr>
          <p:cNvPr id="3" name="2 İçerik Yer Tutucusu"/>
          <p:cNvSpPr>
            <a:spLocks noGrp="1"/>
          </p:cNvSpPr>
          <p:nvPr>
            <p:ph idx="1"/>
          </p:nvPr>
        </p:nvSpPr>
        <p:spPr/>
        <p:txBody>
          <a:bodyPr/>
          <a:lstStyle/>
          <a:p>
            <a:pPr>
              <a:buNone/>
            </a:pPr>
            <a:r>
              <a:rPr lang="tr-TR" sz="1800" dirty="0" smtClean="0"/>
              <a:t>	Yönetmelik ve bu Tebliğ kapsamında kurulacak üretim tesisleri; </a:t>
            </a:r>
          </a:p>
          <a:p>
            <a:pPr>
              <a:buNone/>
            </a:pPr>
            <a:endParaRPr lang="tr-TR" sz="1800" dirty="0" smtClean="0"/>
          </a:p>
          <a:p>
            <a:pPr>
              <a:buNone/>
            </a:pPr>
            <a:r>
              <a:rPr lang="tr-TR" sz="1800" dirty="0" smtClean="0"/>
              <a:t>	Tek fazdan bağlanacak tesisler ile üç fazlı ve faz akımı 16 A ve daha küçük olan tesisler TS EN 50438, </a:t>
            </a:r>
          </a:p>
          <a:p>
            <a:pPr>
              <a:buNone/>
            </a:pPr>
            <a:endParaRPr lang="tr-TR" sz="1800" dirty="0" smtClean="0"/>
          </a:p>
          <a:p>
            <a:pPr>
              <a:buNone/>
            </a:pPr>
            <a:r>
              <a:rPr lang="tr-TR" sz="1800" dirty="0" smtClean="0"/>
              <a:t>	Faz akımı 16 </a:t>
            </a:r>
            <a:r>
              <a:rPr lang="tr-TR" sz="1800" dirty="0" err="1" smtClean="0"/>
              <a:t>A’dan</a:t>
            </a:r>
            <a:r>
              <a:rPr lang="tr-TR" sz="1800" dirty="0" smtClean="0"/>
              <a:t> büyük olan ve dağıtım sistemine AG seviyesinden bağlanacak üretim tesisleri CLC/</a:t>
            </a:r>
            <a:r>
              <a:rPr lang="tr-TR" sz="1800" dirty="0" err="1" smtClean="0"/>
              <a:t>FprTS</a:t>
            </a:r>
            <a:r>
              <a:rPr lang="tr-TR" sz="1800" dirty="0" smtClean="0"/>
              <a:t> 50549-1:2011,</a:t>
            </a:r>
          </a:p>
          <a:p>
            <a:pPr>
              <a:buNone/>
            </a:pPr>
            <a:endParaRPr lang="tr-TR" sz="1800" dirty="0" smtClean="0"/>
          </a:p>
          <a:p>
            <a:pPr>
              <a:buNone/>
            </a:pPr>
            <a:r>
              <a:rPr lang="tr-TR" sz="1800" dirty="0" smtClean="0"/>
              <a:t>	Faz akımı 16 </a:t>
            </a:r>
            <a:r>
              <a:rPr lang="tr-TR" sz="1800" dirty="0" err="1" smtClean="0"/>
              <a:t>A’dan</a:t>
            </a:r>
            <a:r>
              <a:rPr lang="tr-TR" sz="1800" dirty="0" smtClean="0"/>
              <a:t> büyük olan ve dağıtım sistemine YG seviyesinden bağlanacak üretim tesisleri CLC/</a:t>
            </a:r>
            <a:r>
              <a:rPr lang="tr-TR" sz="1800" dirty="0" err="1" smtClean="0"/>
              <a:t>FprTS</a:t>
            </a:r>
            <a:r>
              <a:rPr lang="tr-TR" sz="1800" dirty="0" smtClean="0"/>
              <a:t> 50549-2:2011,</a:t>
            </a:r>
          </a:p>
          <a:p>
            <a:pPr>
              <a:buNone/>
            </a:pPr>
            <a:endParaRPr lang="tr-TR" sz="1800" dirty="0" smtClean="0"/>
          </a:p>
          <a:p>
            <a:pPr>
              <a:buNone/>
            </a:pPr>
            <a:r>
              <a:rPr lang="tr-TR" sz="1800" dirty="0" smtClean="0"/>
              <a:t>	standartlarına uygun olarak tasarlanır, kurulur, test edilir, devreye alınır ve işletilir. </a:t>
            </a:r>
          </a:p>
          <a:p>
            <a:pPr>
              <a:buNone/>
            </a:pPr>
            <a:r>
              <a:rPr lang="tr-TR" sz="1600" dirty="0" smtClean="0"/>
              <a:t> </a:t>
            </a:r>
          </a:p>
          <a:p>
            <a:endParaRPr lang="tr-TR" sz="12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dirty="0" smtClean="0">
                <a:solidFill>
                  <a:schemeClr val="tx1"/>
                </a:solidFill>
              </a:rPr>
              <a:t/>
            </a:r>
            <a:br>
              <a:rPr lang="tr-TR" sz="2400" dirty="0" smtClean="0">
                <a:solidFill>
                  <a:schemeClr val="tx1"/>
                </a:solidFill>
              </a:rPr>
            </a:br>
            <a:r>
              <a:rPr lang="tr-TR" sz="2400" dirty="0" smtClean="0">
                <a:solidFill>
                  <a:schemeClr val="tx1"/>
                </a:solidFill>
              </a:rPr>
              <a:t>Sunum Planı</a:t>
            </a:r>
            <a:r>
              <a:rPr lang="tr-TR" dirty="0" smtClean="0"/>
              <a:t/>
            </a:r>
            <a:br>
              <a:rPr lang="tr-TR" dirty="0" smtClean="0"/>
            </a:br>
            <a:endParaRPr lang="tr-TR" dirty="0"/>
          </a:p>
        </p:txBody>
      </p:sp>
      <p:sp>
        <p:nvSpPr>
          <p:cNvPr id="3" name="İçerik Yer Tutucusu 2"/>
          <p:cNvSpPr>
            <a:spLocks noGrp="1"/>
          </p:cNvSpPr>
          <p:nvPr>
            <p:ph idx="1"/>
          </p:nvPr>
        </p:nvSpPr>
        <p:spPr/>
        <p:txBody>
          <a:bodyPr/>
          <a:lstStyle/>
          <a:p>
            <a:pPr marL="368300" indent="-285750" algn="just">
              <a:buFont typeface="Wingdings" pitchFamily="2" charset="2"/>
              <a:buChar char="ü"/>
            </a:pPr>
            <a:endParaRPr lang="tr-TR" sz="2000" b="1" dirty="0" smtClean="0">
              <a:latin typeface="+mj-lt"/>
            </a:endParaRPr>
          </a:p>
          <a:p>
            <a:pPr marL="368300" indent="-285750" algn="just">
              <a:buFont typeface="Wingdings" pitchFamily="2" charset="2"/>
              <a:buChar char="ü"/>
            </a:pPr>
            <a:r>
              <a:rPr lang="tr-TR" sz="2000" b="1" dirty="0" smtClean="0">
                <a:latin typeface="+mj-lt"/>
              </a:rPr>
              <a:t>Lisanssız Üretim Gelişim Süreci</a:t>
            </a:r>
          </a:p>
          <a:p>
            <a:pPr marL="82550" indent="0" algn="just">
              <a:buNone/>
            </a:pPr>
            <a:endParaRPr lang="tr-TR" sz="2000" b="1" dirty="0" smtClean="0">
              <a:latin typeface="+mj-lt"/>
            </a:endParaRPr>
          </a:p>
          <a:p>
            <a:pPr marL="368300" indent="-285750" algn="just">
              <a:buFont typeface="Wingdings" pitchFamily="2" charset="2"/>
              <a:buChar char="ü"/>
            </a:pPr>
            <a:r>
              <a:rPr lang="tr-TR" sz="2000" b="1" dirty="0" smtClean="0">
                <a:latin typeface="+mj-lt"/>
              </a:rPr>
              <a:t>6446 </a:t>
            </a:r>
            <a:r>
              <a:rPr lang="tr-TR" sz="2000" b="1" dirty="0">
                <a:latin typeface="+mj-lt"/>
              </a:rPr>
              <a:t>sayılı Elektrik Piyasası </a:t>
            </a:r>
            <a:r>
              <a:rPr lang="tr-TR" sz="2000" b="1" dirty="0" smtClean="0">
                <a:latin typeface="+mj-lt"/>
              </a:rPr>
              <a:t>Kanunu</a:t>
            </a:r>
          </a:p>
          <a:p>
            <a:pPr marL="368300" indent="-285750" algn="just">
              <a:buFont typeface="Wingdings" pitchFamily="2" charset="2"/>
              <a:buChar char="ü"/>
            </a:pPr>
            <a:endParaRPr lang="tr-TR" sz="2000" b="1" dirty="0">
              <a:latin typeface="+mj-lt"/>
            </a:endParaRPr>
          </a:p>
          <a:p>
            <a:pPr marL="368300" indent="-285750" algn="just">
              <a:buFont typeface="Wingdings" pitchFamily="2" charset="2"/>
              <a:buChar char="ü"/>
            </a:pPr>
            <a:r>
              <a:rPr lang="tr-TR" sz="2000" b="1" dirty="0" smtClean="0">
                <a:latin typeface="+mj-lt"/>
              </a:rPr>
              <a:t>Başvuru Esasları,</a:t>
            </a:r>
          </a:p>
          <a:p>
            <a:pPr marL="82550" indent="0" algn="just">
              <a:buNone/>
            </a:pPr>
            <a:endParaRPr lang="tr-TR" sz="2000" b="1" dirty="0" smtClean="0">
              <a:latin typeface="+mj-lt"/>
            </a:endParaRPr>
          </a:p>
          <a:p>
            <a:pPr marL="368300" indent="-285750" algn="just">
              <a:buFont typeface="Wingdings" pitchFamily="2" charset="2"/>
              <a:buChar char="ü"/>
            </a:pPr>
            <a:r>
              <a:rPr lang="tr-TR" sz="2000" b="1" dirty="0" smtClean="0">
                <a:latin typeface="+mj-lt"/>
              </a:rPr>
              <a:t>Bağlantı Esasları,</a:t>
            </a:r>
          </a:p>
          <a:p>
            <a:pPr marL="82550" indent="0" algn="just">
              <a:buNone/>
            </a:pPr>
            <a:endParaRPr lang="tr-TR" sz="2000" b="1" dirty="0" smtClean="0">
              <a:latin typeface="+mj-lt"/>
            </a:endParaRPr>
          </a:p>
          <a:p>
            <a:pPr marL="368300" indent="-285750" algn="just">
              <a:buFont typeface="Wingdings" pitchFamily="2" charset="2"/>
              <a:buChar char="ü"/>
            </a:pPr>
            <a:r>
              <a:rPr lang="tr-TR" sz="2000" b="1" dirty="0" smtClean="0">
                <a:latin typeface="+mj-lt"/>
              </a:rPr>
              <a:t>İhtiyaç Fazlası Enerjinin Değerlendirilmesi</a:t>
            </a:r>
            <a:endParaRPr lang="tr-TR" sz="2000" b="1" dirty="0">
              <a:latin typeface="+mj-lt"/>
            </a:endParaRPr>
          </a:p>
          <a:p>
            <a:pPr marL="368300" indent="-285750" algn="just">
              <a:buFont typeface="Wingdings" pitchFamily="2" charset="2"/>
              <a:buChar char="ü"/>
            </a:pPr>
            <a:endParaRPr lang="tr-TR" sz="2000" b="1" dirty="0">
              <a:latin typeface="+mj-lt"/>
            </a:endParaRPr>
          </a:p>
          <a:p>
            <a:pPr marL="368300" indent="-285750" algn="just">
              <a:buFont typeface="Wingdings" pitchFamily="2" charset="2"/>
              <a:buChar char="ü"/>
            </a:pPr>
            <a:r>
              <a:rPr lang="tr-TR" sz="2000" b="1" i="1" dirty="0" smtClean="0">
                <a:latin typeface="+mj-lt"/>
              </a:rPr>
              <a:t>Diğer </a:t>
            </a:r>
            <a:r>
              <a:rPr lang="tr-TR" sz="2000" b="1" i="1" dirty="0">
                <a:latin typeface="+mj-lt"/>
              </a:rPr>
              <a:t>hususlar</a:t>
            </a:r>
          </a:p>
        </p:txBody>
      </p:sp>
      <p:sp>
        <p:nvSpPr>
          <p:cNvPr id="4" name="Slayt Numarası Yer Tutucusu 3"/>
          <p:cNvSpPr>
            <a:spLocks noGrp="1"/>
          </p:cNvSpPr>
          <p:nvPr>
            <p:ph type="sldNum" sz="quarter" idx="12"/>
          </p:nvPr>
        </p:nvSpPr>
        <p:spPr/>
        <p:txBody>
          <a:bodyPr/>
          <a:lstStyle/>
          <a:p>
            <a:pPr>
              <a:defRPr/>
            </a:pPr>
            <a:fld id="{3AF5BA59-C813-47DD-BAE8-D97EED0BDE5D}" type="slidenum">
              <a:rPr lang="en-US" smtClean="0"/>
              <a:pPr>
                <a:defRPr/>
              </a:pPr>
              <a:t>2</a:t>
            </a:fld>
            <a:endParaRPr lang="en-US"/>
          </a:p>
        </p:txBody>
      </p:sp>
    </p:spTree>
    <p:extLst>
      <p:ext uri="{BB962C8B-B14F-4D97-AF65-F5344CB8AC3E}">
        <p14:creationId xmlns:p14="http://schemas.microsoft.com/office/powerpoint/2010/main" val="3069220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sz="2400" dirty="0" smtClean="0">
                <a:solidFill>
                  <a:schemeClr val="tx1"/>
                </a:solidFill>
              </a:rPr>
              <a:t>Bağlantı Projeleri </a:t>
            </a:r>
            <a:endParaRPr lang="tr-TR" sz="2400" dirty="0"/>
          </a:p>
        </p:txBody>
      </p:sp>
      <p:sp>
        <p:nvSpPr>
          <p:cNvPr id="6" name="5 İçerik Yer Tutucusu"/>
          <p:cNvSpPr>
            <a:spLocks noGrp="1"/>
          </p:cNvSpPr>
          <p:nvPr>
            <p:ph idx="1"/>
          </p:nvPr>
        </p:nvSpPr>
        <p:spPr/>
        <p:txBody>
          <a:bodyPr/>
          <a:lstStyle/>
          <a:p>
            <a:pPr>
              <a:buNone/>
            </a:pPr>
            <a:r>
              <a:rPr lang="x-none" sz="1400" b="1" smtClean="0"/>
              <a:t> </a:t>
            </a:r>
            <a:r>
              <a:rPr lang="tr-TR" sz="1400" dirty="0" smtClean="0"/>
              <a:t>   </a:t>
            </a:r>
            <a:endParaRPr lang="tr-TR" sz="1600" dirty="0" smtClean="0"/>
          </a:p>
          <a:p>
            <a:pPr>
              <a:buNone/>
            </a:pPr>
            <a:r>
              <a:rPr lang="tr-TR" sz="1800" dirty="0" smtClean="0"/>
              <a:t>Yönetmelik ve bu Tebliğ kapsamında kurulacak üretim tesislerinin bağlantı</a:t>
            </a:r>
          </a:p>
          <a:p>
            <a:pPr>
              <a:buNone/>
            </a:pPr>
            <a:r>
              <a:rPr lang="tr-TR" sz="1800" dirty="0" smtClean="0"/>
              <a:t>Projeleri;</a:t>
            </a:r>
          </a:p>
          <a:p>
            <a:pPr>
              <a:buFont typeface="Wingdings" pitchFamily="2" charset="2"/>
              <a:buChar char="ü"/>
            </a:pPr>
            <a:r>
              <a:rPr lang="tr-TR" sz="1800" dirty="0" smtClean="0"/>
              <a:t>Elektrik Tesisleri Proje Yönetmeliği, </a:t>
            </a:r>
          </a:p>
          <a:p>
            <a:pPr>
              <a:buFont typeface="Wingdings" pitchFamily="2" charset="2"/>
              <a:buChar char="ü"/>
            </a:pPr>
            <a:endParaRPr lang="tr-TR" sz="1800" dirty="0" smtClean="0"/>
          </a:p>
          <a:p>
            <a:pPr>
              <a:buFont typeface="Wingdings" pitchFamily="2" charset="2"/>
              <a:buChar char="ü"/>
            </a:pPr>
            <a:r>
              <a:rPr lang="tr-TR" sz="1800" dirty="0" smtClean="0"/>
              <a:t>Elektrik İç Tesisler Yönetmeliği,</a:t>
            </a:r>
          </a:p>
          <a:p>
            <a:pPr>
              <a:buFont typeface="Wingdings" pitchFamily="2" charset="2"/>
              <a:buChar char="ü"/>
            </a:pPr>
            <a:endParaRPr lang="tr-TR" sz="1800" dirty="0" smtClean="0"/>
          </a:p>
          <a:p>
            <a:pPr>
              <a:buFont typeface="Wingdings" pitchFamily="2" charset="2"/>
              <a:buChar char="ü"/>
            </a:pPr>
            <a:r>
              <a:rPr lang="tr-TR" sz="1800" dirty="0" smtClean="0"/>
              <a:t> Elektrik Tesislerinde  Topraklamalar  Yönetmeliği,</a:t>
            </a:r>
          </a:p>
          <a:p>
            <a:pPr>
              <a:buFont typeface="Wingdings" pitchFamily="2" charset="2"/>
              <a:buChar char="ü"/>
            </a:pPr>
            <a:endParaRPr lang="tr-TR" sz="1800" dirty="0" smtClean="0"/>
          </a:p>
          <a:p>
            <a:pPr>
              <a:buFont typeface="Wingdings" pitchFamily="2" charset="2"/>
              <a:buChar char="ü"/>
            </a:pPr>
            <a:r>
              <a:rPr lang="tr-TR" sz="1800" dirty="0" smtClean="0"/>
              <a:t>Elektrik Kuvvetli Akım Tesisleri Yönetmeliği,</a:t>
            </a:r>
          </a:p>
          <a:p>
            <a:pPr>
              <a:buNone/>
            </a:pPr>
            <a:endParaRPr lang="tr-TR" sz="1800" dirty="0" smtClean="0"/>
          </a:p>
          <a:p>
            <a:pPr>
              <a:buNone/>
            </a:pPr>
            <a:r>
              <a:rPr lang="tr-TR" sz="1800" dirty="0" smtClean="0"/>
              <a:t>hükümlerine uygun olarak hazırlanır.</a:t>
            </a:r>
          </a:p>
          <a:p>
            <a:pPr>
              <a:buNone/>
            </a:pPr>
            <a:endParaRPr lang="tr-TR" sz="1800" dirty="0" smtClean="0"/>
          </a:p>
          <a:p>
            <a:pPr algn="just">
              <a:buNone/>
            </a:pPr>
            <a:r>
              <a:rPr lang="tr-TR" sz="1800" dirty="0" smtClean="0"/>
              <a:t>Üretim tesisinin dağıtım sistemine bağlantısı ile ilgili dağıtım tesisi bağlantı</a:t>
            </a:r>
          </a:p>
          <a:p>
            <a:pPr algn="just">
              <a:buNone/>
            </a:pPr>
            <a:r>
              <a:rPr lang="tr-TR" sz="1800" dirty="0" smtClean="0"/>
              <a:t>projesi  </a:t>
            </a:r>
            <a:r>
              <a:rPr lang="tr-TR" sz="1800" b="1" u="sng" dirty="0" smtClean="0"/>
              <a:t>Bakanlık veya Bakanlığın yetki verdiği tüzel kişiler </a:t>
            </a:r>
            <a:r>
              <a:rPr lang="tr-TR" sz="1800" dirty="0" smtClean="0"/>
              <a:t>tarafından</a:t>
            </a:r>
          </a:p>
          <a:p>
            <a:pPr algn="just">
              <a:buNone/>
            </a:pPr>
            <a:r>
              <a:rPr lang="tr-TR" sz="1800" dirty="0" smtClean="0"/>
              <a:t>onaylanır. </a:t>
            </a:r>
          </a:p>
          <a:p>
            <a:pPr>
              <a:buNone/>
            </a:pPr>
            <a:r>
              <a:rPr lang="tr-TR" sz="1600" b="1" dirty="0" smtClean="0"/>
              <a:t>  </a:t>
            </a:r>
            <a:endParaRPr lang="tr-TR" sz="1600" dirty="0" smtClean="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x-none" sz="2400" smtClean="0">
                <a:solidFill>
                  <a:schemeClr val="tx1"/>
                </a:solidFill>
              </a:rPr>
              <a:t> </a:t>
            </a:r>
            <a:r>
              <a:rPr lang="tr-TR" sz="2400" dirty="0" smtClean="0">
                <a:solidFill>
                  <a:schemeClr val="tx1"/>
                </a:solidFill>
              </a:rPr>
              <a:t>Uzaktan İzleme ve Kontrol Sistemi</a:t>
            </a:r>
            <a:endParaRPr lang="tr-TR" sz="2400" dirty="0">
              <a:solidFill>
                <a:schemeClr val="tx1"/>
              </a:solidFill>
            </a:endParaRPr>
          </a:p>
        </p:txBody>
      </p:sp>
      <p:sp>
        <p:nvSpPr>
          <p:cNvPr id="6" name="5 İçerik Yer Tutucusu"/>
          <p:cNvSpPr>
            <a:spLocks noGrp="1"/>
          </p:cNvSpPr>
          <p:nvPr>
            <p:ph idx="1"/>
          </p:nvPr>
        </p:nvSpPr>
        <p:spPr/>
        <p:txBody>
          <a:bodyPr/>
          <a:lstStyle/>
          <a:p>
            <a:pPr algn="just">
              <a:buNone/>
            </a:pPr>
            <a:r>
              <a:rPr lang="tr-TR" sz="1200" dirty="0" smtClean="0"/>
              <a:t> </a:t>
            </a:r>
            <a:r>
              <a:rPr lang="tr-TR" sz="1200" b="1" dirty="0" smtClean="0"/>
              <a:t>    </a:t>
            </a:r>
            <a:r>
              <a:rPr lang="tr-TR" sz="1600" dirty="0" smtClean="0"/>
              <a:t>Kurulu gücü </a:t>
            </a:r>
            <a:r>
              <a:rPr lang="tr-TR" sz="1600" b="1" i="1" u="sng" dirty="0" smtClean="0"/>
              <a:t>11 </a:t>
            </a:r>
            <a:r>
              <a:rPr lang="tr-TR" sz="1600" b="1" i="1" u="sng" dirty="0" err="1" smtClean="0"/>
              <a:t>kW’tan</a:t>
            </a:r>
            <a:r>
              <a:rPr lang="tr-TR" sz="1600" b="1" i="1" u="sng" dirty="0" smtClean="0"/>
              <a:t> büyük üretim tesisleri uzaktan izleme ve kontrol sisteminin kurulması için uygun olmalıdır. </a:t>
            </a:r>
          </a:p>
          <a:p>
            <a:pPr algn="just">
              <a:buNone/>
            </a:pPr>
            <a:endParaRPr lang="tr-TR" sz="1600" dirty="0" smtClean="0"/>
          </a:p>
          <a:p>
            <a:pPr algn="just">
              <a:buNone/>
            </a:pPr>
            <a:r>
              <a:rPr lang="tr-TR" sz="1600" b="1" dirty="0" smtClean="0"/>
              <a:t>    </a:t>
            </a:r>
            <a:r>
              <a:rPr lang="tr-TR" sz="1600" dirty="0" smtClean="0"/>
              <a:t>Yönetmelik kapsamında üretim faaliyetinde bulunan gerçek veya tüzel kişi uzaktan izleme ve kontrol için gerekli ekipman ve altyapıdan sadece bağlantı anlaşmasında belirlenen mülkiyet sınırına göre kendi mülkiyet alanında olanları temin ve tesis eder.</a:t>
            </a:r>
          </a:p>
          <a:p>
            <a:pPr algn="just">
              <a:buNone/>
            </a:pPr>
            <a:endParaRPr lang="tr-TR" sz="1600" dirty="0" smtClean="0"/>
          </a:p>
          <a:p>
            <a:pPr algn="just">
              <a:buNone/>
            </a:pPr>
            <a:r>
              <a:rPr lang="tr-TR" sz="1600" b="1" dirty="0" smtClean="0"/>
              <a:t>    	</a:t>
            </a:r>
            <a:r>
              <a:rPr lang="tr-TR" sz="1600" dirty="0" smtClean="0"/>
              <a:t>Dağıtım şirketi, kurulu gücü 11 </a:t>
            </a:r>
            <a:r>
              <a:rPr lang="tr-TR" sz="1600" dirty="0" err="1" smtClean="0"/>
              <a:t>kW’tan</a:t>
            </a:r>
            <a:r>
              <a:rPr lang="tr-TR" sz="1600" dirty="0" smtClean="0"/>
              <a:t> büyük üretim tesislerinden uzaktan izleme ve uzaktan kontrol sistemine ilişkin haberleşme altyapısının kurulması talebinde bulunabilmesi için kendisi gerekli altyapıya sahip olmalıdır.</a:t>
            </a:r>
            <a:r>
              <a:rPr lang="tr-TR" sz="1600" b="1" dirty="0" smtClean="0"/>
              <a:t>  </a:t>
            </a:r>
          </a:p>
          <a:p>
            <a:pPr algn="just">
              <a:buNone/>
            </a:pPr>
            <a:r>
              <a:rPr lang="tr-TR" sz="1600" b="1" dirty="0" smtClean="0"/>
              <a:t>    </a:t>
            </a:r>
          </a:p>
          <a:p>
            <a:pPr algn="just">
              <a:buNone/>
            </a:pPr>
            <a:r>
              <a:rPr lang="tr-TR" sz="1600" b="1" dirty="0" smtClean="0"/>
              <a:t>  	</a:t>
            </a:r>
            <a:r>
              <a:rPr lang="tr-TR" sz="1600" dirty="0" smtClean="0"/>
              <a:t>Uzaktan izleme ile asgari olarak haberleşmenin durumu ile jeneratörün çalışma ve şebekeye bağlantı durumu izlenebilir; ilaveten aktif ve reaktif güç, güç faktörü, akım, gerilim, frekans, </a:t>
            </a:r>
            <a:r>
              <a:rPr lang="tr-TR" sz="1600" dirty="0" err="1" smtClean="0"/>
              <a:t>harmonikler</a:t>
            </a:r>
            <a:r>
              <a:rPr lang="tr-TR" sz="1600" dirty="0" smtClean="0"/>
              <a:t> ve toplam </a:t>
            </a:r>
            <a:r>
              <a:rPr lang="tr-TR" sz="1600" dirty="0" err="1" smtClean="0"/>
              <a:t>harmonik</a:t>
            </a:r>
            <a:r>
              <a:rPr lang="tr-TR" sz="1600" dirty="0" smtClean="0"/>
              <a:t> bozulma değerleri alınabilir.</a:t>
            </a:r>
          </a:p>
          <a:p>
            <a:pPr algn="just">
              <a:buNone/>
            </a:pPr>
            <a:endParaRPr lang="tr-TR" sz="1600" dirty="0" smtClean="0"/>
          </a:p>
          <a:p>
            <a:pPr algn="just">
              <a:buNone/>
            </a:pPr>
            <a:r>
              <a:rPr lang="tr-TR" sz="1600" b="1" dirty="0" smtClean="0"/>
              <a:t>     	</a:t>
            </a:r>
            <a:r>
              <a:rPr lang="tr-TR" sz="1600" dirty="0" smtClean="0"/>
              <a:t>Veri iletişimine ilişkin masraflar ilgili mevzuata göre tahakkuk ettirilir. </a:t>
            </a:r>
            <a:endParaRPr lang="tr-TR" sz="16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a:xfrm>
            <a:off x="685800" y="228600"/>
            <a:ext cx="7848600" cy="628631"/>
          </a:xfrm>
        </p:spPr>
        <p:txBody>
          <a:bodyPr/>
          <a:lstStyle/>
          <a:p>
            <a:r>
              <a:rPr lang="tr-TR" sz="2400" dirty="0" smtClean="0">
                <a:solidFill>
                  <a:schemeClr val="tx1"/>
                </a:solidFill>
              </a:rPr>
              <a:t>Ölçme Sistemi</a:t>
            </a:r>
            <a:endParaRPr lang="tr-TR" sz="2400" dirty="0">
              <a:solidFill>
                <a:schemeClr val="tx1"/>
              </a:solidFill>
            </a:endParaRPr>
          </a:p>
        </p:txBody>
      </p:sp>
      <p:sp>
        <p:nvSpPr>
          <p:cNvPr id="6" name="5 İçerik Yer Tutucusu"/>
          <p:cNvSpPr>
            <a:spLocks noGrp="1"/>
          </p:cNvSpPr>
          <p:nvPr>
            <p:ph idx="1"/>
          </p:nvPr>
        </p:nvSpPr>
        <p:spPr/>
        <p:txBody>
          <a:bodyPr/>
          <a:lstStyle/>
          <a:p>
            <a:pPr>
              <a:buNone/>
            </a:pPr>
            <a:r>
              <a:rPr lang="tr-TR" sz="1200" b="1" dirty="0" smtClean="0"/>
              <a:t>   </a:t>
            </a:r>
            <a:r>
              <a:rPr lang="tr-TR" sz="1800" b="1" dirty="0" smtClean="0"/>
              <a:t> 	</a:t>
            </a:r>
            <a:r>
              <a:rPr lang="tr-TR" sz="1600" dirty="0" smtClean="0"/>
              <a:t>AG seviyesinden bağlantısı öngörülen üretim tesisinin tüketim tesisi ile aynı yerde bulunması halinde, iki ölçme sistemi tesis edilir.</a:t>
            </a:r>
          </a:p>
          <a:p>
            <a:pPr>
              <a:buNone/>
            </a:pPr>
            <a:r>
              <a:rPr lang="tr-TR" sz="1600" dirty="0" smtClean="0"/>
              <a:t>	Biri tesis ile dağıtım sistemi arasındaki enerji alışverişini ölçecek biçimde çift yönlü ölçüm yapabilen, diğeri ise üretim tesisinde üretilen enerjiyi ölçecek biçimde tesis edilir.</a:t>
            </a:r>
          </a:p>
          <a:p>
            <a:pPr>
              <a:buNone/>
            </a:pPr>
            <a:endParaRPr lang="tr-TR" sz="1600" dirty="0" smtClean="0"/>
          </a:p>
          <a:p>
            <a:pPr>
              <a:buNone/>
            </a:pPr>
            <a:r>
              <a:rPr lang="tr-TR" sz="1600" b="1" dirty="0" smtClean="0"/>
              <a:t>   	</a:t>
            </a:r>
            <a:r>
              <a:rPr lang="tr-TR" sz="1600" dirty="0" smtClean="0"/>
              <a:t>AG seviyesinden bağlantısı öngörülen üretim tesisinin tüketim tesisiyle aynı yerde olmaması halinde ölçme sistemi, üretim tesisi ile dağıtım sistemi arasındaki enerji alışverişini ölçecek biçimde tesis edilir.</a:t>
            </a:r>
          </a:p>
          <a:p>
            <a:pPr>
              <a:buNone/>
            </a:pPr>
            <a:endParaRPr lang="tr-TR" sz="1600" dirty="0" smtClean="0"/>
          </a:p>
          <a:p>
            <a:pPr>
              <a:buNone/>
            </a:pPr>
            <a:r>
              <a:rPr lang="tr-TR" sz="1600" b="1" dirty="0" smtClean="0"/>
              <a:t> 	</a:t>
            </a:r>
            <a:r>
              <a:rPr lang="tr-TR" sz="1600" dirty="0" smtClean="0"/>
              <a:t>YG seviyesinden bağlantısı öngörülen üretim tesislerinde ilgili mevzuat uyarınca işlem tesis edilir. </a:t>
            </a:r>
          </a:p>
          <a:p>
            <a:pPr>
              <a:buNone/>
            </a:pPr>
            <a:endParaRPr lang="tr-TR" sz="1600" dirty="0" smtClean="0"/>
          </a:p>
          <a:p>
            <a:pPr>
              <a:buNone/>
            </a:pPr>
            <a:r>
              <a:rPr lang="tr-TR" sz="1600" b="1" dirty="0" smtClean="0"/>
              <a:t>    	</a:t>
            </a:r>
            <a:r>
              <a:rPr lang="tr-TR" sz="1600" dirty="0" smtClean="0"/>
              <a:t>Tesis edilen sayaçlar, ölçme ve haberleşme izleme sisteminin bir parçası olabilir.</a:t>
            </a:r>
          </a:p>
          <a:p>
            <a:pPr>
              <a:buNone/>
            </a:pPr>
            <a:endParaRPr lang="tr-TR" sz="1600" dirty="0" smtClean="0"/>
          </a:p>
          <a:p>
            <a:pPr>
              <a:buNone/>
            </a:pPr>
            <a:r>
              <a:rPr lang="tr-TR" sz="1600" dirty="0" smtClean="0"/>
              <a:t>	</a:t>
            </a:r>
            <a:r>
              <a:rPr lang="tr-TR" sz="1600" b="1" i="1" u="sng" dirty="0" smtClean="0"/>
              <a:t>Üretim tesisinin kabulü aşamasında, ölçü sistemi dağıtım şirketinin yetkilisi tarafından kontrol edilerek mühürlenir ve kayıt altına alınır.</a:t>
            </a:r>
          </a:p>
          <a:p>
            <a:pPr>
              <a:buNone/>
            </a:pPr>
            <a:endParaRPr lang="tr-TR" sz="1600" dirty="0" smtClean="0"/>
          </a:p>
          <a:p>
            <a:pPr>
              <a:buNone/>
            </a:pPr>
            <a:r>
              <a:rPr lang="tr-TR" sz="1600" b="1" dirty="0" smtClean="0"/>
              <a:t>   	</a:t>
            </a:r>
            <a:endParaRPr lang="tr-TR" sz="16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tx1"/>
                </a:solidFill>
              </a:rPr>
              <a:t>Tesisin Tamamlanması</a:t>
            </a:r>
            <a:endParaRPr lang="tr-TR" dirty="0">
              <a:solidFill>
                <a:schemeClr val="tx1"/>
              </a:solidFill>
            </a:endParaRPr>
          </a:p>
        </p:txBody>
      </p:sp>
      <p:sp>
        <p:nvSpPr>
          <p:cNvPr id="3" name="İçerik Yer Tutucusu 2"/>
          <p:cNvSpPr>
            <a:spLocks noGrp="1"/>
          </p:cNvSpPr>
          <p:nvPr>
            <p:ph idx="1"/>
          </p:nvPr>
        </p:nvSpPr>
        <p:spPr/>
        <p:txBody>
          <a:bodyPr/>
          <a:lstStyle/>
          <a:p>
            <a:pPr marL="457200" lvl="1" indent="0" algn="just">
              <a:spcBef>
                <a:spcPct val="0"/>
              </a:spcBef>
              <a:buClr>
                <a:schemeClr val="tx2"/>
              </a:buClr>
              <a:buNone/>
            </a:pPr>
            <a:r>
              <a:rPr lang="tr-TR" sz="2000" i="1" dirty="0"/>
              <a:t>Anlaşma tarihinden itibaren; </a:t>
            </a:r>
            <a:endParaRPr lang="tr-TR" sz="2000" i="1" dirty="0" smtClean="0"/>
          </a:p>
          <a:p>
            <a:pPr marL="457200" lvl="1" indent="0" algn="just">
              <a:spcBef>
                <a:spcPct val="0"/>
              </a:spcBef>
              <a:buClr>
                <a:schemeClr val="tx2"/>
              </a:buClr>
              <a:buNone/>
            </a:pPr>
            <a:endParaRPr lang="tr-TR" sz="2000" i="1" dirty="0" smtClean="0"/>
          </a:p>
          <a:p>
            <a:pPr lvl="1" algn="just">
              <a:spcBef>
                <a:spcPct val="0"/>
              </a:spcBef>
              <a:buClr>
                <a:schemeClr val="tx2"/>
              </a:buClr>
              <a:buFont typeface="Wingdings" pitchFamily="2" charset="2"/>
              <a:buChar char="ü"/>
            </a:pPr>
            <a:r>
              <a:rPr lang="tr-TR" i="1" dirty="0" err="1" smtClean="0"/>
              <a:t>YG’den</a:t>
            </a:r>
            <a:r>
              <a:rPr lang="tr-TR" i="1" dirty="0" smtClean="0"/>
              <a:t> </a:t>
            </a:r>
            <a:r>
              <a:rPr lang="tr-TR" i="1" dirty="0"/>
              <a:t>bağlanacak hidrolik </a:t>
            </a:r>
            <a:r>
              <a:rPr lang="tr-TR" i="1" dirty="0" smtClean="0"/>
              <a:t>tesisler:	 3 yıl </a:t>
            </a:r>
          </a:p>
          <a:p>
            <a:pPr marL="457200" lvl="1" indent="0" algn="just">
              <a:spcBef>
                <a:spcPct val="0"/>
              </a:spcBef>
              <a:buClr>
                <a:schemeClr val="tx2"/>
              </a:buClr>
              <a:buNone/>
            </a:pPr>
            <a:endParaRPr lang="tr-TR" i="1" dirty="0" smtClean="0"/>
          </a:p>
          <a:p>
            <a:pPr lvl="1" algn="just">
              <a:spcBef>
                <a:spcPct val="0"/>
              </a:spcBef>
              <a:buClr>
                <a:schemeClr val="tx2"/>
              </a:buClr>
              <a:buFont typeface="Wingdings" pitchFamily="2" charset="2"/>
              <a:buChar char="ü"/>
            </a:pPr>
            <a:r>
              <a:rPr lang="tr-TR" i="1" dirty="0" err="1" smtClean="0"/>
              <a:t>YG’den</a:t>
            </a:r>
            <a:r>
              <a:rPr lang="tr-TR" i="1" dirty="0" smtClean="0"/>
              <a:t> </a:t>
            </a:r>
            <a:r>
              <a:rPr lang="tr-TR" i="1" dirty="0"/>
              <a:t>bağlanacak diğer </a:t>
            </a:r>
            <a:r>
              <a:rPr lang="tr-TR" i="1" dirty="0" smtClean="0"/>
              <a:t>tesisler: 		2 yıl </a:t>
            </a:r>
          </a:p>
          <a:p>
            <a:pPr marL="457200" lvl="1" indent="0" algn="just">
              <a:spcBef>
                <a:spcPct val="0"/>
              </a:spcBef>
              <a:buClr>
                <a:schemeClr val="tx2"/>
              </a:buClr>
              <a:buNone/>
            </a:pPr>
            <a:endParaRPr lang="tr-TR" i="1" dirty="0" smtClean="0"/>
          </a:p>
          <a:p>
            <a:pPr lvl="1" algn="just">
              <a:spcBef>
                <a:spcPct val="0"/>
              </a:spcBef>
              <a:buClr>
                <a:schemeClr val="tx2"/>
              </a:buClr>
              <a:buFont typeface="Wingdings" pitchFamily="2" charset="2"/>
              <a:buChar char="ü"/>
            </a:pPr>
            <a:r>
              <a:rPr lang="tr-TR" i="1" dirty="0"/>
              <a:t>A</a:t>
            </a:r>
            <a:r>
              <a:rPr lang="tr-TR" i="1" dirty="0" smtClean="0"/>
              <a:t>G’den </a:t>
            </a:r>
            <a:r>
              <a:rPr lang="tr-TR" i="1" dirty="0"/>
              <a:t>bağlanacak </a:t>
            </a:r>
            <a:r>
              <a:rPr lang="tr-TR" i="1" dirty="0" smtClean="0"/>
              <a:t>tesisler: 		1 yıl</a:t>
            </a:r>
          </a:p>
          <a:p>
            <a:pPr lvl="1" algn="just">
              <a:spcBef>
                <a:spcPct val="0"/>
              </a:spcBef>
              <a:buClr>
                <a:schemeClr val="tx2"/>
              </a:buClr>
              <a:buFont typeface="Wingdings" pitchFamily="2" charset="2"/>
              <a:buChar char="ü"/>
            </a:pPr>
            <a:endParaRPr lang="tr-TR" i="1" dirty="0"/>
          </a:p>
          <a:p>
            <a:pPr marL="457200" lvl="1" indent="0" algn="just">
              <a:spcBef>
                <a:spcPct val="0"/>
              </a:spcBef>
              <a:buClr>
                <a:schemeClr val="tx2"/>
              </a:buClr>
              <a:buNone/>
            </a:pPr>
            <a:r>
              <a:rPr lang="tr-TR" i="1" dirty="0" smtClean="0"/>
              <a:t>içinde </a:t>
            </a:r>
            <a:r>
              <a:rPr lang="tr-TR" i="1" dirty="0"/>
              <a:t>yapılıp bitirilmesi zorunludur.</a:t>
            </a:r>
          </a:p>
          <a:p>
            <a:pPr lvl="2" algn="just">
              <a:spcBef>
                <a:spcPct val="0"/>
              </a:spcBef>
              <a:buClr>
                <a:schemeClr val="tx2"/>
              </a:buClr>
              <a:buFont typeface="Wingdings" pitchFamily="2" charset="2"/>
              <a:buChar char="ü"/>
            </a:pPr>
            <a:endParaRPr lang="tr-TR" i="1" dirty="0"/>
          </a:p>
          <a:p>
            <a:pPr marL="457200" lvl="1" indent="0" algn="just">
              <a:spcBef>
                <a:spcPct val="0"/>
              </a:spcBef>
              <a:buClr>
                <a:schemeClr val="tx2"/>
              </a:buClr>
              <a:buNone/>
            </a:pPr>
            <a:endParaRPr lang="tr-TR" sz="2000" b="1" i="1" dirty="0"/>
          </a:p>
        </p:txBody>
      </p:sp>
      <p:sp>
        <p:nvSpPr>
          <p:cNvPr id="4" name="Slayt Numarası Yer Tutucusu 3"/>
          <p:cNvSpPr>
            <a:spLocks noGrp="1"/>
          </p:cNvSpPr>
          <p:nvPr>
            <p:ph type="sldNum" sz="quarter" idx="12"/>
          </p:nvPr>
        </p:nvSpPr>
        <p:spPr/>
        <p:txBody>
          <a:bodyPr/>
          <a:lstStyle/>
          <a:p>
            <a:pPr>
              <a:defRPr/>
            </a:pPr>
            <a:fld id="{3AF5BA59-C813-47DD-BAE8-D97EED0BDE5D}" type="slidenum">
              <a:rPr lang="en-US" smtClean="0"/>
              <a:pPr>
                <a:defRPr/>
              </a:pPr>
              <a:t>23</a:t>
            </a:fld>
            <a:endParaRPr lang="en-US"/>
          </a:p>
        </p:txBody>
      </p:sp>
    </p:spTree>
    <p:extLst>
      <p:ext uri="{BB962C8B-B14F-4D97-AF65-F5344CB8AC3E}">
        <p14:creationId xmlns:p14="http://schemas.microsoft.com/office/powerpoint/2010/main" val="16653161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sz="2400" dirty="0" smtClean="0">
                <a:solidFill>
                  <a:schemeClr val="tx1"/>
                </a:solidFill>
              </a:rPr>
              <a:t>Üretim Tesisinin İşletilmesi</a:t>
            </a:r>
            <a:endParaRPr lang="tr-TR" sz="2400" dirty="0">
              <a:solidFill>
                <a:schemeClr val="tx1"/>
              </a:solidFill>
            </a:endParaRPr>
          </a:p>
        </p:txBody>
      </p:sp>
      <p:sp>
        <p:nvSpPr>
          <p:cNvPr id="6" name="5 İçerik Yer Tutucusu"/>
          <p:cNvSpPr>
            <a:spLocks noGrp="1"/>
          </p:cNvSpPr>
          <p:nvPr>
            <p:ph idx="1"/>
          </p:nvPr>
        </p:nvSpPr>
        <p:spPr/>
        <p:txBody>
          <a:bodyPr/>
          <a:lstStyle/>
          <a:p>
            <a:pPr marL="0" lvl="0" indent="0" algn="just">
              <a:spcBef>
                <a:spcPct val="0"/>
              </a:spcBef>
              <a:buClrTx/>
              <a:buNone/>
            </a:pPr>
            <a:r>
              <a:rPr lang="tr-TR" sz="1600" dirty="0" smtClean="0">
                <a:latin typeface="Arial" pitchFamily="34" charset="0"/>
                <a:ea typeface="Times New Roman" pitchFamily="18" charset="0"/>
              </a:rPr>
              <a:t>Üretim tesisinin koruma, bağlantı ve diğer kısımları </a:t>
            </a:r>
            <a:r>
              <a:rPr lang="tr-TR" sz="1600" b="1" i="1" u="sng" dirty="0" smtClean="0">
                <a:latin typeface="Arial" pitchFamily="34" charset="0"/>
                <a:ea typeface="Times New Roman" pitchFamily="18" charset="0"/>
              </a:rPr>
              <a:t>üretim tesisinin işletmecisi tarafından periyodik </a:t>
            </a:r>
            <a:r>
              <a:rPr lang="tr-TR" sz="1600" dirty="0" smtClean="0">
                <a:latin typeface="Arial" pitchFamily="34" charset="0"/>
                <a:ea typeface="Times New Roman" pitchFamily="18" charset="0"/>
              </a:rPr>
              <a:t>(teçhizatın özelliğine göre aylık, üç aylık, altı aylık veya yıllık) </a:t>
            </a:r>
            <a:r>
              <a:rPr lang="tr-TR" sz="1600" b="1" i="1" u="sng" dirty="0" smtClean="0">
                <a:latin typeface="Arial" pitchFamily="34" charset="0"/>
                <a:ea typeface="Times New Roman" pitchFamily="18" charset="0"/>
              </a:rPr>
              <a:t>olarak kontrol edilmeli </a:t>
            </a:r>
            <a:r>
              <a:rPr lang="tr-TR" sz="1600" dirty="0" smtClean="0">
                <a:latin typeface="Arial" pitchFamily="34" charset="0"/>
                <a:ea typeface="Times New Roman" pitchFamily="18" charset="0"/>
              </a:rPr>
              <a:t>ve tutanak altına alınmalıdır. </a:t>
            </a:r>
          </a:p>
          <a:p>
            <a:pPr marL="0" lvl="0" indent="0" algn="just">
              <a:spcBef>
                <a:spcPct val="0"/>
              </a:spcBef>
              <a:buClrTx/>
              <a:buNone/>
            </a:pPr>
            <a:endParaRPr lang="tr-TR" sz="1600" dirty="0" smtClean="0">
              <a:latin typeface="Arial" pitchFamily="34" charset="0"/>
              <a:ea typeface="Times New Roman" pitchFamily="18" charset="0"/>
            </a:endParaRPr>
          </a:p>
          <a:p>
            <a:pPr marL="0" lvl="0" indent="0" algn="just">
              <a:spcBef>
                <a:spcPct val="0"/>
              </a:spcBef>
              <a:buClrTx/>
              <a:buNone/>
            </a:pPr>
            <a:r>
              <a:rPr lang="tr-TR" sz="1600" dirty="0" smtClean="0">
                <a:latin typeface="Arial" pitchFamily="34" charset="0"/>
                <a:ea typeface="Times New Roman" pitchFamily="18" charset="0"/>
              </a:rPr>
              <a:t>Dağıtım şirketi tarafından yapılacak kontrollerde dikkate alınmak üzere, söz konusu tutanaklara tarih sırası verilmesi ve bu sıraya göre tutanakların dağıtım şirketine iletilmesi zorunludur.  Tutanakların bir nüshası da işletme sahibinde kalacaktır. </a:t>
            </a:r>
          </a:p>
          <a:p>
            <a:pPr marL="0" lvl="0" indent="0" algn="just">
              <a:spcBef>
                <a:spcPct val="0"/>
              </a:spcBef>
              <a:buClrTx/>
              <a:buNone/>
            </a:pPr>
            <a:endParaRPr lang="tr-TR" sz="1600" dirty="0" smtClean="0">
              <a:latin typeface="Arial" pitchFamily="34" charset="0"/>
            </a:endParaRPr>
          </a:p>
          <a:p>
            <a:pPr marL="0" lvl="0" indent="0" algn="just">
              <a:spcBef>
                <a:spcPct val="0"/>
              </a:spcBef>
              <a:buClrTx/>
              <a:buNone/>
            </a:pPr>
            <a:r>
              <a:rPr lang="tr-TR" sz="1600" dirty="0" smtClean="0">
                <a:latin typeface="Arial" pitchFamily="34" charset="0"/>
                <a:ea typeface="Times New Roman" pitchFamily="18" charset="0"/>
              </a:rPr>
              <a:t>Dağıtım şirketi istediği zaman santralın bağlantı ekipmanı, koruma düzenekleri ve diğer kısımlarının kontrolünü talep edebilir. Dağıtım şirketi şebekede kısa devre akımının artması gibi önemli değişiklikler yapması halinde veya mevcut paralel işletimle ilgili etkiler konusunda üretim tesisi sahibine önceden bilgi verecektir.</a:t>
            </a:r>
          </a:p>
          <a:p>
            <a:pPr marL="0" lvl="0" indent="0" algn="just">
              <a:spcBef>
                <a:spcPct val="0"/>
              </a:spcBef>
              <a:buClrTx/>
              <a:buNone/>
            </a:pPr>
            <a:endParaRPr lang="tr-TR" sz="1600" dirty="0" smtClean="0">
              <a:latin typeface="Arial" pitchFamily="34" charset="0"/>
            </a:endParaRPr>
          </a:p>
          <a:p>
            <a:pPr marL="0" lvl="0" indent="0" algn="just">
              <a:spcBef>
                <a:spcPct val="0"/>
              </a:spcBef>
              <a:buClrTx/>
              <a:buNone/>
            </a:pPr>
            <a:r>
              <a:rPr lang="tr-TR" sz="1600" dirty="0" smtClean="0">
                <a:latin typeface="Arial" pitchFamily="34" charset="0"/>
                <a:ea typeface="Times New Roman" pitchFamily="18" charset="0"/>
              </a:rPr>
              <a:t>Üretim tesisi, can ve mal emniyetinin sağlanması için, kısa devre arızası veya dağıtım sisteminin enerjisiz kalması durumunda bağlantı noktası itibarıyla dağıtım sisteminden izole hale gelmeli ve şebekeye enerji vermemelidir. Dağıtım şebekesinin bir bölümünü içerecek şekilde </a:t>
            </a:r>
            <a:r>
              <a:rPr lang="tr-TR" sz="1600" dirty="0" err="1" smtClean="0">
                <a:latin typeface="Arial" pitchFamily="34" charset="0"/>
                <a:ea typeface="Times New Roman" pitchFamily="18" charset="0"/>
              </a:rPr>
              <a:t>adalanmaya</a:t>
            </a:r>
            <a:r>
              <a:rPr lang="tr-TR" sz="1600" dirty="0" smtClean="0">
                <a:latin typeface="Arial" pitchFamily="34" charset="0"/>
                <a:ea typeface="Times New Roman" pitchFamily="18" charset="0"/>
              </a:rPr>
              <a:t> müsaade edilmez. Bu durumda bağlantı noktası itibari ile şebekeden izole hale gelen üretim tesisi, bağlantı noktasının kullanıcı tarafında kalan bölümlerini şebekeden bağımsız olarak besleyebilir. </a:t>
            </a:r>
          </a:p>
          <a:p>
            <a:pPr marL="0" lvl="0" indent="0" algn="just">
              <a:spcBef>
                <a:spcPct val="0"/>
              </a:spcBef>
              <a:buClrTx/>
              <a:buNone/>
            </a:pPr>
            <a:endParaRPr lang="tr-TR" sz="1400" dirty="0" smtClean="0">
              <a:latin typeface="Arial" pitchFamily="34" charset="0"/>
            </a:endParaRPr>
          </a:p>
          <a:p>
            <a:pPr>
              <a:buNone/>
            </a:pPr>
            <a:endParaRPr lang="tr-TR"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400" dirty="0" smtClean="0">
                <a:solidFill>
                  <a:schemeClr val="tx1"/>
                </a:solidFill>
              </a:rPr>
              <a:t>Üretim Tesisinin İşletilmesi</a:t>
            </a:r>
            <a:endParaRPr lang="tr-TR" sz="2400" dirty="0"/>
          </a:p>
        </p:txBody>
      </p:sp>
      <p:sp>
        <p:nvSpPr>
          <p:cNvPr id="3" name="2 İçerik Yer Tutucusu"/>
          <p:cNvSpPr>
            <a:spLocks noGrp="1"/>
          </p:cNvSpPr>
          <p:nvPr>
            <p:ph idx="1"/>
          </p:nvPr>
        </p:nvSpPr>
        <p:spPr>
          <a:xfrm>
            <a:off x="457200" y="1219200"/>
            <a:ext cx="8229600" cy="5424510"/>
          </a:xfrm>
        </p:spPr>
        <p:txBody>
          <a:bodyPr/>
          <a:lstStyle/>
          <a:p>
            <a:pPr marL="0" indent="0" algn="just">
              <a:spcBef>
                <a:spcPct val="0"/>
              </a:spcBef>
              <a:buClrTx/>
              <a:buNone/>
            </a:pPr>
            <a:r>
              <a:rPr lang="tr-TR" sz="1600" b="1" i="1" u="sng" dirty="0" smtClean="0">
                <a:latin typeface="Arial" pitchFamily="34" charset="0"/>
                <a:ea typeface="Times New Roman" pitchFamily="18" charset="0"/>
              </a:rPr>
              <a:t>Üretim tesisi sahibi şebeke işletmeciliği açısından zorunlu hallerde üretim tesisinin bağlantısını şebekeden ayırmakla yükümlüdür</a:t>
            </a:r>
            <a:r>
              <a:rPr lang="tr-TR" sz="1600" dirty="0" smtClean="0">
                <a:latin typeface="Arial" pitchFamily="34" charset="0"/>
                <a:ea typeface="Times New Roman" pitchFamily="18" charset="0"/>
              </a:rPr>
              <a:t>. Bu gibi hallerde dağıtım şirketi de üretim tesisini her zaman erişime açık olan ayırma düzeni veya varsa uzaktan kontrol sistemi ile şebekeden ayırabilir. </a:t>
            </a:r>
            <a:r>
              <a:rPr lang="tr-TR" sz="1600" b="1" i="1" u="sng" dirty="0" smtClean="0">
                <a:latin typeface="Arial" pitchFamily="34" charset="0"/>
                <a:ea typeface="Times New Roman" pitchFamily="18" charset="0"/>
              </a:rPr>
              <a:t>Üretim tesisi anlaşma gücünün üzerinde çalıştırılamaz.</a:t>
            </a:r>
            <a:r>
              <a:rPr lang="tr-TR" sz="1600" dirty="0" smtClean="0">
                <a:latin typeface="Arial" pitchFamily="34" charset="0"/>
                <a:ea typeface="Times New Roman" pitchFamily="18" charset="0"/>
              </a:rPr>
              <a:t> Üretim tesisinin, anlaşma gücünün üzerinde çalıştığı tespit edilirse dağıtım şirketi aynı yetkiyi kullanır. </a:t>
            </a:r>
          </a:p>
          <a:p>
            <a:pPr marL="0" indent="0" algn="just">
              <a:spcBef>
                <a:spcPct val="0"/>
              </a:spcBef>
              <a:buClrTx/>
              <a:buNone/>
            </a:pPr>
            <a:endParaRPr lang="tr-TR" sz="1600" dirty="0" smtClean="0">
              <a:latin typeface="Arial" pitchFamily="34" charset="0"/>
            </a:endParaRPr>
          </a:p>
          <a:p>
            <a:pPr marL="0" lvl="0" indent="0" algn="just">
              <a:spcBef>
                <a:spcPct val="0"/>
              </a:spcBef>
              <a:buClrTx/>
              <a:buNone/>
            </a:pPr>
            <a:r>
              <a:rPr lang="tr-TR" sz="1600" b="1" i="1" u="sng" dirty="0" smtClean="0">
                <a:latin typeface="Arial" pitchFamily="34" charset="0"/>
                <a:ea typeface="Times New Roman" pitchFamily="18" charset="0"/>
              </a:rPr>
              <a:t>Dağıtım şirketi </a:t>
            </a:r>
            <a:r>
              <a:rPr lang="tr-TR" sz="1600" dirty="0" smtClean="0">
                <a:latin typeface="Arial" pitchFamily="34" charset="0"/>
                <a:ea typeface="Times New Roman" pitchFamily="18" charset="0"/>
              </a:rPr>
              <a:t>gerekçelerini bildirmek kaydıyla, bağlantı noktasındaki dağıtım sisteminin durumuna göre işletme koşulları dışına çıkılmaması ve </a:t>
            </a:r>
            <a:r>
              <a:rPr lang="tr-TR" sz="1600" b="1" i="1" u="sng" dirty="0" smtClean="0">
                <a:latin typeface="Arial" pitchFamily="34" charset="0"/>
                <a:ea typeface="Times New Roman" pitchFamily="18" charset="0"/>
              </a:rPr>
              <a:t>üretim tesisinin </a:t>
            </a:r>
            <a:r>
              <a:rPr lang="tr-TR" sz="1600" b="1" i="1" u="sng" dirty="0" err="1" smtClean="0">
                <a:latin typeface="Arial" pitchFamily="34" charset="0"/>
                <a:ea typeface="Times New Roman" pitchFamily="18" charset="0"/>
              </a:rPr>
              <a:t>fliker</a:t>
            </a:r>
            <a:r>
              <a:rPr lang="tr-TR" sz="1600" b="1" i="1" u="sng" dirty="0" smtClean="0">
                <a:latin typeface="Arial" pitchFamily="34" charset="0"/>
                <a:ea typeface="Times New Roman" pitchFamily="18" charset="0"/>
              </a:rPr>
              <a:t> etkisinin azaltılması için ilave koruma tedbirlerinin alınmasını isteyebilir</a:t>
            </a:r>
            <a:r>
              <a:rPr lang="tr-TR" sz="1600" dirty="0" smtClean="0">
                <a:latin typeface="Arial" pitchFamily="34" charset="0"/>
                <a:ea typeface="Times New Roman" pitchFamily="18" charset="0"/>
              </a:rPr>
              <a:t>. </a:t>
            </a:r>
          </a:p>
          <a:p>
            <a:pPr marL="0" lvl="0" indent="0" algn="just">
              <a:spcBef>
                <a:spcPct val="0"/>
              </a:spcBef>
              <a:buClrTx/>
              <a:buNone/>
            </a:pPr>
            <a:endParaRPr lang="tr-TR" sz="1600" dirty="0" smtClean="0">
              <a:latin typeface="Arial" pitchFamily="34" charset="0"/>
            </a:endParaRPr>
          </a:p>
          <a:p>
            <a:pPr marL="0" lvl="0" indent="0" algn="just">
              <a:spcBef>
                <a:spcPct val="0"/>
              </a:spcBef>
              <a:buClrTx/>
              <a:buNone/>
            </a:pPr>
            <a:r>
              <a:rPr lang="tr-TR" sz="1600" dirty="0" smtClean="0">
                <a:latin typeface="Arial" pitchFamily="34" charset="0"/>
                <a:ea typeface="Times New Roman" pitchFamily="18" charset="0"/>
              </a:rPr>
              <a:t>Üretim tesisi sahibi; tesis kurulu gücün artırılması, azaltılması, koruma düzeninin değiştirilmesi, </a:t>
            </a:r>
            <a:r>
              <a:rPr lang="tr-TR" sz="1600" dirty="0" err="1" smtClean="0">
                <a:latin typeface="Arial" pitchFamily="34" charset="0"/>
                <a:ea typeface="Times New Roman" pitchFamily="18" charset="0"/>
              </a:rPr>
              <a:t>kompanzasyon</a:t>
            </a:r>
            <a:r>
              <a:rPr lang="tr-TR" sz="1600" dirty="0" smtClean="0">
                <a:latin typeface="Arial" pitchFamily="34" charset="0"/>
                <a:ea typeface="Times New Roman" pitchFamily="18" charset="0"/>
              </a:rPr>
              <a:t> değişikliği veya başka değişiklikler yapmak </a:t>
            </a:r>
            <a:r>
              <a:rPr lang="tr-TR" sz="1600" b="1" i="1" u="sng" dirty="0" smtClean="0">
                <a:latin typeface="Arial" pitchFamily="34" charset="0"/>
                <a:ea typeface="Times New Roman" pitchFamily="18" charset="0"/>
              </a:rPr>
              <a:t>isterse dağıtım şirketine önceden başvurarak Yönetmelik ve bu Tebliğ’de öngörülen usullere göre izin alır.</a:t>
            </a:r>
          </a:p>
          <a:p>
            <a:pPr marL="0" lvl="0" indent="0" algn="just">
              <a:spcBef>
                <a:spcPct val="0"/>
              </a:spcBef>
              <a:buClrTx/>
              <a:buNone/>
            </a:pPr>
            <a:endParaRPr lang="tr-TR" sz="1600" dirty="0" smtClean="0">
              <a:latin typeface="Arial" pitchFamily="34" charset="0"/>
            </a:endParaRPr>
          </a:p>
          <a:p>
            <a:pPr marL="0" lvl="0" indent="0" algn="just">
              <a:spcBef>
                <a:spcPct val="0"/>
              </a:spcBef>
              <a:buClrTx/>
              <a:buNone/>
            </a:pPr>
            <a:r>
              <a:rPr lang="tr-TR" sz="1600" dirty="0" smtClean="0">
                <a:latin typeface="Arial" pitchFamily="34" charset="0"/>
                <a:ea typeface="Times New Roman" pitchFamily="18" charset="0"/>
              </a:rPr>
              <a:t>Bir önceki hüküm kapsamında tesiste kurulu </a:t>
            </a:r>
            <a:r>
              <a:rPr lang="tr-TR" sz="1600" b="1" i="1" u="sng" dirty="0" smtClean="0">
                <a:latin typeface="Arial" pitchFamily="34" charset="0"/>
                <a:ea typeface="Times New Roman" pitchFamily="18" charset="0"/>
              </a:rPr>
              <a:t>güç artışı yapılması halinde </a:t>
            </a:r>
            <a:r>
              <a:rPr lang="tr-TR" sz="1600" dirty="0" smtClean="0">
                <a:latin typeface="Arial" pitchFamily="34" charset="0"/>
                <a:ea typeface="Times New Roman" pitchFamily="18" charset="0"/>
              </a:rPr>
              <a:t>imzalanan </a:t>
            </a:r>
            <a:r>
              <a:rPr lang="tr-TR" sz="1600" b="1" i="1" u="sng" dirty="0" smtClean="0">
                <a:latin typeface="Arial" pitchFamily="34" charset="0"/>
                <a:ea typeface="Times New Roman" pitchFamily="18" charset="0"/>
              </a:rPr>
              <a:t>bağlantı anlaşması tadil edilir </a:t>
            </a:r>
            <a:r>
              <a:rPr lang="tr-TR" sz="1600" dirty="0" smtClean="0">
                <a:latin typeface="Arial" pitchFamily="34" charset="0"/>
                <a:ea typeface="Times New Roman" pitchFamily="18" charset="0"/>
              </a:rPr>
              <a:t>ve tesis sahibinden </a:t>
            </a:r>
            <a:r>
              <a:rPr lang="tr-TR" sz="1600" b="1" i="1" u="sng" dirty="0" smtClean="0">
                <a:latin typeface="Arial" pitchFamily="34" charset="0"/>
                <a:ea typeface="Times New Roman" pitchFamily="18" charset="0"/>
              </a:rPr>
              <a:t>yeniden bağlantı bedeli tahsil edilir</a:t>
            </a:r>
            <a:r>
              <a:rPr lang="tr-TR" sz="1600" dirty="0" smtClean="0">
                <a:latin typeface="Arial" pitchFamily="34" charset="0"/>
                <a:ea typeface="Times New Roman" pitchFamily="18" charset="0"/>
              </a:rPr>
              <a:t>.</a:t>
            </a:r>
          </a:p>
          <a:p>
            <a:pPr marL="0" lvl="0" indent="0" algn="just">
              <a:spcBef>
                <a:spcPct val="0"/>
              </a:spcBef>
              <a:buClrTx/>
              <a:buNone/>
            </a:pPr>
            <a:endParaRPr lang="tr-TR" sz="1600" dirty="0" smtClean="0">
              <a:latin typeface="Arial" pitchFamily="34" charset="0"/>
              <a:ea typeface="Times New Roman" pitchFamily="18" charset="0"/>
            </a:endParaRPr>
          </a:p>
          <a:p>
            <a:pPr marL="0" lvl="0" indent="0" algn="just">
              <a:spcBef>
                <a:spcPct val="0"/>
              </a:spcBef>
              <a:buClrTx/>
              <a:buNone/>
            </a:pPr>
            <a:r>
              <a:rPr lang="tr-TR" sz="1600" dirty="0" smtClean="0">
                <a:latin typeface="Arial" pitchFamily="34" charset="0"/>
                <a:ea typeface="Times New Roman" pitchFamily="18" charset="0"/>
              </a:rPr>
              <a:t>Güneş enerjisine dayalı üretim tesisleri bakımından kurulu güç artışı bir yıl içinde </a:t>
            </a:r>
            <a:r>
              <a:rPr lang="tr-TR" sz="1600" b="1" i="1" u="sng" dirty="0" smtClean="0">
                <a:latin typeface="Arial" pitchFamily="34" charset="0"/>
                <a:ea typeface="Times New Roman" pitchFamily="18" charset="0"/>
              </a:rPr>
              <a:t>5 </a:t>
            </a:r>
            <a:r>
              <a:rPr lang="tr-TR" sz="1600" b="1" i="1" u="sng" dirty="0" err="1" smtClean="0">
                <a:latin typeface="Arial" pitchFamily="34" charset="0"/>
                <a:ea typeface="Times New Roman" pitchFamily="18" charset="0"/>
              </a:rPr>
              <a:t>kW’</a:t>
            </a:r>
            <a:r>
              <a:rPr lang="tr-TR" sz="1600" dirty="0" err="1" smtClean="0">
                <a:latin typeface="Arial" pitchFamily="34" charset="0"/>
                <a:ea typeface="Times New Roman" pitchFamily="18" charset="0"/>
              </a:rPr>
              <a:t>ı</a:t>
            </a:r>
            <a:r>
              <a:rPr lang="tr-TR" sz="1600" dirty="0" smtClean="0">
                <a:latin typeface="Arial" pitchFamily="34" charset="0"/>
                <a:ea typeface="Times New Roman" pitchFamily="18" charset="0"/>
              </a:rPr>
              <a:t> aşmamış ise </a:t>
            </a:r>
            <a:r>
              <a:rPr lang="tr-TR" sz="1600" b="1" i="1" u="sng" dirty="0" smtClean="0">
                <a:latin typeface="Arial" pitchFamily="34" charset="0"/>
                <a:ea typeface="Times New Roman" pitchFamily="18" charset="0"/>
              </a:rPr>
              <a:t>bedel tahsil edilmez</a:t>
            </a:r>
            <a:r>
              <a:rPr lang="tr-TR" sz="1600" dirty="0" smtClean="0">
                <a:latin typeface="Arial" pitchFamily="34" charset="0"/>
                <a:ea typeface="Times New Roman" pitchFamily="18" charset="0"/>
              </a:rPr>
              <a:t>.</a:t>
            </a:r>
            <a:endParaRPr lang="tr-TR" sz="1600" dirty="0" smtClean="0">
              <a:latin typeface="Arial" pitchFamily="34" charset="0"/>
            </a:endParaRPr>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000232" y="228600"/>
            <a:ext cx="6534168" cy="563563"/>
          </a:xfrm>
        </p:spPr>
        <p:txBody>
          <a:bodyPr/>
          <a:lstStyle/>
          <a:p>
            <a:r>
              <a:rPr lang="tr-TR" sz="2400" dirty="0" smtClean="0">
                <a:solidFill>
                  <a:schemeClr val="tx1"/>
                </a:solidFill>
              </a:rPr>
              <a:t>Enerjinin Tüketimine İlişkin Esaslar</a:t>
            </a:r>
            <a:endParaRPr lang="tr-TR" sz="2400" dirty="0"/>
          </a:p>
        </p:txBody>
      </p:sp>
      <p:sp>
        <p:nvSpPr>
          <p:cNvPr id="3" name="2 İçerik Yer Tutucusu"/>
          <p:cNvSpPr>
            <a:spLocks noGrp="1"/>
          </p:cNvSpPr>
          <p:nvPr>
            <p:ph idx="1"/>
          </p:nvPr>
        </p:nvSpPr>
        <p:spPr/>
        <p:txBody>
          <a:bodyPr/>
          <a:lstStyle/>
          <a:p>
            <a:pPr algn="just">
              <a:buNone/>
            </a:pPr>
            <a:r>
              <a:rPr lang="tr-TR" sz="1600" dirty="0" smtClean="0"/>
              <a:t>	</a:t>
            </a:r>
            <a:r>
              <a:rPr lang="tr-TR" sz="1800" b="1" i="1" u="sng" dirty="0" smtClean="0"/>
              <a:t>Yenilenebilir enerji kaynaklarına dayalı </a:t>
            </a:r>
            <a:r>
              <a:rPr lang="tr-TR" sz="1800" dirty="0" smtClean="0"/>
              <a:t>elektrik üretim tesislerinde üretilerek sisteme verilen ancak üretim yapan kişiler tarafından tüketilmeyen/tüketilemeyen enerjinin; birim </a:t>
            </a:r>
            <a:r>
              <a:rPr lang="tr-TR" sz="1800" dirty="0" err="1" smtClean="0"/>
              <a:t>kWh</a:t>
            </a:r>
            <a:r>
              <a:rPr lang="tr-TR" sz="1800" dirty="0" smtClean="0"/>
              <a:t> miktarı için </a:t>
            </a:r>
            <a:r>
              <a:rPr lang="tr-TR" sz="1800" b="1" i="1" u="sng" dirty="0" smtClean="0"/>
              <a:t>YEK Kanununa ekli Cetvel </a:t>
            </a:r>
            <a:r>
              <a:rPr lang="tr-TR" sz="1800" b="1" i="1" u="sng" dirty="0" err="1" smtClean="0"/>
              <a:t>I’de</a:t>
            </a:r>
            <a:r>
              <a:rPr lang="tr-TR" sz="1800" b="1" i="1" u="sng" dirty="0" smtClean="0"/>
              <a:t> kaynak bazında belirlenen teşvik bedeli karşılığı destek ödemesi yapılır.</a:t>
            </a:r>
          </a:p>
          <a:p>
            <a:pPr algn="just">
              <a:buNone/>
            </a:pPr>
            <a:endParaRPr lang="tr-TR" sz="1800" dirty="0" smtClean="0"/>
          </a:p>
          <a:p>
            <a:pPr algn="just">
              <a:buNone/>
            </a:pPr>
            <a:r>
              <a:rPr lang="tr-TR" sz="1800" dirty="0" smtClean="0"/>
              <a:t>	</a:t>
            </a:r>
            <a:r>
              <a:rPr lang="tr-TR" sz="1800" b="1" i="1" u="sng" dirty="0" smtClean="0"/>
              <a:t>Yenilenebilir enerji kaynaklarına dayalı </a:t>
            </a:r>
            <a:r>
              <a:rPr lang="tr-TR" sz="1800" dirty="0" smtClean="0"/>
              <a:t>üretim tesisi kuran gerçek ve tüzel kişiler yenilenebilir enerji kaynağına dayalı üretim tesisi ile aynı yerde bulunan tüketim tesisinde tüketemedikleri enerji miktarını uhdelerindeki, üretim tesisi ile </a:t>
            </a:r>
            <a:r>
              <a:rPr lang="tr-TR" sz="1800" b="1" i="1" u="sng" dirty="0" smtClean="0"/>
              <a:t>aynı yerde bulunmayan tüketim tesisinde ya da tesislerinde tüketebilirler</a:t>
            </a:r>
            <a:r>
              <a:rPr lang="tr-TR" sz="1800" dirty="0" smtClean="0"/>
              <a:t>. Bu durumda dahi tüketimleri kadar enerjiyi eşzamanlı üreterek sisteme vermeleri esastır. Bu durumdaki kişiler üretim tesisi ile aynı yerde bulunmayan ancak uhdelerindeki tüketim tesislerinde tükettikleri enerji miktarı için ayrıca </a:t>
            </a:r>
            <a:r>
              <a:rPr lang="tr-TR" sz="1800" b="1" u="sng" dirty="0" smtClean="0"/>
              <a:t>dağıtım sistem kullanım bedeli </a:t>
            </a:r>
            <a:r>
              <a:rPr lang="tr-TR" sz="1800" dirty="0" smtClean="0"/>
              <a:t>de öderler.</a:t>
            </a:r>
          </a:p>
          <a:p>
            <a:pPr>
              <a:buNone/>
            </a:pPr>
            <a:endParaRPr lang="tr-TR" sz="1400" dirty="0" smtClean="0"/>
          </a:p>
          <a:p>
            <a:pPr algn="just">
              <a:buNone/>
            </a:pPr>
            <a:endParaRPr lang="tr-TR" sz="900" dirty="0" smtClean="0"/>
          </a:p>
          <a:p>
            <a:pPr algn="just"/>
            <a:endParaRPr lang="tr-TR" sz="9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sz="2400" dirty="0" smtClean="0">
                <a:solidFill>
                  <a:schemeClr val="tx1"/>
                </a:solidFill>
              </a:rPr>
              <a:t>Enerjinin Tüketimine İlişkin Esaslar</a:t>
            </a:r>
            <a:endParaRPr lang="tr-TR" sz="2400" dirty="0"/>
          </a:p>
        </p:txBody>
      </p:sp>
      <p:sp>
        <p:nvSpPr>
          <p:cNvPr id="6" name="5 İçerik Yer Tutucusu"/>
          <p:cNvSpPr>
            <a:spLocks noGrp="1"/>
          </p:cNvSpPr>
          <p:nvPr>
            <p:ph idx="1"/>
          </p:nvPr>
        </p:nvSpPr>
        <p:spPr/>
        <p:txBody>
          <a:bodyPr/>
          <a:lstStyle/>
          <a:p>
            <a:pPr>
              <a:buNone/>
            </a:pPr>
            <a:r>
              <a:rPr lang="tr-TR" sz="1600" dirty="0" smtClean="0"/>
              <a:t>Dağıtım şirketi  üretilerek sisteme verilen ihtiyaç fazlası elektrik enerjisi miktarını;</a:t>
            </a:r>
          </a:p>
          <a:p>
            <a:pPr>
              <a:buNone/>
            </a:pPr>
            <a:endParaRPr lang="tr-TR" sz="1600" dirty="0" smtClean="0"/>
          </a:p>
          <a:p>
            <a:pPr>
              <a:buNone/>
            </a:pPr>
            <a:r>
              <a:rPr lang="tr-TR" sz="1600" dirty="0" smtClean="0"/>
              <a:t>Üretim tesisi ile tüketim tesisinin aynı yerde bulunması halinde;</a:t>
            </a:r>
          </a:p>
          <a:p>
            <a:pPr>
              <a:buNone/>
            </a:pPr>
            <a:endParaRPr lang="tr-TR" sz="1600" dirty="0" smtClean="0"/>
          </a:p>
          <a:p>
            <a:pPr algn="just">
              <a:buNone/>
            </a:pPr>
            <a:r>
              <a:rPr lang="tr-TR" sz="1600" dirty="0" smtClean="0"/>
              <a:t>Üretim tesisinin dağıtım sistemi ile bağlantı noktasında  ilgili mevzuata uygun olarak </a:t>
            </a:r>
          </a:p>
          <a:p>
            <a:pPr algn="just">
              <a:buNone/>
            </a:pPr>
            <a:r>
              <a:rPr lang="tr-TR" sz="1600" dirty="0" smtClean="0"/>
              <a:t>seçilen ve tesis edilen </a:t>
            </a:r>
            <a:r>
              <a:rPr lang="tr-TR" sz="1600" b="1" i="1" u="sng" dirty="0" smtClean="0"/>
              <a:t>çift yönlü ölçüm yapabilen saatlik sayaç verileri göre </a:t>
            </a:r>
          </a:p>
          <a:p>
            <a:pPr algn="just">
              <a:buNone/>
            </a:pPr>
            <a:r>
              <a:rPr lang="tr-TR" sz="1600" b="1" i="1" u="sng" dirty="0" smtClean="0"/>
              <a:t>belirler,</a:t>
            </a:r>
          </a:p>
          <a:p>
            <a:pPr>
              <a:buNone/>
            </a:pPr>
            <a:endParaRPr lang="tr-TR" sz="1600" dirty="0" smtClean="0"/>
          </a:p>
          <a:p>
            <a:pPr>
              <a:buNone/>
            </a:pPr>
            <a:r>
              <a:rPr lang="tr-TR" sz="1600" dirty="0" smtClean="0"/>
              <a:t>Veriş miktarının fazla olması halinde söz konusu fazla veriş miktarı </a:t>
            </a:r>
            <a:r>
              <a:rPr lang="tr-TR" sz="1600" b="1" i="1" u="sng" dirty="0" smtClean="0"/>
              <a:t>günlük ve aylık</a:t>
            </a:r>
          </a:p>
          <a:p>
            <a:pPr>
              <a:buNone/>
            </a:pPr>
            <a:r>
              <a:rPr lang="tr-TR" sz="1600" b="1" i="1" u="sng" dirty="0" smtClean="0"/>
              <a:t>ihtiyaç fazlası enerji miktarı olarak kaydedilir. </a:t>
            </a:r>
          </a:p>
          <a:p>
            <a:endParaRPr lang="tr-TR" sz="1600" dirty="0" smtClean="0"/>
          </a:p>
          <a:p>
            <a:pPr>
              <a:buNone/>
            </a:pPr>
            <a:r>
              <a:rPr lang="tr-TR" sz="1600" dirty="0" smtClean="0"/>
              <a:t>Çekiş miktarının fazla olması halinde ilgili mevzuat hükümleri uyarınca işlem tesis edilir. </a:t>
            </a:r>
          </a:p>
          <a:p>
            <a:endParaRPr lang="tr-TR" sz="1600" dirty="0" smtClean="0"/>
          </a:p>
          <a:p>
            <a:pPr>
              <a:buNone/>
            </a:pPr>
            <a:r>
              <a:rPr lang="tr-TR" sz="1600" dirty="0" smtClean="0"/>
              <a:t>Üretim tesisi ile tüketim tesisinin aynı yerde bulunması halinde;  </a:t>
            </a:r>
          </a:p>
          <a:p>
            <a:pPr>
              <a:buNone/>
            </a:pPr>
            <a:endParaRPr lang="tr-TR" sz="1600" dirty="0" smtClean="0"/>
          </a:p>
          <a:p>
            <a:pPr>
              <a:buNone/>
            </a:pPr>
            <a:r>
              <a:rPr lang="tr-TR" sz="1600" i="1" dirty="0" smtClean="0"/>
              <a:t>Günlük fazla veriş miktarı ile tüketim tesisinin günlük çekiş miktarları ya da tesislerinin </a:t>
            </a:r>
          </a:p>
          <a:p>
            <a:pPr>
              <a:buNone/>
            </a:pPr>
            <a:r>
              <a:rPr lang="tr-TR" sz="1600" i="1" dirty="0" smtClean="0"/>
              <a:t>günlük çekiş miktarlarıyla karşılaştırılarak belirleme yapar</a:t>
            </a:r>
            <a:r>
              <a:rPr lang="tr-TR" sz="1600" dirty="0" smtClean="0"/>
              <a:t>.</a:t>
            </a:r>
          </a:p>
          <a:p>
            <a:pPr>
              <a:buNone/>
            </a:pPr>
            <a:endParaRPr lang="tr-TR" sz="1600" dirty="0" smtClean="0"/>
          </a:p>
          <a:p>
            <a:pPr>
              <a:buNone/>
            </a:pPr>
            <a:endParaRPr lang="tr-TR" sz="16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sz="2400" dirty="0" smtClean="0">
                <a:solidFill>
                  <a:schemeClr val="tx1"/>
                </a:solidFill>
              </a:rPr>
              <a:t>Enerjinin Tüketimine İlişkin Esaslar</a:t>
            </a:r>
            <a:endParaRPr lang="tr-TR" sz="2400" dirty="0"/>
          </a:p>
        </p:txBody>
      </p:sp>
      <p:sp>
        <p:nvSpPr>
          <p:cNvPr id="6" name="5 İçerik Yer Tutucusu"/>
          <p:cNvSpPr>
            <a:spLocks noGrp="1"/>
          </p:cNvSpPr>
          <p:nvPr>
            <p:ph idx="1"/>
          </p:nvPr>
        </p:nvSpPr>
        <p:spPr/>
        <p:txBody>
          <a:bodyPr/>
          <a:lstStyle/>
          <a:p>
            <a:pPr algn="just">
              <a:buNone/>
            </a:pPr>
            <a:endParaRPr lang="tr-TR" sz="1600" b="1" i="1" u="sng" dirty="0" smtClean="0"/>
          </a:p>
          <a:p>
            <a:pPr algn="just">
              <a:buNone/>
            </a:pPr>
            <a:r>
              <a:rPr lang="tr-TR" sz="1800" b="1" i="1" u="sng" dirty="0" smtClean="0"/>
              <a:t>Veriş miktarının fazla olması </a:t>
            </a:r>
            <a:r>
              <a:rPr lang="tr-TR" sz="1800" dirty="0" smtClean="0"/>
              <a:t>halinde söz konusu fazla </a:t>
            </a:r>
            <a:r>
              <a:rPr lang="tr-TR" sz="1800" b="1" i="1" u="sng" dirty="0" smtClean="0"/>
              <a:t>veriş miktarı günlük</a:t>
            </a:r>
          </a:p>
          <a:p>
            <a:pPr algn="just">
              <a:buNone/>
            </a:pPr>
            <a:r>
              <a:rPr lang="tr-TR" sz="1800" b="1" i="1" u="sng" dirty="0" smtClean="0"/>
              <a:t>ve aylık</a:t>
            </a:r>
          </a:p>
          <a:p>
            <a:pPr algn="just">
              <a:buNone/>
            </a:pPr>
            <a:r>
              <a:rPr lang="tr-TR" sz="1800" b="1" i="1" u="sng" dirty="0" smtClean="0"/>
              <a:t>ihtiyaç fazlası enerji miktarları olarak not edilir</a:t>
            </a:r>
            <a:r>
              <a:rPr lang="tr-TR" sz="1800" dirty="0" smtClean="0"/>
              <a:t>.</a:t>
            </a:r>
          </a:p>
          <a:p>
            <a:pPr algn="just">
              <a:buNone/>
            </a:pPr>
            <a:endParaRPr lang="tr-TR" sz="1800" dirty="0" smtClean="0"/>
          </a:p>
          <a:p>
            <a:pPr algn="just">
              <a:buNone/>
            </a:pPr>
            <a:r>
              <a:rPr lang="tr-TR" sz="1800" b="1" i="1" u="sng" dirty="0" smtClean="0"/>
              <a:t>Çekiş miktarının fazla </a:t>
            </a:r>
            <a:r>
              <a:rPr lang="tr-TR" sz="1800" dirty="0" smtClean="0"/>
              <a:t>olması </a:t>
            </a:r>
            <a:r>
              <a:rPr lang="tr-TR" sz="1800" b="1" i="1" u="sng" dirty="0" smtClean="0"/>
              <a:t>halinde ilgili mevzuat hükümleri uyarınca</a:t>
            </a:r>
          </a:p>
          <a:p>
            <a:pPr algn="just">
              <a:buNone/>
            </a:pPr>
            <a:r>
              <a:rPr lang="tr-TR" sz="1800" b="1" i="1" u="sng" dirty="0" smtClean="0"/>
              <a:t>işlem tesis edilir</a:t>
            </a:r>
            <a:r>
              <a:rPr lang="tr-TR" sz="1800" dirty="0" smtClean="0"/>
              <a:t>. </a:t>
            </a:r>
          </a:p>
          <a:p>
            <a:pPr algn="just">
              <a:buNone/>
            </a:pPr>
            <a:endParaRPr lang="tr-TR" sz="1800" dirty="0" smtClean="0"/>
          </a:p>
          <a:p>
            <a:pPr algn="just">
              <a:buNone/>
            </a:pPr>
            <a:r>
              <a:rPr lang="tr-TR" sz="1800" dirty="0" smtClean="0"/>
              <a:t>Üretim tesisi ile tüketim tesisinin farklı  yerde bulunması halinde;</a:t>
            </a:r>
          </a:p>
          <a:p>
            <a:pPr algn="just">
              <a:buNone/>
            </a:pPr>
            <a:r>
              <a:rPr lang="tr-TR" sz="1800" b="1" i="1" u="sng" dirty="0" smtClean="0"/>
              <a:t>Tüketim tesisinin tüketimini ölçmek amacıyla tesis edilmiş saatlik veri</a:t>
            </a:r>
          </a:p>
          <a:p>
            <a:pPr algn="just">
              <a:buNone/>
            </a:pPr>
            <a:r>
              <a:rPr lang="tr-TR" sz="1800" b="1" i="1" u="sng" dirty="0"/>
              <a:t>s</a:t>
            </a:r>
            <a:r>
              <a:rPr lang="tr-TR" sz="1800" b="1" i="1" u="sng" dirty="0" smtClean="0"/>
              <a:t>ağlayan sayaç  verileri karşılaştırılarak günlük bazda belirleme yapılır. </a:t>
            </a:r>
          </a:p>
          <a:p>
            <a:pPr algn="just">
              <a:buNone/>
            </a:pPr>
            <a:endParaRPr lang="tr-TR" sz="1800" dirty="0" smtClean="0"/>
          </a:p>
          <a:p>
            <a:pPr algn="just">
              <a:buNone/>
            </a:pPr>
            <a:r>
              <a:rPr lang="tr-TR" sz="1800" dirty="0" smtClean="0"/>
              <a:t>Tüketim tesisinin tüketimini ölçmek amacıyla tesis edilmiş sayacın saatlik veri</a:t>
            </a:r>
          </a:p>
          <a:p>
            <a:pPr algn="just">
              <a:buNone/>
            </a:pPr>
            <a:r>
              <a:rPr lang="tr-TR" sz="1800" dirty="0" smtClean="0"/>
              <a:t>sağlayamaması halinde DUY hükümleri uyarınca onaylanan Profil Uygulaması </a:t>
            </a:r>
          </a:p>
          <a:p>
            <a:pPr algn="just">
              <a:buNone/>
            </a:pPr>
            <a:r>
              <a:rPr lang="tr-TR" sz="1800" dirty="0" smtClean="0"/>
              <a:t> yapılarak elde edilen saatlik tüketim verileri kullanılacaktır.</a:t>
            </a:r>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400" dirty="0" smtClean="0">
                <a:solidFill>
                  <a:schemeClr val="tx1"/>
                </a:solidFill>
              </a:rPr>
              <a:t/>
            </a:r>
            <a:br>
              <a:rPr lang="tr-TR" sz="2400" dirty="0" smtClean="0">
                <a:solidFill>
                  <a:schemeClr val="tx1"/>
                </a:solidFill>
              </a:rPr>
            </a:br>
            <a:r>
              <a:rPr lang="tr-TR" sz="2400" dirty="0" smtClean="0">
                <a:solidFill>
                  <a:schemeClr val="tx1"/>
                </a:solidFill>
              </a:rPr>
              <a:t/>
            </a:r>
            <a:br>
              <a:rPr lang="tr-TR" sz="2400" dirty="0" smtClean="0">
                <a:solidFill>
                  <a:schemeClr val="tx1"/>
                </a:solidFill>
              </a:rPr>
            </a:br>
            <a:r>
              <a:rPr lang="tr-TR" sz="2400" dirty="0" smtClean="0">
                <a:solidFill>
                  <a:schemeClr val="tx1"/>
                </a:solidFill>
              </a:rPr>
              <a:t/>
            </a:r>
            <a:br>
              <a:rPr lang="tr-TR" sz="2400" dirty="0" smtClean="0">
                <a:solidFill>
                  <a:schemeClr val="tx1"/>
                </a:solidFill>
              </a:rPr>
            </a:br>
            <a:r>
              <a:rPr lang="tr-TR" sz="2400" dirty="0" smtClean="0">
                <a:solidFill>
                  <a:schemeClr val="tx1"/>
                </a:solidFill>
              </a:rPr>
              <a:t>İhtiyaç Fazlası Enerjinin Değerlendirilmesi</a:t>
            </a:r>
            <a:br>
              <a:rPr lang="tr-TR" sz="2400" dirty="0" smtClean="0">
                <a:solidFill>
                  <a:schemeClr val="tx1"/>
                </a:solidFill>
              </a:rPr>
            </a:br>
            <a:r>
              <a:rPr lang="tr-TR" sz="2400" dirty="0" smtClean="0"/>
              <a:t/>
            </a:r>
            <a:br>
              <a:rPr lang="tr-TR" sz="2400" dirty="0" smtClean="0"/>
            </a:br>
            <a:endParaRPr lang="tr-TR" sz="2400" dirty="0"/>
          </a:p>
        </p:txBody>
      </p:sp>
      <p:sp>
        <p:nvSpPr>
          <p:cNvPr id="3" name="2 İçerik Yer Tutucusu"/>
          <p:cNvSpPr>
            <a:spLocks noGrp="1"/>
          </p:cNvSpPr>
          <p:nvPr>
            <p:ph idx="1"/>
          </p:nvPr>
        </p:nvSpPr>
        <p:spPr/>
        <p:txBody>
          <a:bodyPr/>
          <a:lstStyle/>
          <a:p>
            <a:pPr algn="just">
              <a:buNone/>
            </a:pPr>
            <a:r>
              <a:rPr lang="tr-TR" sz="1600" dirty="0" smtClean="0"/>
              <a:t>	</a:t>
            </a:r>
          </a:p>
          <a:p>
            <a:pPr algn="just">
              <a:buNone/>
            </a:pPr>
            <a:r>
              <a:rPr lang="tr-TR" sz="1800" dirty="0" smtClean="0"/>
              <a:t>Son kaynak tedarik şirketi belirlenen ihtiyaç fazlası enerji miktarını üretim</a:t>
            </a:r>
          </a:p>
          <a:p>
            <a:pPr algn="just">
              <a:buNone/>
            </a:pPr>
            <a:r>
              <a:rPr lang="tr-TR" sz="1800" dirty="0" smtClean="0"/>
              <a:t>tesisinin işletmeye girdiği tarihten itibaren </a:t>
            </a:r>
            <a:r>
              <a:rPr lang="tr-TR" sz="1800" b="1" i="1" u="sng" dirty="0" smtClean="0"/>
              <a:t>10 yıl süreyle satın almakla</a:t>
            </a:r>
          </a:p>
          <a:p>
            <a:pPr algn="just">
              <a:buNone/>
            </a:pPr>
            <a:r>
              <a:rPr lang="tr-TR" sz="1800" b="1" i="1" u="sng" dirty="0" smtClean="0"/>
              <a:t>yükümlüdür</a:t>
            </a:r>
            <a:r>
              <a:rPr lang="tr-TR" sz="1800" dirty="0" smtClean="0"/>
              <a:t>. </a:t>
            </a:r>
          </a:p>
          <a:p>
            <a:pPr algn="just">
              <a:buNone/>
            </a:pPr>
            <a:endParaRPr lang="tr-TR" sz="1800" dirty="0" smtClean="0"/>
          </a:p>
          <a:p>
            <a:pPr algn="just">
              <a:buNone/>
            </a:pPr>
            <a:r>
              <a:rPr lang="tr-TR" sz="1800" dirty="0" smtClean="0"/>
              <a:t>Son </a:t>
            </a:r>
            <a:r>
              <a:rPr lang="tr-TR" sz="1800" dirty="0"/>
              <a:t>kaynak tedarik şirketi satın </a:t>
            </a:r>
            <a:r>
              <a:rPr lang="tr-TR" sz="1800" dirty="0" smtClean="0"/>
              <a:t>almakla yükümlü olduğu ihtiyaç fazlası enerji</a:t>
            </a:r>
          </a:p>
          <a:p>
            <a:pPr algn="just">
              <a:buNone/>
            </a:pPr>
            <a:r>
              <a:rPr lang="tr-TR" sz="1800" dirty="0" smtClean="0"/>
              <a:t>miktarından; </a:t>
            </a:r>
          </a:p>
          <a:p>
            <a:pPr algn="just">
              <a:buNone/>
            </a:pPr>
            <a:r>
              <a:rPr lang="tr-TR" sz="1800" dirty="0" smtClean="0"/>
              <a:t>       </a:t>
            </a:r>
            <a:r>
              <a:rPr lang="tr-TR" sz="1800" b="1" dirty="0" smtClean="0"/>
              <a:t>       </a:t>
            </a:r>
            <a:r>
              <a:rPr lang="tr-TR" sz="1800" dirty="0" smtClean="0"/>
              <a:t> </a:t>
            </a:r>
          </a:p>
          <a:p>
            <a:pPr algn="just">
              <a:buNone/>
            </a:pPr>
            <a:r>
              <a:rPr lang="tr-TR" sz="1800" dirty="0" smtClean="0"/>
              <a:t>Yönetmelik ve bu Tebliğ kapsamında üretim yapan </a:t>
            </a:r>
            <a:r>
              <a:rPr lang="tr-TR" sz="1800" b="1" i="1" u="sng" dirty="0" smtClean="0"/>
              <a:t>üreticiler</a:t>
            </a:r>
            <a:r>
              <a:rPr lang="tr-TR" sz="1800" dirty="0" smtClean="0"/>
              <a:t> kendi ürettikleri</a:t>
            </a:r>
          </a:p>
          <a:p>
            <a:pPr algn="just">
              <a:buNone/>
            </a:pPr>
            <a:r>
              <a:rPr lang="tr-TR" sz="1800" dirty="0" smtClean="0"/>
              <a:t>enerjinin uhdelerindeki tesislerde </a:t>
            </a:r>
            <a:r>
              <a:rPr lang="tr-TR" sz="1800" b="1" i="1" u="sng" dirty="0" smtClean="0"/>
              <a:t>tüketilmeyen/tüketilemeyen kısmı için ikili</a:t>
            </a:r>
          </a:p>
          <a:p>
            <a:pPr algn="just">
              <a:buNone/>
            </a:pPr>
            <a:r>
              <a:rPr lang="tr-TR" sz="1800" b="1" i="1" u="sng" dirty="0" smtClean="0"/>
              <a:t>anlaşma yapamazlar. </a:t>
            </a:r>
          </a:p>
          <a:p>
            <a:pPr algn="just">
              <a:buNone/>
            </a:pPr>
            <a:endParaRPr lang="tr-TR" sz="1800" b="1" dirty="0" smtClean="0"/>
          </a:p>
          <a:p>
            <a:pPr algn="just">
              <a:buNone/>
            </a:pPr>
            <a:r>
              <a:rPr lang="tr-TR" sz="1800" b="1" dirty="0" smtClean="0"/>
              <a:t>	</a:t>
            </a:r>
            <a:endParaRPr lang="tr-TR" sz="1100" dirty="0" smtClean="0"/>
          </a:p>
          <a:p>
            <a:pPr>
              <a:buNone/>
            </a:pPr>
            <a:r>
              <a:rPr lang="tr-TR" sz="1100" dirty="0" smtClean="0"/>
              <a:t>	</a:t>
            </a:r>
          </a:p>
          <a:p>
            <a:endParaRPr lang="tr-TR" sz="9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400" dirty="0" smtClean="0">
                <a:solidFill>
                  <a:schemeClr val="tx1"/>
                </a:solidFill>
              </a:rPr>
              <a:t>Lisanssız Üretim Sürecinin Gelişimi</a:t>
            </a:r>
            <a:endParaRPr lang="tr-TR" sz="2400" dirty="0">
              <a:solidFill>
                <a:schemeClr val="tx1"/>
              </a:solidFill>
            </a:endParaRPr>
          </a:p>
        </p:txBody>
      </p:sp>
      <p:sp>
        <p:nvSpPr>
          <p:cNvPr id="3" name="2 İçerik Yer Tutucusu"/>
          <p:cNvSpPr>
            <a:spLocks noGrp="1"/>
          </p:cNvSpPr>
          <p:nvPr>
            <p:ph idx="1"/>
          </p:nvPr>
        </p:nvSpPr>
        <p:spPr>
          <a:xfrm>
            <a:off x="457200" y="1219200"/>
            <a:ext cx="8229600" cy="5281634"/>
          </a:xfrm>
        </p:spPr>
        <p:txBody>
          <a:bodyPr/>
          <a:lstStyle/>
          <a:p>
            <a:pPr marL="0" lvl="8" algn="just">
              <a:spcBef>
                <a:spcPct val="0"/>
              </a:spcBef>
              <a:buNone/>
              <a:defRPr/>
            </a:pPr>
            <a:r>
              <a:rPr lang="tr-TR" sz="1600" i="1" dirty="0" smtClean="0"/>
              <a:t>Lisanssız Elektrik Üretimine ilişkin olarak;</a:t>
            </a:r>
            <a:endParaRPr lang="tr-TR" sz="1600" i="1" dirty="0" smtClean="0"/>
          </a:p>
          <a:p>
            <a:pPr marL="0" lvl="8" algn="just">
              <a:spcBef>
                <a:spcPct val="0"/>
              </a:spcBef>
              <a:buNone/>
              <a:defRPr/>
            </a:pPr>
            <a:r>
              <a:rPr lang="tr-TR" b="1" i="1" u="sng" dirty="0" smtClean="0"/>
              <a:t>4628 sayılı Elektrik </a:t>
            </a:r>
            <a:r>
              <a:rPr lang="tr-TR" b="1" i="1" u="sng" dirty="0" smtClean="0"/>
              <a:t>Piyasası Kanununun 3 üncü </a:t>
            </a:r>
            <a:r>
              <a:rPr lang="tr-TR" b="1" i="1" u="sng" dirty="0" smtClean="0"/>
              <a:t>maddesinin;</a:t>
            </a:r>
          </a:p>
          <a:p>
            <a:pPr marL="0" lvl="8" algn="just">
              <a:spcBef>
                <a:spcPct val="0"/>
              </a:spcBef>
              <a:buNone/>
              <a:defRPr/>
            </a:pPr>
            <a:endParaRPr lang="tr-TR" b="1" i="1" u="sng" dirty="0" smtClean="0"/>
          </a:p>
          <a:p>
            <a:pPr marL="0" lvl="8" algn="just">
              <a:spcBef>
                <a:spcPct val="0"/>
              </a:spcBef>
              <a:buNone/>
              <a:defRPr/>
            </a:pPr>
            <a:r>
              <a:rPr lang="tr-TR" b="1" i="1" u="sng" dirty="0" smtClean="0"/>
              <a:t>ikinci  fıkrası;</a:t>
            </a:r>
            <a:endParaRPr lang="tr-TR" dirty="0" smtClean="0"/>
          </a:p>
          <a:p>
            <a:pPr marL="0" lvl="8" algn="just">
              <a:spcBef>
                <a:spcPct val="0"/>
              </a:spcBef>
              <a:buNone/>
              <a:defRPr/>
            </a:pPr>
            <a:r>
              <a:rPr lang="tr-TR" i="1" dirty="0" smtClean="0"/>
              <a:t>“Yalnızca kendi ihtiyaçlarını karşılamak amacıyla, Bakanlık tarafından yürürlüğe konulacak yönetmelikte </a:t>
            </a:r>
            <a:r>
              <a:rPr lang="tr-TR" b="1" i="1" u="sng" dirty="0" smtClean="0"/>
              <a:t>tanımlanan değerin üzerinde verimi olan </a:t>
            </a:r>
            <a:r>
              <a:rPr lang="tr-TR" b="1" i="1" u="sng" dirty="0" err="1" smtClean="0"/>
              <a:t>kojenerasyon</a:t>
            </a:r>
            <a:r>
              <a:rPr lang="tr-TR" b="1" i="1" u="sng" dirty="0" smtClean="0"/>
              <a:t> tesisi</a:t>
            </a:r>
            <a:r>
              <a:rPr lang="tr-TR" i="1" dirty="0" smtClean="0"/>
              <a:t> kuran gerçek ve tüzel kişilerden lisans alma ve şirket kurma yükümlülüğünden muaf tutulacaklar, ilgili yönetmelikte düzenlenir.”</a:t>
            </a:r>
          </a:p>
          <a:p>
            <a:pPr marL="0" lvl="8" algn="just">
              <a:spcBef>
                <a:spcPct val="0"/>
              </a:spcBef>
              <a:buNone/>
              <a:defRPr/>
            </a:pPr>
            <a:endParaRPr lang="tr-TR" b="1" i="1" u="sng" dirty="0" smtClean="0"/>
          </a:p>
          <a:p>
            <a:pPr marL="0" lvl="8" algn="just">
              <a:spcBef>
                <a:spcPct val="0"/>
              </a:spcBef>
              <a:buNone/>
              <a:defRPr/>
            </a:pPr>
            <a:r>
              <a:rPr lang="tr-TR" b="1" i="1" u="sng" dirty="0" smtClean="0"/>
              <a:t>üçüncü </a:t>
            </a:r>
            <a:r>
              <a:rPr lang="tr-TR" b="1" i="1" u="sng" dirty="0"/>
              <a:t>fıkralarında</a:t>
            </a:r>
            <a:r>
              <a:rPr lang="tr-TR" dirty="0" smtClean="0"/>
              <a:t>;</a:t>
            </a:r>
            <a:endParaRPr lang="tr-TR" i="1" dirty="0" smtClean="0"/>
          </a:p>
          <a:p>
            <a:pPr marL="0" lvl="8" algn="just">
              <a:spcBef>
                <a:spcPct val="0"/>
              </a:spcBef>
              <a:buNone/>
              <a:defRPr/>
            </a:pPr>
            <a:r>
              <a:rPr lang="tr-TR" i="1" dirty="0" smtClean="0"/>
              <a:t>“</a:t>
            </a:r>
            <a:r>
              <a:rPr lang="tr-TR" b="1" i="1" u="sng" dirty="0" smtClean="0"/>
              <a:t>Yenilenebilir enerji kaynaklarına dayalı kurulu gücü azami beş yüz kilovatlık </a:t>
            </a:r>
            <a:r>
              <a:rPr lang="tr-TR" i="1" dirty="0" smtClean="0"/>
              <a:t>üretim tesisi ile </a:t>
            </a:r>
            <a:r>
              <a:rPr lang="tr-TR" b="1" i="1" u="sng" dirty="0" smtClean="0"/>
              <a:t>mikro </a:t>
            </a:r>
            <a:r>
              <a:rPr lang="tr-TR" b="1" i="1" u="sng" dirty="0" err="1" smtClean="0"/>
              <a:t>kojenerasyon</a:t>
            </a:r>
            <a:r>
              <a:rPr lang="tr-TR" b="1" i="1" u="sng" dirty="0" smtClean="0"/>
              <a:t> </a:t>
            </a:r>
            <a:r>
              <a:rPr lang="tr-TR" i="1" dirty="0" smtClean="0"/>
              <a:t>tesisi kuran gerçek ve tüzel kişiler, lisans alma ve şirket kurma yükümlülüğünden muaftır. Bu tüzel kişilerin ihtiyaçlarının üzerinde ürettikleri elektrik enerjisinin sisteme verilmesi halinde uygulanacak teknik ve mali usul ve esaslar Kurum tarafından çıkartılacak </a:t>
            </a:r>
            <a:r>
              <a:rPr lang="tr-TR" b="1" i="1" u="sng" dirty="0" smtClean="0"/>
              <a:t>bir yönetmelikle </a:t>
            </a:r>
            <a:r>
              <a:rPr lang="tr-TR" i="1" dirty="0" smtClean="0"/>
              <a:t>belirlenir.”</a:t>
            </a:r>
          </a:p>
          <a:p>
            <a:pPr marL="0" lvl="8" algn="just">
              <a:spcBef>
                <a:spcPct val="0"/>
              </a:spcBef>
              <a:buNone/>
              <a:defRPr/>
            </a:pPr>
            <a:endParaRPr lang="tr-TR" dirty="0" smtClean="0"/>
          </a:p>
          <a:p>
            <a:pPr marL="0" lvl="8" algn="just">
              <a:spcBef>
                <a:spcPct val="0"/>
              </a:spcBef>
              <a:buNone/>
              <a:defRPr/>
            </a:pPr>
            <a:r>
              <a:rPr lang="tr-TR" dirty="0" smtClean="0"/>
              <a:t>şeklinde düzenlemeler yapılmıştı.</a:t>
            </a:r>
            <a:endParaRPr lang="tr-TR" sz="20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400" dirty="0" smtClean="0">
                <a:solidFill>
                  <a:schemeClr val="tx1"/>
                </a:solidFill>
              </a:rPr>
              <a:t>İhtiyaç Fazlası Enerjinin Değerlendirilmesi</a:t>
            </a:r>
            <a:endParaRPr lang="tr-TR" sz="2400" dirty="0"/>
          </a:p>
        </p:txBody>
      </p:sp>
      <p:sp>
        <p:nvSpPr>
          <p:cNvPr id="3" name="2 İçerik Yer Tutucusu"/>
          <p:cNvSpPr>
            <a:spLocks noGrp="1"/>
          </p:cNvSpPr>
          <p:nvPr>
            <p:ph idx="1"/>
          </p:nvPr>
        </p:nvSpPr>
        <p:spPr/>
        <p:txBody>
          <a:bodyPr/>
          <a:lstStyle/>
          <a:p>
            <a:pPr algn="just">
              <a:buNone/>
            </a:pPr>
            <a:r>
              <a:rPr lang="tr-TR" sz="1100" dirty="0" smtClean="0"/>
              <a:t>	</a:t>
            </a:r>
          </a:p>
          <a:p>
            <a:pPr algn="just">
              <a:buNone/>
            </a:pPr>
            <a:r>
              <a:rPr lang="tr-TR" sz="1100" dirty="0"/>
              <a:t>	</a:t>
            </a:r>
            <a:r>
              <a:rPr lang="tr-TR" sz="1600" dirty="0" smtClean="0"/>
              <a:t>Dağıtım şirketince her bir üretici için belirlenen günlük </a:t>
            </a:r>
            <a:r>
              <a:rPr lang="tr-TR" sz="1600" b="1" i="1" u="sng" dirty="0" smtClean="0"/>
              <a:t>ihtiyaç fazlası üretim miktarı </a:t>
            </a:r>
            <a:r>
              <a:rPr lang="tr-TR" sz="1600" dirty="0" smtClean="0"/>
              <a:t>ile </a:t>
            </a:r>
            <a:r>
              <a:rPr lang="tr-TR" sz="1600" b="1" i="1" u="sng" dirty="0" smtClean="0"/>
              <a:t>YEK Kanununa ekli II sayılı Cetvelde </a:t>
            </a:r>
            <a:r>
              <a:rPr lang="tr-TR" sz="1600" dirty="0" smtClean="0"/>
              <a:t>öngörülen ve ilgili mevzuat uyarınca belirlenerek dağıtım şirketine bildirilmiş olan </a:t>
            </a:r>
            <a:r>
              <a:rPr lang="tr-TR" sz="1600" b="1" i="1" u="sng" dirty="0" smtClean="0"/>
              <a:t>destek fiyatıyla çarpılarak yapılacak</a:t>
            </a:r>
            <a:r>
              <a:rPr lang="tr-TR" sz="1600" dirty="0" smtClean="0"/>
              <a:t> </a:t>
            </a:r>
            <a:r>
              <a:rPr lang="tr-TR" sz="1600" b="1" i="1" u="sng" dirty="0" smtClean="0"/>
              <a:t>yerli aksam destek bedeli belirlenir.</a:t>
            </a:r>
          </a:p>
          <a:p>
            <a:pPr algn="just">
              <a:buNone/>
            </a:pPr>
            <a:endParaRPr lang="tr-TR" sz="1600" dirty="0" smtClean="0"/>
          </a:p>
          <a:p>
            <a:pPr algn="just">
              <a:buNone/>
            </a:pPr>
            <a:r>
              <a:rPr lang="tr-TR" sz="1600" dirty="0" smtClean="0"/>
              <a:t>	Bir tüketim tesisi için yenilenebilir enerji kaynaklarına dayalı </a:t>
            </a:r>
            <a:r>
              <a:rPr lang="tr-TR" sz="1600" b="1" i="1" u="sng" dirty="0" smtClean="0"/>
              <a:t>birden fazla üretim tesisi kurulması halinde, yerli ürün kullanım desteği her bir üretim tesisinden sisteme verilen </a:t>
            </a:r>
            <a:r>
              <a:rPr lang="tr-TR" sz="1600" dirty="0" smtClean="0"/>
              <a:t>günlük ihtiyaç fazlası </a:t>
            </a:r>
            <a:r>
              <a:rPr lang="tr-TR" sz="1600" b="1" i="1" u="sng" dirty="0" smtClean="0"/>
              <a:t>enerji için</a:t>
            </a:r>
            <a:r>
              <a:rPr lang="tr-TR" sz="1600" dirty="0" smtClean="0"/>
              <a:t> müstakil </a:t>
            </a:r>
            <a:r>
              <a:rPr lang="tr-TR" sz="1600" b="1" i="1" u="sng" dirty="0" smtClean="0"/>
              <a:t>işlem yapılır</a:t>
            </a:r>
            <a:r>
              <a:rPr lang="tr-TR" sz="1600" dirty="0" smtClean="0"/>
              <a:t>.</a:t>
            </a:r>
          </a:p>
          <a:p>
            <a:pPr algn="just">
              <a:buNone/>
            </a:pPr>
            <a:endParaRPr lang="tr-TR" sz="1600" dirty="0" smtClean="0"/>
          </a:p>
          <a:p>
            <a:pPr algn="just">
              <a:buNone/>
            </a:pPr>
            <a:r>
              <a:rPr lang="tr-TR" sz="1600" dirty="0" smtClean="0"/>
              <a:t>	İlgili fatura dönemi için yapılacak </a:t>
            </a:r>
            <a:r>
              <a:rPr lang="tr-TR" sz="1600" b="1" i="1" u="sng" dirty="0" smtClean="0"/>
              <a:t>toplam ödeme; Cetvel I ve Cetvel </a:t>
            </a:r>
            <a:r>
              <a:rPr lang="tr-TR" sz="1600" b="1" i="1" u="sng" dirty="0" err="1" smtClean="0"/>
              <a:t>II’nin</a:t>
            </a:r>
            <a:r>
              <a:rPr lang="tr-TR" sz="1600" b="1" i="1" u="sng" dirty="0" smtClean="0"/>
              <a:t> toplamından  elde edilen değerdir</a:t>
            </a:r>
            <a:r>
              <a:rPr lang="tr-TR" sz="1600" dirty="0" smtClean="0"/>
              <a:t>.</a:t>
            </a:r>
          </a:p>
          <a:p>
            <a:pPr algn="just">
              <a:buNone/>
            </a:pPr>
            <a:r>
              <a:rPr lang="tr-TR" sz="1600" dirty="0" smtClean="0"/>
              <a:t> </a:t>
            </a:r>
          </a:p>
          <a:p>
            <a:pPr algn="just">
              <a:buNone/>
            </a:pPr>
            <a:r>
              <a:rPr lang="tr-TR" sz="1600" dirty="0" smtClean="0"/>
              <a:t>	Her bir üretici için bulunan bedeller </a:t>
            </a:r>
            <a:r>
              <a:rPr lang="tr-TR" sz="1600" b="1" i="1" u="sng" dirty="0" smtClean="0"/>
              <a:t>kaynak bazında toplanarak, kaynak bazında yapılacak ödeme belirlenir.</a:t>
            </a:r>
          </a:p>
          <a:p>
            <a:pPr algn="just">
              <a:buNone/>
            </a:pPr>
            <a:endParaRPr lang="tr-TR" sz="1400" dirty="0" smtClean="0"/>
          </a:p>
          <a:p>
            <a:pPr algn="just">
              <a:buNone/>
            </a:pPr>
            <a:r>
              <a:rPr lang="tr-TR" sz="1400" dirty="0" smtClean="0"/>
              <a:t>	İ</a:t>
            </a:r>
            <a:r>
              <a:rPr lang="tr-TR" sz="1600" dirty="0" smtClean="0"/>
              <a:t>htiyaç </a:t>
            </a:r>
            <a:r>
              <a:rPr lang="tr-TR" sz="1600" dirty="0"/>
              <a:t>fazlası enerji son kaynak tedarik şirketince, 5346 sayılı Kanunda kaynak </a:t>
            </a:r>
            <a:r>
              <a:rPr lang="tr-TR" sz="1600" dirty="0" smtClean="0"/>
              <a:t>türü</a:t>
            </a:r>
          </a:p>
          <a:p>
            <a:pPr algn="just">
              <a:buNone/>
            </a:pPr>
            <a:r>
              <a:rPr lang="tr-TR" sz="1600" dirty="0"/>
              <a:t>	</a:t>
            </a:r>
            <a:r>
              <a:rPr lang="tr-TR" sz="1600" dirty="0" smtClean="0"/>
              <a:t>bazında </a:t>
            </a:r>
            <a:r>
              <a:rPr lang="tr-TR" sz="1600" dirty="0"/>
              <a:t>belirlenen fiyatlardan alınır.</a:t>
            </a:r>
          </a:p>
          <a:p>
            <a:pPr algn="just">
              <a:buNone/>
            </a:pPr>
            <a:endParaRPr lang="tr-TR" sz="1600" b="1" i="1" u="sng" dirty="0" smtClean="0"/>
          </a:p>
          <a:p>
            <a:pPr algn="just">
              <a:buNone/>
            </a:pPr>
            <a:endParaRPr lang="tr-TR" sz="1600" dirty="0" smtClean="0"/>
          </a:p>
          <a:p>
            <a:pPr algn="just">
              <a:buNone/>
            </a:pPr>
            <a:r>
              <a:rPr lang="tr-TR" sz="1600" dirty="0" smtClean="0"/>
              <a:t>	</a:t>
            </a:r>
          </a:p>
          <a:p>
            <a:pPr algn="just">
              <a:buNone/>
            </a:pPr>
            <a:r>
              <a:rPr lang="tr-TR" sz="1100" dirty="0" smtClean="0"/>
              <a:t>	</a:t>
            </a:r>
            <a:endParaRPr lang="tr-TR" sz="11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u="sng" dirty="0" smtClean="0">
                <a:solidFill>
                  <a:schemeClr val="tx1"/>
                </a:solidFill>
              </a:rPr>
              <a:t>KOJENERASYON TESİSİ</a:t>
            </a:r>
          </a:p>
        </p:txBody>
      </p:sp>
      <p:sp>
        <p:nvSpPr>
          <p:cNvPr id="3" name="2 İçerik Yer Tutucusu"/>
          <p:cNvSpPr>
            <a:spLocks noGrp="1"/>
          </p:cNvSpPr>
          <p:nvPr>
            <p:ph idx="1"/>
          </p:nvPr>
        </p:nvSpPr>
        <p:spPr/>
        <p:txBody>
          <a:bodyPr/>
          <a:lstStyle/>
          <a:p>
            <a:pPr>
              <a:buFont typeface="Wingdings" pitchFamily="2" charset="2"/>
              <a:buChar char="ü"/>
            </a:pPr>
            <a:r>
              <a:rPr lang="tr-TR" dirty="0" smtClean="0"/>
              <a:t>Lisans alma muafiyeti var</a:t>
            </a:r>
          </a:p>
          <a:p>
            <a:pPr>
              <a:buFont typeface="Wingdings" pitchFamily="2" charset="2"/>
              <a:buChar char="ü"/>
            </a:pPr>
            <a:endParaRPr lang="tr-TR" dirty="0" smtClean="0"/>
          </a:p>
          <a:p>
            <a:pPr>
              <a:buFont typeface="Wingdings" pitchFamily="2" charset="2"/>
              <a:buChar char="ü"/>
            </a:pPr>
            <a:r>
              <a:rPr lang="tr-TR" dirty="0" smtClean="0"/>
              <a:t>Şirket kurma muafiyeti var</a:t>
            </a:r>
          </a:p>
          <a:p>
            <a:pPr>
              <a:buFont typeface="Wingdings" pitchFamily="2" charset="2"/>
              <a:buChar char="ü"/>
            </a:pPr>
            <a:endParaRPr lang="tr-TR" dirty="0" smtClean="0"/>
          </a:p>
          <a:p>
            <a:pPr>
              <a:buFont typeface="Wingdings" pitchFamily="2" charset="2"/>
              <a:buChar char="ü"/>
            </a:pPr>
            <a:r>
              <a:rPr lang="tr-TR" dirty="0" smtClean="0"/>
              <a:t>Kapasite sınırı yok</a:t>
            </a:r>
          </a:p>
          <a:p>
            <a:pPr>
              <a:buFont typeface="Wingdings" pitchFamily="2" charset="2"/>
              <a:buChar char="ü"/>
            </a:pPr>
            <a:endParaRPr lang="tr-TR" dirty="0" smtClean="0"/>
          </a:p>
          <a:p>
            <a:pPr>
              <a:buFont typeface="Wingdings" pitchFamily="2" charset="2"/>
              <a:buChar char="ü"/>
            </a:pPr>
            <a:r>
              <a:rPr lang="tr-TR" dirty="0" smtClean="0"/>
              <a:t>Sisteme enerji satamaz</a:t>
            </a:r>
          </a:p>
          <a:p>
            <a:pPr>
              <a:buFont typeface="Wingdings" pitchFamily="2" charset="2"/>
              <a:buChar char="ü"/>
            </a:pPr>
            <a:endParaRPr lang="tr-TR" dirty="0" smtClean="0"/>
          </a:p>
          <a:p>
            <a:pPr>
              <a:buFont typeface="Wingdings" pitchFamily="2" charset="2"/>
              <a:buChar char="ü"/>
            </a:pPr>
            <a:r>
              <a:rPr lang="tr-TR" dirty="0" smtClean="0"/>
              <a:t>Maksimum verimlilik %80</a:t>
            </a:r>
            <a:endParaRPr lang="tr-TR"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rPr>
              <a:t>MİKRO - KOJENERASYON</a:t>
            </a:r>
            <a:endParaRPr lang="tr-TR" dirty="0">
              <a:solidFill>
                <a:schemeClr val="tx1"/>
              </a:solidFill>
            </a:endParaRPr>
          </a:p>
        </p:txBody>
      </p:sp>
      <p:sp>
        <p:nvSpPr>
          <p:cNvPr id="3" name="2 İçerik Yer Tutucusu"/>
          <p:cNvSpPr>
            <a:spLocks noGrp="1"/>
          </p:cNvSpPr>
          <p:nvPr>
            <p:ph idx="1"/>
          </p:nvPr>
        </p:nvSpPr>
        <p:spPr/>
        <p:txBody>
          <a:bodyPr/>
          <a:lstStyle/>
          <a:p>
            <a:pPr>
              <a:buFont typeface="Wingdings" pitchFamily="2" charset="2"/>
              <a:buChar char="ü"/>
            </a:pPr>
            <a:endParaRPr lang="tr-TR" b="1" dirty="0" smtClean="0"/>
          </a:p>
          <a:p>
            <a:pPr>
              <a:buFont typeface="Wingdings" pitchFamily="2" charset="2"/>
              <a:buChar char="ü"/>
            </a:pPr>
            <a:endParaRPr lang="tr-TR" b="1" dirty="0"/>
          </a:p>
          <a:p>
            <a:pPr>
              <a:buFont typeface="Wingdings" pitchFamily="2" charset="2"/>
              <a:buChar char="ü"/>
            </a:pPr>
            <a:r>
              <a:rPr lang="tr-TR" b="1" dirty="0" smtClean="0"/>
              <a:t>Lisans alma muafiyeti var</a:t>
            </a:r>
          </a:p>
          <a:p>
            <a:pPr>
              <a:buFont typeface="Wingdings" pitchFamily="2" charset="2"/>
              <a:buChar char="ü"/>
            </a:pPr>
            <a:endParaRPr lang="tr-TR" b="1" dirty="0" smtClean="0"/>
          </a:p>
          <a:p>
            <a:pPr>
              <a:buFont typeface="Wingdings" pitchFamily="2" charset="2"/>
              <a:buChar char="ü"/>
            </a:pPr>
            <a:r>
              <a:rPr lang="tr-TR" b="1" dirty="0" smtClean="0"/>
              <a:t>Şirket kurma muafiyeti var</a:t>
            </a:r>
          </a:p>
          <a:p>
            <a:pPr>
              <a:buFont typeface="Wingdings" pitchFamily="2" charset="2"/>
              <a:buChar char="ü"/>
            </a:pPr>
            <a:endParaRPr lang="tr-TR" b="1" dirty="0" smtClean="0"/>
          </a:p>
          <a:p>
            <a:pPr>
              <a:buFont typeface="Wingdings" pitchFamily="2" charset="2"/>
              <a:buChar char="ü"/>
            </a:pPr>
            <a:r>
              <a:rPr lang="tr-TR" b="1" dirty="0" smtClean="0"/>
              <a:t>Tesis kapasitesi sınırı 100 kW</a:t>
            </a:r>
          </a:p>
          <a:p>
            <a:endParaRPr lang="tr-TR" b="1" dirty="0" smtClean="0"/>
          </a:p>
          <a:p>
            <a:pPr marL="0" indent="0">
              <a:buNone/>
            </a:pPr>
            <a:endParaRPr lang="tr-TR" dirty="0" smtClean="0"/>
          </a:p>
          <a:p>
            <a:endParaRPr lang="tr-TR"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400" dirty="0" smtClean="0">
                <a:solidFill>
                  <a:schemeClr val="tx1"/>
                </a:solidFill>
              </a:rPr>
              <a:t>YENİLENEBİLİR KAYNAKLAR</a:t>
            </a:r>
            <a:endParaRPr lang="tr-TR" sz="2400" dirty="0">
              <a:solidFill>
                <a:schemeClr val="tx1"/>
              </a:solidFill>
            </a:endParaRPr>
          </a:p>
        </p:txBody>
      </p:sp>
      <p:sp>
        <p:nvSpPr>
          <p:cNvPr id="3" name="2 İçerik Yer Tutucusu"/>
          <p:cNvSpPr>
            <a:spLocks noGrp="1"/>
          </p:cNvSpPr>
          <p:nvPr>
            <p:ph idx="1"/>
          </p:nvPr>
        </p:nvSpPr>
        <p:spPr/>
        <p:txBody>
          <a:bodyPr/>
          <a:lstStyle/>
          <a:p>
            <a:pPr>
              <a:buFont typeface="Wingdings" pitchFamily="2" charset="2"/>
              <a:buChar char="ü"/>
            </a:pPr>
            <a:r>
              <a:rPr lang="tr-TR" b="1" dirty="0" smtClean="0"/>
              <a:t>Lisans alma muafiyeti var</a:t>
            </a:r>
          </a:p>
          <a:p>
            <a:pPr>
              <a:buFont typeface="Wingdings" pitchFamily="2" charset="2"/>
              <a:buChar char="ü"/>
            </a:pPr>
            <a:endParaRPr lang="tr-TR" b="1" dirty="0" smtClean="0"/>
          </a:p>
          <a:p>
            <a:pPr>
              <a:buFont typeface="Wingdings" pitchFamily="2" charset="2"/>
              <a:buChar char="ü"/>
            </a:pPr>
            <a:r>
              <a:rPr lang="tr-TR" b="1" dirty="0" smtClean="0"/>
              <a:t>Şirket Kurma muafiyeti var</a:t>
            </a:r>
          </a:p>
          <a:p>
            <a:pPr>
              <a:buFont typeface="Wingdings" pitchFamily="2" charset="2"/>
              <a:buChar char="ü"/>
            </a:pPr>
            <a:endParaRPr lang="tr-TR" b="1" dirty="0" smtClean="0"/>
          </a:p>
          <a:p>
            <a:pPr>
              <a:buFont typeface="Wingdings" pitchFamily="2" charset="2"/>
              <a:buChar char="ü"/>
            </a:pPr>
            <a:r>
              <a:rPr lang="tr-TR" b="1" dirty="0" smtClean="0"/>
              <a:t>Tesis kapasite sınırı, 1000 kW</a:t>
            </a:r>
          </a:p>
          <a:p>
            <a:pPr>
              <a:buFont typeface="Wingdings" pitchFamily="2" charset="2"/>
              <a:buChar char="ü"/>
            </a:pPr>
            <a:endParaRPr lang="tr-TR" b="1" dirty="0" smtClean="0"/>
          </a:p>
          <a:p>
            <a:pPr>
              <a:buFont typeface="Wingdings" pitchFamily="2" charset="2"/>
              <a:buChar char="ü"/>
            </a:pPr>
            <a:r>
              <a:rPr lang="tr-TR" b="1" dirty="0" smtClean="0"/>
              <a:t>Gerçek ve tüzel kişiler sisteme enerji satabilir</a:t>
            </a:r>
          </a:p>
          <a:p>
            <a:pPr>
              <a:buFont typeface="Wingdings" pitchFamily="2" charset="2"/>
              <a:buChar char="ü"/>
            </a:pPr>
            <a:endParaRPr lang="tr-TR" b="1" dirty="0" smtClean="0"/>
          </a:p>
          <a:p>
            <a:pPr>
              <a:buFont typeface="Wingdings" pitchFamily="2" charset="2"/>
              <a:buChar char="ü"/>
            </a:pPr>
            <a:r>
              <a:rPr lang="tr-TR" b="1" dirty="0" smtClean="0"/>
              <a:t>Satılan enerji fiyatı = </a:t>
            </a:r>
            <a:r>
              <a:rPr lang="tr-TR" dirty="0" smtClean="0"/>
              <a:t>Cetvel</a:t>
            </a:r>
            <a:r>
              <a:rPr lang="tr-TR" b="1" dirty="0" smtClean="0"/>
              <a:t> I +</a:t>
            </a:r>
            <a:r>
              <a:rPr lang="tr-TR" dirty="0" smtClean="0"/>
              <a:t>Cetvel</a:t>
            </a:r>
            <a:r>
              <a:rPr lang="tr-TR" b="1" dirty="0" smtClean="0"/>
              <a:t> II </a:t>
            </a:r>
            <a:endParaRPr lang="tr-TR" b="1"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400" dirty="0" smtClean="0">
                <a:solidFill>
                  <a:schemeClr val="tx1"/>
                </a:solidFill>
              </a:rPr>
              <a:t>OSB’lerce Yapılacak İş ve İşlemler</a:t>
            </a:r>
            <a:endParaRPr lang="tr-TR" sz="2400" dirty="0">
              <a:solidFill>
                <a:schemeClr val="tx1"/>
              </a:solidFill>
            </a:endParaRPr>
          </a:p>
        </p:txBody>
      </p:sp>
      <p:sp>
        <p:nvSpPr>
          <p:cNvPr id="3" name="2 İçerik Yer Tutucusu"/>
          <p:cNvSpPr>
            <a:spLocks noGrp="1"/>
          </p:cNvSpPr>
          <p:nvPr>
            <p:ph idx="1"/>
          </p:nvPr>
        </p:nvSpPr>
        <p:spPr/>
        <p:txBody>
          <a:bodyPr/>
          <a:lstStyle/>
          <a:p>
            <a:pPr algn="just">
              <a:buNone/>
            </a:pPr>
            <a:r>
              <a:rPr lang="tr-TR" sz="1600" dirty="0" smtClean="0"/>
              <a:t>	</a:t>
            </a:r>
            <a:r>
              <a:rPr lang="tr-TR" sz="1800" dirty="0" smtClean="0"/>
              <a:t>Mevzuatta </a:t>
            </a:r>
            <a:r>
              <a:rPr lang="tr-TR" sz="1800" b="1" i="1" u="sng" dirty="0" smtClean="0"/>
              <a:t>dağıtım şirketi için tanımlanan iş ve işlemler </a:t>
            </a:r>
            <a:r>
              <a:rPr lang="tr-TR" sz="1800" dirty="0" smtClean="0"/>
              <a:t>ilgili OSB tarafından kendi bölgesinde kurulu üretim tesisi/tesisleri ve tüketim tesisi/tesisleri için </a:t>
            </a:r>
            <a:r>
              <a:rPr lang="tr-TR" sz="1800" b="1" i="1" u="sng" dirty="0" smtClean="0"/>
              <a:t>aynen yapılır </a:t>
            </a:r>
            <a:r>
              <a:rPr lang="tr-TR" sz="1800" dirty="0" smtClean="0"/>
              <a:t>. </a:t>
            </a:r>
          </a:p>
          <a:p>
            <a:pPr algn="just">
              <a:buNone/>
            </a:pPr>
            <a:endParaRPr lang="tr-TR" sz="1800" dirty="0" smtClean="0"/>
          </a:p>
          <a:p>
            <a:pPr algn="just">
              <a:buNone/>
            </a:pPr>
            <a:r>
              <a:rPr lang="tr-TR" sz="1800" dirty="0" smtClean="0"/>
              <a:t>	</a:t>
            </a:r>
            <a:r>
              <a:rPr lang="tr-TR" sz="1800" b="1" i="1" u="sng" dirty="0" smtClean="0"/>
              <a:t>OSB</a:t>
            </a:r>
            <a:r>
              <a:rPr lang="tr-TR" sz="1800" dirty="0" smtClean="0"/>
              <a:t> dağıtım şebekesi </a:t>
            </a:r>
            <a:r>
              <a:rPr lang="tr-TR" sz="1800" b="1" i="1" u="sng" dirty="0" smtClean="0"/>
              <a:t>içinde kurulacak üretim tesislerinden sisteme verilen enerji </a:t>
            </a:r>
            <a:r>
              <a:rPr lang="tr-TR" sz="1800" dirty="0" smtClean="0"/>
              <a:t>sadece </a:t>
            </a:r>
            <a:r>
              <a:rPr lang="tr-TR" sz="1800" b="1" i="1" u="sng" dirty="0" smtClean="0"/>
              <a:t>OSB dağıtım şebekesine bağlı tüketim </a:t>
            </a:r>
            <a:r>
              <a:rPr lang="tr-TR" sz="1800" dirty="0" smtClean="0"/>
              <a:t>tesisinde/</a:t>
            </a:r>
            <a:r>
              <a:rPr lang="tr-TR" sz="1800" b="1" i="1" u="sng" dirty="0" smtClean="0"/>
              <a:t>tesislerinde tüketilebilir</a:t>
            </a:r>
            <a:r>
              <a:rPr lang="tr-TR" sz="1800" dirty="0" smtClean="0"/>
              <a:t>. </a:t>
            </a:r>
          </a:p>
          <a:p>
            <a:pPr algn="just">
              <a:buNone/>
            </a:pPr>
            <a:endParaRPr lang="tr-TR" sz="1800" dirty="0" smtClean="0"/>
          </a:p>
          <a:p>
            <a:pPr algn="just">
              <a:buNone/>
            </a:pPr>
            <a:r>
              <a:rPr lang="tr-TR" sz="1800" dirty="0" smtClean="0"/>
              <a:t>	Buna göre; </a:t>
            </a:r>
          </a:p>
          <a:p>
            <a:pPr algn="just">
              <a:buNone/>
            </a:pPr>
            <a:r>
              <a:rPr lang="tr-TR" sz="1800" b="1" dirty="0" smtClean="0"/>
              <a:t>  </a:t>
            </a:r>
            <a:r>
              <a:rPr lang="tr-TR" sz="1800" dirty="0" smtClean="0"/>
              <a:t> </a:t>
            </a:r>
          </a:p>
          <a:p>
            <a:pPr algn="just">
              <a:buNone/>
            </a:pPr>
            <a:r>
              <a:rPr lang="tr-TR" sz="1800" dirty="0" smtClean="0"/>
              <a:t>	Enerjinin, OSB </a:t>
            </a:r>
            <a:r>
              <a:rPr lang="tr-TR" sz="1800" b="1" i="1" u="sng" dirty="0" smtClean="0"/>
              <a:t>şebekesine bağlı bir üretim tesisinde üretilerek sisteme verilebilmesi için OSB dağıtım şebekesine bağlı en az bir tüketim tesisi bulunması</a:t>
            </a:r>
            <a:r>
              <a:rPr lang="tr-TR" sz="1800" dirty="0" smtClean="0"/>
              <a:t> zorunludur. </a:t>
            </a:r>
          </a:p>
          <a:p>
            <a:pPr algn="just">
              <a:buNone/>
            </a:pPr>
            <a:endParaRPr lang="tr-TR" sz="1200" dirty="0" smtClean="0"/>
          </a:p>
          <a:p>
            <a:pPr>
              <a:buNone/>
            </a:pPr>
            <a:endParaRPr lang="tr-TR" sz="12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sz="2400" dirty="0" smtClean="0">
                <a:solidFill>
                  <a:schemeClr val="tx1"/>
                </a:solidFill>
              </a:rPr>
              <a:t>OSB’lerce Yapılacak İş ve İşlemler</a:t>
            </a:r>
            <a:endParaRPr lang="tr-TR" sz="2400" dirty="0"/>
          </a:p>
        </p:txBody>
      </p:sp>
      <p:sp>
        <p:nvSpPr>
          <p:cNvPr id="6" name="5 İçerik Yer Tutucusu"/>
          <p:cNvSpPr>
            <a:spLocks noGrp="1"/>
          </p:cNvSpPr>
          <p:nvPr>
            <p:ph idx="1"/>
          </p:nvPr>
        </p:nvSpPr>
        <p:spPr/>
        <p:txBody>
          <a:bodyPr/>
          <a:lstStyle/>
          <a:p>
            <a:pPr algn="just">
              <a:buNone/>
            </a:pPr>
            <a:r>
              <a:rPr lang="tr-TR" sz="1600" dirty="0" smtClean="0"/>
              <a:t>	</a:t>
            </a:r>
            <a:r>
              <a:rPr lang="tr-TR" sz="2000" dirty="0" smtClean="0"/>
              <a:t>OSB, lisansı kapsamındaki şebekeye bağlı bir üretim tesisinde üretilerek sisteme verilen ihtiyaç fazlası enerji miktarını, ilgili hükümler çerçevesinde belirlenir ve ilişkili olduğu tedarik şirketine bildirir. </a:t>
            </a:r>
          </a:p>
          <a:p>
            <a:pPr algn="just">
              <a:buNone/>
            </a:pPr>
            <a:r>
              <a:rPr lang="tr-TR" sz="2000" b="1" dirty="0" smtClean="0"/>
              <a:t>	</a:t>
            </a:r>
            <a:endParaRPr lang="tr-TR" sz="2000" dirty="0" smtClean="0"/>
          </a:p>
          <a:p>
            <a:pPr algn="just">
              <a:buNone/>
            </a:pPr>
            <a:r>
              <a:rPr lang="tr-TR" sz="2000" dirty="0" smtClean="0"/>
              <a:t>	</a:t>
            </a:r>
            <a:r>
              <a:rPr lang="tr-TR" sz="2000" b="1" i="1" u="sng" dirty="0" smtClean="0"/>
              <a:t>OSB dağıtım şebekesi dışında kurulacak üretim tesislerinden sisteme verilen enerji OSB dağıtım şebekesine bağlı  tüketim tesisinde/tesislerinde de tüketilebilir. </a:t>
            </a:r>
            <a:r>
              <a:rPr lang="tr-TR" sz="2000" dirty="0" smtClean="0"/>
              <a:t>Bu durumda OSB dağıtım lisansı sahibi  </a:t>
            </a:r>
            <a:r>
              <a:rPr lang="tr-TR" sz="2000" b="1" i="1" u="sng" dirty="0" smtClean="0"/>
              <a:t>OSB her ayın ilgili tarihinde  tüketim değerlerini günlük bazda ilişik olduğu tedarik şirketine bildirmekle yükümlüdür. </a:t>
            </a:r>
          </a:p>
          <a:p>
            <a:pPr algn="just">
              <a:buNone/>
            </a:pPr>
            <a:endParaRPr lang="tr-TR" sz="2000" b="1" i="1" u="sng" dirty="0" smtClean="0"/>
          </a:p>
          <a:p>
            <a:pPr algn="just">
              <a:buNone/>
            </a:pPr>
            <a:r>
              <a:rPr lang="tr-TR" sz="2000" dirty="0" smtClean="0"/>
              <a:t>     Bu yükümlülüğün ihlali halinde tüketim değeri sıfır kabul edilir ve ortaya çıkacak zararlar OSB dağıtım lisansı sahibi OSB tarafından tazmin edilir.</a:t>
            </a:r>
          </a:p>
          <a:p>
            <a:pPr algn="just">
              <a:buNone/>
            </a:pPr>
            <a:endParaRPr lang="tr-TR" sz="2000" dirty="0" smtClean="0"/>
          </a:p>
          <a:p>
            <a:pPr algn="just">
              <a:buNone/>
            </a:pPr>
            <a:r>
              <a:rPr lang="tr-TR" sz="1600" dirty="0" smtClean="0"/>
              <a:t>	</a:t>
            </a:r>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400" dirty="0" smtClean="0">
                <a:solidFill>
                  <a:schemeClr val="tx1"/>
                </a:solidFill>
              </a:rPr>
              <a:t>Tüketim Birleştirme</a:t>
            </a:r>
            <a:endParaRPr lang="tr-TR" sz="2400" dirty="0">
              <a:solidFill>
                <a:schemeClr val="tx1"/>
              </a:solidFill>
            </a:endParaRPr>
          </a:p>
        </p:txBody>
      </p:sp>
      <p:sp>
        <p:nvSpPr>
          <p:cNvPr id="3" name="2 İçerik Yer Tutucusu"/>
          <p:cNvSpPr>
            <a:spLocks noGrp="1"/>
          </p:cNvSpPr>
          <p:nvPr>
            <p:ph idx="1"/>
          </p:nvPr>
        </p:nvSpPr>
        <p:spPr>
          <a:xfrm>
            <a:off x="457200" y="1219200"/>
            <a:ext cx="8229600" cy="5353072"/>
          </a:xfrm>
        </p:spPr>
        <p:txBody>
          <a:bodyPr/>
          <a:lstStyle/>
          <a:p>
            <a:pPr algn="just">
              <a:buNone/>
            </a:pPr>
            <a:r>
              <a:rPr lang="tr-TR" sz="900" dirty="0" smtClean="0"/>
              <a:t>	</a:t>
            </a:r>
            <a:r>
              <a:rPr lang="tr-TR" sz="1600" b="1" i="1" u="sng" dirty="0" smtClean="0"/>
              <a:t>Aynı tarife grubundaki bir veya birden fazla gerçek ve/veya tüzel kişi</a:t>
            </a:r>
            <a:r>
              <a:rPr lang="tr-TR" sz="1600" dirty="0" smtClean="0"/>
              <a:t>, Yönetmelik ve bu Tebliğ kapsamında üretim tesisi kurmak amacıyla, uhdesindeki/uhdelerindeki tesislerde tüketilen </a:t>
            </a:r>
            <a:r>
              <a:rPr lang="tr-TR" sz="1600" b="1" i="1" u="sng" dirty="0" smtClean="0"/>
              <a:t>elektrik enerjisi için tüketimlerini birleştirebilir. </a:t>
            </a:r>
          </a:p>
          <a:p>
            <a:pPr algn="just"/>
            <a:endParaRPr lang="tr-TR" sz="1600" dirty="0" smtClean="0"/>
          </a:p>
          <a:p>
            <a:pPr algn="just">
              <a:buNone/>
            </a:pPr>
            <a:r>
              <a:rPr lang="tr-TR" sz="1600" dirty="0" smtClean="0"/>
              <a:t>	Bir dağıtım bölgesinde kurulu tüketim tesisi ya da tesislerinin tüketimleri OSB dağıtım şebekesi içindeki bir tüketim tesisi ile birleştirilemez.  Ancak </a:t>
            </a:r>
            <a:r>
              <a:rPr lang="tr-TR" sz="1600" b="1" i="1" u="sng" dirty="0" smtClean="0"/>
              <a:t>OSB dağıtım şebekesi içinde ve dışında tüketimi olan bir gerçek ya da tüzel kişi üretim tesisini OSB dağıtım şebekesi dışında kurmak kaydıyla birden çok tüketim tesisinin tüketimlerini birleştirebilir. </a:t>
            </a:r>
          </a:p>
          <a:p>
            <a:pPr algn="just">
              <a:buNone/>
            </a:pPr>
            <a:endParaRPr lang="tr-TR" sz="1600" dirty="0" smtClean="0"/>
          </a:p>
          <a:p>
            <a:pPr algn="just">
              <a:buNone/>
            </a:pPr>
            <a:r>
              <a:rPr lang="tr-TR" sz="1600" dirty="0" smtClean="0"/>
              <a:t>	Tüketim birleştiren kişiler </a:t>
            </a:r>
            <a:r>
              <a:rPr lang="tr-TR" sz="1600" dirty="0" err="1" smtClean="0"/>
              <a:t>kojenerasyon</a:t>
            </a:r>
            <a:r>
              <a:rPr lang="tr-TR" sz="1600" dirty="0" smtClean="0"/>
              <a:t> tesisi ile birlikte yenilenebilir enerji kaynaklarına dayalı üretim tesisi ya da tesisleri kuramaz. Birleştirilen tüketime yönelik Yönetmelik ve bu Tebliğ kapsamında üretim tesisi ya da tesisleri kurulabilir. </a:t>
            </a:r>
          </a:p>
          <a:p>
            <a:pPr algn="just">
              <a:buNone/>
            </a:pPr>
            <a:endParaRPr lang="tr-TR" sz="1600" dirty="0" smtClean="0"/>
          </a:p>
          <a:p>
            <a:pPr algn="just">
              <a:buNone/>
            </a:pPr>
            <a:r>
              <a:rPr lang="tr-TR" sz="1600" dirty="0" smtClean="0"/>
              <a:t>	</a:t>
            </a:r>
            <a:r>
              <a:rPr lang="tr-TR" sz="1600" b="1" i="1" u="sng" dirty="0" smtClean="0"/>
              <a:t>Bir gerçek ve/veya tüzel kişinin talep birleştirme talebinde, tüketimlerinin aynı tarife grubunda olması hükmü aranmaz</a:t>
            </a:r>
            <a:r>
              <a:rPr lang="tr-TR" sz="1600" dirty="0" smtClean="0"/>
              <a:t>. </a:t>
            </a:r>
          </a:p>
          <a:p>
            <a:pPr algn="just">
              <a:buNone/>
            </a:pPr>
            <a:endParaRPr lang="tr-TR" sz="1600" dirty="0" smtClean="0"/>
          </a:p>
          <a:p>
            <a:pPr algn="just">
              <a:buNone/>
            </a:pPr>
            <a:r>
              <a:rPr lang="tr-TR" sz="1600" b="1" dirty="0" smtClean="0"/>
              <a:t>	</a:t>
            </a:r>
            <a:r>
              <a:rPr lang="tr-TR" sz="1600" b="1" i="1" u="sng" dirty="0" smtClean="0"/>
              <a:t>Tüketimi birleştirilecek tesislerin, üretim tesisinin kurulacağı dağıtım bölgesi içinde olması gerekir.</a:t>
            </a:r>
          </a:p>
          <a:p>
            <a:pPr>
              <a:buNone/>
            </a:pPr>
            <a:endParaRPr lang="tr-TR" sz="1600" dirty="0" smtClean="0"/>
          </a:p>
          <a:p>
            <a:pPr>
              <a:buNone/>
            </a:pPr>
            <a:r>
              <a:rPr lang="tr-TR" sz="1600" b="1" dirty="0" smtClean="0"/>
              <a:t>	</a:t>
            </a:r>
            <a:r>
              <a:rPr lang="tr-TR" sz="1400" b="1" dirty="0" smtClean="0"/>
              <a:t>	</a:t>
            </a:r>
            <a:endParaRPr lang="tr-TR" sz="14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sz="2400" dirty="0" smtClean="0">
                <a:solidFill>
                  <a:schemeClr val="tx1"/>
                </a:solidFill>
              </a:rPr>
              <a:t>Tüketim Birleştirme</a:t>
            </a:r>
            <a:endParaRPr lang="tr-TR" sz="2400" dirty="0">
              <a:solidFill>
                <a:schemeClr val="tx1"/>
              </a:solidFill>
            </a:endParaRPr>
          </a:p>
        </p:txBody>
      </p:sp>
      <p:sp>
        <p:nvSpPr>
          <p:cNvPr id="6" name="5 İçerik Yer Tutucusu"/>
          <p:cNvSpPr>
            <a:spLocks noGrp="1"/>
          </p:cNvSpPr>
          <p:nvPr>
            <p:ph idx="1"/>
          </p:nvPr>
        </p:nvSpPr>
        <p:spPr/>
        <p:txBody>
          <a:bodyPr/>
          <a:lstStyle/>
          <a:p>
            <a:pPr algn="just">
              <a:buNone/>
            </a:pPr>
            <a:r>
              <a:rPr lang="tr-TR" sz="1600" dirty="0" smtClean="0"/>
              <a:t>	Tüketimlerini birleştiren gerçek ve/veya tüzel kişiler </a:t>
            </a:r>
            <a:r>
              <a:rPr lang="tr-TR" sz="1600" b="1" i="1" u="sng" dirty="0" smtClean="0"/>
              <a:t>aynı yıl içinde uygulamadan ayrılamazlar. </a:t>
            </a:r>
          </a:p>
          <a:p>
            <a:pPr algn="just">
              <a:buNone/>
            </a:pPr>
            <a:r>
              <a:rPr lang="tr-TR" sz="1600" dirty="0" smtClean="0"/>
              <a:t>	Tüketimini birleştiren gerçek ve/veya tüzel kişiler, Yönetmelik ve bu Tebliğ hükümlerinden yararlanmak amacıyla aralarından </a:t>
            </a:r>
            <a:r>
              <a:rPr lang="tr-TR" sz="1600" b="1" i="1" u="sng" dirty="0" smtClean="0"/>
              <a:t>bir kişiyi vekâlet akdiyle tam ve sınırsız olarak yetkilendirir.</a:t>
            </a:r>
          </a:p>
          <a:p>
            <a:pPr algn="just">
              <a:buNone/>
            </a:pPr>
            <a:r>
              <a:rPr lang="tr-TR" sz="1600" dirty="0" smtClean="0"/>
              <a:t> </a:t>
            </a:r>
          </a:p>
          <a:p>
            <a:pPr algn="just">
              <a:buNone/>
            </a:pPr>
            <a:r>
              <a:rPr lang="tr-TR" sz="1600" dirty="0" smtClean="0"/>
              <a:t>	Tüketim birleştirme dağıtım şirketine yapılacak yazılı bir başvuru ile yapılır. Yazılı başvuru ekinde tüketimi birleştirilen tesislerin sahipleri, abonelik bilgileri, yıllık tüketim verileri dağıtım şirketine sunulur.</a:t>
            </a:r>
          </a:p>
          <a:p>
            <a:pPr algn="just">
              <a:buNone/>
            </a:pPr>
            <a:r>
              <a:rPr lang="tr-TR" sz="1600" dirty="0" smtClean="0"/>
              <a:t> 	Yönetmelik ve bu Tebliğ hükümlerinin uygulanması amacıyla yapılacak iş ve işlemler, yetkilendirilen kişi nam ve hesabına yapılır. Perakende satış lisansı sahibi dağıtım şirketi iş ve işlemlerinde yetkilendirilmiş kişiyi muhatap alır.</a:t>
            </a:r>
          </a:p>
          <a:p>
            <a:pPr algn="just">
              <a:buNone/>
            </a:pPr>
            <a:r>
              <a:rPr lang="tr-TR" sz="1600" b="1" dirty="0" smtClean="0"/>
              <a:t>	</a:t>
            </a:r>
            <a:r>
              <a:rPr lang="tr-TR" sz="1600" dirty="0" smtClean="0"/>
              <a:t>Yönetmelik ve bu Tebliğ’in uygulanması sürecinde tüketimini birleştiren kişiler tüketimlerini birleştirmekten ve/veya üretimden kaynaklanan her türlü </a:t>
            </a:r>
            <a:r>
              <a:rPr lang="tr-TR" sz="1600" b="1" u="sng" dirty="0" smtClean="0"/>
              <a:t>anlaşmazlığı kendi aralarında çözer.</a:t>
            </a:r>
            <a:r>
              <a:rPr lang="tr-TR" sz="1600" dirty="0" smtClean="0"/>
              <a:t> Hiçbir anlaşmazlık dağıtım şirketine ve/veya perakende satış lisansı sahibi dağıtım şirketine yöneltilemez.</a:t>
            </a:r>
          </a:p>
          <a:p>
            <a:pPr algn="just">
              <a:buNone/>
            </a:pPr>
            <a:endParaRPr lang="tr-TR" sz="1600" dirty="0" smtClean="0"/>
          </a:p>
          <a:p>
            <a:pPr algn="just">
              <a:buNone/>
            </a:pPr>
            <a:r>
              <a:rPr lang="tr-TR" sz="1600" b="1" dirty="0" smtClean="0"/>
              <a:t>	</a:t>
            </a:r>
            <a:r>
              <a:rPr lang="tr-TR" sz="1600" b="1" i="1" u="sng" dirty="0" smtClean="0"/>
              <a:t>Bu maddenin diğer hükümlerinin uygulanmasında sorun oluştuğunda dağıtım şirketi üretim tesisini sistemden ayırabilir.</a:t>
            </a:r>
            <a:endParaRPr lang="tr-TR" sz="1600" b="1" i="1" u="sng"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sz="2400" dirty="0" smtClean="0">
                <a:solidFill>
                  <a:schemeClr val="tx1"/>
                </a:solidFill>
              </a:rPr>
              <a:t>Alınacak Bedeller</a:t>
            </a:r>
            <a:endParaRPr lang="tr-TR" sz="2400" dirty="0">
              <a:solidFill>
                <a:schemeClr val="tx1"/>
              </a:solidFill>
            </a:endParaRPr>
          </a:p>
        </p:txBody>
      </p:sp>
      <p:sp>
        <p:nvSpPr>
          <p:cNvPr id="6" name="5 İçerik Yer Tutucusu"/>
          <p:cNvSpPr>
            <a:spLocks noGrp="1"/>
          </p:cNvSpPr>
          <p:nvPr>
            <p:ph idx="1"/>
          </p:nvPr>
        </p:nvSpPr>
        <p:spPr/>
        <p:txBody>
          <a:bodyPr/>
          <a:lstStyle/>
          <a:p>
            <a:pPr algn="just">
              <a:buNone/>
            </a:pPr>
            <a:r>
              <a:rPr lang="tr-TR" sz="1800" dirty="0" smtClean="0"/>
              <a:t>Kurulacak üretim tesislerinin sisteme bağlantısı için bir defaya mahsus dağıtım</a:t>
            </a:r>
          </a:p>
          <a:p>
            <a:pPr algn="just">
              <a:buNone/>
            </a:pPr>
            <a:r>
              <a:rPr lang="tr-TR" sz="1800" b="1" i="1" u="sng" dirty="0" smtClean="0"/>
              <a:t>bağlantı bedeli, bağlantı anlaşmasının yapılması esnasında tahsil edilir ve</a:t>
            </a:r>
          </a:p>
          <a:p>
            <a:pPr algn="just">
              <a:buNone/>
            </a:pPr>
            <a:r>
              <a:rPr lang="tr-TR" sz="1800" b="1" i="1" u="sng" dirty="0" smtClean="0"/>
              <a:t>iade edilmez</a:t>
            </a:r>
            <a:r>
              <a:rPr lang="tr-TR" sz="1800" dirty="0" smtClean="0"/>
              <a:t>. </a:t>
            </a:r>
          </a:p>
          <a:p>
            <a:pPr algn="just">
              <a:buNone/>
            </a:pPr>
            <a:endParaRPr lang="tr-TR" sz="1800" dirty="0" smtClean="0"/>
          </a:p>
          <a:p>
            <a:pPr algn="just">
              <a:buNone/>
            </a:pPr>
            <a:r>
              <a:rPr lang="tr-TR" sz="1800" dirty="0" smtClean="0"/>
              <a:t>Aynı yerde olan veya aynı yerde olmayan tüketim tesisi için dağıtım bağlantı</a:t>
            </a:r>
          </a:p>
          <a:p>
            <a:pPr algn="just">
              <a:buNone/>
            </a:pPr>
            <a:r>
              <a:rPr lang="tr-TR" sz="1800" dirty="0" smtClean="0"/>
              <a:t>bedeli ödenmiş olması, üretim tesisi için bu bedelin alınmasına engel teşkil</a:t>
            </a:r>
          </a:p>
          <a:p>
            <a:pPr algn="just">
              <a:buNone/>
            </a:pPr>
            <a:r>
              <a:rPr lang="tr-TR" sz="1800" dirty="0" smtClean="0"/>
              <a:t>etmez.</a:t>
            </a:r>
          </a:p>
          <a:p>
            <a:pPr algn="just">
              <a:buNone/>
            </a:pPr>
            <a:endParaRPr lang="tr-TR" sz="1800" dirty="0" smtClean="0"/>
          </a:p>
          <a:p>
            <a:pPr algn="just">
              <a:buNone/>
            </a:pPr>
            <a:r>
              <a:rPr lang="tr-TR" sz="1800" dirty="0" smtClean="0"/>
              <a:t>Mevcut üretim tesisinde </a:t>
            </a:r>
            <a:r>
              <a:rPr lang="tr-TR" sz="1800" b="1" i="1" u="sng" dirty="0" smtClean="0"/>
              <a:t>kurulu güç tadilatı yapılması </a:t>
            </a:r>
            <a:r>
              <a:rPr lang="tr-TR" sz="1800" dirty="0" smtClean="0"/>
              <a:t>için dağıtım şirketine </a:t>
            </a:r>
          </a:p>
          <a:p>
            <a:pPr algn="just">
              <a:buNone/>
            </a:pPr>
            <a:r>
              <a:rPr lang="tr-TR" sz="1800" dirty="0" smtClean="0"/>
              <a:t>yapılan başvuru, dağıtım şirketi tarafından </a:t>
            </a:r>
            <a:r>
              <a:rPr lang="tr-TR" sz="1800" b="1" i="1" u="sng" dirty="0" smtClean="0"/>
              <a:t>yeni başvuru olarak</a:t>
            </a:r>
          </a:p>
          <a:p>
            <a:pPr algn="just">
              <a:buNone/>
            </a:pPr>
            <a:r>
              <a:rPr lang="tr-TR" sz="1800" b="1" i="1" u="sng" dirty="0" smtClean="0"/>
              <a:t>değerlendirilir</a:t>
            </a:r>
            <a:r>
              <a:rPr lang="tr-TR" sz="1800" dirty="0" smtClean="0"/>
              <a:t>.</a:t>
            </a:r>
            <a:endParaRPr lang="tr-TR" sz="18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sz="2400" dirty="0" smtClean="0">
                <a:solidFill>
                  <a:schemeClr val="tx1"/>
                </a:solidFill>
              </a:rPr>
              <a:t>Alınacak Bedeller</a:t>
            </a:r>
            <a:endParaRPr lang="tr-TR" sz="2400" dirty="0">
              <a:solidFill>
                <a:schemeClr val="tx1"/>
              </a:solidFill>
            </a:endParaRPr>
          </a:p>
        </p:txBody>
      </p:sp>
      <p:sp>
        <p:nvSpPr>
          <p:cNvPr id="6" name="5 İçerik Yer Tutucusu"/>
          <p:cNvSpPr>
            <a:spLocks noGrp="1"/>
          </p:cNvSpPr>
          <p:nvPr>
            <p:ph idx="1"/>
          </p:nvPr>
        </p:nvSpPr>
        <p:spPr/>
        <p:txBody>
          <a:bodyPr/>
          <a:lstStyle/>
          <a:p>
            <a:pPr algn="just">
              <a:buNone/>
            </a:pPr>
            <a:r>
              <a:rPr lang="tr-TR" sz="1600" dirty="0" smtClean="0"/>
              <a:t>	</a:t>
            </a:r>
            <a:r>
              <a:rPr lang="tr-TR" sz="1800" dirty="0" smtClean="0"/>
              <a:t>Yönetmelik ve bu Tebliğ kapsamında </a:t>
            </a:r>
            <a:r>
              <a:rPr lang="tr-TR" sz="1800" b="1" i="1" u="sng" dirty="0" smtClean="0"/>
              <a:t>dağıtım şirketlerinin </a:t>
            </a:r>
            <a:r>
              <a:rPr lang="tr-TR" sz="1800" dirty="0" smtClean="0"/>
              <a:t>fiilen üretim yapan kişiler için yürüttükleri </a:t>
            </a:r>
            <a:r>
              <a:rPr lang="tr-TR" sz="1800" b="1" i="1" u="sng" dirty="0" smtClean="0"/>
              <a:t>iş ve işlemler karşılığında tahsil edebileceği yıllık işletim ücreti</a:t>
            </a:r>
            <a:r>
              <a:rPr lang="tr-TR" sz="1800" dirty="0" smtClean="0"/>
              <a:t> her yıl için önceki yılın </a:t>
            </a:r>
            <a:r>
              <a:rPr lang="tr-TR" sz="1800" b="1" i="1" u="sng" dirty="0" smtClean="0"/>
              <a:t>31 Aralık tarihine kadar Kurul kararıyla belirlenir</a:t>
            </a:r>
            <a:r>
              <a:rPr lang="tr-TR" sz="1800" dirty="0" smtClean="0"/>
              <a:t>. Üretim tesislerinin ilgili mevzuat gereği ödemekle yükümlü oldukları bedeller saklıdır.</a:t>
            </a:r>
          </a:p>
          <a:p>
            <a:pPr algn="just">
              <a:buNone/>
            </a:pPr>
            <a:endParaRPr lang="tr-TR" sz="1800" dirty="0" smtClean="0"/>
          </a:p>
          <a:p>
            <a:pPr algn="just">
              <a:buNone/>
            </a:pPr>
            <a:r>
              <a:rPr lang="tr-TR" sz="1800" dirty="0" smtClean="0"/>
              <a:t>	</a:t>
            </a:r>
            <a:endParaRPr lang="tr-TR" sz="18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285875" y="142875"/>
            <a:ext cx="7772400" cy="477838"/>
          </a:xfrm>
        </p:spPr>
        <p:txBody>
          <a:bodyPr anchor="ctr"/>
          <a:lstStyle/>
          <a:p>
            <a:pPr algn="ctr" eaLnBrk="1" hangingPunct="1">
              <a:spcBef>
                <a:spcPct val="0"/>
              </a:spcBef>
              <a:defRPr/>
            </a:pPr>
            <a:r>
              <a:rPr lang="tr-TR" sz="2400" dirty="0"/>
              <a:t>Lisanssız Üretim Sürecinin Gelişimi</a:t>
            </a:r>
            <a:endParaRPr lang="tr-TR" sz="2400" b="1" dirty="0" smtClean="0">
              <a:latin typeface="+mj-lt"/>
              <a:ea typeface="+mj-ea"/>
              <a:cs typeface="+mj-cs"/>
            </a:endParaRPr>
          </a:p>
        </p:txBody>
      </p:sp>
      <p:sp>
        <p:nvSpPr>
          <p:cNvPr id="4099" name="3 Slayt Numarası Yer Tutucusu"/>
          <p:cNvSpPr>
            <a:spLocks noGrp="1"/>
          </p:cNvSpPr>
          <p:nvPr>
            <p:ph type="sldNum" sz="quarter" idx="12"/>
          </p:nvPr>
        </p:nvSpPr>
        <p:spPr>
          <a:noFill/>
        </p:spPr>
        <p:txBody>
          <a:bodyPr/>
          <a:lstStyle/>
          <a:p>
            <a:fld id="{BDDD1597-E418-4637-93A8-6F76A355A767}" type="slidenum">
              <a:rPr lang="en-US" smtClean="0"/>
              <a:pPr/>
              <a:t>4</a:t>
            </a:fld>
            <a:endParaRPr lang="en-US" smtClean="0"/>
          </a:p>
        </p:txBody>
      </p:sp>
      <p:sp>
        <p:nvSpPr>
          <p:cNvPr id="5" name="4 Metin kutusu"/>
          <p:cNvSpPr txBox="1"/>
          <p:nvPr/>
        </p:nvSpPr>
        <p:spPr>
          <a:xfrm>
            <a:off x="500063" y="1285874"/>
            <a:ext cx="8215312" cy="5324535"/>
          </a:xfrm>
          <a:prstGeom prst="rect">
            <a:avLst/>
          </a:prstGeom>
          <a:noFill/>
        </p:spPr>
        <p:txBody>
          <a:bodyPr wrap="square">
            <a:spAutoFit/>
          </a:bodyPr>
          <a:lstStyle/>
          <a:p>
            <a:pPr algn="just">
              <a:defRPr/>
            </a:pPr>
            <a:r>
              <a:rPr lang="tr-TR" dirty="0" smtClean="0">
                <a:latin typeface="+mn-lt"/>
              </a:rPr>
              <a:t>Ayrıca; </a:t>
            </a:r>
            <a:r>
              <a:rPr lang="tr-TR" dirty="0" smtClean="0">
                <a:latin typeface="+mn-lt"/>
              </a:rPr>
              <a:t>5346 </a:t>
            </a:r>
            <a:r>
              <a:rPr lang="tr-TR" dirty="0" smtClean="0">
                <a:latin typeface="+mn-lt"/>
              </a:rPr>
              <a:t>sayılı Yenilenebilir Enerji Kaynaklarının Elektrik Üretimi Amaçlı Kullanımına İlişkin Kanun’un 6/A maddesinde de;</a:t>
            </a:r>
            <a:endParaRPr lang="tr-TR" dirty="0">
              <a:latin typeface="+mn-lt"/>
            </a:endParaRPr>
          </a:p>
          <a:p>
            <a:pPr algn="just"/>
            <a:r>
              <a:rPr lang="tr-TR" sz="1600" dirty="0" smtClean="0"/>
              <a:t>“</a:t>
            </a:r>
            <a:r>
              <a:rPr lang="tr-TR" sz="1600" b="1" dirty="0"/>
              <a:t>Muafiyetli </a:t>
            </a:r>
            <a:r>
              <a:rPr lang="tr-TR" sz="1600" b="1" dirty="0" smtClean="0"/>
              <a:t>üretim” başlığı altında; </a:t>
            </a:r>
            <a:r>
              <a:rPr lang="tr-TR" sz="1600" i="1" dirty="0" smtClean="0"/>
              <a:t>4628 </a:t>
            </a:r>
            <a:r>
              <a:rPr lang="tr-TR" sz="1600" i="1" dirty="0"/>
              <a:t>sayılı Kanunun 3 üncü maddesinin üçüncü fıkrası kapsamında kurulacak yenilenebilir enerji kaynaklarına dayalı üretim tesisleri için başvuru yapılması, izin verilmesi,  denetim yapılması ile teknik ve mali usul ve esaslar, Bakanlık, İçişleri Bakanlığı ve </a:t>
            </a:r>
            <a:r>
              <a:rPr lang="tr-TR" sz="1600" i="1" dirty="0" err="1"/>
              <a:t>DSİ’nin</a:t>
            </a:r>
            <a:r>
              <a:rPr lang="tr-TR" sz="1600" i="1" dirty="0"/>
              <a:t> görüşleri alınarak </a:t>
            </a:r>
            <a:r>
              <a:rPr lang="tr-TR" sz="1600" b="1" u="sng" dirty="0"/>
              <a:t>EPDK tarafından çıkartılacak bir yönetmelikle düzenlenir.</a:t>
            </a:r>
            <a:r>
              <a:rPr lang="tr-TR" sz="1600" i="1" dirty="0"/>
              <a:t> Hidroelektrik üretim tesisleri için su kullanım hakkının verilmesine, DSİ’nin ilgili taşra teşkilatının </a:t>
            </a:r>
            <a:r>
              <a:rPr lang="tr-TR" sz="1600" b="1" u="sng" dirty="0"/>
              <a:t>su rejimi açısından üretim tesisinin yapımında sakınca bulunmadığına</a:t>
            </a:r>
            <a:r>
              <a:rPr lang="tr-TR" sz="1600" i="1" dirty="0"/>
              <a:t> ve </a:t>
            </a:r>
            <a:r>
              <a:rPr lang="tr-TR" sz="1600" b="1" u="sng" dirty="0"/>
              <a:t>bağlantının yapılacağı dağıtım şirketinden </a:t>
            </a:r>
            <a:r>
              <a:rPr lang="tr-TR" sz="1600" i="1" dirty="0"/>
              <a:t>dağıtım sistemine bağlantı yapılabileceğine dair görüş alınmak kaydıyla, tesisin kurulacağı yerdeki </a:t>
            </a:r>
            <a:r>
              <a:rPr lang="tr-TR" sz="1600" b="1" u="sng" dirty="0"/>
              <a:t>il özel idareleri yetkilidir</a:t>
            </a:r>
            <a:r>
              <a:rPr lang="tr-TR" sz="1600" b="1" u="sng" dirty="0" smtClean="0"/>
              <a:t>.</a:t>
            </a:r>
          </a:p>
          <a:p>
            <a:pPr algn="just"/>
            <a:endParaRPr lang="tr-TR" sz="1600" b="1" u="sng" dirty="0"/>
          </a:p>
          <a:p>
            <a:pPr algn="just"/>
            <a:r>
              <a:rPr lang="tr-TR" sz="1600" i="1" dirty="0" smtClean="0"/>
              <a:t>Bu </a:t>
            </a:r>
            <a:r>
              <a:rPr lang="tr-TR" sz="1600" i="1" dirty="0"/>
              <a:t>madde kapsamında yenilenebilir enerji kaynaklarından elektrik enerjisi üreten gerçek ve tüzel kişiler; </a:t>
            </a:r>
            <a:r>
              <a:rPr lang="tr-TR" sz="1600" b="1" u="sng" dirty="0"/>
              <a:t>ihtiyaçlarının üzerinde ürettikleri elektrik enerjisini </a:t>
            </a:r>
            <a:r>
              <a:rPr lang="tr-TR" sz="1600" i="1" dirty="0"/>
              <a:t>dağıtım sistemine vermeleri halinde, </a:t>
            </a:r>
            <a:r>
              <a:rPr lang="tr-TR" sz="1600" b="1" u="sng" dirty="0"/>
              <a:t>I sayılı Cetveldeki fiyatlardan on yıl süre ile </a:t>
            </a:r>
            <a:r>
              <a:rPr lang="tr-TR" sz="1600" i="1" dirty="0"/>
              <a:t>faydalanabilir. Bu kapsamda dağıtım sistemine verilen elektrik enerjisinin perakende satış lisansını haiz ilgili dağıtım şirketi tarafından satın alınması zorunludur. İlgili şirketlerin bu madde gereğince satın aldıkları elektrik enerjisi, söz konusu dağıtım şirketlerce YEK Destekleme Mekanizması kapsamında üretilmiş ve sisteme verilmiş kabul edilir</a:t>
            </a:r>
            <a:r>
              <a:rPr lang="tr-TR" sz="1600" i="1" dirty="0" smtClean="0"/>
              <a:t>.</a:t>
            </a:r>
            <a:r>
              <a:rPr lang="tr-TR" sz="1600" dirty="0" smtClean="0"/>
              <a:t>”</a:t>
            </a:r>
          </a:p>
          <a:p>
            <a:r>
              <a:rPr lang="tr-TR" sz="1600" dirty="0" smtClean="0"/>
              <a:t>şeklinde hüküm altına alınmıştı.</a:t>
            </a:r>
          </a:p>
          <a:p>
            <a:endParaRPr lang="tr-TR" sz="1600"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400" dirty="0" smtClean="0">
                <a:solidFill>
                  <a:schemeClr val="tx1"/>
                </a:solidFill>
              </a:rPr>
              <a:t/>
            </a:r>
            <a:br>
              <a:rPr lang="tr-TR" sz="2400" dirty="0" smtClean="0">
                <a:solidFill>
                  <a:schemeClr val="tx1"/>
                </a:solidFill>
              </a:rPr>
            </a:br>
            <a:r>
              <a:rPr lang="tr-TR" sz="2400" dirty="0" smtClean="0">
                <a:solidFill>
                  <a:schemeClr val="tx1"/>
                </a:solidFill>
              </a:rPr>
              <a:t/>
            </a:r>
            <a:br>
              <a:rPr lang="tr-TR" sz="2400" dirty="0" smtClean="0">
                <a:solidFill>
                  <a:schemeClr val="tx1"/>
                </a:solidFill>
              </a:rPr>
            </a:br>
            <a:r>
              <a:rPr lang="tr-TR" sz="2400" dirty="0" smtClean="0">
                <a:solidFill>
                  <a:schemeClr val="tx1"/>
                </a:solidFill>
              </a:rPr>
              <a:t>Diğer Hükümler </a:t>
            </a:r>
            <a:br>
              <a:rPr lang="tr-TR" sz="2400" dirty="0" smtClean="0">
                <a:solidFill>
                  <a:schemeClr val="tx1"/>
                </a:solidFill>
              </a:rPr>
            </a:br>
            <a:r>
              <a:rPr lang="tr-TR" sz="2400" dirty="0" smtClean="0">
                <a:solidFill>
                  <a:schemeClr val="tx1"/>
                </a:solidFill>
              </a:rPr>
              <a:t/>
            </a:r>
            <a:br>
              <a:rPr lang="tr-TR" sz="2400" dirty="0" smtClean="0">
                <a:solidFill>
                  <a:schemeClr val="tx1"/>
                </a:solidFill>
              </a:rPr>
            </a:br>
            <a:r>
              <a:rPr lang="tr-TR" sz="2400" dirty="0" smtClean="0">
                <a:solidFill>
                  <a:schemeClr val="tx1"/>
                </a:solidFill>
              </a:rPr>
              <a:t/>
            </a:r>
            <a:br>
              <a:rPr lang="tr-TR" sz="2400" dirty="0" smtClean="0">
                <a:solidFill>
                  <a:schemeClr val="tx1"/>
                </a:solidFill>
              </a:rPr>
            </a:br>
            <a:endParaRPr lang="tr-TR" sz="2400" dirty="0">
              <a:solidFill>
                <a:schemeClr val="tx1"/>
              </a:solidFill>
            </a:endParaRPr>
          </a:p>
        </p:txBody>
      </p:sp>
      <p:sp>
        <p:nvSpPr>
          <p:cNvPr id="3" name="2 İçerik Yer Tutucusu"/>
          <p:cNvSpPr>
            <a:spLocks noGrp="1"/>
          </p:cNvSpPr>
          <p:nvPr>
            <p:ph idx="1"/>
          </p:nvPr>
        </p:nvSpPr>
        <p:spPr/>
        <p:txBody>
          <a:bodyPr/>
          <a:lstStyle/>
          <a:p>
            <a:pPr>
              <a:buNone/>
            </a:pPr>
            <a:r>
              <a:rPr lang="tr-TR" sz="1200" dirty="0" smtClean="0"/>
              <a:t>   	</a:t>
            </a:r>
            <a:r>
              <a:rPr lang="tr-TR" sz="1600" dirty="0" smtClean="0"/>
              <a:t>Orman </a:t>
            </a:r>
            <a:r>
              <a:rPr lang="tr-TR" sz="1600" dirty="0"/>
              <a:t>Kanununa göre </a:t>
            </a:r>
            <a:r>
              <a:rPr lang="tr-TR" sz="1600" b="1" i="1" u="sng" dirty="0"/>
              <a:t>orman sayılan alanlarda </a:t>
            </a:r>
            <a:r>
              <a:rPr lang="tr-TR" sz="1600" dirty="0"/>
              <a:t>5346 sayılı YEK Kanunu’nun 6/A maddesi uyarınca kurulacak </a:t>
            </a:r>
            <a:r>
              <a:rPr lang="tr-TR" sz="1600" b="1" i="1" u="sng" dirty="0"/>
              <a:t>lisanssız elektrik üretim tesislerinin kurulmasında kamu yararı </a:t>
            </a:r>
            <a:r>
              <a:rPr lang="tr-TR" sz="1600" dirty="0"/>
              <a:t>bulunup bulunmadığına Yönetmelik ve bu Tebliğ kapsamındaki yer tahsisine ilişkin başvuru üzerine </a:t>
            </a:r>
            <a:r>
              <a:rPr lang="tr-TR" sz="1600" b="1" i="1" u="sng" dirty="0"/>
              <a:t>Orman ve Su İşleri Bakanlığı’</a:t>
            </a:r>
            <a:r>
              <a:rPr lang="tr-TR" sz="1600" i="1" u="sng" dirty="0"/>
              <a:t>nca</a:t>
            </a:r>
            <a:r>
              <a:rPr lang="tr-TR" sz="1600" dirty="0"/>
              <a:t> karar verilebilir</a:t>
            </a:r>
            <a:r>
              <a:rPr lang="tr-TR" sz="1600" dirty="0" smtClean="0"/>
              <a:t>.	</a:t>
            </a:r>
            <a:r>
              <a:rPr lang="tr-TR" sz="1600" dirty="0" smtClean="0">
                <a:solidFill>
                  <a:srgbClr val="005C00"/>
                </a:solidFill>
              </a:rPr>
              <a:t> </a:t>
            </a:r>
          </a:p>
          <a:p>
            <a:pPr algn="just">
              <a:buNone/>
            </a:pPr>
            <a:r>
              <a:rPr lang="tr-TR" sz="1600" dirty="0" smtClean="0"/>
              <a:t>	Yönetmelik ve bu Tebliğ kapsamında kurulacak üretim tesislerinde kullanılacak YEK Kanununa </a:t>
            </a:r>
            <a:r>
              <a:rPr lang="tr-TR" sz="1600" b="1" i="1" u="sng" dirty="0" smtClean="0"/>
              <a:t>ekli II sayılı Cetvelde </a:t>
            </a:r>
            <a:r>
              <a:rPr lang="tr-TR" sz="1600" dirty="0" smtClean="0"/>
              <a:t>adı geçen mekanik ve/veya elektro-mekanik</a:t>
            </a:r>
            <a:r>
              <a:rPr lang="tr-TR" sz="1600" dirty="0" smtClean="0">
                <a:solidFill>
                  <a:srgbClr val="005C00"/>
                </a:solidFill>
              </a:rPr>
              <a:t> </a:t>
            </a:r>
            <a:r>
              <a:rPr lang="tr-TR" sz="1600" b="1" i="1" u="sng" dirty="0" smtClean="0"/>
              <a:t>aksamdan her birinin</a:t>
            </a:r>
            <a:r>
              <a:rPr lang="tr-TR" sz="1600" dirty="0" smtClean="0">
                <a:solidFill>
                  <a:srgbClr val="005C00"/>
                </a:solidFill>
              </a:rPr>
              <a:t>, </a:t>
            </a:r>
            <a:r>
              <a:rPr lang="tr-TR" sz="1600" dirty="0" smtClean="0"/>
              <a:t>ithalat tarihi baz alınarak, en fazla </a:t>
            </a:r>
            <a:r>
              <a:rPr lang="tr-TR" sz="1600" b="1" i="1" u="sng" dirty="0" smtClean="0"/>
              <a:t>önceki</a:t>
            </a:r>
            <a:r>
              <a:rPr lang="tr-TR" sz="1600" b="1" i="1" u="sng" dirty="0" smtClean="0">
                <a:solidFill>
                  <a:srgbClr val="005C00"/>
                </a:solidFill>
              </a:rPr>
              <a:t> </a:t>
            </a:r>
            <a:r>
              <a:rPr lang="tr-TR" sz="1600" b="1" i="1" u="sng" dirty="0" smtClean="0"/>
              <a:t>beş takvim yılında üretilmiş olması zorunludur</a:t>
            </a:r>
            <a:r>
              <a:rPr lang="tr-TR" sz="1600" b="1" i="1" u="sng" dirty="0" smtClean="0">
                <a:solidFill>
                  <a:srgbClr val="005C00"/>
                </a:solidFill>
              </a:rPr>
              <a:t>.</a:t>
            </a:r>
            <a:r>
              <a:rPr lang="tr-TR" sz="1600" b="1" i="1" u="sng" dirty="0" smtClean="0"/>
              <a:t> </a:t>
            </a:r>
          </a:p>
          <a:p>
            <a:endParaRPr lang="tr-TR" sz="1600" dirty="0" smtClean="0"/>
          </a:p>
          <a:p>
            <a:pPr>
              <a:buNone/>
            </a:pPr>
            <a:r>
              <a:rPr lang="tr-TR" sz="1600" dirty="0" smtClean="0"/>
              <a:t>	Yönetmelik ve bu Tebliğ kapsamında dağıtım sistemine </a:t>
            </a:r>
            <a:r>
              <a:rPr lang="tr-TR" sz="1600" b="1" i="1" u="sng" dirty="0" smtClean="0"/>
              <a:t>AG seviyesinden bağlı üretim tesislerinden beslenen ve üretim tesisi ile aynı yerde olan tüketim tesisleri için emre amade kapasite bedeli tahakkuk ettirilmez.</a:t>
            </a:r>
          </a:p>
          <a:p>
            <a:endParaRPr lang="tr-TR" sz="1600" dirty="0" smtClean="0"/>
          </a:p>
          <a:p>
            <a:pPr>
              <a:buNone/>
            </a:pPr>
            <a:r>
              <a:rPr lang="tr-TR" sz="1600" dirty="0" smtClean="0"/>
              <a:t>	Yönetmelik ve bu Tebliğ kapsamında dağıtım şirketlerince </a:t>
            </a:r>
            <a:r>
              <a:rPr lang="tr-TR" sz="1600" b="1" u="sng" dirty="0" smtClean="0"/>
              <a:t>bir sonraki yıl içinde tahsil edilebilecek başvuru bedeli</a:t>
            </a:r>
            <a:r>
              <a:rPr lang="tr-TR" sz="1600" b="1" dirty="0" smtClean="0"/>
              <a:t>,</a:t>
            </a:r>
            <a:r>
              <a:rPr lang="tr-TR" sz="1600" dirty="0" smtClean="0"/>
              <a:t> her yıl </a:t>
            </a:r>
            <a:r>
              <a:rPr lang="tr-TR" sz="1600" b="1" i="1" u="sng" dirty="0" smtClean="0"/>
              <a:t>31 Aralık tarihine </a:t>
            </a:r>
            <a:r>
              <a:rPr lang="tr-TR" sz="1600" dirty="0" smtClean="0"/>
              <a:t>kadar </a:t>
            </a:r>
            <a:r>
              <a:rPr lang="tr-TR" sz="1600" b="1" i="1" u="sng" dirty="0" smtClean="0"/>
              <a:t>Kurul tarafından </a:t>
            </a:r>
            <a:r>
              <a:rPr lang="tr-TR" sz="1600" dirty="0" smtClean="0"/>
              <a:t>belirlenir.</a:t>
            </a:r>
          </a:p>
          <a:p>
            <a:pPr>
              <a:buNone/>
            </a:pPr>
            <a:endParaRPr lang="tr-TR" sz="1200" dirty="0" smtClean="0"/>
          </a:p>
          <a:p>
            <a:pPr>
              <a:buNone/>
            </a:pPr>
            <a:r>
              <a:rPr lang="tr-TR" sz="1200" dirty="0" smtClean="0"/>
              <a:t>	</a:t>
            </a:r>
          </a:p>
          <a:p>
            <a:pPr algn="just">
              <a:buNone/>
            </a:pPr>
            <a:endParaRPr lang="tr-TR" sz="1200" dirty="0" smtClean="0"/>
          </a:p>
          <a:p>
            <a:pPr algn="just">
              <a:buNone/>
            </a:pPr>
            <a:r>
              <a:rPr lang="tr-TR" sz="1200" dirty="0" smtClean="0"/>
              <a:t>	</a:t>
            </a:r>
            <a:endParaRPr lang="tr-TR" sz="12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a:xfrm>
            <a:off x="685800" y="228600"/>
            <a:ext cx="7848600" cy="628631"/>
          </a:xfrm>
        </p:spPr>
        <p:txBody>
          <a:bodyPr/>
          <a:lstStyle/>
          <a:p>
            <a:r>
              <a:rPr lang="tr-TR" sz="2400" dirty="0" smtClean="0">
                <a:solidFill>
                  <a:schemeClr val="tx1"/>
                </a:solidFill>
              </a:rPr>
              <a:t>  YEK Kanunun I Sayılı Cetvel</a:t>
            </a:r>
            <a:endParaRPr lang="tr-TR" sz="2400" dirty="0">
              <a:solidFill>
                <a:schemeClr val="tx1"/>
              </a:solidFill>
            </a:endParaRPr>
          </a:p>
        </p:txBody>
      </p:sp>
      <p:sp>
        <p:nvSpPr>
          <p:cNvPr id="6" name="5 İçerik Yer Tutucusu"/>
          <p:cNvSpPr>
            <a:spLocks noGrp="1"/>
          </p:cNvSpPr>
          <p:nvPr>
            <p:ph idx="1"/>
          </p:nvPr>
        </p:nvSpPr>
        <p:spPr>
          <a:xfrm>
            <a:off x="571472" y="1214422"/>
            <a:ext cx="8086724" cy="5181600"/>
          </a:xfrm>
        </p:spPr>
        <p:txBody>
          <a:bodyPr/>
          <a:lstStyle/>
          <a:p>
            <a:pPr algn="ctr">
              <a:buNone/>
            </a:pPr>
            <a:r>
              <a:rPr lang="tr-TR" sz="1800" b="1" dirty="0" smtClean="0"/>
              <a:t> </a:t>
            </a:r>
          </a:p>
          <a:p>
            <a:pPr algn="ctr">
              <a:buNone/>
            </a:pPr>
            <a:r>
              <a:rPr lang="tr-TR" sz="1800" b="1" dirty="0" smtClean="0"/>
              <a:t> </a:t>
            </a:r>
            <a:endParaRPr lang="tr-TR" sz="1800" dirty="0" smtClean="0"/>
          </a:p>
          <a:p>
            <a:pPr>
              <a:buNone/>
            </a:pPr>
            <a:r>
              <a:rPr lang="tr-TR" sz="1800" b="1" dirty="0" err="1" smtClean="0"/>
              <a:t>YEK’e</a:t>
            </a:r>
            <a:r>
              <a:rPr lang="tr-TR" sz="1800" b="1" dirty="0" smtClean="0"/>
              <a:t> Dayalı Tesis Tipi 				Uygulanacak Fiyatlar </a:t>
            </a:r>
          </a:p>
          <a:p>
            <a:pPr>
              <a:buNone/>
            </a:pPr>
            <a:r>
              <a:rPr lang="tr-TR" sz="1800" b="1" dirty="0" smtClean="0"/>
              <a:t>							        (ABD $¢/</a:t>
            </a:r>
            <a:r>
              <a:rPr lang="tr-TR" sz="1800" b="1" dirty="0" err="1" smtClean="0"/>
              <a:t>kWh</a:t>
            </a:r>
            <a:r>
              <a:rPr lang="tr-TR" sz="1800" b="1" dirty="0" smtClean="0"/>
              <a:t>)</a:t>
            </a:r>
          </a:p>
          <a:p>
            <a:pPr>
              <a:buNone/>
            </a:pPr>
            <a:r>
              <a:rPr lang="tr-TR" sz="2000" b="1" dirty="0" smtClean="0"/>
              <a:t>Hidroelektrik 						  7,3</a:t>
            </a:r>
          </a:p>
          <a:p>
            <a:pPr>
              <a:buNone/>
            </a:pPr>
            <a:endParaRPr lang="tr-TR" sz="2000" b="1" dirty="0" smtClean="0"/>
          </a:p>
          <a:p>
            <a:pPr>
              <a:buNone/>
            </a:pPr>
            <a:r>
              <a:rPr lang="tr-TR" sz="2000" b="1" dirty="0" smtClean="0"/>
              <a:t>Rüzgar 						  7,3</a:t>
            </a:r>
          </a:p>
          <a:p>
            <a:pPr>
              <a:buNone/>
            </a:pPr>
            <a:endParaRPr lang="tr-TR" sz="2000" b="1" dirty="0" smtClean="0"/>
          </a:p>
          <a:p>
            <a:pPr>
              <a:buNone/>
            </a:pPr>
            <a:r>
              <a:rPr lang="tr-TR" sz="2000" b="1" dirty="0" smtClean="0"/>
              <a:t>Jeotermal			  			10,5</a:t>
            </a:r>
          </a:p>
          <a:p>
            <a:pPr>
              <a:buNone/>
            </a:pPr>
            <a:endParaRPr lang="tr-TR" sz="2000" b="1" dirty="0" smtClean="0"/>
          </a:p>
          <a:p>
            <a:pPr>
              <a:buNone/>
            </a:pPr>
            <a:r>
              <a:rPr lang="tr-TR" sz="2000" b="1" dirty="0" err="1" smtClean="0"/>
              <a:t>Biyokütleye</a:t>
            </a:r>
            <a:r>
              <a:rPr lang="tr-TR" sz="2000" b="1" dirty="0" smtClean="0"/>
              <a:t> (çöp gazı dahil)				13,3</a:t>
            </a:r>
          </a:p>
          <a:p>
            <a:pPr>
              <a:buNone/>
            </a:pPr>
            <a:endParaRPr lang="tr-TR" sz="2000" b="1" dirty="0" smtClean="0"/>
          </a:p>
          <a:p>
            <a:pPr>
              <a:buNone/>
            </a:pPr>
            <a:r>
              <a:rPr lang="tr-TR" sz="2000" b="1" dirty="0" smtClean="0"/>
              <a:t>Güneş  						13,3</a:t>
            </a:r>
          </a:p>
          <a:p>
            <a:pPr>
              <a:buNone/>
            </a:pPr>
            <a:endParaRPr lang="tr-TR" sz="1600" dirty="0" smtClean="0"/>
          </a:p>
          <a:p>
            <a:pPr>
              <a:buNone/>
            </a:pPr>
            <a:r>
              <a:rPr lang="tr-TR" sz="1600" b="1" dirty="0" smtClean="0"/>
              <a:t>   	</a:t>
            </a:r>
            <a:endParaRPr lang="tr-TR" sz="16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chemeClr val="tx1"/>
                </a:solidFill>
              </a:rPr>
              <a:t>MEVCUT DURUM</a:t>
            </a:r>
            <a:endParaRPr lang="tr-TR" dirty="0"/>
          </a:p>
        </p:txBody>
      </p:sp>
      <p:sp>
        <p:nvSpPr>
          <p:cNvPr id="3" name="İçerik Yer Tutucusu 2"/>
          <p:cNvSpPr>
            <a:spLocks noGrp="1"/>
          </p:cNvSpPr>
          <p:nvPr>
            <p:ph idx="1"/>
          </p:nvPr>
        </p:nvSpPr>
        <p:spPr>
          <a:xfrm>
            <a:off x="457200" y="1484784"/>
            <a:ext cx="8229600" cy="2808312"/>
          </a:xfrm>
        </p:spPr>
        <p:txBody>
          <a:bodyPr/>
          <a:lstStyle/>
          <a:p>
            <a:pPr marL="0" indent="0" algn="just">
              <a:buNone/>
            </a:pPr>
            <a:r>
              <a:rPr lang="tr-TR" sz="2400" dirty="0" smtClean="0"/>
              <a:t>HES </a:t>
            </a:r>
            <a:r>
              <a:rPr lang="tr-TR" sz="2400" dirty="0"/>
              <a:t>başvuruları hususunda; DSİ tarafından “su kullanım hakkı anlaşmasında lisanssız üretime ilişkin değişiklik henüz gerçekleştirilemediği için il özel idarelerince başvuru </a:t>
            </a:r>
            <a:r>
              <a:rPr lang="tr-TR" sz="2400" dirty="0" smtClean="0"/>
              <a:t>alınamayacağı hususu</a:t>
            </a:r>
            <a:r>
              <a:rPr lang="tr-TR" sz="2400" dirty="0"/>
              <a:t>; </a:t>
            </a:r>
            <a:r>
              <a:rPr lang="tr-TR" sz="2400" dirty="0" smtClean="0"/>
              <a:t>Kurumumuzca </a:t>
            </a:r>
            <a:r>
              <a:rPr lang="tr-TR" sz="2400" dirty="0"/>
              <a:t>İçişleri Bakanlığı Mahalli İdareler Genel Müdürlüğü’ne </a:t>
            </a:r>
            <a:r>
              <a:rPr lang="tr-TR" sz="2400" dirty="0" smtClean="0"/>
              <a:t>yazılı olarak bildirilmiş ve </a:t>
            </a:r>
            <a:r>
              <a:rPr lang="tr-TR" sz="2400" dirty="0"/>
              <a:t>Genel Müdürlük konu hakkında 81 il valiliğine mevzuata uygun hareket edilmesi yönünde </a:t>
            </a:r>
            <a:r>
              <a:rPr lang="tr-TR" sz="2400" dirty="0" smtClean="0"/>
              <a:t>yazılı talimat vermiştir.</a:t>
            </a:r>
            <a:endParaRPr lang="tr-TR" dirty="0"/>
          </a:p>
        </p:txBody>
      </p:sp>
      <p:sp>
        <p:nvSpPr>
          <p:cNvPr id="4" name="Slayt Numarası Yer Tutucusu 3"/>
          <p:cNvSpPr>
            <a:spLocks noGrp="1"/>
          </p:cNvSpPr>
          <p:nvPr>
            <p:ph type="sldNum" sz="quarter" idx="12"/>
          </p:nvPr>
        </p:nvSpPr>
        <p:spPr/>
        <p:txBody>
          <a:bodyPr/>
          <a:lstStyle/>
          <a:p>
            <a:pPr>
              <a:defRPr/>
            </a:pPr>
            <a:fld id="{3AF5BA59-C813-47DD-BAE8-D97EED0BDE5D}" type="slidenum">
              <a:rPr lang="en-US" smtClean="0"/>
              <a:pPr>
                <a:defRPr/>
              </a:pPr>
              <a:t>42</a:t>
            </a:fld>
            <a:endParaRPr lang="en-US"/>
          </a:p>
        </p:txBody>
      </p:sp>
    </p:spTree>
    <p:extLst>
      <p:ext uri="{BB962C8B-B14F-4D97-AF65-F5344CB8AC3E}">
        <p14:creationId xmlns:p14="http://schemas.microsoft.com/office/powerpoint/2010/main" val="5181816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chemeClr val="tx1"/>
                </a:solidFill>
              </a:rPr>
              <a:t>BAZI HATIRLATMALAR</a:t>
            </a:r>
            <a:endParaRPr lang="tr-TR" dirty="0"/>
          </a:p>
        </p:txBody>
      </p:sp>
      <p:sp>
        <p:nvSpPr>
          <p:cNvPr id="3" name="İçerik Yer Tutucusu 2"/>
          <p:cNvSpPr>
            <a:spLocks noGrp="1"/>
          </p:cNvSpPr>
          <p:nvPr>
            <p:ph idx="1"/>
          </p:nvPr>
        </p:nvSpPr>
        <p:spPr/>
        <p:txBody>
          <a:bodyPr/>
          <a:lstStyle/>
          <a:p>
            <a:pPr marL="0" indent="0" algn="just">
              <a:buNone/>
            </a:pPr>
            <a:endParaRPr lang="tr-TR" sz="2000" b="1" dirty="0" smtClean="0"/>
          </a:p>
          <a:p>
            <a:pPr marL="0" indent="0" algn="just">
              <a:buNone/>
            </a:pPr>
            <a:r>
              <a:rPr lang="tr-TR" sz="2000" b="1" dirty="0" smtClean="0"/>
              <a:t>Elektrik </a:t>
            </a:r>
            <a:r>
              <a:rPr lang="tr-TR" sz="2000" b="1" dirty="0"/>
              <a:t>Tesisleri Proje Yönetmeliği’nin “Proje onayı bulunmayan tesisler” başlıklı 21üçüncü fıkrasında; </a:t>
            </a:r>
            <a:endParaRPr lang="tr-TR" sz="2000" b="1" dirty="0" smtClean="0"/>
          </a:p>
          <a:p>
            <a:pPr marL="0" indent="0" algn="just">
              <a:buNone/>
            </a:pPr>
            <a:r>
              <a:rPr lang="tr-TR" sz="2000" b="1" i="1" dirty="0" smtClean="0"/>
              <a:t>“</a:t>
            </a:r>
            <a:r>
              <a:rPr lang="tr-TR" sz="2000" i="1" dirty="0"/>
              <a:t>Proje onayı yapılmadan kurulan tesislerin </a:t>
            </a:r>
            <a:r>
              <a:rPr lang="tr-TR" sz="2000" i="1" dirty="0" smtClean="0"/>
              <a:t>işletilmesi </a:t>
            </a:r>
            <a:r>
              <a:rPr lang="tr-TR" sz="2000" i="1" dirty="0"/>
              <a:t>yasaktır. Bu gibi tesisler tespit edilmeleri durumunda Bakanlıkça görevlendirilecek veya yetkilendirilecek kimseler tarafından mühürlenerek inşaatları, montajları, çalıştırılması önlenir. Bakanlık gerekli görürse bu tesislerin sistemden beslenmesini önleyici tedbirler de alır veya aldırır.”</a:t>
            </a:r>
          </a:p>
          <a:p>
            <a:pPr marL="0" indent="0">
              <a:buNone/>
            </a:pPr>
            <a:endParaRPr lang="tr-TR" dirty="0"/>
          </a:p>
        </p:txBody>
      </p:sp>
      <p:sp>
        <p:nvSpPr>
          <p:cNvPr id="4" name="Slayt Numarası Yer Tutucusu 3"/>
          <p:cNvSpPr>
            <a:spLocks noGrp="1"/>
          </p:cNvSpPr>
          <p:nvPr>
            <p:ph type="sldNum" sz="quarter" idx="12"/>
          </p:nvPr>
        </p:nvSpPr>
        <p:spPr/>
        <p:txBody>
          <a:bodyPr/>
          <a:lstStyle/>
          <a:p>
            <a:pPr>
              <a:defRPr/>
            </a:pPr>
            <a:fld id="{3AF5BA59-C813-47DD-BAE8-D97EED0BDE5D}" type="slidenum">
              <a:rPr lang="en-US" smtClean="0"/>
              <a:pPr>
                <a:defRPr/>
              </a:pPr>
              <a:t>43</a:t>
            </a:fld>
            <a:endParaRPr lang="en-US"/>
          </a:p>
        </p:txBody>
      </p:sp>
    </p:spTree>
    <p:extLst>
      <p:ext uri="{BB962C8B-B14F-4D97-AF65-F5344CB8AC3E}">
        <p14:creationId xmlns:p14="http://schemas.microsoft.com/office/powerpoint/2010/main" val="18431821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tx1"/>
                </a:solidFill>
              </a:rPr>
              <a:t>BAZI HATIRLATMLAR</a:t>
            </a:r>
            <a:endParaRPr lang="tr-TR" dirty="0">
              <a:solidFill>
                <a:schemeClr val="tx1"/>
              </a:solidFill>
            </a:endParaRPr>
          </a:p>
        </p:txBody>
      </p:sp>
      <p:sp>
        <p:nvSpPr>
          <p:cNvPr id="3" name="İçerik Yer Tutucusu 2"/>
          <p:cNvSpPr>
            <a:spLocks noGrp="1"/>
          </p:cNvSpPr>
          <p:nvPr>
            <p:ph idx="1"/>
          </p:nvPr>
        </p:nvSpPr>
        <p:spPr/>
        <p:txBody>
          <a:bodyPr/>
          <a:lstStyle/>
          <a:p>
            <a:pPr marL="0" indent="0">
              <a:buNone/>
            </a:pPr>
            <a:endParaRPr lang="tr-TR" sz="2000" b="1" dirty="0" smtClean="0"/>
          </a:p>
          <a:p>
            <a:pPr marL="0" indent="0">
              <a:buNone/>
            </a:pPr>
            <a:r>
              <a:rPr lang="tr-TR" sz="2000" b="1" dirty="0" smtClean="0"/>
              <a:t>Lisanssız </a:t>
            </a:r>
            <a:r>
              <a:rPr lang="tr-TR" sz="2000" b="1" dirty="0"/>
              <a:t>üretim </a:t>
            </a:r>
            <a:r>
              <a:rPr lang="tr-TR" sz="2000" b="1" dirty="0" smtClean="0"/>
              <a:t>Yönetmeliğinin 29 </a:t>
            </a:r>
            <a:r>
              <a:rPr lang="tr-TR" sz="2000" b="1" dirty="0"/>
              <a:t>uncu maddesinin dördüncü fıkrası; </a:t>
            </a:r>
            <a:endParaRPr lang="tr-TR" sz="2000" b="1" dirty="0" smtClean="0"/>
          </a:p>
          <a:p>
            <a:pPr marL="0" indent="0">
              <a:buNone/>
            </a:pPr>
            <a:endParaRPr lang="tr-TR" sz="2000" b="1" dirty="0" smtClean="0"/>
          </a:p>
          <a:p>
            <a:pPr marL="0" indent="0" algn="just">
              <a:buNone/>
            </a:pPr>
            <a:r>
              <a:rPr lang="tr-TR" sz="2000" b="1" i="1" dirty="0" smtClean="0"/>
              <a:t>“</a:t>
            </a:r>
            <a:r>
              <a:rPr lang="tr-TR" sz="2000" i="1" dirty="0"/>
              <a:t>Bu Yönetmelik hükümlerine aykırı hareket eden gerçek veya tüzel kişi, ilgisine göre dağıtım şirketi veya görevli perakende satış şirketi tarafından ihtar edilerek aykırılığın giderilmesi için kendisine 15 günden az olmamak kaydıyla makul bir süre verilir. Verilen süre zarfında da aykırılığın giderilmemesi durumunda, bu kişinin sisteme elektrik enerjisi vermesi, tüketim tesisinin sistemden enerji çekmesine engel olmayacak biçimde doğrudan veya görevli perakende satış şirketinin bildirimi üzerine dağıtım şirketi tarafından engellenebilir.”</a:t>
            </a:r>
            <a:endParaRPr lang="tr-TR" sz="2000" dirty="0"/>
          </a:p>
        </p:txBody>
      </p:sp>
      <p:sp>
        <p:nvSpPr>
          <p:cNvPr id="4" name="Slayt Numarası Yer Tutucusu 3"/>
          <p:cNvSpPr>
            <a:spLocks noGrp="1"/>
          </p:cNvSpPr>
          <p:nvPr>
            <p:ph type="sldNum" sz="quarter" idx="12"/>
          </p:nvPr>
        </p:nvSpPr>
        <p:spPr/>
        <p:txBody>
          <a:bodyPr/>
          <a:lstStyle/>
          <a:p>
            <a:pPr>
              <a:defRPr/>
            </a:pPr>
            <a:fld id="{3AF5BA59-C813-47DD-BAE8-D97EED0BDE5D}" type="slidenum">
              <a:rPr lang="en-US" smtClean="0"/>
              <a:pPr>
                <a:defRPr/>
              </a:pPr>
              <a:t>44</a:t>
            </a:fld>
            <a:endParaRPr lang="en-US"/>
          </a:p>
        </p:txBody>
      </p:sp>
    </p:spTree>
    <p:extLst>
      <p:ext uri="{BB962C8B-B14F-4D97-AF65-F5344CB8AC3E}">
        <p14:creationId xmlns:p14="http://schemas.microsoft.com/office/powerpoint/2010/main" val="17470419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rPr>
              <a:t>Lisanssız Üretim - Erişim</a:t>
            </a:r>
            <a:endParaRPr lang="tr-TR" dirty="0">
              <a:solidFill>
                <a:schemeClr val="tx1"/>
              </a:solidFill>
            </a:endParaRPr>
          </a:p>
        </p:txBody>
      </p:sp>
      <p:sp>
        <p:nvSpPr>
          <p:cNvPr id="3" name="2 İçerik Yer Tutucusu"/>
          <p:cNvSpPr>
            <a:spLocks noGrp="1"/>
          </p:cNvSpPr>
          <p:nvPr>
            <p:ph idx="1"/>
          </p:nvPr>
        </p:nvSpPr>
        <p:spPr/>
        <p:txBody>
          <a:bodyPr/>
          <a:lstStyle/>
          <a:p>
            <a:endParaRPr lang="tr-TR" sz="2000" dirty="0" smtClean="0"/>
          </a:p>
          <a:p>
            <a:endParaRPr lang="tr-TR" sz="2000" dirty="0" smtClean="0"/>
          </a:p>
          <a:p>
            <a:endParaRPr lang="tr-TR" sz="2000" dirty="0" smtClean="0"/>
          </a:p>
          <a:p>
            <a:r>
              <a:rPr lang="tr-TR" sz="2000" dirty="0" smtClean="0"/>
              <a:t>http://www.</a:t>
            </a:r>
            <a:r>
              <a:rPr lang="tr-TR" sz="2000" dirty="0" err="1" smtClean="0"/>
              <a:t>epdk</a:t>
            </a:r>
            <a:r>
              <a:rPr lang="tr-TR" sz="2000" dirty="0" smtClean="0"/>
              <a:t>.</a:t>
            </a:r>
            <a:r>
              <a:rPr lang="tr-TR" sz="2000" dirty="0" err="1" smtClean="0"/>
              <a:t>org.tr</a:t>
            </a:r>
            <a:r>
              <a:rPr lang="tr-TR" sz="2000" dirty="0" smtClean="0"/>
              <a:t>/</a:t>
            </a:r>
            <a:r>
              <a:rPr lang="tr-TR" sz="2000" dirty="0" err="1" smtClean="0"/>
              <a:t>index</a:t>
            </a:r>
            <a:r>
              <a:rPr lang="tr-TR" sz="2000" dirty="0" smtClean="0"/>
              <a:t>.</a:t>
            </a:r>
            <a:r>
              <a:rPr lang="tr-TR" sz="2000" dirty="0" err="1" smtClean="0"/>
              <a:t>php</a:t>
            </a:r>
            <a:r>
              <a:rPr lang="tr-TR" sz="2000" dirty="0" smtClean="0"/>
              <a:t>/elektrik-</a:t>
            </a:r>
            <a:r>
              <a:rPr lang="tr-TR" sz="2000" dirty="0" err="1" smtClean="0"/>
              <a:t>piyasasi</a:t>
            </a:r>
            <a:r>
              <a:rPr lang="tr-TR" sz="2000" dirty="0" smtClean="0"/>
              <a:t>/</a:t>
            </a:r>
            <a:r>
              <a:rPr lang="tr-TR" sz="2000" dirty="0" err="1" smtClean="0"/>
              <a:t>lisanssiz</a:t>
            </a:r>
            <a:r>
              <a:rPr lang="tr-TR" sz="2000" dirty="0" smtClean="0"/>
              <a:t>-</a:t>
            </a:r>
            <a:r>
              <a:rPr lang="tr-TR" sz="2000" dirty="0" err="1" smtClean="0"/>
              <a:t>uretim</a:t>
            </a:r>
            <a:endParaRPr lang="tr-TR" sz="20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algn="ctr">
              <a:buNone/>
            </a:pPr>
            <a:endParaRPr lang="tr-TR" sz="3600" dirty="0" smtClean="0"/>
          </a:p>
          <a:p>
            <a:pPr algn="ctr">
              <a:buNone/>
            </a:pPr>
            <a:endParaRPr lang="tr-TR" sz="3600" dirty="0" smtClean="0"/>
          </a:p>
          <a:p>
            <a:pPr algn="ctr">
              <a:buNone/>
            </a:pPr>
            <a:r>
              <a:rPr lang="tr-TR" sz="8000" i="1" dirty="0" smtClean="0">
                <a:latin typeface="Brush Script MT" pitchFamily="66" charset="0"/>
              </a:rPr>
              <a:t>Teşekkürler</a:t>
            </a:r>
          </a:p>
          <a:p>
            <a:pPr algn="ctr">
              <a:buNone/>
            </a:pPr>
            <a:r>
              <a:rPr lang="tr-TR" sz="3600" i="1" dirty="0" smtClean="0"/>
              <a:t>Cemal ÇELİK</a:t>
            </a:r>
          </a:p>
          <a:p>
            <a:pPr algn="ctr">
              <a:buNone/>
            </a:pPr>
            <a:r>
              <a:rPr lang="tr-TR" sz="3600" dirty="0" err="1" smtClean="0"/>
              <a:t>ccelik</a:t>
            </a:r>
            <a:r>
              <a:rPr lang="tr-TR" sz="3600" dirty="0" smtClean="0"/>
              <a:t>@</a:t>
            </a:r>
            <a:r>
              <a:rPr lang="tr-TR" sz="3600" dirty="0" err="1" smtClean="0"/>
              <a:t>epdk</a:t>
            </a:r>
            <a:r>
              <a:rPr lang="tr-TR" sz="3600" dirty="0" smtClean="0"/>
              <a:t>.</a:t>
            </a:r>
            <a:r>
              <a:rPr lang="tr-TR" sz="3600" dirty="0" err="1" smtClean="0"/>
              <a:t>org.tr</a:t>
            </a:r>
            <a:endParaRPr lang="tr-TR" sz="3600" dirty="0"/>
          </a:p>
        </p:txBody>
      </p:sp>
      <p:sp>
        <p:nvSpPr>
          <p:cNvPr id="4" name="3 Slayt Numarası Yer Tutucusu"/>
          <p:cNvSpPr>
            <a:spLocks noGrp="1"/>
          </p:cNvSpPr>
          <p:nvPr>
            <p:ph type="sldNum" sz="quarter" idx="12"/>
          </p:nvPr>
        </p:nvSpPr>
        <p:spPr/>
        <p:txBody>
          <a:bodyPr/>
          <a:lstStyle/>
          <a:p>
            <a:pPr>
              <a:defRPr/>
            </a:pPr>
            <a:fld id="{3AF5BA59-C813-47DD-BAE8-D97EED0BDE5D}" type="slidenum">
              <a:rPr lang="en-US" smtClean="0"/>
              <a:pPr>
                <a:defRPr/>
              </a:pPr>
              <a:t>46</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idx="1"/>
          </p:nvPr>
        </p:nvSpPr>
        <p:spPr/>
        <p:txBody>
          <a:bodyPr/>
          <a:lstStyle/>
          <a:p>
            <a:pPr algn="just">
              <a:buNone/>
            </a:pPr>
            <a:r>
              <a:rPr lang="tr-TR" sz="1600" dirty="0" smtClean="0"/>
              <a:t>	</a:t>
            </a:r>
          </a:p>
          <a:p>
            <a:pPr algn="just">
              <a:buNone/>
            </a:pPr>
            <a:r>
              <a:rPr lang="tr-TR" sz="1600" b="1" i="1" dirty="0" smtClean="0"/>
              <a:t>	</a:t>
            </a:r>
            <a:r>
              <a:rPr lang="tr-TR" sz="1800" i="1" dirty="0" smtClean="0"/>
              <a:t>Bu düzenlemelere paralel olarak </a:t>
            </a:r>
            <a:r>
              <a:rPr lang="tr-TR" sz="1800" b="1" i="1" u="sng" dirty="0" smtClean="0"/>
              <a:t>21/07/2011</a:t>
            </a:r>
            <a:r>
              <a:rPr lang="tr-TR" sz="1800" i="1" dirty="0" smtClean="0"/>
              <a:t> tarihli ve 28001 sayılı Resmi Gazete’de “Elektrik Piyasasında Lisanssız Elektrik Üretimine İlişkin </a:t>
            </a:r>
            <a:r>
              <a:rPr lang="tr-TR" sz="1800" b="1" i="1" u="sng" dirty="0" smtClean="0"/>
              <a:t>Yönetmelik”</a:t>
            </a:r>
            <a:r>
              <a:rPr lang="tr-TR" sz="1800" i="1" dirty="0" smtClean="0"/>
              <a:t> yayımlanmıştır.</a:t>
            </a:r>
          </a:p>
          <a:p>
            <a:pPr algn="just">
              <a:buNone/>
            </a:pPr>
            <a:endParaRPr lang="tr-TR" sz="1800" dirty="0" smtClean="0"/>
          </a:p>
          <a:p>
            <a:pPr algn="just">
              <a:buNone/>
            </a:pPr>
            <a:r>
              <a:rPr lang="tr-TR" sz="1800" dirty="0" smtClean="0"/>
              <a:t>	Yönetmelikte yer verilmeyen teknik ve idari usuller,  </a:t>
            </a:r>
            <a:r>
              <a:rPr lang="tr-TR" sz="1800" b="1" i="1" u="sng" dirty="0" smtClean="0"/>
              <a:t>10/03/2012</a:t>
            </a:r>
            <a:r>
              <a:rPr lang="tr-TR" sz="1800" dirty="0" smtClean="0"/>
              <a:t> tarihli ve 28229 sayılı Resmi Gazete’de yayımlanan “</a:t>
            </a:r>
            <a:r>
              <a:rPr lang="tr-TR" sz="1800" i="1" dirty="0" smtClean="0"/>
              <a:t>Elektrik Piyasasında Lisanssız Elektrik Üretimine İlişkin Yönetmeliğin Uygulanmasına Dair </a:t>
            </a:r>
            <a:r>
              <a:rPr lang="tr-TR" sz="1800" b="1" i="1" u="sng" dirty="0" smtClean="0"/>
              <a:t>Tebliğ</a:t>
            </a:r>
            <a:r>
              <a:rPr lang="tr-TR" sz="1800" u="sng" dirty="0" smtClean="0"/>
              <a:t>”</a:t>
            </a:r>
            <a:r>
              <a:rPr lang="tr-TR" sz="1800" dirty="0" smtClean="0"/>
              <a:t> ile düzenlenmiştir.</a:t>
            </a:r>
          </a:p>
          <a:p>
            <a:endParaRPr lang="tr-TR" sz="1600" dirty="0" smtClean="0"/>
          </a:p>
          <a:p>
            <a:pPr>
              <a:buNone/>
            </a:pPr>
            <a:endParaRPr lang="tr-TR" sz="1600" dirty="0" smtClean="0"/>
          </a:p>
        </p:txBody>
      </p:sp>
      <p:sp>
        <p:nvSpPr>
          <p:cNvPr id="6147" name="3 Slayt Numarası Yer Tutucusu"/>
          <p:cNvSpPr>
            <a:spLocks noGrp="1"/>
          </p:cNvSpPr>
          <p:nvPr>
            <p:ph type="sldNum" sz="quarter" idx="12"/>
          </p:nvPr>
        </p:nvSpPr>
        <p:spPr>
          <a:noFill/>
        </p:spPr>
        <p:txBody>
          <a:bodyPr/>
          <a:lstStyle/>
          <a:p>
            <a:fld id="{7C4365C5-5AD0-4D00-9AC5-1829BC07E81B}" type="slidenum">
              <a:rPr lang="en-US" smtClean="0"/>
              <a:pPr/>
              <a:t>5</a:t>
            </a:fld>
            <a:endParaRPr lang="en-US" smtClean="0"/>
          </a:p>
        </p:txBody>
      </p:sp>
      <p:sp>
        <p:nvSpPr>
          <p:cNvPr id="7" name="6 Başlık"/>
          <p:cNvSpPr>
            <a:spLocks noGrp="1"/>
          </p:cNvSpPr>
          <p:nvPr>
            <p:ph type="title"/>
          </p:nvPr>
        </p:nvSpPr>
        <p:spPr/>
        <p:txBody>
          <a:bodyPr/>
          <a:lstStyle/>
          <a:p>
            <a:r>
              <a:rPr lang="tr-TR" sz="2400" dirty="0">
                <a:solidFill>
                  <a:schemeClr val="tx1"/>
                </a:solidFill>
              </a:rPr>
              <a:t>Lisanssız Üretim Sürecinin Gelişimi</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dirty="0" smtClean="0">
                <a:solidFill>
                  <a:schemeClr val="tx1"/>
                </a:solidFill>
              </a:rPr>
              <a:t>Mevcut Durum - Başvurular</a:t>
            </a:r>
            <a:endParaRPr lang="tr-TR" sz="2400" dirty="0">
              <a:solidFill>
                <a:schemeClr val="tx1"/>
              </a:solidFill>
            </a:endParaRP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2289998777"/>
              </p:ext>
            </p:extLst>
          </p:nvPr>
        </p:nvGraphicFramePr>
        <p:xfrm>
          <a:off x="1566227" y="2828544"/>
          <a:ext cx="6011545" cy="1962912"/>
        </p:xfrm>
        <a:graphic>
          <a:graphicData uri="http://schemas.openxmlformats.org/drawingml/2006/table">
            <a:tbl>
              <a:tblPr firstRow="1" firstCol="1" bandRow="1">
                <a:tableStyleId>{5C22544A-7EE6-4342-B048-85BDC9FD1C3A}</a:tableStyleId>
              </a:tblPr>
              <a:tblGrid>
                <a:gridCol w="1779270"/>
                <a:gridCol w="2162175"/>
                <a:gridCol w="2070100"/>
              </a:tblGrid>
              <a:tr h="0">
                <a:tc>
                  <a:txBody>
                    <a:bodyPr/>
                    <a:lstStyle/>
                    <a:p>
                      <a:pPr algn="ctr">
                        <a:lnSpc>
                          <a:spcPct val="115000"/>
                        </a:lnSpc>
                        <a:spcAft>
                          <a:spcPts val="0"/>
                        </a:spcAft>
                      </a:pPr>
                      <a:r>
                        <a:rPr lang="tr-TR" sz="1400" dirty="0">
                          <a:effectLst/>
                        </a:rPr>
                        <a:t>KAYNAK</a:t>
                      </a:r>
                      <a:endParaRPr lang="tr-T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400">
                          <a:effectLst/>
                        </a:rPr>
                        <a:t>OLUMLU BAŞVURU ADEDİ</a:t>
                      </a:r>
                      <a:endParaRPr lang="tr-TR"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400">
                          <a:effectLst/>
                        </a:rPr>
                        <a:t>KURULU GÜÇ( MW)</a:t>
                      </a:r>
                      <a:endParaRPr lang="tr-TR" sz="1100">
                        <a:effectLst/>
                        <a:latin typeface="Calibri"/>
                        <a:ea typeface="Calibri"/>
                        <a:cs typeface="Times New Roman"/>
                      </a:endParaRPr>
                    </a:p>
                  </a:txBody>
                  <a:tcPr marL="68580" marR="68580" marT="0" marB="0" anchor="ctr"/>
                </a:tc>
              </a:tr>
              <a:tr h="0">
                <a:tc>
                  <a:txBody>
                    <a:bodyPr/>
                    <a:lstStyle/>
                    <a:p>
                      <a:pPr>
                        <a:lnSpc>
                          <a:spcPct val="115000"/>
                        </a:lnSpc>
                        <a:spcAft>
                          <a:spcPts val="0"/>
                        </a:spcAft>
                      </a:pPr>
                      <a:r>
                        <a:rPr lang="tr-TR" sz="1400">
                          <a:effectLst/>
                        </a:rPr>
                        <a:t>RÜZGAR</a:t>
                      </a:r>
                      <a:endParaRPr lang="tr-TR" sz="1100">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tr-TR" sz="1400" b="1" dirty="0">
                          <a:solidFill>
                            <a:srgbClr val="3333FF"/>
                          </a:solidFill>
                          <a:effectLst/>
                        </a:rPr>
                        <a:t>137</a:t>
                      </a:r>
                      <a:endParaRPr lang="tr-TR" sz="1100" b="1" dirty="0">
                        <a:solidFill>
                          <a:srgbClr val="3333FF"/>
                        </a:solidFill>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tr-TR" sz="1400" b="1" dirty="0">
                          <a:solidFill>
                            <a:srgbClr val="3333FF"/>
                          </a:solidFill>
                          <a:effectLst/>
                        </a:rPr>
                        <a:t>52</a:t>
                      </a:r>
                      <a:endParaRPr lang="tr-TR" sz="1100" b="1" dirty="0">
                        <a:solidFill>
                          <a:srgbClr val="3333FF"/>
                        </a:solidFill>
                        <a:effectLst/>
                        <a:latin typeface="Calibri"/>
                        <a:ea typeface="Calibri"/>
                        <a:cs typeface="Times New Roman"/>
                      </a:endParaRPr>
                    </a:p>
                  </a:txBody>
                  <a:tcPr marL="68580" marR="68580" marT="0" marB="0" anchor="ctr"/>
                </a:tc>
              </a:tr>
              <a:tr h="0">
                <a:tc>
                  <a:txBody>
                    <a:bodyPr/>
                    <a:lstStyle/>
                    <a:p>
                      <a:pPr>
                        <a:lnSpc>
                          <a:spcPct val="115000"/>
                        </a:lnSpc>
                        <a:spcAft>
                          <a:spcPts val="0"/>
                        </a:spcAft>
                      </a:pPr>
                      <a:r>
                        <a:rPr lang="tr-TR" sz="1400">
                          <a:effectLst/>
                        </a:rPr>
                        <a:t>GÜNEŞ</a:t>
                      </a:r>
                      <a:endParaRPr lang="tr-TR" sz="1100">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tr-TR" sz="1400" b="1">
                          <a:solidFill>
                            <a:srgbClr val="3333FF"/>
                          </a:solidFill>
                          <a:effectLst/>
                        </a:rPr>
                        <a:t>293</a:t>
                      </a:r>
                      <a:endParaRPr lang="tr-TR" sz="1100" b="1">
                        <a:solidFill>
                          <a:srgbClr val="3333FF"/>
                        </a:solidFill>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tr-TR" sz="1400" b="1" dirty="0">
                          <a:solidFill>
                            <a:srgbClr val="3333FF"/>
                          </a:solidFill>
                          <a:effectLst/>
                        </a:rPr>
                        <a:t>70,9</a:t>
                      </a:r>
                      <a:endParaRPr lang="tr-TR" sz="1100" b="1" dirty="0">
                        <a:solidFill>
                          <a:srgbClr val="3333FF"/>
                        </a:solidFill>
                        <a:effectLst/>
                        <a:latin typeface="Calibri"/>
                        <a:ea typeface="Calibri"/>
                        <a:cs typeface="Times New Roman"/>
                      </a:endParaRPr>
                    </a:p>
                  </a:txBody>
                  <a:tcPr marL="68580" marR="68580" marT="0" marB="0" anchor="ctr"/>
                </a:tc>
              </a:tr>
              <a:tr h="0">
                <a:tc>
                  <a:txBody>
                    <a:bodyPr/>
                    <a:lstStyle/>
                    <a:p>
                      <a:pPr>
                        <a:lnSpc>
                          <a:spcPct val="115000"/>
                        </a:lnSpc>
                        <a:spcAft>
                          <a:spcPts val="0"/>
                        </a:spcAft>
                      </a:pPr>
                      <a:r>
                        <a:rPr lang="tr-TR" sz="1400" dirty="0">
                          <a:effectLst/>
                        </a:rPr>
                        <a:t>BİYOKÜTLE</a:t>
                      </a:r>
                      <a:endParaRPr lang="tr-TR" sz="1100" dirty="0">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tr-TR" sz="1400" b="1">
                          <a:solidFill>
                            <a:srgbClr val="3333FF"/>
                          </a:solidFill>
                          <a:effectLst/>
                        </a:rPr>
                        <a:t>12</a:t>
                      </a:r>
                      <a:endParaRPr lang="tr-TR" sz="1100" b="1">
                        <a:solidFill>
                          <a:srgbClr val="3333FF"/>
                        </a:solidFill>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tr-TR" sz="1400" b="1" dirty="0">
                          <a:solidFill>
                            <a:srgbClr val="3333FF"/>
                          </a:solidFill>
                          <a:effectLst/>
                        </a:rPr>
                        <a:t>3,6</a:t>
                      </a:r>
                      <a:endParaRPr lang="tr-TR" sz="1100" b="1" dirty="0">
                        <a:solidFill>
                          <a:srgbClr val="3333FF"/>
                        </a:solidFill>
                        <a:effectLst/>
                        <a:latin typeface="Calibri"/>
                        <a:ea typeface="Calibri"/>
                        <a:cs typeface="Times New Roman"/>
                      </a:endParaRPr>
                    </a:p>
                  </a:txBody>
                  <a:tcPr marL="68580" marR="68580" marT="0" marB="0" anchor="ctr"/>
                </a:tc>
              </a:tr>
              <a:tr h="0">
                <a:tc>
                  <a:txBody>
                    <a:bodyPr/>
                    <a:lstStyle/>
                    <a:p>
                      <a:pPr>
                        <a:lnSpc>
                          <a:spcPct val="115000"/>
                        </a:lnSpc>
                        <a:spcAft>
                          <a:spcPts val="0"/>
                        </a:spcAft>
                      </a:pPr>
                      <a:r>
                        <a:rPr lang="tr-TR" sz="1400">
                          <a:effectLst/>
                        </a:rPr>
                        <a:t>KOJEN</a:t>
                      </a:r>
                      <a:endParaRPr lang="tr-TR" sz="1100">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tr-TR" sz="1400" b="1">
                          <a:solidFill>
                            <a:srgbClr val="3333FF"/>
                          </a:solidFill>
                          <a:effectLst/>
                        </a:rPr>
                        <a:t>7</a:t>
                      </a:r>
                      <a:endParaRPr lang="tr-TR" sz="1100" b="1">
                        <a:solidFill>
                          <a:srgbClr val="3333FF"/>
                        </a:solidFill>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tr-TR" sz="1400" b="1" dirty="0">
                          <a:solidFill>
                            <a:srgbClr val="3333FF"/>
                          </a:solidFill>
                          <a:effectLst/>
                        </a:rPr>
                        <a:t>30</a:t>
                      </a:r>
                      <a:endParaRPr lang="tr-TR" sz="1100" b="1" dirty="0">
                        <a:solidFill>
                          <a:srgbClr val="3333FF"/>
                        </a:solidFill>
                        <a:effectLst/>
                        <a:latin typeface="Calibri"/>
                        <a:ea typeface="Calibri"/>
                        <a:cs typeface="Times New Roman"/>
                      </a:endParaRPr>
                    </a:p>
                  </a:txBody>
                  <a:tcPr marL="68580" marR="68580" marT="0" marB="0" anchor="ctr"/>
                </a:tc>
              </a:tr>
              <a:tr h="0">
                <a:tc>
                  <a:txBody>
                    <a:bodyPr/>
                    <a:lstStyle/>
                    <a:p>
                      <a:pPr>
                        <a:lnSpc>
                          <a:spcPct val="115000"/>
                        </a:lnSpc>
                        <a:spcAft>
                          <a:spcPts val="0"/>
                        </a:spcAft>
                      </a:pPr>
                      <a:r>
                        <a:rPr lang="tr-TR" sz="1400">
                          <a:effectLst/>
                        </a:rPr>
                        <a:t>HİBRİT (RES+GES)</a:t>
                      </a:r>
                      <a:endParaRPr lang="tr-TR" sz="1100">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tr-TR" sz="1400" b="1">
                          <a:solidFill>
                            <a:srgbClr val="3333FF"/>
                          </a:solidFill>
                          <a:effectLst/>
                        </a:rPr>
                        <a:t>8</a:t>
                      </a:r>
                      <a:endParaRPr lang="tr-TR" sz="1100" b="1">
                        <a:solidFill>
                          <a:srgbClr val="3333FF"/>
                        </a:solidFill>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tr-TR" sz="1400" b="1" dirty="0">
                          <a:solidFill>
                            <a:srgbClr val="3333FF"/>
                          </a:solidFill>
                          <a:effectLst/>
                        </a:rPr>
                        <a:t>1,7</a:t>
                      </a:r>
                      <a:endParaRPr lang="tr-TR" sz="1100" b="1" dirty="0">
                        <a:solidFill>
                          <a:srgbClr val="3333FF"/>
                        </a:solidFill>
                        <a:effectLst/>
                        <a:latin typeface="Calibri"/>
                        <a:ea typeface="Calibri"/>
                        <a:cs typeface="Times New Roman"/>
                      </a:endParaRPr>
                    </a:p>
                  </a:txBody>
                  <a:tcPr marL="68580" marR="68580" marT="0" marB="0" anchor="ctr"/>
                </a:tc>
              </a:tr>
              <a:tr h="0">
                <a:tc>
                  <a:txBody>
                    <a:bodyPr/>
                    <a:lstStyle/>
                    <a:p>
                      <a:pPr>
                        <a:lnSpc>
                          <a:spcPct val="115000"/>
                        </a:lnSpc>
                        <a:spcAft>
                          <a:spcPts val="0"/>
                        </a:spcAft>
                      </a:pPr>
                      <a:r>
                        <a:rPr lang="tr-TR" sz="1400">
                          <a:effectLst/>
                        </a:rPr>
                        <a:t>TOPLAM</a:t>
                      </a:r>
                      <a:endParaRPr lang="tr-TR" sz="1100">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tr-TR" sz="1400" b="1">
                          <a:solidFill>
                            <a:srgbClr val="3333FF"/>
                          </a:solidFill>
                          <a:effectLst/>
                        </a:rPr>
                        <a:t>457</a:t>
                      </a:r>
                      <a:endParaRPr lang="tr-TR" sz="1100" b="1">
                        <a:solidFill>
                          <a:srgbClr val="3333FF"/>
                        </a:solidFill>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tr-TR" sz="1400" b="1" dirty="0">
                          <a:solidFill>
                            <a:srgbClr val="3333FF"/>
                          </a:solidFill>
                          <a:effectLst/>
                        </a:rPr>
                        <a:t>158,2</a:t>
                      </a:r>
                      <a:endParaRPr lang="tr-TR" sz="1100" b="1" dirty="0">
                        <a:solidFill>
                          <a:srgbClr val="3333FF"/>
                        </a:solidFill>
                        <a:effectLst/>
                        <a:latin typeface="Calibri"/>
                        <a:ea typeface="Calibri"/>
                        <a:cs typeface="Times New Roman"/>
                      </a:endParaRPr>
                    </a:p>
                  </a:txBody>
                  <a:tcPr marL="68580" marR="68580" marT="0" marB="0" anchor="ctr"/>
                </a:tc>
              </a:tr>
            </a:tbl>
          </a:graphicData>
        </a:graphic>
      </p:graphicFrame>
      <p:sp>
        <p:nvSpPr>
          <p:cNvPr id="4" name="Slayt Numarası Yer Tutucusu 3"/>
          <p:cNvSpPr>
            <a:spLocks noGrp="1"/>
          </p:cNvSpPr>
          <p:nvPr>
            <p:ph type="sldNum" sz="quarter" idx="12"/>
          </p:nvPr>
        </p:nvSpPr>
        <p:spPr/>
        <p:txBody>
          <a:bodyPr/>
          <a:lstStyle/>
          <a:p>
            <a:pPr>
              <a:defRPr/>
            </a:pPr>
            <a:fld id="{3AF5BA59-C813-47DD-BAE8-D97EED0BDE5D}" type="slidenum">
              <a:rPr lang="en-US" smtClean="0"/>
              <a:pPr>
                <a:defRPr/>
              </a:pPr>
              <a:t>6</a:t>
            </a:fld>
            <a:endParaRPr lang="en-US"/>
          </a:p>
        </p:txBody>
      </p:sp>
    </p:spTree>
    <p:extLst>
      <p:ext uri="{BB962C8B-B14F-4D97-AF65-F5344CB8AC3E}">
        <p14:creationId xmlns:p14="http://schemas.microsoft.com/office/powerpoint/2010/main" val="26696887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dirty="0">
                <a:solidFill>
                  <a:schemeClr val="tx1"/>
                </a:solidFill>
              </a:rPr>
              <a:t>6446 Sayılı Elektrik Piyasası Kanunu</a:t>
            </a:r>
          </a:p>
        </p:txBody>
      </p:sp>
      <p:sp>
        <p:nvSpPr>
          <p:cNvPr id="3" name="İçerik Yer Tutucusu 2"/>
          <p:cNvSpPr>
            <a:spLocks noGrp="1"/>
          </p:cNvSpPr>
          <p:nvPr>
            <p:ph idx="1"/>
          </p:nvPr>
        </p:nvSpPr>
        <p:spPr/>
        <p:txBody>
          <a:bodyPr/>
          <a:lstStyle/>
          <a:p>
            <a:pPr marL="0" indent="0">
              <a:buNone/>
            </a:pPr>
            <a:r>
              <a:rPr lang="tr-TR" sz="2000" b="1" dirty="0"/>
              <a:t>Lisanssız yürütülebilecek </a:t>
            </a:r>
            <a:r>
              <a:rPr lang="tr-TR" sz="2000" b="1" dirty="0" smtClean="0"/>
              <a:t>faaliyetler</a:t>
            </a:r>
          </a:p>
          <a:p>
            <a:pPr marL="0" indent="0">
              <a:buNone/>
            </a:pPr>
            <a:endParaRPr lang="tr-TR" sz="2000" dirty="0"/>
          </a:p>
          <a:p>
            <a:pPr>
              <a:buFont typeface="Wingdings" pitchFamily="2" charset="2"/>
              <a:buChar char="ü"/>
            </a:pPr>
            <a:r>
              <a:rPr lang="tr-TR" sz="2000" dirty="0" smtClean="0"/>
              <a:t>İmdat </a:t>
            </a:r>
            <a:r>
              <a:rPr lang="tr-TR" sz="2000" dirty="0"/>
              <a:t>grupları ve iletim ya da dağıtım sistemiyle bağlantı tesis etmeyen üretim </a:t>
            </a:r>
            <a:r>
              <a:rPr lang="tr-TR" sz="2000" dirty="0" smtClean="0"/>
              <a:t>tesisi,</a:t>
            </a:r>
          </a:p>
          <a:p>
            <a:pPr>
              <a:buFont typeface="Wingdings" pitchFamily="2" charset="2"/>
              <a:buChar char="ü"/>
            </a:pPr>
            <a:endParaRPr lang="tr-TR" sz="2000" dirty="0"/>
          </a:p>
          <a:p>
            <a:pPr>
              <a:buFont typeface="Wingdings" pitchFamily="2" charset="2"/>
              <a:buChar char="ü"/>
            </a:pPr>
            <a:r>
              <a:rPr lang="tr-TR" sz="2000" dirty="0" smtClean="0"/>
              <a:t>Kurulu </a:t>
            </a:r>
            <a:r>
              <a:rPr lang="tr-TR" sz="2000" dirty="0"/>
              <a:t>gücü azami bir megavatlık yenilenebilir enerji kaynaklarına dayalı üretim </a:t>
            </a:r>
            <a:r>
              <a:rPr lang="tr-TR" sz="2000" dirty="0" smtClean="0"/>
              <a:t>tesisi,</a:t>
            </a:r>
          </a:p>
          <a:p>
            <a:pPr marL="0" indent="0">
              <a:buNone/>
            </a:pPr>
            <a:endParaRPr lang="tr-TR" sz="2000" dirty="0"/>
          </a:p>
          <a:p>
            <a:pPr>
              <a:buFont typeface="Wingdings" pitchFamily="2" charset="2"/>
              <a:buChar char="ü"/>
            </a:pPr>
            <a:r>
              <a:rPr lang="tr-TR" sz="2000" dirty="0" smtClean="0"/>
              <a:t>Belediyelerin </a:t>
            </a:r>
            <a:r>
              <a:rPr lang="tr-TR" sz="2000" dirty="0"/>
              <a:t>katı atık tesisleri ile arıtma tesisi çamurlarının </a:t>
            </a:r>
            <a:r>
              <a:rPr lang="tr-TR" sz="2000" dirty="0" err="1"/>
              <a:t>bertarafında</a:t>
            </a:r>
            <a:r>
              <a:rPr lang="tr-TR" sz="2000" dirty="0"/>
              <a:t> kullanılmak üzere kurulan elektrik üretim </a:t>
            </a:r>
            <a:r>
              <a:rPr lang="tr-TR" sz="2000" dirty="0" smtClean="0"/>
              <a:t>tesisi,</a:t>
            </a:r>
          </a:p>
          <a:p>
            <a:pPr marL="0" indent="0">
              <a:buNone/>
            </a:pPr>
            <a:endParaRPr lang="tr-TR" sz="2000" dirty="0" smtClean="0"/>
          </a:p>
          <a:p>
            <a:pPr marL="0" indent="0">
              <a:buNone/>
            </a:pPr>
            <a:endParaRPr lang="tr-TR" sz="2000" dirty="0"/>
          </a:p>
        </p:txBody>
      </p:sp>
      <p:sp>
        <p:nvSpPr>
          <p:cNvPr id="4" name="Slayt Numarası Yer Tutucusu 3"/>
          <p:cNvSpPr>
            <a:spLocks noGrp="1"/>
          </p:cNvSpPr>
          <p:nvPr>
            <p:ph type="sldNum" sz="quarter" idx="12"/>
          </p:nvPr>
        </p:nvSpPr>
        <p:spPr/>
        <p:txBody>
          <a:bodyPr/>
          <a:lstStyle/>
          <a:p>
            <a:pPr>
              <a:defRPr/>
            </a:pPr>
            <a:fld id="{3AF5BA59-C813-47DD-BAE8-D97EED0BDE5D}" type="slidenum">
              <a:rPr lang="en-US" smtClean="0"/>
              <a:pPr>
                <a:defRPr/>
              </a:pPr>
              <a:t>7</a:t>
            </a:fld>
            <a:endParaRPr lang="en-US"/>
          </a:p>
        </p:txBody>
      </p:sp>
    </p:spTree>
    <p:extLst>
      <p:ext uri="{BB962C8B-B14F-4D97-AF65-F5344CB8AC3E}">
        <p14:creationId xmlns:p14="http://schemas.microsoft.com/office/powerpoint/2010/main" val="37405139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dirty="0">
                <a:solidFill>
                  <a:schemeClr val="tx1"/>
                </a:solidFill>
              </a:rPr>
              <a:t>6446 Sayılı Elektrik Piyasası Kanunu</a:t>
            </a:r>
            <a:endParaRPr lang="tr-TR" sz="2400" dirty="0"/>
          </a:p>
        </p:txBody>
      </p:sp>
      <p:sp>
        <p:nvSpPr>
          <p:cNvPr id="3" name="İçerik Yer Tutucusu 2"/>
          <p:cNvSpPr>
            <a:spLocks noGrp="1"/>
          </p:cNvSpPr>
          <p:nvPr>
            <p:ph idx="1"/>
          </p:nvPr>
        </p:nvSpPr>
        <p:spPr/>
        <p:txBody>
          <a:bodyPr/>
          <a:lstStyle/>
          <a:p>
            <a:pPr marL="0" indent="0">
              <a:buNone/>
            </a:pPr>
            <a:endParaRPr lang="tr-TR" sz="2000" dirty="0" smtClean="0"/>
          </a:p>
          <a:p>
            <a:pPr>
              <a:buFont typeface="Wingdings" pitchFamily="2" charset="2"/>
              <a:buChar char="ü"/>
            </a:pPr>
            <a:r>
              <a:rPr lang="tr-TR" sz="2000" dirty="0" smtClean="0"/>
              <a:t>Ürettiği </a:t>
            </a:r>
            <a:r>
              <a:rPr lang="tr-TR" sz="2000" dirty="0"/>
              <a:t>enerjinin tamamını iletim veya dağıtım sistemine vermeden kullanan, üretimi ve tüketimi aynı ölçüm noktasında olan, yenilenebilir enerji kaynaklarına dayalı üretim tesisi,</a:t>
            </a:r>
          </a:p>
          <a:p>
            <a:pPr>
              <a:buFont typeface="Wingdings" pitchFamily="2" charset="2"/>
              <a:buChar char="ü"/>
            </a:pPr>
            <a:endParaRPr lang="tr-TR" sz="2000" dirty="0"/>
          </a:p>
          <a:p>
            <a:pPr>
              <a:buFont typeface="Wingdings" pitchFamily="2" charset="2"/>
              <a:buChar char="ü"/>
            </a:pPr>
            <a:r>
              <a:rPr lang="tr-TR" sz="2000" dirty="0" err="1" smtClean="0"/>
              <a:t>Mikrokojenerasyon</a:t>
            </a:r>
            <a:r>
              <a:rPr lang="tr-TR" sz="2000" dirty="0" smtClean="0"/>
              <a:t> </a:t>
            </a:r>
            <a:r>
              <a:rPr lang="tr-TR" sz="2000" dirty="0"/>
              <a:t>tesisleri ile Bakanlıkça belirlenecek verimlilik değerini sağlayan </a:t>
            </a:r>
            <a:r>
              <a:rPr lang="tr-TR" sz="2000" dirty="0" err="1"/>
              <a:t>kojenerasyon</a:t>
            </a:r>
            <a:r>
              <a:rPr lang="tr-TR" sz="2000" dirty="0"/>
              <a:t> tesislerinden Kurulca belirlenecek olan kategoride </a:t>
            </a:r>
            <a:r>
              <a:rPr lang="tr-TR" sz="2000" dirty="0" smtClean="0"/>
              <a:t>olanları,</a:t>
            </a:r>
            <a:endParaRPr lang="tr-TR" sz="2000" dirty="0"/>
          </a:p>
          <a:p>
            <a:pPr marL="0" indent="0">
              <a:buNone/>
            </a:pPr>
            <a:endParaRPr lang="tr-TR" dirty="0"/>
          </a:p>
        </p:txBody>
      </p:sp>
      <p:sp>
        <p:nvSpPr>
          <p:cNvPr id="4" name="Slayt Numarası Yer Tutucusu 3"/>
          <p:cNvSpPr>
            <a:spLocks noGrp="1"/>
          </p:cNvSpPr>
          <p:nvPr>
            <p:ph type="sldNum" sz="quarter" idx="12"/>
          </p:nvPr>
        </p:nvSpPr>
        <p:spPr/>
        <p:txBody>
          <a:bodyPr/>
          <a:lstStyle/>
          <a:p>
            <a:pPr>
              <a:defRPr/>
            </a:pPr>
            <a:fld id="{3AF5BA59-C813-47DD-BAE8-D97EED0BDE5D}" type="slidenum">
              <a:rPr lang="en-US" smtClean="0"/>
              <a:pPr>
                <a:defRPr/>
              </a:pPr>
              <a:t>8</a:t>
            </a:fld>
            <a:endParaRPr lang="en-US"/>
          </a:p>
        </p:txBody>
      </p:sp>
    </p:spTree>
    <p:extLst>
      <p:ext uri="{BB962C8B-B14F-4D97-AF65-F5344CB8AC3E}">
        <p14:creationId xmlns:p14="http://schemas.microsoft.com/office/powerpoint/2010/main" val="20428143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tx1"/>
                </a:solidFill>
              </a:rPr>
              <a:t> </a:t>
            </a:r>
            <a:r>
              <a:rPr lang="tr-TR" sz="2400" dirty="0">
                <a:solidFill>
                  <a:schemeClr val="tx1"/>
                </a:solidFill>
              </a:rPr>
              <a:t>6446 </a:t>
            </a:r>
            <a:r>
              <a:rPr lang="tr-TR" sz="2400" dirty="0" smtClean="0">
                <a:solidFill>
                  <a:schemeClr val="tx1"/>
                </a:solidFill>
              </a:rPr>
              <a:t>Sayılı Elektrik Piyasası Kanunu</a:t>
            </a:r>
            <a:endParaRPr lang="tr-TR" sz="2400" dirty="0"/>
          </a:p>
        </p:txBody>
      </p:sp>
      <p:sp>
        <p:nvSpPr>
          <p:cNvPr id="3" name="İçerik Yer Tutucusu 2"/>
          <p:cNvSpPr>
            <a:spLocks noGrp="1"/>
          </p:cNvSpPr>
          <p:nvPr>
            <p:ph idx="1"/>
          </p:nvPr>
        </p:nvSpPr>
        <p:spPr/>
        <p:txBody>
          <a:bodyPr/>
          <a:lstStyle/>
          <a:p>
            <a:pPr marL="0" indent="0" algn="just">
              <a:buNone/>
            </a:pPr>
            <a:r>
              <a:rPr lang="tr-TR" sz="1800" dirty="0"/>
              <a:t>B</a:t>
            </a:r>
            <a:r>
              <a:rPr lang="tr-TR" sz="1800" dirty="0" smtClean="0"/>
              <a:t>akanlar </a:t>
            </a:r>
            <a:r>
              <a:rPr lang="tr-TR" sz="1800" dirty="0"/>
              <a:t>Kurulu, </a:t>
            </a:r>
            <a:r>
              <a:rPr lang="tr-TR" sz="1800" dirty="0" smtClean="0"/>
              <a:t>yenilenebilir </a:t>
            </a:r>
            <a:r>
              <a:rPr lang="tr-TR" sz="1800" dirty="0"/>
              <a:t>enerji kaynaklarına dayalı üretim tesislerinin kurulu güç üst sınırını kaynak bazında beş katına kadar artırmaya yetkilidir</a:t>
            </a:r>
            <a:r>
              <a:rPr lang="tr-TR" sz="1800" dirty="0" smtClean="0"/>
              <a:t>.</a:t>
            </a:r>
          </a:p>
          <a:p>
            <a:pPr marL="0" indent="0" algn="just">
              <a:buNone/>
            </a:pPr>
            <a:endParaRPr lang="tr-TR" sz="1800" dirty="0"/>
          </a:p>
          <a:p>
            <a:pPr marL="0" indent="0" algn="just">
              <a:buNone/>
            </a:pPr>
            <a:r>
              <a:rPr lang="tr-TR" sz="1800" dirty="0" smtClean="0"/>
              <a:t>Lisanssız üretim kapsamında yenilenebilir enerji kaynaklarına dayalı üretilen  ihtiyaç fazlası elektrik enerjisi son </a:t>
            </a:r>
            <a:r>
              <a:rPr lang="tr-TR" sz="1800" dirty="0"/>
              <a:t>kaynak tedarik şirketince, </a:t>
            </a:r>
            <a:r>
              <a:rPr lang="tr-TR" sz="1800" dirty="0" smtClean="0"/>
              <a:t>5346 </a:t>
            </a:r>
            <a:r>
              <a:rPr lang="tr-TR" sz="1800" dirty="0"/>
              <a:t>sayılı </a:t>
            </a:r>
            <a:r>
              <a:rPr lang="tr-TR" sz="1800" dirty="0" smtClean="0"/>
              <a:t>Kanunda </a:t>
            </a:r>
            <a:r>
              <a:rPr lang="tr-TR" sz="1800" dirty="0"/>
              <a:t>kaynak türü bazında belirlenen fiyatlardan alınır</a:t>
            </a:r>
            <a:r>
              <a:rPr lang="tr-TR" sz="1800" dirty="0" smtClean="0"/>
              <a:t>.</a:t>
            </a:r>
          </a:p>
          <a:p>
            <a:pPr marL="0" indent="0" algn="just">
              <a:buNone/>
            </a:pPr>
            <a:endParaRPr lang="tr-TR" sz="1800" dirty="0" smtClean="0"/>
          </a:p>
          <a:p>
            <a:pPr marL="0" indent="0" algn="just">
              <a:buNone/>
            </a:pPr>
            <a:r>
              <a:rPr lang="tr-TR" sz="1800" dirty="0"/>
              <a:t>Bu kişilerin sisteme bağlanmasına ilişkin teknik usul ve esaslar ile satışa, başvuru yapılmasına ve denetim yapılmasına ilişkin usul ve esaslar Kurum tarafından çıkarılan yönetmelikle düzenlenir</a:t>
            </a:r>
            <a:r>
              <a:rPr lang="tr-TR" sz="1800" dirty="0" smtClean="0"/>
              <a:t>.</a:t>
            </a:r>
          </a:p>
          <a:p>
            <a:pPr marL="0" indent="0" algn="just">
              <a:buNone/>
            </a:pPr>
            <a:endParaRPr lang="tr-TR" sz="1800" dirty="0"/>
          </a:p>
          <a:p>
            <a:pPr marL="0" indent="0" algn="just">
              <a:buNone/>
            </a:pPr>
            <a:r>
              <a:rPr lang="tr-TR" sz="1800" dirty="0"/>
              <a:t>Sermayesinin yarısından fazlası belediyeye ait olan tüzel kişilerce, belediyeler tarafından işletilen su isale hatları ile atık su isale hatları üzerinde teknik imkânın olması ve DSİ tarafından uygun bulunması hâlinde enerji üretim tesisi </a:t>
            </a:r>
            <a:r>
              <a:rPr lang="tr-TR" sz="1800" dirty="0" smtClean="0"/>
              <a:t>kurulabilir. Söz konusu tesisler </a:t>
            </a:r>
            <a:r>
              <a:rPr lang="tr-TR" sz="1800" dirty="0"/>
              <a:t>için </a:t>
            </a:r>
            <a:r>
              <a:rPr lang="tr-TR" sz="1800" dirty="0" smtClean="0"/>
              <a:t>su </a:t>
            </a:r>
            <a:r>
              <a:rPr lang="tr-TR" sz="1800" dirty="0"/>
              <a:t>kullanım hakkı anlaşmalarına ilişkin düzenlemeler ve değişiklikler, </a:t>
            </a:r>
            <a:r>
              <a:rPr lang="tr-TR" sz="1800" dirty="0" smtClean="0"/>
              <a:t>su kullanım hakkı anlaşmasına ilişkin  yönetmelikte </a:t>
            </a:r>
            <a:r>
              <a:rPr lang="tr-TR" sz="1800" dirty="0"/>
              <a:t>üç ay içerisinde yapılır.</a:t>
            </a:r>
          </a:p>
          <a:p>
            <a:pPr marL="0" indent="0" algn="just">
              <a:buNone/>
            </a:pPr>
            <a:endParaRPr lang="tr-TR" sz="1800" dirty="0"/>
          </a:p>
          <a:p>
            <a:pPr marL="0" indent="0" algn="just">
              <a:buNone/>
            </a:pPr>
            <a:endParaRPr lang="tr-TR" sz="1800" dirty="0"/>
          </a:p>
          <a:p>
            <a:pPr marL="0" indent="0">
              <a:buNone/>
            </a:pPr>
            <a:endParaRPr lang="tr-TR" dirty="0"/>
          </a:p>
        </p:txBody>
      </p:sp>
      <p:sp>
        <p:nvSpPr>
          <p:cNvPr id="4" name="Slayt Numarası Yer Tutucusu 3"/>
          <p:cNvSpPr>
            <a:spLocks noGrp="1"/>
          </p:cNvSpPr>
          <p:nvPr>
            <p:ph type="sldNum" sz="quarter" idx="12"/>
          </p:nvPr>
        </p:nvSpPr>
        <p:spPr/>
        <p:txBody>
          <a:bodyPr/>
          <a:lstStyle/>
          <a:p>
            <a:pPr>
              <a:defRPr/>
            </a:pPr>
            <a:fld id="{3AF5BA59-C813-47DD-BAE8-D97EED0BDE5D}" type="slidenum">
              <a:rPr lang="en-US" smtClean="0"/>
              <a:pPr>
                <a:defRPr/>
              </a:pPr>
              <a:t>9</a:t>
            </a:fld>
            <a:endParaRPr lang="en-US"/>
          </a:p>
        </p:txBody>
      </p:sp>
    </p:spTree>
    <p:extLst>
      <p:ext uri="{BB962C8B-B14F-4D97-AF65-F5344CB8AC3E}">
        <p14:creationId xmlns:p14="http://schemas.microsoft.com/office/powerpoint/2010/main" val="3592691563"/>
      </p:ext>
    </p:extLst>
  </p:cSld>
  <p:clrMapOvr>
    <a:masterClrMapping/>
  </p:clrMapOvr>
  <p:timing>
    <p:tnLst>
      <p:par>
        <p:cTn id="1" dur="indefinite" restart="never" nodeType="tmRoot"/>
      </p:par>
    </p:tnLst>
  </p:timing>
</p:sld>
</file>

<file path=ppt/theme/theme1.xml><?xml version="1.0" encoding="utf-8"?>
<a:theme xmlns:a="http://schemas.openxmlformats.org/drawingml/2006/main" name="cdb2004215l">
  <a:themeElements>
    <a:clrScheme name="cdb2004215l 3">
      <a:dk1>
        <a:srgbClr val="000000"/>
      </a:dk1>
      <a:lt1>
        <a:srgbClr val="FFFFFF"/>
      </a:lt1>
      <a:dk2>
        <a:srgbClr val="0F4D5B"/>
      </a:dk2>
      <a:lt2>
        <a:srgbClr val="969696"/>
      </a:lt2>
      <a:accent1>
        <a:srgbClr val="1B7D6A"/>
      </a:accent1>
      <a:accent2>
        <a:srgbClr val="CBBA3B"/>
      </a:accent2>
      <a:accent3>
        <a:srgbClr val="FFFFFF"/>
      </a:accent3>
      <a:accent4>
        <a:srgbClr val="000000"/>
      </a:accent4>
      <a:accent5>
        <a:srgbClr val="ABBFB9"/>
      </a:accent5>
      <a:accent6>
        <a:srgbClr val="B8A835"/>
      </a:accent6>
      <a:hlink>
        <a:srgbClr val="3790D3"/>
      </a:hlink>
      <a:folHlink>
        <a:srgbClr val="BD6A1F"/>
      </a:folHlink>
    </a:clrScheme>
    <a:fontScheme name="cdb2004215l">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db2004215l 1">
        <a:dk1>
          <a:srgbClr val="000000"/>
        </a:dk1>
        <a:lt1>
          <a:srgbClr val="FFFFFF"/>
        </a:lt1>
        <a:dk2>
          <a:srgbClr val="351155"/>
        </a:dk2>
        <a:lt2>
          <a:srgbClr val="969696"/>
        </a:lt2>
        <a:accent1>
          <a:srgbClr val="7053CB"/>
        </a:accent1>
        <a:accent2>
          <a:srgbClr val="3282BE"/>
        </a:accent2>
        <a:accent3>
          <a:srgbClr val="FFFFFF"/>
        </a:accent3>
        <a:accent4>
          <a:srgbClr val="000000"/>
        </a:accent4>
        <a:accent5>
          <a:srgbClr val="BBB3E2"/>
        </a:accent5>
        <a:accent6>
          <a:srgbClr val="2C75AC"/>
        </a:accent6>
        <a:hlink>
          <a:srgbClr val="D17FB6"/>
        </a:hlink>
        <a:folHlink>
          <a:srgbClr val="E3981D"/>
        </a:folHlink>
      </a:clrScheme>
      <a:clrMap bg1="lt1" tx1="dk1" bg2="lt2" tx2="dk2" accent1="accent1" accent2="accent2" accent3="accent3" accent4="accent4" accent5="accent5" accent6="accent6" hlink="hlink" folHlink="folHlink"/>
    </a:extraClrScheme>
    <a:extraClrScheme>
      <a:clrScheme name="cdb2004215l 2">
        <a:dk1>
          <a:srgbClr val="000000"/>
        </a:dk1>
        <a:lt1>
          <a:srgbClr val="FFFFFF"/>
        </a:lt1>
        <a:dk2>
          <a:srgbClr val="1129A1"/>
        </a:dk2>
        <a:lt2>
          <a:srgbClr val="969696"/>
        </a:lt2>
        <a:accent1>
          <a:srgbClr val="4987E3"/>
        </a:accent1>
        <a:accent2>
          <a:srgbClr val="40C3EC"/>
        </a:accent2>
        <a:accent3>
          <a:srgbClr val="FFFFFF"/>
        </a:accent3>
        <a:accent4>
          <a:srgbClr val="000000"/>
        </a:accent4>
        <a:accent5>
          <a:srgbClr val="B1C3EF"/>
        </a:accent5>
        <a:accent6>
          <a:srgbClr val="39B0D6"/>
        </a:accent6>
        <a:hlink>
          <a:srgbClr val="36A1B6"/>
        </a:hlink>
        <a:folHlink>
          <a:srgbClr val="9CC769"/>
        </a:folHlink>
      </a:clrScheme>
      <a:clrMap bg1="lt1" tx1="dk1" bg2="lt2" tx2="dk2" accent1="accent1" accent2="accent2" accent3="accent3" accent4="accent4" accent5="accent5" accent6="accent6" hlink="hlink" folHlink="folHlink"/>
    </a:extraClrScheme>
    <a:extraClrScheme>
      <a:clrScheme name="cdb2004215l 3">
        <a:dk1>
          <a:srgbClr val="000000"/>
        </a:dk1>
        <a:lt1>
          <a:srgbClr val="FFFFFF"/>
        </a:lt1>
        <a:dk2>
          <a:srgbClr val="0F4D5B"/>
        </a:dk2>
        <a:lt2>
          <a:srgbClr val="969696"/>
        </a:lt2>
        <a:accent1>
          <a:srgbClr val="1B7D6A"/>
        </a:accent1>
        <a:accent2>
          <a:srgbClr val="CBBA3B"/>
        </a:accent2>
        <a:accent3>
          <a:srgbClr val="FFFFFF"/>
        </a:accent3>
        <a:accent4>
          <a:srgbClr val="000000"/>
        </a:accent4>
        <a:accent5>
          <a:srgbClr val="ABBFB9"/>
        </a:accent5>
        <a:accent6>
          <a:srgbClr val="B8A835"/>
        </a:accent6>
        <a:hlink>
          <a:srgbClr val="3790D3"/>
        </a:hlink>
        <a:folHlink>
          <a:srgbClr val="BD6A1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cdb2004215l</Template>
  <TotalTime>3192</TotalTime>
  <Words>1659</Words>
  <Application>Microsoft Office PowerPoint</Application>
  <PresentationFormat>Ekran Gösterisi (4:3)</PresentationFormat>
  <Paragraphs>496</Paragraphs>
  <Slides>46</Slides>
  <Notes>2</Notes>
  <HiddenSlides>0</HiddenSlides>
  <MMClips>0</MMClips>
  <ScaleCrop>false</ScaleCrop>
  <HeadingPairs>
    <vt:vector size="4" baseType="variant">
      <vt:variant>
        <vt:lpstr>Tema</vt:lpstr>
      </vt:variant>
      <vt:variant>
        <vt:i4>1</vt:i4>
      </vt:variant>
      <vt:variant>
        <vt:lpstr>Slayt Başlıkları</vt:lpstr>
      </vt:variant>
      <vt:variant>
        <vt:i4>46</vt:i4>
      </vt:variant>
    </vt:vector>
  </HeadingPairs>
  <TitlesOfParts>
    <vt:vector size="47" baseType="lpstr">
      <vt:lpstr>cdb2004215l</vt:lpstr>
      <vt:lpstr>Elektrik Piyasasında Lisanssız Elektrik Üretimi</vt:lpstr>
      <vt:lpstr> Sunum Planı </vt:lpstr>
      <vt:lpstr>Lisanssız Üretim Sürecinin Gelişimi</vt:lpstr>
      <vt:lpstr>PowerPoint Sunusu</vt:lpstr>
      <vt:lpstr>Lisanssız Üretim Sürecinin Gelişimi</vt:lpstr>
      <vt:lpstr>Mevcut Durum - Başvurular</vt:lpstr>
      <vt:lpstr>6446 Sayılı Elektrik Piyasası Kanunu</vt:lpstr>
      <vt:lpstr>6446 Sayılı Elektrik Piyasası Kanunu</vt:lpstr>
      <vt:lpstr> 6446 Sayılı Elektrik Piyasası Kanunu</vt:lpstr>
      <vt:lpstr>6446 Sayılı Elektrik Piyasası Kanunu</vt:lpstr>
      <vt:lpstr>Başvuru Yapılması</vt:lpstr>
      <vt:lpstr>Başvuru Yapılması</vt:lpstr>
      <vt:lpstr>PowerPoint Sunusu</vt:lpstr>
      <vt:lpstr>PowerPoint Sunusu</vt:lpstr>
      <vt:lpstr>Başvuru ve Değerlendirme</vt:lpstr>
      <vt:lpstr>Başvuru ve Değerlendirme</vt:lpstr>
      <vt:lpstr>Başvuru ve Değerlendirme</vt:lpstr>
      <vt:lpstr>PowerPoint Sunusu</vt:lpstr>
      <vt:lpstr>Uygulanması Gereken Standartlar</vt:lpstr>
      <vt:lpstr>Bağlantı Projeleri </vt:lpstr>
      <vt:lpstr> Uzaktan İzleme ve Kontrol Sistemi</vt:lpstr>
      <vt:lpstr>Ölçme Sistemi</vt:lpstr>
      <vt:lpstr>Tesisin Tamamlanması</vt:lpstr>
      <vt:lpstr>Üretim Tesisinin İşletilmesi</vt:lpstr>
      <vt:lpstr>Üretim Tesisinin İşletilmesi</vt:lpstr>
      <vt:lpstr>Enerjinin Tüketimine İlişkin Esaslar</vt:lpstr>
      <vt:lpstr>Enerjinin Tüketimine İlişkin Esaslar</vt:lpstr>
      <vt:lpstr>Enerjinin Tüketimine İlişkin Esaslar</vt:lpstr>
      <vt:lpstr>   İhtiyaç Fazlası Enerjinin Değerlendirilmesi  </vt:lpstr>
      <vt:lpstr>İhtiyaç Fazlası Enerjinin Değerlendirilmesi</vt:lpstr>
      <vt:lpstr>KOJENERASYON TESİSİ</vt:lpstr>
      <vt:lpstr>MİKRO - KOJENERASYON</vt:lpstr>
      <vt:lpstr>YENİLENEBİLİR KAYNAKLAR</vt:lpstr>
      <vt:lpstr>OSB’lerce Yapılacak İş ve İşlemler</vt:lpstr>
      <vt:lpstr>OSB’lerce Yapılacak İş ve İşlemler</vt:lpstr>
      <vt:lpstr>Tüketim Birleştirme</vt:lpstr>
      <vt:lpstr>Tüketim Birleştirme</vt:lpstr>
      <vt:lpstr>Alınacak Bedeller</vt:lpstr>
      <vt:lpstr>Alınacak Bedeller</vt:lpstr>
      <vt:lpstr>  Diğer Hükümler    </vt:lpstr>
      <vt:lpstr>  YEK Kanunun I Sayılı Cetvel</vt:lpstr>
      <vt:lpstr>MEVCUT DURUM</vt:lpstr>
      <vt:lpstr>BAZI HATIRLATMALAR</vt:lpstr>
      <vt:lpstr>BAZI HATIRLATMLAR</vt:lpstr>
      <vt:lpstr>Lisanssız Üretim - Erişim</vt:lpstr>
      <vt:lpstr>PowerPoint Sunusu</vt:lpstr>
    </vt:vector>
  </TitlesOfParts>
  <Company>Ev</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Başlık</dc:title>
  <dc:creator>SY</dc:creator>
  <cp:lastModifiedBy>Cemal ÇELİK</cp:lastModifiedBy>
  <cp:revision>790</cp:revision>
  <dcterms:created xsi:type="dcterms:W3CDTF">2010-01-21T19:38:27Z</dcterms:created>
  <dcterms:modified xsi:type="dcterms:W3CDTF">2013-04-02T14:09:11Z</dcterms:modified>
</cp:coreProperties>
</file>