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9"/>
  </p:notesMasterIdLst>
  <p:handoutMasterIdLst>
    <p:handoutMasterId r:id="rId50"/>
  </p:handoutMasterIdLst>
  <p:sldIdLst>
    <p:sldId id="257" r:id="rId2"/>
    <p:sldId id="302" r:id="rId3"/>
    <p:sldId id="304" r:id="rId4"/>
    <p:sldId id="301" r:id="rId5"/>
    <p:sldId id="323" r:id="rId6"/>
    <p:sldId id="305" r:id="rId7"/>
    <p:sldId id="307" r:id="rId8"/>
    <p:sldId id="306" r:id="rId9"/>
    <p:sldId id="308" r:id="rId10"/>
    <p:sldId id="309" r:id="rId11"/>
    <p:sldId id="310" r:id="rId12"/>
    <p:sldId id="311" r:id="rId13"/>
    <p:sldId id="312" r:id="rId14"/>
    <p:sldId id="343" r:id="rId15"/>
    <p:sldId id="344" r:id="rId16"/>
    <p:sldId id="347" r:id="rId17"/>
    <p:sldId id="345" r:id="rId18"/>
    <p:sldId id="346" r:id="rId19"/>
    <p:sldId id="313" r:id="rId20"/>
    <p:sldId id="314" r:id="rId21"/>
    <p:sldId id="315" r:id="rId22"/>
    <p:sldId id="316" r:id="rId23"/>
    <p:sldId id="318" r:id="rId24"/>
    <p:sldId id="319" r:id="rId25"/>
    <p:sldId id="320" r:id="rId26"/>
    <p:sldId id="321" r:id="rId27"/>
    <p:sldId id="333" r:id="rId28"/>
    <p:sldId id="322" r:id="rId29"/>
    <p:sldId id="348" r:id="rId30"/>
    <p:sldId id="324" r:id="rId31"/>
    <p:sldId id="336" r:id="rId32"/>
    <p:sldId id="337" r:id="rId33"/>
    <p:sldId id="338" r:id="rId34"/>
    <p:sldId id="339" r:id="rId35"/>
    <p:sldId id="340" r:id="rId36"/>
    <p:sldId id="341" r:id="rId37"/>
    <p:sldId id="342" r:id="rId38"/>
    <p:sldId id="334" r:id="rId39"/>
    <p:sldId id="326" r:id="rId40"/>
    <p:sldId id="327" r:id="rId41"/>
    <p:sldId id="328" r:id="rId42"/>
    <p:sldId id="317" r:id="rId43"/>
    <p:sldId id="335" r:id="rId44"/>
    <p:sldId id="329" r:id="rId45"/>
    <p:sldId id="330" r:id="rId46"/>
    <p:sldId id="331" r:id="rId47"/>
    <p:sldId id="332" r:id="rId48"/>
  </p:sldIdLst>
  <p:sldSz cx="9144000" cy="5329238"/>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9" autoAdjust="0"/>
    <p:restoredTop sz="86466" autoAdjust="0"/>
  </p:normalViewPr>
  <p:slideViewPr>
    <p:cSldViewPr>
      <p:cViewPr>
        <p:scale>
          <a:sx n="90" d="100"/>
          <a:sy n="90" d="100"/>
        </p:scale>
        <p:origin x="-324" y="-24"/>
      </p:cViewPr>
      <p:guideLst>
        <p:guide orient="horz" pos="1679"/>
        <p:guide pos="2880"/>
      </p:guideLst>
    </p:cSldViewPr>
  </p:slideViewPr>
  <p:outlineViewPr>
    <p:cViewPr>
      <p:scale>
        <a:sx n="33" d="100"/>
        <a:sy n="33" d="100"/>
      </p:scale>
      <p:origin x="0" y="15786"/>
    </p:cViewPr>
    <p:sldLst>
      <p:sld r:id="rId1" collapse="1"/>
      <p:sld r:id="rId2"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8118DF2-BBF2-4CA4-8CA4-2FB2C5A26631}" type="datetimeFigureOut">
              <a:rPr lang="tr-TR" smtClean="0"/>
              <a:pPr/>
              <a:t>05.04.2013</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A00031-D69C-4210-9740-BBCA1181482B}" type="slidenum">
              <a:rPr lang="tr-TR" smtClean="0"/>
              <a:pPr/>
              <a:t>‹#›</a:t>
            </a:fld>
            <a:endParaRPr lang="tr-TR"/>
          </a:p>
        </p:txBody>
      </p:sp>
    </p:spTree>
    <p:extLst>
      <p:ext uri="{BB962C8B-B14F-4D97-AF65-F5344CB8AC3E}">
        <p14:creationId xmlns:p14="http://schemas.microsoft.com/office/powerpoint/2010/main" val="2826732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720B9A-2E78-4FA7-97CA-7A9A6F0DFC70}" type="datetimeFigureOut">
              <a:rPr lang="tr-TR" smtClean="0"/>
              <a:pPr/>
              <a:t>05.04.2013</a:t>
            </a:fld>
            <a:endParaRPr lang="tr-TR"/>
          </a:p>
        </p:txBody>
      </p:sp>
      <p:sp>
        <p:nvSpPr>
          <p:cNvPr id="4" name="3 Slayt Görüntüsü Yer Tutucusu"/>
          <p:cNvSpPr>
            <a:spLocks noGrp="1" noRot="1" noChangeAspect="1"/>
          </p:cNvSpPr>
          <p:nvPr>
            <p:ph type="sldImg" idx="2"/>
          </p:nvPr>
        </p:nvSpPr>
        <p:spPr>
          <a:xfrm>
            <a:off x="487363" y="685800"/>
            <a:ext cx="5883275"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060F65-9607-4DC7-95B4-04F3269691CA}" type="slidenum">
              <a:rPr lang="tr-TR" smtClean="0"/>
              <a:pPr/>
              <a:t>‹#›</a:t>
            </a:fld>
            <a:endParaRPr lang="tr-TR"/>
          </a:p>
        </p:txBody>
      </p:sp>
    </p:spTree>
    <p:extLst>
      <p:ext uri="{BB962C8B-B14F-4D97-AF65-F5344CB8AC3E}">
        <p14:creationId xmlns:p14="http://schemas.microsoft.com/office/powerpoint/2010/main" val="2553567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Slayt Görüntüsü Yer Tutucusu"/>
          <p:cNvSpPr>
            <a:spLocks noGrp="1" noRot="1" noChangeAspect="1" noTextEdit="1"/>
          </p:cNvSpPr>
          <p:nvPr>
            <p:ph type="sldImg"/>
          </p:nvPr>
        </p:nvSpPr>
        <p:spPr>
          <a:xfrm>
            <a:off x="487363" y="685800"/>
            <a:ext cx="5883275" cy="3429000"/>
          </a:xfrm>
          <a:ln/>
        </p:spPr>
      </p:sp>
      <p:sp>
        <p:nvSpPr>
          <p:cNvPr id="10243" name="2 Not Yer Tutucusu"/>
          <p:cNvSpPr>
            <a:spLocks noGrp="1"/>
          </p:cNvSpPr>
          <p:nvPr>
            <p:ph type="body" idx="1"/>
          </p:nvPr>
        </p:nvSpPr>
        <p:spPr>
          <a:noFill/>
          <a:ln/>
        </p:spPr>
        <p:txBody>
          <a:bodyPr/>
          <a:lstStyle/>
          <a:p>
            <a:pPr eaLnBrk="1" hangingPunct="1"/>
            <a:endParaRPr lang="tr-TR" dirty="0" smtClean="0">
              <a:latin typeface="Arial" pitchFamily="34" charset="0"/>
            </a:endParaRPr>
          </a:p>
        </p:txBody>
      </p:sp>
      <p:sp>
        <p:nvSpPr>
          <p:cNvPr id="10244" name="3 Slayt Numarası Yer Tutucusu"/>
          <p:cNvSpPr>
            <a:spLocks noGrp="1"/>
          </p:cNvSpPr>
          <p:nvPr>
            <p:ph type="sldNum" sz="quarter" idx="5"/>
          </p:nvPr>
        </p:nvSpPr>
        <p:spPr>
          <a:noFill/>
        </p:spPr>
        <p:txBody>
          <a:bodyPr/>
          <a:lstStyle/>
          <a:p>
            <a:fld id="{389E62A3-C039-4019-BAFE-EC8D9BEC557A}" type="slidenum">
              <a:rPr lang="tr-TR" smtClean="0">
                <a:latin typeface="Arial" pitchFamily="34" charset="0"/>
              </a:rPr>
              <a:pPr/>
              <a:t>1</a:t>
            </a:fld>
            <a:endParaRPr lang="tr-TR"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C8C09A-3167-459F-9E14-C7AD96278DAB}" type="slidenum">
              <a:rPr lang="tr-TR"/>
              <a:pPr/>
              <a:t>2</a:t>
            </a:fld>
            <a:endParaRPr lang="tr-TR"/>
          </a:p>
        </p:txBody>
      </p:sp>
      <p:sp>
        <p:nvSpPr>
          <p:cNvPr id="1253378" name="Rectangle 2"/>
          <p:cNvSpPr>
            <a:spLocks noGrp="1" noRot="1" noChangeAspect="1" noChangeArrowheads="1" noTextEdit="1"/>
          </p:cNvSpPr>
          <p:nvPr>
            <p:ph type="sldImg"/>
          </p:nvPr>
        </p:nvSpPr>
        <p:spPr>
          <a:xfrm>
            <a:off x="493713" y="687388"/>
            <a:ext cx="5875337" cy="3425825"/>
          </a:xfrm>
          <a:ln w="12700" cap="flat"/>
        </p:spPr>
      </p:sp>
      <p:sp>
        <p:nvSpPr>
          <p:cNvPr id="1253379" name="Rectangle 3"/>
          <p:cNvSpPr>
            <a:spLocks noGrp="1" noChangeArrowheads="1"/>
          </p:cNvSpPr>
          <p:nvPr>
            <p:ph type="body" idx="1"/>
          </p:nvPr>
        </p:nvSpPr>
        <p:spPr>
          <a:xfrm>
            <a:off x="685800" y="4342524"/>
            <a:ext cx="5486400" cy="4115969"/>
          </a:xfrm>
          <a:noFill/>
          <a:ln/>
        </p:spPr>
        <p:txBody>
          <a:bodyPr lIns="91914" tIns="45957" rIns="91914" bIns="45957"/>
          <a:lstStyle/>
          <a:p>
            <a:r>
              <a:rPr lang="tr-TR" sz="1300" b="1"/>
              <a:t>Reformun gerçekleştirilmesiyle ortaya çıkacak avantajlar</a:t>
            </a:r>
            <a:r>
              <a:rPr lang="tr-TR" sz="800" b="1"/>
              <a:t>;</a:t>
            </a:r>
          </a:p>
          <a:p>
            <a:r>
              <a:rPr lang="tr-TR" sz="1300"/>
              <a:t>Rekabetten kaynaklanan fiyat düşüşleri,</a:t>
            </a:r>
          </a:p>
          <a:p>
            <a:r>
              <a:rPr lang="tr-TR" sz="1300"/>
              <a:t>Artan elektrik ticaretinden kaynaklanan fiyat düşüşleri,</a:t>
            </a:r>
          </a:p>
          <a:p>
            <a:r>
              <a:rPr lang="tr-TR" sz="1300"/>
              <a:t>Yatırım maliyetlerinde sağlanacak tasarruflar,</a:t>
            </a:r>
          </a:p>
          <a:p>
            <a:r>
              <a:rPr lang="tr-TR" sz="1300"/>
              <a:t>İşgücü verimliliğinde artış,</a:t>
            </a:r>
          </a:p>
          <a:p>
            <a:r>
              <a:rPr lang="tr-TR" sz="1300"/>
              <a:t>Enerji sektöründe yeni hizmetlerin ortaya çıkışı olarak sıralanabilir.</a:t>
            </a:r>
          </a:p>
          <a:p>
            <a:r>
              <a:rPr lang="tr-TR" sz="1300" b="1"/>
              <a:t>Bu süreçte olması muhtemel dezavantajlar ise;</a:t>
            </a:r>
          </a:p>
          <a:p>
            <a:r>
              <a:rPr lang="tr-TR" sz="1300"/>
              <a:t>Tekelci yapının dönüşümünün uzun vadede gerçekleşecek olması nedeniyle ortaya çıkacak ve devam edecek maliyetler, </a:t>
            </a:r>
          </a:p>
          <a:p>
            <a:r>
              <a:rPr lang="tr-TR" sz="1300"/>
              <a:t>Faaliyetlerin ayrıştırılması sırasında oluşacak maliyetler, </a:t>
            </a:r>
          </a:p>
          <a:p>
            <a:r>
              <a:rPr lang="tr-TR" sz="1300"/>
              <a:t>Bazı faaliyet kollarında ölçek ekonomisinin kaybolmasıyla oluşacak maliyetler,</a:t>
            </a:r>
          </a:p>
          <a:p>
            <a:r>
              <a:rPr lang="tr-TR" sz="1300"/>
              <a:t>Yatay yeniden yapılanmanın etkinlik maliyeti olarak özetlenebilir.</a:t>
            </a:r>
          </a:p>
          <a:p>
            <a:endParaRPr lang="tr-TR" sz="1300"/>
          </a:p>
          <a:p>
            <a:r>
              <a:rPr lang="tr-TR" sz="800" b="1"/>
              <a:t> </a:t>
            </a:r>
            <a:endParaRPr lang="en-US" sz="800" b="1"/>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C8C09A-3167-459F-9E14-C7AD96278DAB}" type="slidenum">
              <a:rPr lang="tr-TR"/>
              <a:pPr/>
              <a:t>4</a:t>
            </a:fld>
            <a:endParaRPr lang="tr-TR"/>
          </a:p>
        </p:txBody>
      </p:sp>
      <p:sp>
        <p:nvSpPr>
          <p:cNvPr id="1253378" name="Rectangle 2"/>
          <p:cNvSpPr>
            <a:spLocks noGrp="1" noRot="1" noChangeAspect="1" noChangeArrowheads="1" noTextEdit="1"/>
          </p:cNvSpPr>
          <p:nvPr>
            <p:ph type="sldImg"/>
          </p:nvPr>
        </p:nvSpPr>
        <p:spPr>
          <a:xfrm>
            <a:off x="493713" y="687388"/>
            <a:ext cx="5875337" cy="3425825"/>
          </a:xfrm>
          <a:ln w="12700" cap="flat"/>
        </p:spPr>
      </p:sp>
      <p:sp>
        <p:nvSpPr>
          <p:cNvPr id="1253379" name="Rectangle 3"/>
          <p:cNvSpPr>
            <a:spLocks noGrp="1" noChangeArrowheads="1"/>
          </p:cNvSpPr>
          <p:nvPr>
            <p:ph type="body" idx="1"/>
          </p:nvPr>
        </p:nvSpPr>
        <p:spPr>
          <a:xfrm>
            <a:off x="685800" y="4342524"/>
            <a:ext cx="5486400" cy="4115969"/>
          </a:xfrm>
          <a:noFill/>
          <a:ln/>
        </p:spPr>
        <p:txBody>
          <a:bodyPr lIns="91914" tIns="45957" rIns="91914" bIns="45957"/>
          <a:lstStyle/>
          <a:p>
            <a:r>
              <a:rPr lang="tr-TR" sz="1300" b="1"/>
              <a:t>Reformun gerçekleştirilmesiyle ortaya çıkacak avantajlar</a:t>
            </a:r>
            <a:r>
              <a:rPr lang="tr-TR" sz="800" b="1"/>
              <a:t>;</a:t>
            </a:r>
          </a:p>
          <a:p>
            <a:r>
              <a:rPr lang="tr-TR" sz="1300"/>
              <a:t>Rekabetten kaynaklanan fiyat düşüşleri,</a:t>
            </a:r>
          </a:p>
          <a:p>
            <a:r>
              <a:rPr lang="tr-TR" sz="1300"/>
              <a:t>Artan elektrik ticaretinden kaynaklanan fiyat düşüşleri,</a:t>
            </a:r>
          </a:p>
          <a:p>
            <a:r>
              <a:rPr lang="tr-TR" sz="1300"/>
              <a:t>Yatırım maliyetlerinde sağlanacak tasarruflar,</a:t>
            </a:r>
          </a:p>
          <a:p>
            <a:r>
              <a:rPr lang="tr-TR" sz="1300"/>
              <a:t>İşgücü verimliliğinde artış,</a:t>
            </a:r>
          </a:p>
          <a:p>
            <a:r>
              <a:rPr lang="tr-TR" sz="1300"/>
              <a:t>Enerji sektöründe yeni hizmetlerin ortaya çıkışı olarak sıralanabilir.</a:t>
            </a:r>
          </a:p>
          <a:p>
            <a:r>
              <a:rPr lang="tr-TR" sz="1300" b="1"/>
              <a:t>Bu süreçte olması muhtemel dezavantajlar ise;</a:t>
            </a:r>
          </a:p>
          <a:p>
            <a:r>
              <a:rPr lang="tr-TR" sz="1300"/>
              <a:t>Tekelci yapının dönüşümünün uzun vadede gerçekleşecek olması nedeniyle ortaya çıkacak ve devam edecek maliyetler, </a:t>
            </a:r>
          </a:p>
          <a:p>
            <a:r>
              <a:rPr lang="tr-TR" sz="1300"/>
              <a:t>Faaliyetlerin ayrıştırılması sırasında oluşacak maliyetler, </a:t>
            </a:r>
          </a:p>
          <a:p>
            <a:r>
              <a:rPr lang="tr-TR" sz="1300"/>
              <a:t>Bazı faaliyet kollarında ölçek ekonomisinin kaybolmasıyla oluşacak maliyetler,</a:t>
            </a:r>
          </a:p>
          <a:p>
            <a:r>
              <a:rPr lang="tr-TR" sz="1300"/>
              <a:t>Yatay yeniden yapılanmanın etkinlik maliyeti olarak özetlenebilir.</a:t>
            </a:r>
          </a:p>
          <a:p>
            <a:endParaRPr lang="tr-TR" sz="1300"/>
          </a:p>
          <a:p>
            <a:r>
              <a:rPr lang="tr-TR" sz="800" b="1"/>
              <a:t> </a:t>
            </a:r>
            <a:endParaRPr lang="en-US" sz="800" b="1"/>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Freeform 58"/>
          <p:cNvSpPr>
            <a:spLocks/>
          </p:cNvSpPr>
          <p:nvPr/>
        </p:nvSpPr>
        <p:spPr bwMode="gray">
          <a:xfrm>
            <a:off x="0" y="3483743"/>
            <a:ext cx="4122738" cy="1840561"/>
          </a:xfrm>
          <a:custGeom>
            <a:avLst/>
            <a:gdLst/>
            <a:ahLst/>
            <a:cxnLst>
              <a:cxn ang="0">
                <a:pos x="0" y="489"/>
              </a:cxn>
              <a:cxn ang="0">
                <a:pos x="1328" y="840"/>
              </a:cxn>
              <a:cxn ang="0">
                <a:pos x="2488" y="0"/>
              </a:cxn>
              <a:cxn ang="0">
                <a:pos x="1712" y="1124"/>
              </a:cxn>
              <a:cxn ang="0">
                <a:pos x="636" y="1492"/>
              </a:cxn>
              <a:cxn ang="0">
                <a:pos x="1" y="1492"/>
              </a:cxn>
              <a:cxn ang="0">
                <a:pos x="0" y="489"/>
              </a:cxn>
            </a:cxnLst>
            <a:rect l="0" t="0" r="r" b="b"/>
            <a:pathLst>
              <a:path w="2597" h="1492">
                <a:moveTo>
                  <a:pt x="0" y="489"/>
                </a:moveTo>
                <a:cubicBezTo>
                  <a:pt x="247" y="671"/>
                  <a:pt x="632" y="920"/>
                  <a:pt x="1328" y="840"/>
                </a:cubicBezTo>
                <a:cubicBezTo>
                  <a:pt x="2024" y="760"/>
                  <a:pt x="2360" y="131"/>
                  <a:pt x="2488" y="0"/>
                </a:cubicBezTo>
                <a:cubicBezTo>
                  <a:pt x="2597" y="53"/>
                  <a:pt x="1792" y="1068"/>
                  <a:pt x="1712" y="1124"/>
                </a:cubicBezTo>
                <a:cubicBezTo>
                  <a:pt x="1632" y="1180"/>
                  <a:pt x="921" y="1431"/>
                  <a:pt x="636" y="1492"/>
                </a:cubicBezTo>
                <a:lnTo>
                  <a:pt x="1" y="1492"/>
                </a:lnTo>
                <a:lnTo>
                  <a:pt x="0" y="489"/>
                </a:lnTo>
                <a:close/>
              </a:path>
            </a:pathLst>
          </a:custGeom>
          <a:solidFill>
            <a:srgbClr val="E31E3A"/>
          </a:solidFill>
          <a:ln w="9525">
            <a:noFill/>
            <a:round/>
            <a:headEnd/>
            <a:tailEnd/>
          </a:ln>
          <a:effectLst/>
        </p:spPr>
        <p:txBody>
          <a:bodyPr/>
          <a:lstStyle/>
          <a:p>
            <a:pPr>
              <a:defRPr/>
            </a:pPr>
            <a:endParaRPr lang="tr-TR" b="0">
              <a:latin typeface="Arial" charset="0"/>
            </a:endParaRPr>
          </a:p>
        </p:txBody>
      </p:sp>
      <p:sp>
        <p:nvSpPr>
          <p:cNvPr id="5" name="Freeform 59"/>
          <p:cNvSpPr>
            <a:spLocks/>
          </p:cNvSpPr>
          <p:nvPr/>
        </p:nvSpPr>
        <p:spPr bwMode="gray">
          <a:xfrm>
            <a:off x="-12700" y="3224683"/>
            <a:ext cx="4152900" cy="2104556"/>
          </a:xfrm>
          <a:custGeom>
            <a:avLst/>
            <a:gdLst/>
            <a:ahLst/>
            <a:cxnLst>
              <a:cxn ang="0">
                <a:pos x="0" y="1688"/>
              </a:cxn>
              <a:cxn ang="0">
                <a:pos x="0" y="1112"/>
              </a:cxn>
              <a:cxn ang="0">
                <a:pos x="2576" y="0"/>
              </a:cxn>
              <a:cxn ang="0">
                <a:pos x="2135" y="826"/>
              </a:cxn>
              <a:cxn ang="0">
                <a:pos x="635" y="1688"/>
              </a:cxn>
              <a:cxn ang="0">
                <a:pos x="0" y="1688"/>
              </a:cxn>
            </a:cxnLst>
            <a:rect l="0" t="0" r="r" b="b"/>
            <a:pathLst>
              <a:path w="2576" h="1688">
                <a:moveTo>
                  <a:pt x="0" y="1688"/>
                </a:moveTo>
                <a:lnTo>
                  <a:pt x="0" y="1112"/>
                </a:lnTo>
                <a:cubicBezTo>
                  <a:pt x="1960" y="1464"/>
                  <a:pt x="2419" y="304"/>
                  <a:pt x="2576" y="0"/>
                </a:cubicBezTo>
                <a:lnTo>
                  <a:pt x="2135" y="826"/>
                </a:lnTo>
                <a:cubicBezTo>
                  <a:pt x="1618" y="1315"/>
                  <a:pt x="1286" y="1456"/>
                  <a:pt x="635" y="1688"/>
                </a:cubicBezTo>
                <a:lnTo>
                  <a:pt x="0" y="1688"/>
                </a:lnTo>
                <a:close/>
              </a:path>
            </a:pathLst>
          </a:custGeom>
          <a:solidFill>
            <a:srgbClr val="01564F"/>
          </a:solidFill>
          <a:ln w="9525">
            <a:noFill/>
            <a:round/>
            <a:headEnd/>
            <a:tailEnd/>
          </a:ln>
          <a:effectLst/>
        </p:spPr>
        <p:txBody>
          <a:bodyPr/>
          <a:lstStyle/>
          <a:p>
            <a:pPr>
              <a:defRPr/>
            </a:pPr>
            <a:endParaRPr lang="tr-TR" b="0">
              <a:latin typeface="Arial" charset="0"/>
            </a:endParaRPr>
          </a:p>
        </p:txBody>
      </p:sp>
      <p:sp>
        <p:nvSpPr>
          <p:cNvPr id="6" name="Freeform 60"/>
          <p:cNvSpPr>
            <a:spLocks/>
          </p:cNvSpPr>
          <p:nvPr/>
        </p:nvSpPr>
        <p:spPr bwMode="grayWhite">
          <a:xfrm>
            <a:off x="2251076" y="-8635"/>
            <a:ext cx="6924675" cy="5347743"/>
          </a:xfrm>
          <a:custGeom>
            <a:avLst/>
            <a:gdLst/>
            <a:ahLst/>
            <a:cxnLst>
              <a:cxn ang="0">
                <a:pos x="189" y="5"/>
              </a:cxn>
              <a:cxn ang="0">
                <a:pos x="561" y="186"/>
              </a:cxn>
              <a:cxn ang="0">
                <a:pos x="943" y="494"/>
              </a:cxn>
              <a:cxn ang="0">
                <a:pos x="1221" y="960"/>
              </a:cxn>
              <a:cxn ang="0">
                <a:pos x="1413" y="1623"/>
              </a:cxn>
              <a:cxn ang="0">
                <a:pos x="1290" y="2653"/>
              </a:cxn>
              <a:cxn ang="0">
                <a:pos x="0" y="4335"/>
              </a:cxn>
              <a:cxn ang="0">
                <a:pos x="4349" y="4335"/>
              </a:cxn>
              <a:cxn ang="0">
                <a:pos x="4362" y="0"/>
              </a:cxn>
              <a:cxn ang="0">
                <a:pos x="189" y="5"/>
              </a:cxn>
            </a:cxnLst>
            <a:rect l="0" t="0" r="r" b="b"/>
            <a:pathLst>
              <a:path w="4362" h="4335">
                <a:moveTo>
                  <a:pt x="189" y="5"/>
                </a:moveTo>
                <a:lnTo>
                  <a:pt x="561" y="186"/>
                </a:lnTo>
                <a:lnTo>
                  <a:pt x="943" y="494"/>
                </a:lnTo>
                <a:lnTo>
                  <a:pt x="1221" y="960"/>
                </a:lnTo>
                <a:lnTo>
                  <a:pt x="1413" y="1623"/>
                </a:lnTo>
                <a:lnTo>
                  <a:pt x="1290" y="2653"/>
                </a:lnTo>
                <a:lnTo>
                  <a:pt x="0" y="4335"/>
                </a:lnTo>
                <a:lnTo>
                  <a:pt x="4349" y="4335"/>
                </a:lnTo>
                <a:lnTo>
                  <a:pt x="4362" y="0"/>
                </a:lnTo>
                <a:lnTo>
                  <a:pt x="189" y="5"/>
                </a:lnTo>
                <a:close/>
              </a:path>
            </a:pathLst>
          </a:custGeom>
          <a:solidFill>
            <a:schemeClr val="bg1"/>
          </a:solidFill>
          <a:ln w="9525">
            <a:noFill/>
            <a:round/>
            <a:headEnd/>
            <a:tailEnd/>
          </a:ln>
          <a:effectLst/>
        </p:spPr>
        <p:txBody>
          <a:bodyPr/>
          <a:lstStyle/>
          <a:p>
            <a:pPr>
              <a:defRPr/>
            </a:pPr>
            <a:endParaRPr lang="tr-TR" b="0">
              <a:latin typeface="Arial" charset="0"/>
            </a:endParaRPr>
          </a:p>
        </p:txBody>
      </p:sp>
      <p:sp>
        <p:nvSpPr>
          <p:cNvPr id="7" name="Rectangle 62"/>
          <p:cNvSpPr>
            <a:spLocks noChangeArrowheads="1"/>
          </p:cNvSpPr>
          <p:nvPr/>
        </p:nvSpPr>
        <p:spPr bwMode="grayWhite">
          <a:xfrm>
            <a:off x="4284663" y="3056910"/>
            <a:ext cx="4875212" cy="335545"/>
          </a:xfrm>
          <a:prstGeom prst="rect">
            <a:avLst/>
          </a:prstGeom>
          <a:gradFill rotWithShape="1">
            <a:gsLst>
              <a:gs pos="0">
                <a:schemeClr val="bg2">
                  <a:gamma/>
                  <a:tint val="57647"/>
                  <a:invGamma/>
                </a:schemeClr>
              </a:gs>
              <a:gs pos="100000">
                <a:schemeClr val="bg2"/>
              </a:gs>
            </a:gsLst>
            <a:lin ang="0" scaled="1"/>
          </a:gradFill>
          <a:ln w="9525">
            <a:noFill/>
            <a:miter lim="800000"/>
            <a:headEnd/>
            <a:tailEnd/>
          </a:ln>
          <a:effectLst/>
        </p:spPr>
        <p:txBody>
          <a:bodyPr wrap="none" anchor="ctr"/>
          <a:lstStyle/>
          <a:p>
            <a:pPr>
              <a:defRPr/>
            </a:pPr>
            <a:endParaRPr lang="tr-TR" b="0">
              <a:latin typeface="Arial" charset="0"/>
            </a:endParaRPr>
          </a:p>
        </p:txBody>
      </p:sp>
      <p:sp>
        <p:nvSpPr>
          <p:cNvPr id="8" name="Line 63"/>
          <p:cNvSpPr>
            <a:spLocks noChangeShapeType="1"/>
          </p:cNvSpPr>
          <p:nvPr/>
        </p:nvSpPr>
        <p:spPr bwMode="grayWhite">
          <a:xfrm>
            <a:off x="4284664" y="3056910"/>
            <a:ext cx="4859337" cy="0"/>
          </a:xfrm>
          <a:prstGeom prst="line">
            <a:avLst/>
          </a:prstGeom>
          <a:noFill/>
          <a:ln w="12700">
            <a:solidFill>
              <a:schemeClr val="bg1"/>
            </a:solidFill>
            <a:round/>
            <a:headEnd/>
            <a:tailEnd/>
          </a:ln>
          <a:effectLst/>
        </p:spPr>
        <p:txBody>
          <a:bodyPr/>
          <a:lstStyle/>
          <a:p>
            <a:pPr>
              <a:defRPr/>
            </a:pPr>
            <a:endParaRPr lang="tr-TR" b="0">
              <a:latin typeface="Arial" charset="0"/>
            </a:endParaRPr>
          </a:p>
        </p:txBody>
      </p:sp>
      <p:sp>
        <p:nvSpPr>
          <p:cNvPr id="9" name="Line 64"/>
          <p:cNvSpPr>
            <a:spLocks noChangeShapeType="1"/>
          </p:cNvSpPr>
          <p:nvPr/>
        </p:nvSpPr>
        <p:spPr bwMode="grayWhite">
          <a:xfrm>
            <a:off x="4284664" y="3392455"/>
            <a:ext cx="4859337" cy="0"/>
          </a:xfrm>
          <a:prstGeom prst="line">
            <a:avLst/>
          </a:prstGeom>
          <a:noFill/>
          <a:ln w="12700">
            <a:solidFill>
              <a:schemeClr val="bg1"/>
            </a:solidFill>
            <a:round/>
            <a:headEnd/>
            <a:tailEnd/>
          </a:ln>
          <a:effectLst/>
        </p:spPr>
        <p:txBody>
          <a:bodyPr/>
          <a:lstStyle/>
          <a:p>
            <a:pPr>
              <a:defRPr/>
            </a:pPr>
            <a:endParaRPr lang="tr-TR" b="0">
              <a:latin typeface="Arial" charset="0"/>
            </a:endParaRPr>
          </a:p>
        </p:txBody>
      </p:sp>
      <p:sp>
        <p:nvSpPr>
          <p:cNvPr id="10" name="Freeform 61"/>
          <p:cNvSpPr>
            <a:spLocks/>
          </p:cNvSpPr>
          <p:nvPr/>
        </p:nvSpPr>
        <p:spPr bwMode="gray">
          <a:xfrm>
            <a:off x="965200" y="-8635"/>
            <a:ext cx="3822700" cy="5347743"/>
          </a:xfrm>
          <a:custGeom>
            <a:avLst/>
            <a:gdLst/>
            <a:ahLst/>
            <a:cxnLst>
              <a:cxn ang="0">
                <a:pos x="858" y="0"/>
              </a:cxn>
              <a:cxn ang="0">
                <a:pos x="1984" y="2583"/>
              </a:cxn>
              <a:cxn ang="0">
                <a:pos x="0" y="4327"/>
              </a:cxn>
              <a:cxn ang="0">
                <a:pos x="1208" y="4335"/>
              </a:cxn>
              <a:cxn ang="0">
                <a:pos x="2272" y="2567"/>
              </a:cxn>
              <a:cxn ang="0">
                <a:pos x="998" y="3"/>
              </a:cxn>
              <a:cxn ang="0">
                <a:pos x="858" y="0"/>
              </a:cxn>
            </a:cxnLst>
            <a:rect l="0" t="0" r="r" b="b"/>
            <a:pathLst>
              <a:path w="2408" h="4335">
                <a:moveTo>
                  <a:pt x="858" y="0"/>
                </a:moveTo>
                <a:cubicBezTo>
                  <a:pt x="2020" y="270"/>
                  <a:pt x="2408" y="1631"/>
                  <a:pt x="1984" y="2583"/>
                </a:cubicBezTo>
                <a:cubicBezTo>
                  <a:pt x="1560" y="3535"/>
                  <a:pt x="880" y="3976"/>
                  <a:pt x="0" y="4327"/>
                </a:cubicBezTo>
                <a:lnTo>
                  <a:pt x="1208" y="4335"/>
                </a:lnTo>
                <a:cubicBezTo>
                  <a:pt x="1520" y="4079"/>
                  <a:pt x="2144" y="3343"/>
                  <a:pt x="2272" y="2567"/>
                </a:cubicBezTo>
                <a:cubicBezTo>
                  <a:pt x="2400" y="1791"/>
                  <a:pt x="2278" y="419"/>
                  <a:pt x="998" y="3"/>
                </a:cubicBezTo>
                <a:lnTo>
                  <a:pt x="858" y="0"/>
                </a:lnTo>
                <a:close/>
              </a:path>
            </a:pathLst>
          </a:custGeom>
          <a:solidFill>
            <a:srgbClr val="018DA6"/>
          </a:solidFill>
          <a:ln w="9525">
            <a:noFill/>
            <a:round/>
            <a:headEnd/>
            <a:tailEnd/>
          </a:ln>
          <a:effectLst/>
        </p:spPr>
        <p:txBody>
          <a:bodyPr/>
          <a:lstStyle/>
          <a:p>
            <a:pPr>
              <a:defRPr/>
            </a:pPr>
            <a:endParaRPr lang="tr-TR" b="0">
              <a:latin typeface="Arial" charset="0"/>
            </a:endParaRPr>
          </a:p>
        </p:txBody>
      </p:sp>
      <p:pic>
        <p:nvPicPr>
          <p:cNvPr id="11" name="Picture 70" descr="LOGO EPDK"/>
          <p:cNvPicPr>
            <a:picLocks noChangeAspect="1" noChangeArrowheads="1"/>
          </p:cNvPicPr>
          <p:nvPr userDrawn="1"/>
        </p:nvPicPr>
        <p:blipFill>
          <a:blip r:embed="rId2" cstate="print"/>
          <a:srcRect/>
          <a:stretch>
            <a:fillRect/>
          </a:stretch>
        </p:blipFill>
        <p:spPr bwMode="auto">
          <a:xfrm>
            <a:off x="71438" y="1545726"/>
            <a:ext cx="3995737" cy="1723367"/>
          </a:xfrm>
          <a:prstGeom prst="rect">
            <a:avLst/>
          </a:prstGeom>
          <a:noFill/>
          <a:ln w="9525">
            <a:noFill/>
            <a:miter lim="800000"/>
            <a:headEnd/>
            <a:tailEnd/>
          </a:ln>
        </p:spPr>
      </p:pic>
      <p:sp>
        <p:nvSpPr>
          <p:cNvPr id="3074" name="Rectangle 2"/>
          <p:cNvSpPr>
            <a:spLocks noGrp="1" noChangeArrowheads="1"/>
          </p:cNvSpPr>
          <p:nvPr>
            <p:ph type="ctrTitle"/>
          </p:nvPr>
        </p:nvSpPr>
        <p:spPr bwMode="black">
          <a:xfrm>
            <a:off x="4724400" y="1835626"/>
            <a:ext cx="4267200" cy="947420"/>
          </a:xfrm>
        </p:spPr>
        <p:txBody>
          <a:bodyPr/>
          <a:lstStyle>
            <a:lvl1pPr algn="l">
              <a:defRPr sz="4000" b="0" i="1">
                <a:solidFill>
                  <a:schemeClr val="tx2"/>
                </a:solidFill>
              </a:defRPr>
            </a:lvl1pPr>
          </a:lstStyle>
          <a:p>
            <a:r>
              <a:rPr lang="en-US"/>
              <a:t>Asıl başlık stili için tıklatın</a:t>
            </a:r>
          </a:p>
        </p:txBody>
      </p:sp>
      <p:sp>
        <p:nvSpPr>
          <p:cNvPr id="3075" name="Rectangle 3"/>
          <p:cNvSpPr>
            <a:spLocks noGrp="1" noChangeArrowheads="1"/>
          </p:cNvSpPr>
          <p:nvPr>
            <p:ph type="subTitle" idx="1"/>
          </p:nvPr>
        </p:nvSpPr>
        <p:spPr bwMode="black">
          <a:xfrm>
            <a:off x="4724400" y="3079115"/>
            <a:ext cx="4191000" cy="296069"/>
          </a:xfrm>
        </p:spPr>
        <p:txBody>
          <a:bodyPr/>
          <a:lstStyle>
            <a:lvl1pPr marL="0" indent="0" algn="ctr">
              <a:buFont typeface="Wingdings" pitchFamily="2" charset="2"/>
              <a:buNone/>
              <a:defRPr sz="1600" b="1">
                <a:solidFill>
                  <a:schemeClr val="bg1"/>
                </a:solidFill>
              </a:defRPr>
            </a:lvl1pPr>
          </a:lstStyle>
          <a:p>
            <a:r>
              <a:rPr lang="en-US"/>
              <a:t>Asıl alt başlık stilini düzenlemek için tıklatın</a:t>
            </a:r>
          </a:p>
        </p:txBody>
      </p:sp>
      <p:sp>
        <p:nvSpPr>
          <p:cNvPr id="12" name="Rectangle 4"/>
          <p:cNvSpPr>
            <a:spLocks noGrp="1" noChangeArrowheads="1"/>
          </p:cNvSpPr>
          <p:nvPr>
            <p:ph type="dt" sz="half" idx="10"/>
          </p:nvPr>
        </p:nvSpPr>
        <p:spPr>
          <a:xfrm>
            <a:off x="457200" y="5033170"/>
            <a:ext cx="2133600" cy="189977"/>
          </a:xfrm>
        </p:spPr>
        <p:txBody>
          <a:bodyPr/>
          <a:lstStyle>
            <a:lvl1pPr>
              <a:defRPr sz="1200">
                <a:solidFill>
                  <a:schemeClr val="tx2"/>
                </a:solidFill>
              </a:defRPr>
            </a:lvl1pPr>
          </a:lstStyle>
          <a:p>
            <a:pPr>
              <a:defRPr/>
            </a:pPr>
            <a:r>
              <a:rPr lang="tr-TR" smtClean="0"/>
              <a:t>15/11/2011</a:t>
            </a:r>
            <a:endParaRPr lang="en-US"/>
          </a:p>
        </p:txBody>
      </p:sp>
      <p:sp>
        <p:nvSpPr>
          <p:cNvPr id="13" name="Rectangle 5"/>
          <p:cNvSpPr>
            <a:spLocks noGrp="1" noChangeArrowheads="1"/>
          </p:cNvSpPr>
          <p:nvPr>
            <p:ph type="ftr" sz="quarter" idx="11"/>
          </p:nvPr>
        </p:nvSpPr>
        <p:spPr bwMode="black">
          <a:xfrm>
            <a:off x="5867400" y="5033170"/>
            <a:ext cx="2895600" cy="189977"/>
          </a:xfrm>
        </p:spPr>
        <p:txBody>
          <a:bodyPr/>
          <a:lstStyle>
            <a:lvl1pPr>
              <a:defRPr sz="1200">
                <a:solidFill>
                  <a:schemeClr val="tx2"/>
                </a:solidFill>
              </a:defRPr>
            </a:lvl1pPr>
          </a:lstStyle>
          <a:p>
            <a:pPr>
              <a:defRPr/>
            </a:pPr>
            <a:r>
              <a:rPr lang="en-US" smtClean="0"/>
              <a:t>A Review of Tariffs and Losses / Tariffs Department</a:t>
            </a:r>
            <a:endParaRPr lang="en-US"/>
          </a:p>
        </p:txBody>
      </p:sp>
      <p:sp>
        <p:nvSpPr>
          <p:cNvPr id="14" name="Rectangle 6"/>
          <p:cNvSpPr>
            <a:spLocks noGrp="1" noChangeArrowheads="1"/>
          </p:cNvSpPr>
          <p:nvPr>
            <p:ph type="sldNum" sz="quarter" idx="12"/>
          </p:nvPr>
        </p:nvSpPr>
        <p:spPr bwMode="black">
          <a:xfrm>
            <a:off x="3429000" y="5033170"/>
            <a:ext cx="2133600" cy="189977"/>
          </a:xfrm>
        </p:spPr>
        <p:txBody>
          <a:bodyPr/>
          <a:lstStyle>
            <a:lvl1pPr>
              <a:defRPr sz="1200">
                <a:solidFill>
                  <a:schemeClr val="tx2"/>
                </a:solidFill>
              </a:defRPr>
            </a:lvl1pPr>
          </a:lstStyle>
          <a:p>
            <a:pPr>
              <a:defRPr/>
            </a:pPr>
            <a:fld id="{F07543BF-98DE-4D22-83B7-8DDA6F81E1F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5D84D0-F8BD-4543-A97E-DE4E1F161A4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177641"/>
            <a:ext cx="2057400" cy="4796314"/>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177641"/>
            <a:ext cx="6019800" cy="479631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7ACE5C-55B2-4120-AFCB-9BA7D9033A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77642"/>
            <a:ext cx="7848600" cy="437935"/>
          </a:xfrm>
        </p:spPr>
        <p:txBody>
          <a:bodyPr/>
          <a:lstStyle/>
          <a:p>
            <a:r>
              <a:rPr lang="tr-TR" smtClean="0"/>
              <a:t>Asıl başlık stili için tıklatın</a:t>
            </a:r>
            <a:endParaRPr lang="tr-TR"/>
          </a:p>
        </p:txBody>
      </p:sp>
      <p:sp>
        <p:nvSpPr>
          <p:cNvPr id="3" name="2 SmartArt Yer Tutucusu"/>
          <p:cNvSpPr>
            <a:spLocks noGrp="1"/>
          </p:cNvSpPr>
          <p:nvPr>
            <p:ph type="dgm" idx="1"/>
          </p:nvPr>
        </p:nvSpPr>
        <p:spPr>
          <a:xfrm>
            <a:off x="457200" y="947420"/>
            <a:ext cx="8229600" cy="4026535"/>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400AE5-4D92-4B4A-81B7-5193B0F5173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77642"/>
            <a:ext cx="7848600" cy="43793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947420"/>
            <a:ext cx="4038600" cy="402653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947420"/>
            <a:ext cx="4038600" cy="402653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A1F10C1-2FC7-41D0-8C55-FB13A7714116}"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77642"/>
            <a:ext cx="7848600" cy="437935"/>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947420"/>
            <a:ext cx="8229600" cy="4026535"/>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04F6D5-1B01-4AD8-B11D-8A1F94C3895F}"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1_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655518"/>
            <a:ext cx="7772400" cy="1142332"/>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019902"/>
            <a:ext cx="6400800" cy="1361916"/>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2AF6A9-830D-483F-9C03-B548CED2A9D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1 Başlık"/>
          <p:cNvSpPr>
            <a:spLocks noGrp="1"/>
          </p:cNvSpPr>
          <p:nvPr>
            <p:ph type="title" sz="quarter"/>
          </p:nvPr>
        </p:nvSpPr>
        <p:spPr>
          <a:xfrm>
            <a:off x="685800" y="177642"/>
            <a:ext cx="7848600" cy="437935"/>
          </a:xfrm>
        </p:spPr>
        <p:txBody>
          <a:bodyPr/>
          <a:lstStyle/>
          <a:p>
            <a:r>
              <a:rPr lang="tr-TR" smtClean="0"/>
              <a:t>Asıl başlık stili için tıklatın</a:t>
            </a:r>
            <a:endParaRPr lang="tr-TR"/>
          </a:p>
        </p:txBody>
      </p:sp>
      <p:sp>
        <p:nvSpPr>
          <p:cNvPr id="3" name="2 İçerik Yer Tutucusu"/>
          <p:cNvSpPr>
            <a:spLocks noGrp="1"/>
          </p:cNvSpPr>
          <p:nvPr>
            <p:ph sz="quarter" idx="1"/>
          </p:nvPr>
        </p:nvSpPr>
        <p:spPr>
          <a:xfrm>
            <a:off x="457200" y="947420"/>
            <a:ext cx="4038600" cy="195405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4648200" y="947420"/>
            <a:ext cx="4038600" cy="195405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457200" y="3019902"/>
            <a:ext cx="4038600" cy="195405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İçerik Yer Tutucusu"/>
          <p:cNvSpPr>
            <a:spLocks noGrp="1"/>
          </p:cNvSpPr>
          <p:nvPr>
            <p:ph sz="quarter" idx="4"/>
          </p:nvPr>
        </p:nvSpPr>
        <p:spPr>
          <a:xfrm>
            <a:off x="4648200" y="3019902"/>
            <a:ext cx="4038600" cy="195405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28FD23C-D594-4FE9-B29F-9D593C0C20C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9A1CB4E-C645-424B-8635-A5D29C7B86B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3424529"/>
            <a:ext cx="7772400" cy="1058446"/>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258759"/>
            <a:ext cx="7772400" cy="116577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FDF1E1-8C18-4E9E-B4A9-587CCD4E440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947420"/>
            <a:ext cx="4038600" cy="40265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947420"/>
            <a:ext cx="4038600" cy="40265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7E6283-0453-4836-AC37-728977E2E36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3417"/>
            <a:ext cx="8229600" cy="888206"/>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192911"/>
            <a:ext cx="4040188" cy="4971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1690059"/>
            <a:ext cx="4040188" cy="307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192911"/>
            <a:ext cx="4041775" cy="4971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1690059"/>
            <a:ext cx="4041775" cy="307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F0C28C9-8D70-4121-9C61-8CF82FFDCCA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F145FE2-1162-4075-A358-9B1738C95E6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6DC2C26-D5E5-4199-8849-2AFEEEC882C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12183"/>
            <a:ext cx="3008313" cy="90301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12183"/>
            <a:ext cx="5111750" cy="454835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115193"/>
            <a:ext cx="3008313" cy="36453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41B751E-6ECF-4AB8-BAD0-0716B332E66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3730466"/>
            <a:ext cx="5486400" cy="440403"/>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476177"/>
            <a:ext cx="5486400" cy="31975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4170869"/>
            <a:ext cx="5486400" cy="62544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88A8F2-0AC5-4C68-A72A-C8A3346D2D3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947420"/>
            <a:ext cx="8229600" cy="402653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p>
        </p:txBody>
      </p:sp>
      <p:sp>
        <p:nvSpPr>
          <p:cNvPr id="1028" name="Rectangle 4"/>
          <p:cNvSpPr>
            <a:spLocks noGrp="1" noChangeArrowheads="1"/>
          </p:cNvSpPr>
          <p:nvPr>
            <p:ph type="dt" sz="half" idx="2"/>
          </p:nvPr>
        </p:nvSpPr>
        <p:spPr bwMode="gray">
          <a:xfrm>
            <a:off x="457200" y="5099785"/>
            <a:ext cx="1828800" cy="1776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0">
                <a:solidFill>
                  <a:schemeClr val="bg1"/>
                </a:solidFill>
                <a:latin typeface="Arial" charset="0"/>
              </a:defRPr>
            </a:lvl1pPr>
          </a:lstStyle>
          <a:p>
            <a:pPr>
              <a:defRPr/>
            </a:pPr>
            <a:r>
              <a:rPr lang="tr-TR" smtClean="0"/>
              <a:t>15/11/2011</a:t>
            </a:r>
            <a:endParaRPr lang="en-US"/>
          </a:p>
        </p:txBody>
      </p:sp>
      <p:sp>
        <p:nvSpPr>
          <p:cNvPr id="1029" name="Rectangle 5"/>
          <p:cNvSpPr>
            <a:spLocks noGrp="1" noChangeArrowheads="1"/>
          </p:cNvSpPr>
          <p:nvPr>
            <p:ph type="ftr" sz="quarter" idx="3"/>
          </p:nvPr>
        </p:nvSpPr>
        <p:spPr bwMode="gray">
          <a:xfrm>
            <a:off x="6934200" y="5121990"/>
            <a:ext cx="1905000" cy="1776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a:solidFill>
                  <a:schemeClr val="bg1"/>
                </a:solidFill>
                <a:latin typeface="Arial" charset="0"/>
              </a:defRPr>
            </a:lvl1pPr>
          </a:lstStyle>
          <a:p>
            <a:pPr>
              <a:defRPr/>
            </a:pPr>
            <a:r>
              <a:rPr lang="en-US" smtClean="0"/>
              <a:t>A Review of Tariffs and Losses / Tariffs Department</a:t>
            </a:r>
            <a:endParaRPr lang="en-US" dirty="0"/>
          </a:p>
        </p:txBody>
      </p:sp>
      <p:sp>
        <p:nvSpPr>
          <p:cNvPr id="1030" name="Rectangle 6"/>
          <p:cNvSpPr>
            <a:spLocks noGrp="1" noChangeArrowheads="1"/>
          </p:cNvSpPr>
          <p:nvPr>
            <p:ph type="sldNum" sz="quarter" idx="4"/>
          </p:nvPr>
        </p:nvSpPr>
        <p:spPr bwMode="gray">
          <a:xfrm>
            <a:off x="3756025" y="5091150"/>
            <a:ext cx="2133600" cy="1776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latin typeface="Arial" charset="0"/>
              </a:defRPr>
            </a:lvl1pPr>
          </a:lstStyle>
          <a:p>
            <a:pPr>
              <a:defRPr/>
            </a:pPr>
            <a:fld id="{58AA21C3-F8A7-45D7-AAA2-50DB866E9040}" type="slidenum">
              <a:rPr lang="en-US"/>
              <a:pPr>
                <a:defRPr/>
              </a:pPr>
              <a:t>‹#›</a:t>
            </a:fld>
            <a:endParaRPr lang="en-US"/>
          </a:p>
        </p:txBody>
      </p:sp>
      <p:sp>
        <p:nvSpPr>
          <p:cNvPr id="2" name="Rectangle 2"/>
          <p:cNvSpPr>
            <a:spLocks noGrp="1" noChangeArrowheads="1"/>
          </p:cNvSpPr>
          <p:nvPr>
            <p:ph type="title"/>
          </p:nvPr>
        </p:nvSpPr>
        <p:spPr bwMode="white">
          <a:xfrm>
            <a:off x="685800" y="177642"/>
            <a:ext cx="7848600" cy="43793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Asıl başlık stili için tıklatın</a:t>
            </a:r>
          </a:p>
        </p:txBody>
      </p:sp>
      <p:pic>
        <p:nvPicPr>
          <p:cNvPr id="1031" name="Picture 111" descr="LOGO EPDK"/>
          <p:cNvPicPr>
            <a:picLocks noChangeAspect="1" noChangeArrowheads="1"/>
          </p:cNvPicPr>
          <p:nvPr/>
        </p:nvPicPr>
        <p:blipFill>
          <a:blip r:embed="rId18" cstate="print"/>
          <a:srcRect/>
          <a:stretch>
            <a:fillRect/>
          </a:stretch>
        </p:blipFill>
        <p:spPr bwMode="auto">
          <a:xfrm>
            <a:off x="357188" y="60448"/>
            <a:ext cx="1198562" cy="518120"/>
          </a:xfrm>
          <a:prstGeom prst="rect">
            <a:avLst/>
          </a:prstGeom>
          <a:noFill/>
          <a:ln w="9525">
            <a:noFill/>
            <a:miter lim="800000"/>
            <a:headEnd/>
            <a:tailEnd/>
          </a:ln>
        </p:spPr>
      </p:pic>
      <p:sp>
        <p:nvSpPr>
          <p:cNvPr id="1136" name="Rectangle 112"/>
          <p:cNvSpPr>
            <a:spLocks noChangeArrowheads="1"/>
          </p:cNvSpPr>
          <p:nvPr/>
        </p:nvSpPr>
        <p:spPr bwMode="auto">
          <a:xfrm rot="16200000">
            <a:off x="-2628900" y="2592388"/>
            <a:ext cx="5329238" cy="144463"/>
          </a:xfrm>
          <a:prstGeom prst="rect">
            <a:avLst/>
          </a:prstGeom>
          <a:solidFill>
            <a:srgbClr val="018DA6"/>
          </a:solidFill>
          <a:ln w="9525">
            <a:noFill/>
            <a:miter lim="800000"/>
            <a:headEnd/>
            <a:tailEnd/>
          </a:ln>
          <a:effectLst/>
        </p:spPr>
        <p:txBody>
          <a:bodyPr wrap="none" anchor="ctr"/>
          <a:lstStyle/>
          <a:p>
            <a:pPr>
              <a:defRPr/>
            </a:pPr>
            <a:endParaRPr lang="tr-TR" b="0">
              <a:latin typeface="Arial" charset="0"/>
            </a:endParaRPr>
          </a:p>
        </p:txBody>
      </p:sp>
      <p:grpSp>
        <p:nvGrpSpPr>
          <p:cNvPr id="3" name="Group 124"/>
          <p:cNvGrpSpPr>
            <a:grpSpLocks/>
          </p:cNvGrpSpPr>
          <p:nvPr/>
        </p:nvGrpSpPr>
        <p:grpSpPr bwMode="auto">
          <a:xfrm rot="5400000">
            <a:off x="400680" y="-447061"/>
            <a:ext cx="817890" cy="1692276"/>
            <a:chOff x="-8" y="-7"/>
            <a:chExt cx="3024" cy="4335"/>
          </a:xfrm>
        </p:grpSpPr>
        <p:sp>
          <p:nvSpPr>
            <p:cNvPr id="1145" name="Freeform 121"/>
            <p:cNvSpPr>
              <a:spLocks/>
            </p:cNvSpPr>
            <p:nvPr userDrawn="1"/>
          </p:nvSpPr>
          <p:spPr bwMode="gray">
            <a:xfrm>
              <a:off x="1" y="2831"/>
              <a:ext cx="2595" cy="1492"/>
            </a:xfrm>
            <a:custGeom>
              <a:avLst/>
              <a:gdLst/>
              <a:ahLst/>
              <a:cxnLst>
                <a:cxn ang="0">
                  <a:pos x="0" y="489"/>
                </a:cxn>
                <a:cxn ang="0">
                  <a:pos x="1328" y="840"/>
                </a:cxn>
                <a:cxn ang="0">
                  <a:pos x="2488" y="0"/>
                </a:cxn>
                <a:cxn ang="0">
                  <a:pos x="1712" y="1124"/>
                </a:cxn>
                <a:cxn ang="0">
                  <a:pos x="636" y="1492"/>
                </a:cxn>
                <a:cxn ang="0">
                  <a:pos x="1" y="1492"/>
                </a:cxn>
                <a:cxn ang="0">
                  <a:pos x="0" y="489"/>
                </a:cxn>
              </a:cxnLst>
              <a:rect l="0" t="0" r="r" b="b"/>
              <a:pathLst>
                <a:path w="2597" h="1492">
                  <a:moveTo>
                    <a:pt x="0" y="489"/>
                  </a:moveTo>
                  <a:cubicBezTo>
                    <a:pt x="247" y="671"/>
                    <a:pt x="632" y="920"/>
                    <a:pt x="1328" y="840"/>
                  </a:cubicBezTo>
                  <a:cubicBezTo>
                    <a:pt x="2024" y="760"/>
                    <a:pt x="2360" y="131"/>
                    <a:pt x="2488" y="0"/>
                  </a:cubicBezTo>
                  <a:cubicBezTo>
                    <a:pt x="2597" y="53"/>
                    <a:pt x="1792" y="1068"/>
                    <a:pt x="1712" y="1124"/>
                  </a:cubicBezTo>
                  <a:cubicBezTo>
                    <a:pt x="1632" y="1180"/>
                    <a:pt x="921" y="1431"/>
                    <a:pt x="636" y="1492"/>
                  </a:cubicBezTo>
                  <a:lnTo>
                    <a:pt x="1" y="1492"/>
                  </a:lnTo>
                  <a:lnTo>
                    <a:pt x="0" y="489"/>
                  </a:lnTo>
                  <a:close/>
                </a:path>
              </a:pathLst>
            </a:custGeom>
            <a:solidFill>
              <a:srgbClr val="E31E3A"/>
            </a:solidFill>
            <a:ln w="9525">
              <a:noFill/>
              <a:round/>
              <a:headEnd/>
              <a:tailEnd/>
            </a:ln>
            <a:effectLst/>
          </p:spPr>
          <p:txBody>
            <a:bodyPr/>
            <a:lstStyle/>
            <a:p>
              <a:pPr>
                <a:defRPr/>
              </a:pPr>
              <a:endParaRPr lang="tr-TR" b="0">
                <a:latin typeface="Arial" charset="0"/>
              </a:endParaRPr>
            </a:p>
          </p:txBody>
        </p:sp>
        <p:sp>
          <p:nvSpPr>
            <p:cNvPr id="1146" name="Freeform 122"/>
            <p:cNvSpPr>
              <a:spLocks/>
            </p:cNvSpPr>
            <p:nvPr userDrawn="1"/>
          </p:nvSpPr>
          <p:spPr bwMode="gray">
            <a:xfrm>
              <a:off x="-8" y="2624"/>
              <a:ext cx="2618" cy="1704"/>
            </a:xfrm>
            <a:custGeom>
              <a:avLst/>
              <a:gdLst/>
              <a:ahLst/>
              <a:cxnLst>
                <a:cxn ang="0">
                  <a:pos x="0" y="1688"/>
                </a:cxn>
                <a:cxn ang="0">
                  <a:pos x="0" y="1112"/>
                </a:cxn>
                <a:cxn ang="0">
                  <a:pos x="2576" y="0"/>
                </a:cxn>
                <a:cxn ang="0">
                  <a:pos x="2135" y="826"/>
                </a:cxn>
                <a:cxn ang="0">
                  <a:pos x="635" y="1688"/>
                </a:cxn>
                <a:cxn ang="0">
                  <a:pos x="0" y="1688"/>
                </a:cxn>
              </a:cxnLst>
              <a:rect l="0" t="0" r="r" b="b"/>
              <a:pathLst>
                <a:path w="2576" h="1688">
                  <a:moveTo>
                    <a:pt x="0" y="1688"/>
                  </a:moveTo>
                  <a:lnTo>
                    <a:pt x="0" y="1112"/>
                  </a:lnTo>
                  <a:cubicBezTo>
                    <a:pt x="1960" y="1464"/>
                    <a:pt x="2419" y="304"/>
                    <a:pt x="2576" y="0"/>
                  </a:cubicBezTo>
                  <a:lnTo>
                    <a:pt x="2135" y="826"/>
                  </a:lnTo>
                  <a:cubicBezTo>
                    <a:pt x="1618" y="1315"/>
                    <a:pt x="1286" y="1456"/>
                    <a:pt x="635" y="1688"/>
                  </a:cubicBezTo>
                  <a:lnTo>
                    <a:pt x="0" y="1688"/>
                  </a:lnTo>
                  <a:close/>
                </a:path>
              </a:pathLst>
            </a:custGeom>
            <a:solidFill>
              <a:srgbClr val="01564F"/>
            </a:solidFill>
            <a:ln w="9525">
              <a:noFill/>
              <a:round/>
              <a:headEnd/>
              <a:tailEnd/>
            </a:ln>
            <a:effectLst/>
          </p:spPr>
          <p:txBody>
            <a:bodyPr/>
            <a:lstStyle/>
            <a:p>
              <a:pPr>
                <a:defRPr/>
              </a:pPr>
              <a:endParaRPr lang="tr-TR" b="0">
                <a:latin typeface="Arial" charset="0"/>
              </a:endParaRPr>
            </a:p>
          </p:txBody>
        </p:sp>
        <p:sp>
          <p:nvSpPr>
            <p:cNvPr id="1147" name="Freeform 123"/>
            <p:cNvSpPr>
              <a:spLocks/>
            </p:cNvSpPr>
            <p:nvPr userDrawn="1"/>
          </p:nvSpPr>
          <p:spPr bwMode="gray">
            <a:xfrm>
              <a:off x="608" y="-7"/>
              <a:ext cx="2408" cy="4335"/>
            </a:xfrm>
            <a:custGeom>
              <a:avLst/>
              <a:gdLst/>
              <a:ahLst/>
              <a:cxnLst>
                <a:cxn ang="0">
                  <a:pos x="858" y="0"/>
                </a:cxn>
                <a:cxn ang="0">
                  <a:pos x="1984" y="2583"/>
                </a:cxn>
                <a:cxn ang="0">
                  <a:pos x="0" y="4327"/>
                </a:cxn>
                <a:cxn ang="0">
                  <a:pos x="1208" y="4335"/>
                </a:cxn>
                <a:cxn ang="0">
                  <a:pos x="2272" y="2567"/>
                </a:cxn>
                <a:cxn ang="0">
                  <a:pos x="998" y="3"/>
                </a:cxn>
                <a:cxn ang="0">
                  <a:pos x="858" y="0"/>
                </a:cxn>
              </a:cxnLst>
              <a:rect l="0" t="0" r="r" b="b"/>
              <a:pathLst>
                <a:path w="2408" h="4335">
                  <a:moveTo>
                    <a:pt x="858" y="0"/>
                  </a:moveTo>
                  <a:cubicBezTo>
                    <a:pt x="2020" y="270"/>
                    <a:pt x="2408" y="1631"/>
                    <a:pt x="1984" y="2583"/>
                  </a:cubicBezTo>
                  <a:cubicBezTo>
                    <a:pt x="1560" y="3535"/>
                    <a:pt x="880" y="3976"/>
                    <a:pt x="0" y="4327"/>
                  </a:cubicBezTo>
                  <a:lnTo>
                    <a:pt x="1208" y="4335"/>
                  </a:lnTo>
                  <a:cubicBezTo>
                    <a:pt x="1520" y="4079"/>
                    <a:pt x="2144" y="3343"/>
                    <a:pt x="2272" y="2567"/>
                  </a:cubicBezTo>
                  <a:cubicBezTo>
                    <a:pt x="2400" y="1791"/>
                    <a:pt x="2278" y="419"/>
                    <a:pt x="998" y="3"/>
                  </a:cubicBezTo>
                  <a:lnTo>
                    <a:pt x="858" y="0"/>
                  </a:lnTo>
                  <a:close/>
                </a:path>
              </a:pathLst>
            </a:custGeom>
            <a:solidFill>
              <a:srgbClr val="018DA6"/>
            </a:solidFill>
            <a:ln w="9525">
              <a:noFill/>
              <a:round/>
              <a:headEnd/>
              <a:tailEnd/>
            </a:ln>
            <a:effectLst/>
          </p:spPr>
          <p:txBody>
            <a:bodyPr/>
            <a:lstStyle/>
            <a:p>
              <a:pPr>
                <a:defRPr/>
              </a:pPr>
              <a:endParaRPr lang="tr-TR" b="0">
                <a:latin typeface="Arial" charset="0"/>
              </a:endParaRPr>
            </a:p>
          </p:txBody>
        </p:sp>
      </p:grpSp>
      <p:sp>
        <p:nvSpPr>
          <p:cNvPr id="1149" name="Rectangle 125"/>
          <p:cNvSpPr>
            <a:spLocks noChangeArrowheads="1"/>
          </p:cNvSpPr>
          <p:nvPr/>
        </p:nvSpPr>
        <p:spPr bwMode="auto">
          <a:xfrm>
            <a:off x="179388" y="0"/>
            <a:ext cx="8964612" cy="54279"/>
          </a:xfrm>
          <a:prstGeom prst="rect">
            <a:avLst/>
          </a:prstGeom>
          <a:solidFill>
            <a:srgbClr val="E31E3A"/>
          </a:solidFill>
          <a:ln w="9525">
            <a:noFill/>
            <a:miter lim="800000"/>
            <a:headEnd/>
            <a:tailEnd/>
          </a:ln>
          <a:effectLst/>
        </p:spPr>
        <p:txBody>
          <a:bodyPr wrap="none" anchor="ctr"/>
          <a:lstStyle/>
          <a:p>
            <a:pPr>
              <a:defRPr/>
            </a:pPr>
            <a:endParaRPr lang="tr-TR" b="0">
              <a:latin typeface="Arial"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p:txStyles>
    <p:titleStyle>
      <a:lvl1pPr algn="ctr" rtl="0" eaLnBrk="0" fontAlgn="base" hangingPunct="0">
        <a:spcBef>
          <a:spcPct val="0"/>
        </a:spcBef>
        <a:spcAft>
          <a:spcPct val="0"/>
        </a:spcAft>
        <a:defRPr sz="2800" b="1">
          <a:solidFill>
            <a:schemeClr val="bg1"/>
          </a:solidFill>
          <a:latin typeface="+mj-lt"/>
          <a:ea typeface="+mj-ea"/>
          <a:cs typeface="+mj-cs"/>
        </a:defRPr>
      </a:lvl1pPr>
      <a:lvl2pPr algn="ctr" rtl="0" eaLnBrk="0" fontAlgn="base" hangingPunct="0">
        <a:spcBef>
          <a:spcPct val="0"/>
        </a:spcBef>
        <a:spcAft>
          <a:spcPct val="0"/>
        </a:spcAft>
        <a:defRPr sz="2800" b="1">
          <a:solidFill>
            <a:schemeClr val="bg1"/>
          </a:solidFill>
          <a:latin typeface="Arial" charset="0"/>
        </a:defRPr>
      </a:lvl2pPr>
      <a:lvl3pPr algn="ctr" rtl="0" eaLnBrk="0" fontAlgn="base" hangingPunct="0">
        <a:spcBef>
          <a:spcPct val="0"/>
        </a:spcBef>
        <a:spcAft>
          <a:spcPct val="0"/>
        </a:spcAft>
        <a:defRPr sz="2800" b="1">
          <a:solidFill>
            <a:schemeClr val="bg1"/>
          </a:solidFill>
          <a:latin typeface="Arial" charset="0"/>
        </a:defRPr>
      </a:lvl3pPr>
      <a:lvl4pPr algn="ctr" rtl="0" eaLnBrk="0" fontAlgn="base" hangingPunct="0">
        <a:spcBef>
          <a:spcPct val="0"/>
        </a:spcBef>
        <a:spcAft>
          <a:spcPct val="0"/>
        </a:spcAft>
        <a:defRPr sz="2800" b="1">
          <a:solidFill>
            <a:schemeClr val="bg1"/>
          </a:solidFill>
          <a:latin typeface="Arial" charset="0"/>
        </a:defRPr>
      </a:lvl4pPr>
      <a:lvl5pPr algn="ctr" rtl="0" eaLnBrk="0" fontAlgn="base" hangingPunct="0">
        <a:spcBef>
          <a:spcPct val="0"/>
        </a:spcBef>
        <a:spcAft>
          <a:spcPct val="0"/>
        </a:spcAft>
        <a:defRPr sz="2800" b="1">
          <a:solidFill>
            <a:schemeClr val="bg1"/>
          </a:solidFill>
          <a:latin typeface="Arial" charset="0"/>
        </a:defRPr>
      </a:lvl5pPr>
      <a:lvl6pPr marL="457200" algn="ctr" rtl="0" fontAlgn="base">
        <a:spcBef>
          <a:spcPct val="0"/>
        </a:spcBef>
        <a:spcAft>
          <a:spcPct val="0"/>
        </a:spcAft>
        <a:defRPr sz="2800" b="1">
          <a:solidFill>
            <a:schemeClr val="bg1"/>
          </a:solidFill>
          <a:latin typeface="Arial" charset="0"/>
        </a:defRPr>
      </a:lvl6pPr>
      <a:lvl7pPr marL="914400" algn="ctr" rtl="0" fontAlgn="base">
        <a:spcBef>
          <a:spcPct val="0"/>
        </a:spcBef>
        <a:spcAft>
          <a:spcPct val="0"/>
        </a:spcAft>
        <a:defRPr sz="2800" b="1">
          <a:solidFill>
            <a:schemeClr val="bg1"/>
          </a:solidFill>
          <a:latin typeface="Arial" charset="0"/>
        </a:defRPr>
      </a:lvl7pPr>
      <a:lvl8pPr marL="1371600" algn="ctr" rtl="0" fontAlgn="base">
        <a:spcBef>
          <a:spcPct val="0"/>
        </a:spcBef>
        <a:spcAft>
          <a:spcPct val="0"/>
        </a:spcAft>
        <a:defRPr sz="2800" b="1">
          <a:solidFill>
            <a:schemeClr val="bg1"/>
          </a:solidFill>
          <a:latin typeface="Arial" charset="0"/>
        </a:defRPr>
      </a:lvl8pPr>
      <a:lvl9pPr marL="1828800" algn="ctr" rtl="0" fontAlgn="base">
        <a:spcBef>
          <a:spcPct val="0"/>
        </a:spcBef>
        <a:spcAft>
          <a:spcPct val="0"/>
        </a:spcAft>
        <a:defRPr sz="2800" b="1">
          <a:solidFill>
            <a:schemeClr val="bg1"/>
          </a:solidFill>
          <a:latin typeface="Arial" charset="0"/>
        </a:defRPr>
      </a:lvl9pPr>
    </p:titleStyle>
    <p:bodyStyle>
      <a:lvl1pPr marL="342900" indent="-342900" algn="l" rtl="0" eaLnBrk="0" fontAlgn="base" hangingPunct="0">
        <a:spcBef>
          <a:spcPct val="20000"/>
        </a:spcBef>
        <a:spcAft>
          <a:spcPct val="0"/>
        </a:spcAft>
        <a:buClr>
          <a:schemeClr val="tx2"/>
        </a:buClr>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subTitle" idx="1"/>
          </p:nvPr>
        </p:nvSpPr>
        <p:spPr>
          <a:xfrm>
            <a:off x="4696343" y="3600723"/>
            <a:ext cx="3745002" cy="288032"/>
          </a:xfrm>
        </p:spPr>
        <p:txBody>
          <a:bodyPr/>
          <a:lstStyle/>
          <a:p>
            <a:pPr eaLnBrk="1" hangingPunct="1"/>
            <a:r>
              <a:rPr lang="tr-TR" sz="2800" dirty="0" smtClean="0">
                <a:solidFill>
                  <a:schemeClr val="tx1"/>
                </a:solidFill>
              </a:rPr>
              <a:t>Hasan ALMA</a:t>
            </a:r>
          </a:p>
        </p:txBody>
      </p:sp>
      <p:sp>
        <p:nvSpPr>
          <p:cNvPr id="3076" name="Rectangle 4"/>
          <p:cNvSpPr>
            <a:spLocks noChangeArrowheads="1"/>
          </p:cNvSpPr>
          <p:nvPr/>
        </p:nvSpPr>
        <p:spPr bwMode="black">
          <a:xfrm>
            <a:off x="3850780" y="3450433"/>
            <a:ext cx="5436128" cy="1323691"/>
          </a:xfrm>
          <a:prstGeom prst="rect">
            <a:avLst/>
          </a:prstGeom>
          <a:noFill/>
          <a:ln w="9525">
            <a:noFill/>
            <a:miter lim="800000"/>
            <a:headEnd/>
            <a:tailEnd/>
          </a:ln>
        </p:spPr>
        <p:txBody>
          <a:bodyPr anchor="ctr"/>
          <a:lstStyle/>
          <a:p>
            <a:pPr algn="ctr"/>
            <a:endParaRPr lang="en-US" sz="2400" b="1" dirty="0">
              <a:solidFill>
                <a:schemeClr val="tx2"/>
              </a:solidFill>
            </a:endParaRPr>
          </a:p>
        </p:txBody>
      </p:sp>
      <p:sp>
        <p:nvSpPr>
          <p:cNvPr id="5" name="Rectangle 4"/>
          <p:cNvSpPr txBox="1">
            <a:spLocks noChangeArrowheads="1"/>
          </p:cNvSpPr>
          <p:nvPr/>
        </p:nvSpPr>
        <p:spPr bwMode="black">
          <a:xfrm>
            <a:off x="-71437" y="-11436"/>
            <a:ext cx="9215437" cy="127679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r>
              <a:rPr kumimoji="0" lang="tr-TR" sz="2800" b="0" i="1" u="none" strike="noStrike" kern="0" cap="none" spc="0" normalizeH="0" baseline="0" noProof="0" dirty="0" smtClean="0">
                <a:ln>
                  <a:noFill/>
                </a:ln>
                <a:solidFill>
                  <a:schemeClr val="tx2"/>
                </a:solidFill>
                <a:effectLst/>
                <a:uLnTx/>
                <a:uFillTx/>
                <a:latin typeface="+mj-lt"/>
                <a:ea typeface="+mj-ea"/>
                <a:cs typeface="+mj-cs"/>
              </a:rPr>
              <a:t/>
            </a:r>
            <a:br>
              <a:rPr kumimoji="0" lang="tr-TR" sz="2800" b="0" i="1" u="none" strike="noStrike" kern="0" cap="none" spc="0" normalizeH="0" baseline="0" noProof="0" dirty="0" smtClean="0">
                <a:ln>
                  <a:noFill/>
                </a:ln>
                <a:solidFill>
                  <a:schemeClr val="tx2"/>
                </a:solidFill>
                <a:effectLst/>
                <a:uLnTx/>
                <a:uFillTx/>
                <a:latin typeface="+mj-lt"/>
                <a:ea typeface="+mj-ea"/>
                <a:cs typeface="+mj-cs"/>
              </a:rPr>
            </a:br>
            <a:r>
              <a:rPr kumimoji="0" lang="tr-TR" sz="2800" b="0" i="1" u="none" strike="noStrike" kern="0" cap="none" spc="0" normalizeH="0" noProof="0" dirty="0" smtClean="0">
                <a:ln>
                  <a:noFill/>
                </a:ln>
                <a:solidFill>
                  <a:schemeClr val="tx2"/>
                </a:solidFill>
                <a:effectLst/>
                <a:uLnTx/>
                <a:uFillTx/>
                <a:latin typeface="+mj-lt"/>
                <a:ea typeface="+mj-ea"/>
                <a:cs typeface="+mj-cs"/>
              </a:rPr>
              <a:t>                </a:t>
            </a:r>
            <a:r>
              <a:rPr kumimoji="0" lang="tr-TR" sz="2800" b="0" i="1" u="none" strike="noStrike" kern="0" cap="none" spc="0" normalizeH="0" baseline="0" noProof="0" dirty="0" smtClean="0">
                <a:ln>
                  <a:noFill/>
                </a:ln>
                <a:solidFill>
                  <a:schemeClr val="tx2"/>
                </a:solidFill>
                <a:effectLst/>
                <a:uLnTx/>
                <a:uFillTx/>
                <a:latin typeface="+mj-lt"/>
                <a:ea typeface="+mj-ea"/>
                <a:cs typeface="+mj-cs"/>
              </a:rPr>
              <a:t>                          </a:t>
            </a:r>
            <a:r>
              <a:rPr lang="tr-TR" sz="2800" b="1" noProof="0" dirty="0" smtClean="0"/>
              <a:t>OSBÜK EĞİTİM PROGRAMI</a:t>
            </a:r>
            <a:r>
              <a:rPr kumimoji="0" lang="en-US" sz="2800" b="1" u="none" strike="noStrike" kern="0" cap="none" spc="0" normalizeH="0" baseline="0" noProof="0" dirty="0" smtClean="0">
                <a:ln>
                  <a:noFill/>
                </a:ln>
                <a:solidFill>
                  <a:srgbClr val="FF0000"/>
                </a:solidFill>
                <a:effectLst/>
                <a:uLnTx/>
                <a:uFillTx/>
                <a:latin typeface="+mj-lt"/>
                <a:ea typeface="+mj-ea"/>
                <a:cs typeface="+mj-cs"/>
              </a:rPr>
              <a:t/>
            </a:r>
            <a:br>
              <a:rPr kumimoji="0" lang="en-US" sz="2800" b="1" u="none" strike="noStrike" kern="0" cap="none" spc="0" normalizeH="0" baseline="0" noProof="0" dirty="0" smtClean="0">
                <a:ln>
                  <a:noFill/>
                </a:ln>
                <a:solidFill>
                  <a:srgbClr val="FF0000"/>
                </a:solidFill>
                <a:effectLst/>
                <a:uLnTx/>
                <a:uFillTx/>
                <a:latin typeface="+mj-lt"/>
                <a:ea typeface="+mj-ea"/>
                <a:cs typeface="+mj-cs"/>
              </a:rPr>
            </a:br>
            <a:endParaRPr kumimoji="0" lang="en-US" sz="1600" b="1" u="none" strike="noStrike" kern="0" cap="none" spc="0" normalizeH="0" baseline="0" noProof="0" dirty="0" smtClean="0">
              <a:ln>
                <a:noFill/>
              </a:ln>
              <a:solidFill>
                <a:srgbClr val="FF0000"/>
              </a:solidFill>
              <a:effectLst/>
              <a:uLnTx/>
              <a:uFillTx/>
              <a:latin typeface="+mj-lt"/>
              <a:ea typeface="+mj-ea"/>
              <a:cs typeface="+mj-cs"/>
            </a:endParaRPr>
          </a:p>
        </p:txBody>
      </p:sp>
      <p:sp>
        <p:nvSpPr>
          <p:cNvPr id="6" name="5 Dikdörtgen"/>
          <p:cNvSpPr/>
          <p:nvPr/>
        </p:nvSpPr>
        <p:spPr>
          <a:xfrm>
            <a:off x="4429124" y="1942946"/>
            <a:ext cx="4714876" cy="830997"/>
          </a:xfrm>
          <a:prstGeom prst="rect">
            <a:avLst/>
          </a:prstGeom>
        </p:spPr>
        <p:txBody>
          <a:bodyPr wrap="square">
            <a:spAutoFit/>
          </a:bodyPr>
          <a:lstStyle/>
          <a:p>
            <a:pPr algn="ctr"/>
            <a:r>
              <a:rPr lang="tr-TR" sz="2400" b="1" dirty="0" smtClean="0"/>
              <a:t>ELEKTRİK DAĞITIM SİTEMİNDE HİZMET KALİTESİ</a:t>
            </a:r>
            <a:endParaRPr lang="tr-TR" sz="2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Ödül/Ceza mekanizması</a:t>
            </a:r>
            <a:endParaRPr lang="tr-TR" dirty="0">
              <a:solidFill>
                <a:srgbClr val="FF0000"/>
              </a:solidFill>
            </a:endParaRP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10</a:t>
            </a:fld>
            <a:endParaRPr lang="en-US"/>
          </a:p>
        </p:txBody>
      </p:sp>
      <p:pic>
        <p:nvPicPr>
          <p:cNvPr id="7" name="Picture 15"/>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457200" y="1132460"/>
            <a:ext cx="8229600" cy="3656456"/>
          </a:xfrm>
          <a:prstGeom prst="rect">
            <a:avLst/>
          </a:prstGeom>
          <a:noFill/>
          <a:ln>
            <a:noFill/>
          </a:ln>
        </p:spPr>
      </p:pic>
    </p:spTree>
    <p:extLst>
      <p:ext uri="{BB962C8B-B14F-4D97-AF65-F5344CB8AC3E}">
        <p14:creationId xmlns:p14="http://schemas.microsoft.com/office/powerpoint/2010/main" val="8756294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Kullanıcıya </a:t>
            </a:r>
            <a:r>
              <a:rPr lang="tr-TR" dirty="0" smtClean="0">
                <a:solidFill>
                  <a:srgbClr val="FF0000"/>
                </a:solidFill>
              </a:rPr>
              <a:t>ödenecek </a:t>
            </a:r>
            <a:r>
              <a:rPr lang="tr-TR" dirty="0">
                <a:solidFill>
                  <a:srgbClr val="FF0000"/>
                </a:solidFill>
              </a:rPr>
              <a:t>t</a:t>
            </a:r>
            <a:r>
              <a:rPr lang="tr-TR" dirty="0" smtClean="0">
                <a:solidFill>
                  <a:srgbClr val="FF0000"/>
                </a:solidFill>
              </a:rPr>
              <a:t>azminatlar</a:t>
            </a:r>
            <a:endParaRPr lang="tr-TR" dirty="0">
              <a:solidFill>
                <a:srgbClr val="FF0000"/>
              </a:solidFill>
            </a:endParaRPr>
          </a:p>
        </p:txBody>
      </p:sp>
      <p:sp>
        <p:nvSpPr>
          <p:cNvPr id="3" name="İçerik Yer Tutucusu 2"/>
          <p:cNvSpPr>
            <a:spLocks noGrp="1"/>
          </p:cNvSpPr>
          <p:nvPr>
            <p:ph idx="1"/>
          </p:nvPr>
        </p:nvSpPr>
        <p:spPr/>
        <p:txBody>
          <a:bodyPr/>
          <a:lstStyle/>
          <a:p>
            <a:pPr algn="just"/>
            <a:r>
              <a:rPr lang="tr-TR" sz="2200" dirty="0"/>
              <a:t>Kalite faktörü uygulaması, finansal teşviklerle dağıtım bölgesinde sunulan ortalama kalitenin iyileştirilmesini teşvik etmeyi amaçlamaktadır.</a:t>
            </a:r>
          </a:p>
          <a:p>
            <a:pPr algn="just"/>
            <a:r>
              <a:rPr lang="tr-TR" sz="2200" dirty="0"/>
              <a:t>Diğer taraftan; ortalama kalite iyileşirken, bireysel bazda kullanıcılara da asgari düzeyde kaliteli hizmet sağlanması gerekmektedir (Ortalama iyi de olsa bireysel bazda kalite düşük olabilir). </a:t>
            </a:r>
          </a:p>
          <a:p>
            <a:pPr algn="just"/>
            <a:r>
              <a:rPr lang="tr-TR" sz="2200" dirty="0"/>
              <a:t>Bu nedenle bireysel tazminat mekanizması da uygulanmalıdır.</a:t>
            </a:r>
          </a:p>
          <a:p>
            <a:pPr algn="just"/>
            <a:r>
              <a:rPr lang="tr-TR" sz="2200" dirty="0"/>
              <a:t>Bu uygulama için, her bir kullanıcı için kesinti süresi de bilinmelidir.</a:t>
            </a:r>
          </a:p>
          <a:p>
            <a:pPr algn="just"/>
            <a:r>
              <a:rPr lang="tr-TR" sz="2200" dirty="0"/>
              <a:t>Toplam tazminat tutarına üst limit konulabilir</a:t>
            </a:r>
          </a:p>
          <a:p>
            <a:endParaRPr lang="tr-TR" sz="22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11</a:t>
            </a:fld>
            <a:endParaRPr lang="en-US"/>
          </a:p>
        </p:txBody>
      </p:sp>
    </p:spTree>
    <p:extLst>
      <p:ext uri="{BB962C8B-B14F-4D97-AF65-F5344CB8AC3E}">
        <p14:creationId xmlns:p14="http://schemas.microsoft.com/office/powerpoint/2010/main" val="37201411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Kullanıcıya </a:t>
            </a:r>
            <a:r>
              <a:rPr lang="tr-TR" dirty="0" smtClean="0">
                <a:solidFill>
                  <a:srgbClr val="FF0000"/>
                </a:solidFill>
              </a:rPr>
              <a:t>ödenecek </a:t>
            </a:r>
            <a:r>
              <a:rPr lang="tr-TR" dirty="0">
                <a:solidFill>
                  <a:srgbClr val="FF0000"/>
                </a:solidFill>
              </a:rPr>
              <a:t>t</a:t>
            </a:r>
            <a:r>
              <a:rPr lang="tr-TR" dirty="0" smtClean="0">
                <a:solidFill>
                  <a:srgbClr val="FF0000"/>
                </a:solidFill>
              </a:rPr>
              <a:t>azminatlar</a:t>
            </a:r>
            <a:endParaRPr lang="tr-TR" dirty="0"/>
          </a:p>
        </p:txBody>
      </p:sp>
      <p:sp>
        <p:nvSpPr>
          <p:cNvPr id="3" name="İçerik Yer Tutucusu 2"/>
          <p:cNvSpPr>
            <a:spLocks noGrp="1"/>
          </p:cNvSpPr>
          <p:nvPr>
            <p:ph idx="1"/>
          </p:nvPr>
        </p:nvSpPr>
        <p:spPr/>
        <p:txBody>
          <a:bodyPr/>
          <a:lstStyle/>
          <a:p>
            <a:pPr algn="just"/>
            <a:r>
              <a:rPr lang="tr-TR" sz="2200" dirty="0"/>
              <a:t>Tazminatlar; saha araştırması ile (Örnek: Büyük Britanya, Hollanda), uluslar arası karşılaştırma, yıllık şebeke tarifeleri baz alınarak, kesintinin tahmini maliyeti üzerinden hesaplanabilir.</a:t>
            </a:r>
          </a:p>
          <a:p>
            <a:pPr algn="just"/>
            <a:r>
              <a:rPr lang="tr-TR" sz="2200" dirty="0" smtClean="0"/>
              <a:t>Otomatik </a:t>
            </a:r>
            <a:r>
              <a:rPr lang="tr-TR" sz="2200" dirty="0"/>
              <a:t>ödeme veya başvuru esaslı olabilir.</a:t>
            </a:r>
          </a:p>
          <a:p>
            <a:pPr algn="just"/>
            <a:r>
              <a:rPr lang="tr-TR" sz="2200" dirty="0"/>
              <a:t>İtalya’da istisnai olaylar (mücbir sebep, güvenlik…) bile tazminata dahildir. Tek istisna tahliye (örneğin bir deprem durumunda şehir boşaltılmışsa) Yerleşim yeri nüfus yoğunluğuna göre AG’de 8, 12, 16 saat, </a:t>
            </a:r>
            <a:r>
              <a:rPr lang="tr-TR" sz="2200" dirty="0" err="1"/>
              <a:t>OG’de</a:t>
            </a:r>
            <a:r>
              <a:rPr lang="tr-TR" sz="2200" dirty="0"/>
              <a:t> 4, 6, 8 saat yıllık standart kesinti süresidir.</a:t>
            </a:r>
          </a:p>
          <a:p>
            <a:endParaRPr lang="tr-TR" sz="22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12</a:t>
            </a:fld>
            <a:endParaRPr lang="en-US"/>
          </a:p>
        </p:txBody>
      </p:sp>
    </p:spTree>
    <p:extLst>
      <p:ext uri="{BB962C8B-B14F-4D97-AF65-F5344CB8AC3E}">
        <p14:creationId xmlns:p14="http://schemas.microsoft.com/office/powerpoint/2010/main" val="42320941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Kullanıcıya </a:t>
            </a:r>
            <a:r>
              <a:rPr lang="tr-TR" dirty="0" smtClean="0">
                <a:solidFill>
                  <a:srgbClr val="FF0000"/>
                </a:solidFill>
              </a:rPr>
              <a:t>ödenecek </a:t>
            </a:r>
            <a:r>
              <a:rPr lang="tr-TR" dirty="0">
                <a:solidFill>
                  <a:srgbClr val="FF0000"/>
                </a:solidFill>
              </a:rPr>
              <a:t>t</a:t>
            </a:r>
            <a:r>
              <a:rPr lang="tr-TR" dirty="0" smtClean="0">
                <a:solidFill>
                  <a:srgbClr val="FF0000"/>
                </a:solidFill>
              </a:rPr>
              <a:t>azminatlar</a:t>
            </a:r>
            <a:endParaRPr lang="tr-TR" dirty="0"/>
          </a:p>
        </p:txBody>
      </p:sp>
      <p:sp>
        <p:nvSpPr>
          <p:cNvPr id="3" name="İçerik Yer Tutucusu 2"/>
          <p:cNvSpPr>
            <a:spLocks noGrp="1"/>
          </p:cNvSpPr>
          <p:nvPr>
            <p:ph idx="1"/>
          </p:nvPr>
        </p:nvSpPr>
        <p:spPr/>
        <p:txBody>
          <a:bodyPr/>
          <a:lstStyle/>
          <a:p>
            <a:pPr algn="just"/>
            <a:r>
              <a:rPr lang="tr-TR" dirty="0"/>
              <a:t>Büyük Britanya’da normal koşullarda 18, orta düzey olaylarda 24 saat, büyük boyutlu olaylarda 48 saat (çok büyük boyutlu olaylarda 48 saat de yükseltilmekte) standarttır. Dağıtım şirketi başına 500 binden fazla müşteri etkilenmesi istisna tutulmaktadır.</a:t>
            </a:r>
          </a:p>
          <a:p>
            <a:endParaRPr lang="tr-TR"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13</a:t>
            </a:fld>
            <a:endParaRPr lang="en-US"/>
          </a:p>
        </p:txBody>
      </p:sp>
    </p:spTree>
    <p:extLst>
      <p:ext uri="{BB962C8B-B14F-4D97-AF65-F5344CB8AC3E}">
        <p14:creationId xmlns:p14="http://schemas.microsoft.com/office/powerpoint/2010/main" val="9672872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Kullanıcıya ödenecek tazminatlar</a:t>
            </a:r>
            <a:endParaRPr lang="tr-TR" dirty="0"/>
          </a:p>
        </p:txBody>
      </p:sp>
      <p:sp>
        <p:nvSpPr>
          <p:cNvPr id="3" name="İçerik Yer Tutucusu 2"/>
          <p:cNvSpPr>
            <a:spLocks noGrp="1"/>
          </p:cNvSpPr>
          <p:nvPr>
            <p:ph idx="1"/>
          </p:nvPr>
        </p:nvSpPr>
        <p:spPr/>
        <p:txBody>
          <a:bodyPr/>
          <a:lstStyle/>
          <a:p>
            <a:r>
              <a:rPr lang="tr-TR" dirty="0" smtClean="0"/>
              <a:t>Tablo 9 limitlerine tabidir.</a:t>
            </a:r>
          </a:p>
          <a:p>
            <a:r>
              <a:rPr lang="tr-TR" dirty="0" smtClean="0"/>
              <a:t>Bildirimli kesinti süreleri aşıldığında, bildirimli kesintiler bildirimsiz kesinti limitleri içinde değerlendirilir.</a:t>
            </a:r>
          </a:p>
          <a:p>
            <a:r>
              <a:rPr lang="tr-TR" dirty="0" smtClean="0"/>
              <a:t>Mücbir sebepler, can ve mal güvenliğine yönelik zorunlu kesintiler süre ve sayı açısından, dışsal kesintiler sadece sayı açısından tazminat hesabından hariç tutulur.</a:t>
            </a:r>
            <a:endParaRPr lang="tr-TR"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14</a:t>
            </a:fld>
            <a:endParaRPr lang="en-US"/>
          </a:p>
        </p:txBody>
      </p:sp>
    </p:spTree>
    <p:extLst>
      <p:ext uri="{BB962C8B-B14F-4D97-AF65-F5344CB8AC3E}">
        <p14:creationId xmlns:p14="http://schemas.microsoft.com/office/powerpoint/2010/main" val="11960082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Kullanıcıya ödenecek tazminatlar</a:t>
            </a:r>
            <a:endParaRPr lang="tr-TR" dirty="0"/>
          </a:p>
        </p:txBody>
      </p:sp>
      <p:sp>
        <p:nvSpPr>
          <p:cNvPr id="3" name="İçerik Yer Tutucusu 2"/>
          <p:cNvSpPr>
            <a:spLocks noGrp="1"/>
          </p:cNvSpPr>
          <p:nvPr>
            <p:ph idx="1"/>
          </p:nvPr>
        </p:nvSpPr>
        <p:spPr/>
        <p:txBody>
          <a:bodyPr/>
          <a:lstStyle/>
          <a:p>
            <a:r>
              <a:rPr lang="tr-TR" sz="1800" dirty="0" smtClean="0"/>
              <a:t>Süre ve sayı açısından hesaplanan tazminattan yüksek olan ödenir.</a:t>
            </a:r>
          </a:p>
          <a:p>
            <a:r>
              <a:rPr lang="tr-TR" sz="1800" dirty="0"/>
              <a:t>Kullanıcılara TKSÜRE gerçekleşmelerine göre ödenecek tazminat miktarı aşağıdaki formüle göre hesaplanır:</a:t>
            </a:r>
          </a:p>
          <a:p>
            <a:r>
              <a:rPr lang="tr-TR" sz="1800" dirty="0"/>
              <a:t>ÖTM</a:t>
            </a:r>
            <a:r>
              <a:rPr lang="tr-TR" sz="1800" baseline="-25000" dirty="0"/>
              <a:t>SÜRE</a:t>
            </a:r>
            <a:r>
              <a:rPr lang="tr-TR" sz="1800" dirty="0"/>
              <a:t>=20 TL+(TKSÜRE-ESÜRE)</a:t>
            </a:r>
            <a:r>
              <a:rPr lang="tr-TR" sz="1800" dirty="0" err="1"/>
              <a:t>xTBBxOT</a:t>
            </a:r>
            <a:endParaRPr lang="tr-TR" sz="1800" dirty="0"/>
          </a:p>
          <a:p>
            <a:pPr marL="0" indent="0">
              <a:buNone/>
            </a:pPr>
            <a:r>
              <a:rPr lang="tr-TR" sz="1800" dirty="0"/>
              <a:t>Bu formülde geçen;</a:t>
            </a:r>
          </a:p>
          <a:p>
            <a:pPr marL="0" indent="0">
              <a:buNone/>
            </a:pPr>
            <a:r>
              <a:rPr lang="tr-TR" sz="1800" dirty="0"/>
              <a:t>ESÜRE: Tablo 9’da belirlenen eşik süreyi,</a:t>
            </a:r>
          </a:p>
          <a:p>
            <a:pPr marL="0" indent="0">
              <a:buNone/>
            </a:pPr>
            <a:r>
              <a:rPr lang="tr-TR" sz="1800" dirty="0"/>
              <a:t>ÖTM: Kullanıcıya ödenecek tazminat miktarını (TL),</a:t>
            </a:r>
          </a:p>
          <a:p>
            <a:pPr marL="0" indent="0">
              <a:buNone/>
            </a:pPr>
            <a:r>
              <a:rPr lang="tr-TR" sz="1800" dirty="0"/>
              <a:t>TBB: Kullanıcının tabi olduğu tarife grubunun ödeme tarihindeki Dağıtım Sistem Kullanım Bedelinin 5 (beş) katı olan Tazminat Birim Bedelini,</a:t>
            </a:r>
          </a:p>
          <a:p>
            <a:pPr marL="0" indent="0">
              <a:buNone/>
            </a:pPr>
            <a:r>
              <a:rPr lang="tr-TR" sz="1800" dirty="0"/>
              <a:t>OT: İlgili kullanıcının tazminata esas takvim yılı için (aboneliğin 1 yıldan kısa olması durumunda abonelik süresi için) hesaplanan kW olarak ortalama talebini,</a:t>
            </a:r>
          </a:p>
          <a:p>
            <a:pPr marL="0" indent="0">
              <a:buNone/>
            </a:pPr>
            <a:r>
              <a:rPr lang="tr-TR" sz="1800" dirty="0"/>
              <a:t>ifade </a:t>
            </a:r>
            <a:r>
              <a:rPr lang="tr-TR" sz="1800" dirty="0" smtClean="0"/>
              <a:t>eder</a:t>
            </a:r>
            <a:r>
              <a:rPr lang="tr-TR" sz="1800" dirty="0"/>
              <a:t>.</a:t>
            </a:r>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15</a:t>
            </a:fld>
            <a:endParaRPr lang="en-US"/>
          </a:p>
        </p:txBody>
      </p:sp>
    </p:spTree>
    <p:extLst>
      <p:ext uri="{BB962C8B-B14F-4D97-AF65-F5344CB8AC3E}">
        <p14:creationId xmlns:p14="http://schemas.microsoft.com/office/powerpoint/2010/main" val="25468135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Kullanıcıya ödenecek tazminatlar</a:t>
            </a:r>
            <a:endParaRPr lang="tr-TR" dirty="0">
              <a:solidFill>
                <a:srgbClr val="FF0000"/>
              </a:solidFill>
            </a:endParaRPr>
          </a:p>
        </p:txBody>
      </p:sp>
      <p:sp>
        <p:nvSpPr>
          <p:cNvPr id="3" name="İçerik Yer Tutucusu 2"/>
          <p:cNvSpPr>
            <a:spLocks noGrp="1"/>
          </p:cNvSpPr>
          <p:nvPr>
            <p:ph idx="1"/>
          </p:nvPr>
        </p:nvSpPr>
        <p:spPr/>
        <p:txBody>
          <a:bodyPr/>
          <a:lstStyle/>
          <a:p>
            <a:r>
              <a:rPr lang="tr-TR" sz="1800" dirty="0"/>
              <a:t>Kullanıcılara TKSAYI gerçekleşmelerine göre kullanıcıya ödenecek tazminat miktarı aşağıdaki formüle göre hesaplanır:</a:t>
            </a:r>
          </a:p>
          <a:p>
            <a:r>
              <a:rPr lang="tr-TR" sz="1800" dirty="0"/>
              <a:t>ÖTM</a:t>
            </a:r>
            <a:r>
              <a:rPr lang="tr-TR" sz="1800" baseline="-25000" dirty="0"/>
              <a:t>SAYI</a:t>
            </a:r>
            <a:r>
              <a:rPr lang="tr-TR" sz="1800" dirty="0"/>
              <a:t>=(TKSAYI-ESAYI)x(TKSÜRE/TKSAYI)</a:t>
            </a:r>
            <a:r>
              <a:rPr lang="tr-TR" sz="1800" dirty="0" err="1"/>
              <a:t>xTBBxOT</a:t>
            </a:r>
            <a:endParaRPr lang="tr-TR" sz="1800" dirty="0"/>
          </a:p>
          <a:p>
            <a:pPr marL="0" indent="0">
              <a:buNone/>
            </a:pPr>
            <a:r>
              <a:rPr lang="tr-TR" sz="1800" dirty="0"/>
              <a:t>Bu formülde geçen;</a:t>
            </a:r>
          </a:p>
          <a:p>
            <a:pPr marL="0" indent="0">
              <a:buNone/>
            </a:pPr>
            <a:r>
              <a:rPr lang="tr-TR" sz="1800" dirty="0"/>
              <a:t>ÖTM: Kullanıcıya ödenecek tazminat miktarını (TL),</a:t>
            </a:r>
          </a:p>
          <a:p>
            <a:pPr marL="0" indent="0">
              <a:buNone/>
            </a:pPr>
            <a:r>
              <a:rPr lang="tr-TR" sz="1800" dirty="0"/>
              <a:t>ESAYI: Tablo 9’da belirlenen eşik kesinti sayısını,</a:t>
            </a:r>
          </a:p>
          <a:p>
            <a:pPr marL="0" indent="0">
              <a:buNone/>
            </a:pPr>
            <a:r>
              <a:rPr lang="tr-TR" sz="1800" dirty="0"/>
              <a:t>TBB: Kullanıcının tabi olduğu tarife grubunun ödeme tarihindeki Dağıtım Sistem Kullanım Bedelinin 5 (beş) katı olan Tazminat Birim Bedelini,</a:t>
            </a:r>
          </a:p>
          <a:p>
            <a:pPr marL="0" indent="0">
              <a:buNone/>
            </a:pPr>
            <a:r>
              <a:rPr lang="tr-TR" sz="1800" dirty="0"/>
              <a:t>OT: İlgili kullanıcının tazminata esas takvim yılı için (aboneliğin 1 yıldan kısa olması durumunda abonelik süresi için) hesaplanan kW olarak ortalama talebini,</a:t>
            </a:r>
          </a:p>
          <a:p>
            <a:pPr marL="0" indent="0">
              <a:buNone/>
            </a:pPr>
            <a:r>
              <a:rPr lang="tr-TR" sz="1800" dirty="0"/>
              <a:t>ifade eder.</a:t>
            </a:r>
          </a:p>
          <a:p>
            <a:endParaRPr lang="tr-TR" sz="18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16</a:t>
            </a:fld>
            <a:endParaRPr lang="en-US"/>
          </a:p>
        </p:txBody>
      </p:sp>
    </p:spTree>
    <p:extLst>
      <p:ext uri="{BB962C8B-B14F-4D97-AF65-F5344CB8AC3E}">
        <p14:creationId xmlns:p14="http://schemas.microsoft.com/office/powerpoint/2010/main" val="41342308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Kullanıcıya ödenecek tazminatlar</a:t>
            </a:r>
            <a:endParaRPr lang="tr-TR" dirty="0"/>
          </a:p>
        </p:txBody>
      </p:sp>
      <p:sp>
        <p:nvSpPr>
          <p:cNvPr id="3" name="İçerik Yer Tutucusu 2"/>
          <p:cNvSpPr>
            <a:spLocks noGrp="1"/>
          </p:cNvSpPr>
          <p:nvPr>
            <p:ph idx="1"/>
          </p:nvPr>
        </p:nvSpPr>
        <p:spPr/>
        <p:txBody>
          <a:bodyPr/>
          <a:lstStyle/>
          <a:p>
            <a:pPr algn="just"/>
            <a:r>
              <a:rPr lang="tr-TR" dirty="0" smtClean="0"/>
              <a:t>2012 ve 2013 için başvuru esası geçerlidir.</a:t>
            </a:r>
          </a:p>
          <a:p>
            <a:pPr algn="just"/>
            <a:r>
              <a:rPr lang="tr-TR" dirty="0" smtClean="0"/>
              <a:t>2012 için, formülün sonucunda bulunan tutarın 1/3’ü ödenir.</a:t>
            </a:r>
          </a:p>
          <a:p>
            <a:pPr algn="just"/>
            <a:r>
              <a:rPr lang="tr-TR" dirty="0" smtClean="0"/>
              <a:t>Her koşulda, şirket bazında ödenecek toplam tazminatın gelir tavanının % 1’ini geçmemesi düzenleme altına alınmıştır. Aşım halinde oransal olarak bütün tazminat tutarları düşürülür.</a:t>
            </a: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17</a:t>
            </a:fld>
            <a:endParaRPr lang="en-US"/>
          </a:p>
        </p:txBody>
      </p:sp>
    </p:spTree>
    <p:extLst>
      <p:ext uri="{BB962C8B-B14F-4D97-AF65-F5344CB8AC3E}">
        <p14:creationId xmlns:p14="http://schemas.microsoft.com/office/powerpoint/2010/main" val="26555306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Tablo 9: Eşik kesinti süre ve sayıları</a:t>
            </a:r>
            <a:endParaRPr lang="tr-TR" dirty="0">
              <a:solidFill>
                <a:srgbClr val="FF0000"/>
              </a:solidFill>
            </a:endParaRP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2592698329"/>
              </p:ext>
            </p:extLst>
          </p:nvPr>
        </p:nvGraphicFramePr>
        <p:xfrm>
          <a:off x="899592" y="1008435"/>
          <a:ext cx="6408712" cy="2558788"/>
        </p:xfrm>
        <a:graphic>
          <a:graphicData uri="http://schemas.openxmlformats.org/drawingml/2006/table">
            <a:tbl>
              <a:tblPr firstRow="1" firstCol="1" lastRow="1" lastCol="1" bandRow="1" bandCol="1">
                <a:tableStyleId>{5C22544A-7EE6-4342-B048-85BDC9FD1C3A}</a:tableStyleId>
              </a:tblPr>
              <a:tblGrid>
                <a:gridCol w="1023763"/>
                <a:gridCol w="956863"/>
                <a:gridCol w="683670"/>
                <a:gridCol w="969205"/>
                <a:gridCol w="869708"/>
                <a:gridCol w="1905503"/>
              </a:tblGrid>
              <a:tr h="720080">
                <a:tc rowSpan="2">
                  <a:txBody>
                    <a:bodyPr/>
                    <a:lstStyle/>
                    <a:p>
                      <a:pPr algn="just">
                        <a:lnSpc>
                          <a:spcPct val="115000"/>
                        </a:lnSpc>
                        <a:spcAft>
                          <a:spcPts val="0"/>
                        </a:spcAft>
                      </a:pPr>
                      <a:r>
                        <a:rPr lang="tr-TR" sz="1200" dirty="0">
                          <a:effectLst/>
                        </a:rPr>
                        <a:t>EŞİK DEĞER ADI</a:t>
                      </a:r>
                      <a:endParaRPr lang="tr-TR" sz="1100" dirty="0">
                        <a:effectLst/>
                        <a:latin typeface="Calibri"/>
                        <a:ea typeface="Times New Roman"/>
                        <a:cs typeface="Times New Roman"/>
                      </a:endParaRPr>
                    </a:p>
                  </a:txBody>
                  <a:tcPr marL="68580" marR="68580" marT="0" marB="0"/>
                </a:tc>
                <a:tc rowSpan="2">
                  <a:txBody>
                    <a:bodyPr/>
                    <a:lstStyle/>
                    <a:p>
                      <a:pPr algn="just">
                        <a:lnSpc>
                          <a:spcPct val="115000"/>
                        </a:lnSpc>
                        <a:spcAft>
                          <a:spcPts val="0"/>
                        </a:spcAft>
                      </a:pPr>
                      <a:r>
                        <a:rPr lang="tr-TR" sz="1200">
                          <a:effectLst/>
                        </a:rPr>
                        <a:t>KESİNTİ SINIFI</a:t>
                      </a:r>
                      <a:endParaRPr lang="tr-TR" sz="1100">
                        <a:effectLst/>
                        <a:latin typeface="Calibri"/>
                        <a:ea typeface="Times New Roman"/>
                        <a:cs typeface="Times New Roman"/>
                      </a:endParaRPr>
                    </a:p>
                  </a:txBody>
                  <a:tcPr marL="68580" marR="68580" marT="0" marB="0"/>
                </a:tc>
                <a:tc gridSpan="2">
                  <a:txBody>
                    <a:bodyPr/>
                    <a:lstStyle/>
                    <a:p>
                      <a:pPr algn="l">
                        <a:lnSpc>
                          <a:spcPct val="115000"/>
                        </a:lnSpc>
                        <a:spcAft>
                          <a:spcPts val="0"/>
                        </a:spcAft>
                      </a:pPr>
                      <a:r>
                        <a:rPr lang="tr-TR" sz="1200">
                          <a:effectLst/>
                        </a:rPr>
                        <a:t>İMAR ALANI İÇİNDEKİ KULLANICILAR İÇİN</a:t>
                      </a:r>
                      <a:endParaRPr lang="tr-TR" sz="1100">
                        <a:effectLst/>
                        <a:latin typeface="Calibri"/>
                        <a:ea typeface="Times New Roman"/>
                        <a:cs typeface="Times New Roman"/>
                      </a:endParaRPr>
                    </a:p>
                  </a:txBody>
                  <a:tcPr marL="68580" marR="68580" marT="0" marB="0"/>
                </a:tc>
                <a:tc hMerge="1">
                  <a:txBody>
                    <a:bodyPr/>
                    <a:lstStyle/>
                    <a:p>
                      <a:endParaRPr lang="tr-TR"/>
                    </a:p>
                  </a:txBody>
                  <a:tcPr/>
                </a:tc>
                <a:tc gridSpan="2">
                  <a:txBody>
                    <a:bodyPr/>
                    <a:lstStyle/>
                    <a:p>
                      <a:pPr algn="l">
                        <a:lnSpc>
                          <a:spcPct val="115000"/>
                        </a:lnSpc>
                        <a:spcAft>
                          <a:spcPts val="0"/>
                        </a:spcAft>
                      </a:pPr>
                      <a:r>
                        <a:rPr lang="tr-TR" sz="1200">
                          <a:effectLst/>
                        </a:rPr>
                        <a:t>İMAR ALANI DIŞINDAKİ KULLANICILAR İÇİN </a:t>
                      </a:r>
                      <a:endParaRPr lang="tr-TR" sz="1100">
                        <a:effectLst/>
                        <a:latin typeface="Calibri"/>
                        <a:ea typeface="Times New Roman"/>
                        <a:cs typeface="Times New Roman"/>
                      </a:endParaRPr>
                    </a:p>
                  </a:txBody>
                  <a:tcPr marL="68580" marR="68580" marT="0" marB="0"/>
                </a:tc>
                <a:tc hMerge="1">
                  <a:txBody>
                    <a:bodyPr/>
                    <a:lstStyle/>
                    <a:p>
                      <a:endParaRPr lang="tr-TR"/>
                    </a:p>
                  </a:txBody>
                  <a:tcPr/>
                </a:tc>
              </a:tr>
              <a:tr h="0">
                <a:tc vMerge="1">
                  <a:txBody>
                    <a:bodyPr/>
                    <a:lstStyle/>
                    <a:p>
                      <a:endParaRPr lang="tr-TR"/>
                    </a:p>
                  </a:txBody>
                  <a:tcPr/>
                </a:tc>
                <a:tc vMerge="1">
                  <a:txBody>
                    <a:bodyPr/>
                    <a:lstStyle/>
                    <a:p>
                      <a:endParaRPr lang="tr-TR"/>
                    </a:p>
                  </a:txBody>
                  <a:tcPr/>
                </a:tc>
                <a:tc>
                  <a:txBody>
                    <a:bodyPr/>
                    <a:lstStyle/>
                    <a:p>
                      <a:pPr algn="just">
                        <a:lnSpc>
                          <a:spcPct val="115000"/>
                        </a:lnSpc>
                        <a:spcAft>
                          <a:spcPts val="0"/>
                        </a:spcAft>
                      </a:pPr>
                      <a:r>
                        <a:rPr lang="tr-TR" sz="1200">
                          <a:effectLst/>
                        </a:rPr>
                        <a:t>AG</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OG</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AG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OG</a:t>
                      </a:r>
                      <a:endParaRPr lang="tr-TR" sz="1100">
                        <a:effectLst/>
                        <a:latin typeface="Calibri"/>
                        <a:ea typeface="Times New Roman"/>
                        <a:cs typeface="Times New Roman"/>
                      </a:endParaRPr>
                    </a:p>
                  </a:txBody>
                  <a:tcPr marL="68580" marR="68580" marT="0" marB="0"/>
                </a:tc>
              </a:tr>
              <a:tr h="0">
                <a:tc>
                  <a:txBody>
                    <a:bodyPr/>
                    <a:lstStyle/>
                    <a:p>
                      <a:pPr algn="just">
                        <a:lnSpc>
                          <a:spcPct val="115000"/>
                        </a:lnSpc>
                        <a:spcAft>
                          <a:spcPts val="0"/>
                        </a:spcAft>
                      </a:pPr>
                      <a:r>
                        <a:rPr lang="tr-TR" sz="1200">
                          <a:effectLst/>
                        </a:rPr>
                        <a:t>ESURE  (Saat) </a:t>
                      </a:r>
                      <a:endParaRPr lang="tr-TR" sz="1100">
                        <a:effectLst/>
                        <a:latin typeface="Calibri"/>
                        <a:ea typeface="Times New Roman"/>
                        <a:cs typeface="Times New Roman"/>
                      </a:endParaRPr>
                    </a:p>
                  </a:txBody>
                  <a:tcPr marL="68580" marR="68580" marT="0" marB="0"/>
                </a:tc>
                <a:tc rowSpan="2">
                  <a:txBody>
                    <a:bodyPr/>
                    <a:lstStyle/>
                    <a:p>
                      <a:pPr algn="just">
                        <a:lnSpc>
                          <a:spcPct val="115000"/>
                        </a:lnSpc>
                        <a:spcAft>
                          <a:spcPts val="0"/>
                        </a:spcAft>
                      </a:pPr>
                      <a:r>
                        <a:rPr lang="tr-TR" sz="1200" dirty="0">
                          <a:effectLst/>
                        </a:rPr>
                        <a:t>Bildirimsiz</a:t>
                      </a:r>
                      <a:endParaRPr lang="tr-TR" sz="1100" dirty="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48</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24</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72</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dirty="0">
                          <a:effectLst/>
                        </a:rPr>
                        <a:t>36</a:t>
                      </a:r>
                      <a:endParaRPr lang="tr-TR" sz="1100" dirty="0">
                        <a:effectLst/>
                        <a:latin typeface="Calibri"/>
                        <a:ea typeface="Times New Roman"/>
                        <a:cs typeface="Times New Roman"/>
                      </a:endParaRPr>
                    </a:p>
                  </a:txBody>
                  <a:tcPr marL="68580" marR="68580" marT="0" marB="0"/>
                </a:tc>
              </a:tr>
              <a:tr h="0">
                <a:tc>
                  <a:txBody>
                    <a:bodyPr/>
                    <a:lstStyle/>
                    <a:p>
                      <a:pPr algn="just">
                        <a:lnSpc>
                          <a:spcPct val="115000"/>
                        </a:lnSpc>
                        <a:spcAft>
                          <a:spcPts val="0"/>
                        </a:spcAft>
                      </a:pPr>
                      <a:r>
                        <a:rPr lang="tr-TR" sz="1200">
                          <a:effectLst/>
                        </a:rPr>
                        <a:t>ESAYI  (Kez)</a:t>
                      </a:r>
                      <a:endParaRPr lang="tr-TR" sz="1100">
                        <a:effectLst/>
                        <a:latin typeface="Calibri"/>
                        <a:ea typeface="Times New Roman"/>
                        <a:cs typeface="Times New Roman"/>
                      </a:endParaRPr>
                    </a:p>
                  </a:txBody>
                  <a:tcPr marL="68580" marR="68580" marT="0" marB="0"/>
                </a:tc>
                <a:tc vMerge="1">
                  <a:txBody>
                    <a:bodyPr/>
                    <a:lstStyle/>
                    <a:p>
                      <a:endParaRPr lang="tr-TR"/>
                    </a:p>
                  </a:txBody>
                  <a:tcPr/>
                </a:tc>
                <a:tc>
                  <a:txBody>
                    <a:bodyPr/>
                    <a:lstStyle/>
                    <a:p>
                      <a:pPr algn="just">
                        <a:lnSpc>
                          <a:spcPct val="115000"/>
                        </a:lnSpc>
                        <a:spcAft>
                          <a:spcPts val="0"/>
                        </a:spcAft>
                      </a:pPr>
                      <a:r>
                        <a:rPr lang="tr-TR" sz="1200" dirty="0">
                          <a:effectLst/>
                        </a:rPr>
                        <a:t>56</a:t>
                      </a:r>
                      <a:endParaRPr lang="tr-TR" sz="11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56</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72</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72</a:t>
                      </a:r>
                      <a:endParaRPr lang="tr-TR" sz="1100">
                        <a:effectLst/>
                        <a:latin typeface="Calibri"/>
                        <a:ea typeface="Times New Roman"/>
                        <a:cs typeface="Times New Roman"/>
                      </a:endParaRPr>
                    </a:p>
                  </a:txBody>
                  <a:tcPr marL="68580" marR="68580" marT="0" marB="0"/>
                </a:tc>
              </a:tr>
              <a:tr h="0">
                <a:tc>
                  <a:txBody>
                    <a:bodyPr/>
                    <a:lstStyle/>
                    <a:p>
                      <a:pPr algn="just">
                        <a:lnSpc>
                          <a:spcPct val="115000"/>
                        </a:lnSpc>
                        <a:spcAft>
                          <a:spcPts val="0"/>
                        </a:spcAft>
                      </a:pPr>
                      <a:r>
                        <a:rPr lang="tr-TR" sz="1200">
                          <a:effectLst/>
                        </a:rPr>
                        <a:t>ESURE  (Saat) </a:t>
                      </a:r>
                      <a:endParaRPr lang="tr-TR" sz="1100">
                        <a:effectLst/>
                        <a:latin typeface="Calibri"/>
                        <a:ea typeface="Times New Roman"/>
                        <a:cs typeface="Times New Roman"/>
                      </a:endParaRPr>
                    </a:p>
                  </a:txBody>
                  <a:tcPr marL="68580" marR="68580" marT="0" marB="0"/>
                </a:tc>
                <a:tc rowSpan="2">
                  <a:txBody>
                    <a:bodyPr/>
                    <a:lstStyle/>
                    <a:p>
                      <a:pPr algn="just">
                        <a:lnSpc>
                          <a:spcPct val="115000"/>
                        </a:lnSpc>
                        <a:spcAft>
                          <a:spcPts val="0"/>
                        </a:spcAft>
                      </a:pPr>
                      <a:r>
                        <a:rPr lang="tr-TR" sz="1200">
                          <a:effectLst/>
                        </a:rPr>
                        <a:t>Bildirimli</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dirty="0">
                          <a:effectLst/>
                        </a:rPr>
                        <a:t>24</a:t>
                      </a:r>
                      <a:endParaRPr lang="tr-TR" sz="11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16</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32</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24</a:t>
                      </a:r>
                      <a:endParaRPr lang="tr-TR" sz="1100">
                        <a:effectLst/>
                        <a:latin typeface="Calibri"/>
                        <a:ea typeface="Times New Roman"/>
                        <a:cs typeface="Times New Roman"/>
                      </a:endParaRPr>
                    </a:p>
                  </a:txBody>
                  <a:tcPr marL="68580" marR="68580" marT="0" marB="0"/>
                </a:tc>
              </a:tr>
              <a:tr h="0">
                <a:tc>
                  <a:txBody>
                    <a:bodyPr/>
                    <a:lstStyle/>
                    <a:p>
                      <a:pPr algn="just">
                        <a:lnSpc>
                          <a:spcPct val="115000"/>
                        </a:lnSpc>
                        <a:spcAft>
                          <a:spcPts val="0"/>
                        </a:spcAft>
                      </a:pPr>
                      <a:r>
                        <a:rPr lang="tr-TR" sz="1200">
                          <a:effectLst/>
                        </a:rPr>
                        <a:t>ESAYI  (Kez)</a:t>
                      </a:r>
                      <a:endParaRPr lang="tr-TR" sz="1100">
                        <a:effectLst/>
                        <a:latin typeface="Calibri"/>
                        <a:ea typeface="Times New Roman"/>
                        <a:cs typeface="Times New Roman"/>
                      </a:endParaRPr>
                    </a:p>
                  </a:txBody>
                  <a:tcPr marL="68580" marR="68580" marT="0" marB="0"/>
                </a:tc>
                <a:tc vMerge="1">
                  <a:txBody>
                    <a:bodyPr/>
                    <a:lstStyle/>
                    <a:p>
                      <a:endParaRPr lang="tr-TR"/>
                    </a:p>
                  </a:txBody>
                  <a:tcPr/>
                </a:tc>
                <a:tc>
                  <a:txBody>
                    <a:bodyPr/>
                    <a:lstStyle/>
                    <a:p>
                      <a:pPr algn="just">
                        <a:lnSpc>
                          <a:spcPct val="115000"/>
                        </a:lnSpc>
                        <a:spcAft>
                          <a:spcPts val="0"/>
                        </a:spcAft>
                      </a:pPr>
                      <a:r>
                        <a:rPr lang="tr-TR" sz="1200">
                          <a:effectLst/>
                        </a:rPr>
                        <a:t>6</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dirty="0">
                          <a:effectLst/>
                        </a:rPr>
                        <a:t>4</a:t>
                      </a:r>
                      <a:endParaRPr lang="tr-TR" sz="11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8</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dirty="0">
                          <a:effectLst/>
                        </a:rPr>
                        <a:t>6</a:t>
                      </a:r>
                      <a:endParaRPr lang="tr-TR" sz="1100" dirty="0">
                        <a:effectLst/>
                        <a:latin typeface="Calibri"/>
                        <a:ea typeface="Times New Roman"/>
                        <a:cs typeface="Times New Roman"/>
                      </a:endParaRPr>
                    </a:p>
                  </a:txBody>
                  <a:tcPr marL="68580" marR="68580" marT="0" marB="0"/>
                </a:tc>
              </a:tr>
            </a:tbl>
          </a:graphicData>
        </a:graphic>
      </p:graphicFrame>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18</a:t>
            </a:fld>
            <a:endParaRPr lang="en-US"/>
          </a:p>
        </p:txBody>
      </p:sp>
      <p:sp>
        <p:nvSpPr>
          <p:cNvPr id="8" name="Rectangle 1"/>
          <p:cNvSpPr>
            <a:spLocks noChangeArrowheads="1"/>
          </p:cNvSpPr>
          <p:nvPr/>
        </p:nvSpPr>
        <p:spPr bwMode="auto">
          <a:xfrm>
            <a:off x="1928813" y="19097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Dikdörtgen 8"/>
          <p:cNvSpPr/>
          <p:nvPr/>
        </p:nvSpPr>
        <p:spPr>
          <a:xfrm>
            <a:off x="827584" y="3870484"/>
            <a:ext cx="6480720" cy="1200329"/>
          </a:xfrm>
          <a:prstGeom prst="rect">
            <a:avLst/>
          </a:prstGeom>
        </p:spPr>
        <p:txBody>
          <a:bodyPr wrap="square">
            <a:spAutoFit/>
          </a:bodyPr>
          <a:lstStyle/>
          <a:p>
            <a:r>
              <a:rPr lang="tr-TR" b="1" dirty="0"/>
              <a:t>AÇIKLAMALAR:</a:t>
            </a:r>
            <a:endParaRPr lang="tr-TR" dirty="0"/>
          </a:p>
          <a:p>
            <a:r>
              <a:rPr lang="tr-TR" dirty="0"/>
              <a:t>1- 16 </a:t>
            </a:r>
            <a:r>
              <a:rPr lang="tr-TR" dirty="0" err="1"/>
              <a:t>ncı</a:t>
            </a:r>
            <a:r>
              <a:rPr lang="tr-TR" dirty="0"/>
              <a:t> Maddenin yedinci fıkrası uyarınca, bu tabloda belirlenen eşik değerler Kurul Kararı ile yıl bazında yeniden belirlenebilir.</a:t>
            </a:r>
          </a:p>
        </p:txBody>
      </p:sp>
    </p:spTree>
    <p:extLst>
      <p:ext uri="{BB962C8B-B14F-4D97-AF65-F5344CB8AC3E}">
        <p14:creationId xmlns:p14="http://schemas.microsoft.com/office/powerpoint/2010/main" val="2807877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47664" y="72331"/>
            <a:ext cx="7128792" cy="864095"/>
          </a:xfrm>
        </p:spPr>
        <p:txBody>
          <a:bodyPr/>
          <a:lstStyle/>
          <a:p>
            <a:r>
              <a:rPr lang="tr-TR" dirty="0">
                <a:solidFill>
                  <a:srgbClr val="FF0000"/>
                </a:solidFill>
              </a:rPr>
              <a:t>Kullanıcı </a:t>
            </a:r>
            <a:r>
              <a:rPr lang="tr-TR" dirty="0" smtClean="0">
                <a:solidFill>
                  <a:srgbClr val="FF0000"/>
                </a:solidFill>
              </a:rPr>
              <a:t>tarafından </a:t>
            </a:r>
            <a:r>
              <a:rPr lang="tr-TR" dirty="0">
                <a:solidFill>
                  <a:srgbClr val="FF0000"/>
                </a:solidFill>
              </a:rPr>
              <a:t>k</a:t>
            </a:r>
            <a:r>
              <a:rPr lang="tr-TR" dirty="0" smtClean="0">
                <a:solidFill>
                  <a:srgbClr val="FF0000"/>
                </a:solidFill>
              </a:rPr>
              <a:t>ayıt </a:t>
            </a:r>
            <a:r>
              <a:rPr lang="tr-TR" dirty="0">
                <a:solidFill>
                  <a:srgbClr val="FF0000"/>
                </a:solidFill>
              </a:rPr>
              <a:t>c</a:t>
            </a:r>
            <a:r>
              <a:rPr lang="tr-TR" dirty="0" smtClean="0">
                <a:solidFill>
                  <a:srgbClr val="FF0000"/>
                </a:solidFill>
              </a:rPr>
              <a:t>ihazı </a:t>
            </a:r>
            <a:r>
              <a:rPr lang="tr-TR" dirty="0">
                <a:solidFill>
                  <a:srgbClr val="FF0000"/>
                </a:solidFill>
              </a:rPr>
              <a:t>t</a:t>
            </a:r>
            <a:r>
              <a:rPr lang="tr-TR" dirty="0" smtClean="0">
                <a:solidFill>
                  <a:srgbClr val="FF0000"/>
                </a:solidFill>
              </a:rPr>
              <a:t>esis </a:t>
            </a:r>
            <a:r>
              <a:rPr lang="tr-TR" dirty="0">
                <a:solidFill>
                  <a:srgbClr val="FF0000"/>
                </a:solidFill>
              </a:rPr>
              <a:t>e</a:t>
            </a:r>
            <a:r>
              <a:rPr lang="tr-TR" dirty="0" smtClean="0">
                <a:solidFill>
                  <a:srgbClr val="FF0000"/>
                </a:solidFill>
              </a:rPr>
              <a:t>ttirilmesi</a:t>
            </a:r>
            <a:endParaRPr lang="tr-TR" dirty="0">
              <a:solidFill>
                <a:srgbClr val="FF0000"/>
              </a:solidFill>
            </a:endParaRPr>
          </a:p>
        </p:txBody>
      </p:sp>
      <p:sp>
        <p:nvSpPr>
          <p:cNvPr id="3" name="İçerik Yer Tutucusu 2"/>
          <p:cNvSpPr>
            <a:spLocks noGrp="1"/>
          </p:cNvSpPr>
          <p:nvPr>
            <p:ph idx="1"/>
          </p:nvPr>
        </p:nvSpPr>
        <p:spPr/>
        <p:txBody>
          <a:bodyPr/>
          <a:lstStyle/>
          <a:p>
            <a:pPr algn="just"/>
            <a:r>
              <a:rPr lang="tr-TR" sz="2200" dirty="0"/>
              <a:t>Kullanıcı; tedarik sürekliliğini kaydetmek üzere, dağıtım şirketince onaylanmış ölçme ve kayıt cihazını dağıtım şirketinin kontrolünde ve uygun göreceği biçimde, bağlantı noktasına veya faturalamaya esas ölçüm noktasına tesis ettirebilir. Bu cihazların kayıtları, kullanıcının talebi üzerine dağıtım şirketi ile birlikte okunur ve dağıtım şirketi tarafından kendi kayıtları ile birlikte değerlendirilerek bu Yönetmelik uyarınca ödenecek tazminatların hesaplanmasında kullanılacak kesinti süre ve sayılarının belirlenmesinde dikkate alınır.</a:t>
            </a:r>
          </a:p>
          <a:p>
            <a:r>
              <a:rPr lang="tr-TR" sz="2200" dirty="0"/>
              <a:t>Bu uygulama 01/01/2015 tarihinde başlayacaktır.</a:t>
            </a:r>
          </a:p>
          <a:p>
            <a:endParaRPr lang="tr-TR" sz="22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19</a:t>
            </a:fld>
            <a:endParaRPr lang="en-US"/>
          </a:p>
        </p:txBody>
      </p:sp>
    </p:spTree>
    <p:extLst>
      <p:ext uri="{BB962C8B-B14F-4D97-AF65-F5344CB8AC3E}">
        <p14:creationId xmlns:p14="http://schemas.microsoft.com/office/powerpoint/2010/main" val="3716822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2354" name="Rectangle 2"/>
          <p:cNvSpPr>
            <a:spLocks noGrp="1" noChangeArrowheads="1"/>
          </p:cNvSpPr>
          <p:nvPr>
            <p:ph type="title"/>
          </p:nvPr>
        </p:nvSpPr>
        <p:spPr>
          <a:xfrm>
            <a:off x="323850" y="130764"/>
            <a:ext cx="8686800" cy="440403"/>
          </a:xfrm>
        </p:spPr>
        <p:txBody>
          <a:bodyPr/>
          <a:lstStyle/>
          <a:p>
            <a:r>
              <a:rPr lang="tr-TR" b="1" dirty="0" smtClean="0">
                <a:solidFill>
                  <a:srgbClr val="FF0000"/>
                </a:solidFill>
              </a:rPr>
              <a:t>Kalite düzenlemesi</a:t>
            </a:r>
            <a:endParaRPr lang="tr-TR" b="1" dirty="0">
              <a:solidFill>
                <a:srgbClr val="FF0000"/>
              </a:solidFill>
            </a:endParaRPr>
          </a:p>
        </p:txBody>
      </p:sp>
      <p:sp>
        <p:nvSpPr>
          <p:cNvPr id="1252355" name="Rectangle 3"/>
          <p:cNvSpPr>
            <a:spLocks noGrp="1" noChangeArrowheads="1"/>
          </p:cNvSpPr>
          <p:nvPr>
            <p:ph type="body" sz="half" idx="1"/>
          </p:nvPr>
        </p:nvSpPr>
        <p:spPr>
          <a:xfrm>
            <a:off x="457200" y="1243489"/>
            <a:ext cx="8553450" cy="3517051"/>
          </a:xfrm>
        </p:spPr>
        <p:txBody>
          <a:bodyPr/>
          <a:lstStyle/>
          <a:p>
            <a:pPr algn="just"/>
            <a:r>
              <a:rPr lang="tr-TR" dirty="0"/>
              <a:t>Tedarik Sürekliliği + Ticari Kalite + Teknik Kalite = Hizmet Kalitesi</a:t>
            </a:r>
          </a:p>
          <a:p>
            <a:pPr algn="just"/>
            <a:r>
              <a:rPr lang="tr-TR" dirty="0"/>
              <a:t>Maliyetin düşürülmesi teşvik edilirken, hizmet kalitesine yeterli önemin de verilmesini sağlamak gerekmektedir</a:t>
            </a:r>
            <a:r>
              <a:rPr lang="tr-TR" dirty="0" smtClean="0"/>
              <a:t>.</a:t>
            </a:r>
            <a:endParaRPr lang="tr-TR" dirty="0"/>
          </a:p>
        </p:txBody>
      </p:sp>
    </p:spTree>
    <p:extLst>
      <p:ext uri="{BB962C8B-B14F-4D97-AF65-F5344CB8AC3E}">
        <p14:creationId xmlns:p14="http://schemas.microsoft.com/office/powerpoint/2010/main" val="2933753966"/>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Tedarik sürekliliği: Öngörülen süreç</a:t>
            </a:r>
            <a:endParaRPr lang="tr-TR" dirty="0">
              <a:solidFill>
                <a:srgbClr val="FF0000"/>
              </a:solidFill>
            </a:endParaRP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20</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713" y="1008435"/>
            <a:ext cx="7648575" cy="40747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551738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Sistemler arası ilişkiler</a:t>
            </a:r>
            <a:endParaRPr lang="tr-TR" dirty="0">
              <a:solidFill>
                <a:srgbClr val="FF0000"/>
              </a:solidFill>
            </a:endParaRP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21</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648395"/>
            <a:ext cx="5760640" cy="43394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98830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Tazminat ödemelerine ilişkin süreç</a:t>
            </a:r>
            <a:endParaRPr lang="tr-TR" dirty="0">
              <a:solidFill>
                <a:srgbClr val="FF0000"/>
              </a:solidFill>
            </a:endParaRP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22</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038" y="936427"/>
            <a:ext cx="7781925" cy="4237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365548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Hizmet </a:t>
            </a:r>
            <a:r>
              <a:rPr lang="tr-TR" dirty="0">
                <a:solidFill>
                  <a:srgbClr val="FF0000"/>
                </a:solidFill>
              </a:rPr>
              <a:t>k</a:t>
            </a:r>
            <a:r>
              <a:rPr lang="tr-TR" dirty="0" smtClean="0">
                <a:solidFill>
                  <a:srgbClr val="FF0000"/>
                </a:solidFill>
              </a:rPr>
              <a:t>alitesi sorumluluğu</a:t>
            </a:r>
            <a:endParaRPr lang="tr-TR" dirty="0">
              <a:solidFill>
                <a:srgbClr val="FF0000"/>
              </a:solidFill>
            </a:endParaRPr>
          </a:p>
        </p:txBody>
      </p:sp>
      <p:sp>
        <p:nvSpPr>
          <p:cNvPr id="3" name="İçerik Yer Tutucusu 2"/>
          <p:cNvSpPr>
            <a:spLocks noGrp="1"/>
          </p:cNvSpPr>
          <p:nvPr>
            <p:ph idx="1"/>
          </p:nvPr>
        </p:nvSpPr>
        <p:spPr/>
        <p:txBody>
          <a:bodyPr/>
          <a:lstStyle/>
          <a:p>
            <a:pPr algn="just"/>
            <a:r>
              <a:rPr lang="tr-TR" sz="2200" dirty="0"/>
              <a:t>Dağıtım şirketi, dağıtım lisansında belirlenen bölgede bulunan kullanıcılara sunduğu hizmetin kalitesinden ve perakende satış şirketi perakende satış faaliyetine ilişkin ticari kaliteden sorumludur.</a:t>
            </a:r>
          </a:p>
          <a:p>
            <a:pPr algn="just"/>
            <a:r>
              <a:rPr lang="tr-TR" sz="2200" dirty="0"/>
              <a:t>Tedarik sürekliliği ve teknik kalite dağıtım şirketinin sorumluluğudur. Ticari kalitede ise perakende satış şirketini ilgilendiren hususlar da vardır.</a:t>
            </a:r>
          </a:p>
          <a:p>
            <a:pPr algn="just"/>
            <a:r>
              <a:rPr lang="tr-TR" sz="2200" dirty="0"/>
              <a:t>Yönetmelik metninde ve Ticari Kalite Tablosu (Tablo 6) üzerinde ayrıştırma yapılmıştır.</a:t>
            </a:r>
          </a:p>
          <a:p>
            <a:endParaRPr lang="tr-TR" sz="22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23</a:t>
            </a:fld>
            <a:endParaRPr lang="en-US"/>
          </a:p>
        </p:txBody>
      </p:sp>
    </p:spTree>
    <p:extLst>
      <p:ext uri="{BB962C8B-B14F-4D97-AF65-F5344CB8AC3E}">
        <p14:creationId xmlns:p14="http://schemas.microsoft.com/office/powerpoint/2010/main" val="12320996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Bildirim</a:t>
            </a:r>
            <a:endParaRPr lang="tr-TR" dirty="0">
              <a:solidFill>
                <a:srgbClr val="FF0000"/>
              </a:solidFill>
            </a:endParaRPr>
          </a:p>
        </p:txBody>
      </p:sp>
      <p:sp>
        <p:nvSpPr>
          <p:cNvPr id="3" name="İçerik Yer Tutucusu 2"/>
          <p:cNvSpPr>
            <a:spLocks noGrp="1"/>
          </p:cNvSpPr>
          <p:nvPr>
            <p:ph idx="1"/>
          </p:nvPr>
        </p:nvSpPr>
        <p:spPr/>
        <p:txBody>
          <a:bodyPr/>
          <a:lstStyle/>
          <a:p>
            <a:pPr algn="just"/>
            <a:r>
              <a:rPr lang="tr-TR" sz="2200" dirty="0"/>
              <a:t>Dağıtım veya iletim sisteminde programlanmış bir müdahale nedeniyle meydana gelecek kesintinin; </a:t>
            </a:r>
            <a:r>
              <a:rPr lang="tr-TR" sz="2200" b="1" dirty="0"/>
              <a:t>dağıtım şirketinin internet sitesinde </a:t>
            </a:r>
            <a:r>
              <a:rPr lang="tr-TR" sz="2200" dirty="0"/>
              <a:t>yayımlanmasına </a:t>
            </a:r>
            <a:r>
              <a:rPr lang="tr-TR" sz="2200" b="1" dirty="0"/>
              <a:t>ilaveten</a:t>
            </a:r>
            <a:r>
              <a:rPr lang="tr-TR" sz="2200" dirty="0"/>
              <a:t> </a:t>
            </a:r>
            <a:r>
              <a:rPr lang="tr-TR" sz="2200" b="1" dirty="0"/>
              <a:t>yazılı, işitsel veya görsel kitle iletişim araçları yoluyla </a:t>
            </a:r>
            <a:r>
              <a:rPr lang="tr-TR" sz="2200" dirty="0"/>
              <a:t>duyurulması ve </a:t>
            </a:r>
            <a:r>
              <a:rPr lang="tr-TR" sz="2200" b="1" dirty="0"/>
              <a:t>isteyen kullanıcılara kısa mesaj ve/veya elektronik posta gönderilmesi </a:t>
            </a:r>
            <a:r>
              <a:rPr lang="tr-TR" sz="2200" dirty="0"/>
              <a:t>suretiyle kesintinin tarih, başlangıç ve sona erme zamanının, kesintinin başlama zamanından en az 48 (kırk sekiz) saat önce nihai tüketicilere bildirilmesi gerekmektedir.</a:t>
            </a:r>
          </a:p>
          <a:p>
            <a:pPr algn="just"/>
            <a:r>
              <a:rPr lang="tr-TR" sz="2200" dirty="0"/>
              <a:t>İsteyen abonelere e-posta ve SMS gönderimi için 01/01/2014 tarihine kadar gerekli çalışmaların bitirilmesi gerekmektedir.</a:t>
            </a:r>
          </a:p>
          <a:p>
            <a:endParaRPr lang="tr-TR" sz="22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24</a:t>
            </a:fld>
            <a:endParaRPr lang="en-US"/>
          </a:p>
        </p:txBody>
      </p:sp>
    </p:spTree>
    <p:extLst>
      <p:ext uri="{BB962C8B-B14F-4D97-AF65-F5344CB8AC3E}">
        <p14:creationId xmlns:p14="http://schemas.microsoft.com/office/powerpoint/2010/main" val="41361116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Tedarik sürekliliği göstergeler</a:t>
            </a:r>
            <a:endParaRPr lang="tr-TR" dirty="0">
              <a:solidFill>
                <a:srgbClr val="FF0000"/>
              </a:solidFill>
            </a:endParaRPr>
          </a:p>
        </p:txBody>
      </p:sp>
      <p:sp>
        <p:nvSpPr>
          <p:cNvPr id="3" name="İçerik Yer Tutucusu 2"/>
          <p:cNvSpPr>
            <a:spLocks noGrp="1"/>
          </p:cNvSpPr>
          <p:nvPr>
            <p:ph idx="1"/>
          </p:nvPr>
        </p:nvSpPr>
        <p:spPr/>
        <p:txBody>
          <a:bodyPr/>
          <a:lstStyle/>
          <a:p>
            <a:pPr algn="just">
              <a:buNone/>
            </a:pPr>
            <a:r>
              <a:rPr lang="tr-TR" sz="2200" dirty="0"/>
              <a:t>(1) Dağıtım şirketi; dağıtım bölgesi geneli ile il ve ilçeler bazında her yıl için aşağıdaki tedarik sürekliliği kalitesi göstergelerini Tablo 5’e uygun olarak hesaplar:</a:t>
            </a:r>
          </a:p>
          <a:p>
            <a:pPr algn="just">
              <a:buNone/>
            </a:pPr>
            <a:r>
              <a:rPr lang="tr-TR" sz="2200" dirty="0"/>
              <a:t>	a) İlgili bölgede meydana gelen uzun kesintiler için kesinti sınıflandırmasına göre ortalama kesinti süresi (OKSÜRE) endeksleri, </a:t>
            </a:r>
          </a:p>
          <a:p>
            <a:pPr algn="just">
              <a:buNone/>
            </a:pPr>
            <a:r>
              <a:rPr lang="tr-TR" sz="2200" dirty="0"/>
              <a:t>	b) İlgili bölgede meydana gelen uzun kesintiler için kesinti sınıflandırmasına göre ortalama kesinti sıklığı (OKSIK) endeksi,</a:t>
            </a:r>
          </a:p>
          <a:p>
            <a:pPr algn="just">
              <a:buNone/>
            </a:pPr>
            <a:r>
              <a:rPr lang="tr-TR" sz="2200" dirty="0"/>
              <a:t>	c) İlgili bölgede meydana gelen kısa kesintiler için ortalama kesinti sıklığı endeksi (</a:t>
            </a:r>
            <a:r>
              <a:rPr lang="tr-TR" sz="2200" dirty="0" err="1"/>
              <a:t>OKSIK</a:t>
            </a:r>
            <a:r>
              <a:rPr lang="tr-TR" sz="2200" baseline="-25000" dirty="0" err="1"/>
              <a:t>kısa</a:t>
            </a:r>
            <a:r>
              <a:rPr lang="tr-TR" sz="2200" dirty="0"/>
              <a:t>),</a:t>
            </a:r>
          </a:p>
          <a:p>
            <a:endParaRPr lang="tr-TR" sz="2200" dirty="0"/>
          </a:p>
          <a:p>
            <a:endParaRPr lang="tr-TR" sz="22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25</a:t>
            </a:fld>
            <a:endParaRPr lang="en-US"/>
          </a:p>
        </p:txBody>
      </p:sp>
    </p:spTree>
    <p:extLst>
      <p:ext uri="{BB962C8B-B14F-4D97-AF65-F5344CB8AC3E}">
        <p14:creationId xmlns:p14="http://schemas.microsoft.com/office/powerpoint/2010/main" val="25775195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Tedarik sürekliliği göstergeler</a:t>
            </a:r>
            <a:endParaRPr lang="tr-TR" dirty="0">
              <a:solidFill>
                <a:srgbClr val="FF0000"/>
              </a:solidFill>
            </a:endParaRPr>
          </a:p>
        </p:txBody>
      </p:sp>
      <p:sp>
        <p:nvSpPr>
          <p:cNvPr id="3" name="İçerik Yer Tutucusu 2"/>
          <p:cNvSpPr>
            <a:spLocks noGrp="1"/>
          </p:cNvSpPr>
          <p:nvPr>
            <p:ph idx="1"/>
          </p:nvPr>
        </p:nvSpPr>
        <p:spPr/>
        <p:txBody>
          <a:bodyPr/>
          <a:lstStyle/>
          <a:p>
            <a:pPr algn="just">
              <a:buNone/>
            </a:pPr>
            <a:r>
              <a:rPr lang="tr-TR" sz="2200" dirty="0"/>
              <a:t>(2) </a:t>
            </a:r>
            <a:r>
              <a:rPr lang="tr-TR" sz="2200" dirty="0" err="1"/>
              <a:t>Fider</a:t>
            </a:r>
            <a:r>
              <a:rPr lang="tr-TR" sz="2200" dirty="0"/>
              <a:t>, transformatör veya kullanıcılar için aşağıdaki değerler hesaplanır:</a:t>
            </a:r>
          </a:p>
          <a:p>
            <a:pPr algn="just">
              <a:buNone/>
            </a:pPr>
            <a:r>
              <a:rPr lang="tr-TR" sz="2200" dirty="0"/>
              <a:t>	a) Bildirimli ve bildirimsiz uzun kesintiler için ayrı ayrı olmak üzere toplam kesinti süresi (TKSÜRE),</a:t>
            </a:r>
          </a:p>
          <a:p>
            <a:pPr algn="just">
              <a:buNone/>
            </a:pPr>
            <a:r>
              <a:rPr lang="tr-TR" sz="2200" dirty="0"/>
              <a:t>	b) Bildirimli kesintiler ile bildirimsiz uzun ve kısa kesintiler için ayrı ayrı olmak üzere toplam kesinti sayısı (TKSAYI)</a:t>
            </a:r>
          </a:p>
          <a:p>
            <a:pPr algn="just">
              <a:buNone/>
            </a:pPr>
            <a:r>
              <a:rPr lang="tr-TR" sz="2200" dirty="0"/>
              <a:t>(3) Birinci fıkradaki göstergeler dağıtım şirketinin tedarik sürekliliği performansının değerlendirilmesi ve gelir tavanı ile ilişkilendirilmesinde, ikinci fıkradaki değerler kullanıcılara ödenecek tazminatların belirlenmesinde kullanılır.</a:t>
            </a:r>
          </a:p>
          <a:p>
            <a:endParaRPr lang="tr-TR" sz="22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26</a:t>
            </a:fld>
            <a:endParaRPr lang="en-US"/>
          </a:p>
        </p:txBody>
      </p:sp>
    </p:spTree>
    <p:extLst>
      <p:ext uri="{BB962C8B-B14F-4D97-AF65-F5344CB8AC3E}">
        <p14:creationId xmlns:p14="http://schemas.microsoft.com/office/powerpoint/2010/main" val="24977992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Aylık-yıllık raporlama</a:t>
            </a:r>
            <a:endParaRPr lang="tr-TR" dirty="0">
              <a:solidFill>
                <a:srgbClr val="FF0000"/>
              </a:solidFill>
            </a:endParaRP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27</a:t>
            </a:fld>
            <a:endParaRPr lang="en-US"/>
          </a:p>
        </p:txBody>
      </p:sp>
      <p:graphicFrame>
        <p:nvGraphicFramePr>
          <p:cNvPr id="8" name="İçerik Yer Tutucusu 7"/>
          <p:cNvGraphicFramePr>
            <a:graphicFrameLocks noGrp="1"/>
          </p:cNvGraphicFramePr>
          <p:nvPr>
            <p:ph idx="1"/>
          </p:nvPr>
        </p:nvGraphicFramePr>
        <p:xfrm>
          <a:off x="457200" y="2124595"/>
          <a:ext cx="8229600" cy="1750006"/>
        </p:xfrm>
        <a:graphic>
          <a:graphicData uri="http://schemas.openxmlformats.org/drawingml/2006/table">
            <a:tbl>
              <a:tblPr>
                <a:tableStyleId>{5C22544A-7EE6-4342-B048-85BDC9FD1C3A}</a:tableStyleId>
              </a:tblPr>
              <a:tblGrid>
                <a:gridCol w="559916"/>
                <a:gridCol w="1076089"/>
                <a:gridCol w="1076089"/>
                <a:gridCol w="2274659"/>
                <a:gridCol w="3242847"/>
              </a:tblGrid>
              <a:tr h="183853">
                <a:tc>
                  <a:txBody>
                    <a:bodyPr/>
                    <a:lstStyle/>
                    <a:p>
                      <a:pPr algn="l" fontAlgn="b"/>
                      <a:r>
                        <a:rPr lang="tr-TR" sz="1100" u="none" strike="noStrike">
                          <a:effectLst/>
                        </a:rPr>
                        <a:t>Tablo </a:t>
                      </a:r>
                      <a:endParaRPr lang="tr-TR" sz="1100" b="1" i="0" u="none" strike="noStrike">
                        <a:solidFill>
                          <a:srgbClr val="000000"/>
                        </a:solidFill>
                        <a:effectLst/>
                        <a:latin typeface="Times New Roman"/>
                      </a:endParaRPr>
                    </a:p>
                  </a:txBody>
                  <a:tcPr marL="8755" marR="8755" marT="8755" marB="0" anchor="b"/>
                </a:tc>
                <a:tc>
                  <a:txBody>
                    <a:bodyPr/>
                    <a:lstStyle/>
                    <a:p>
                      <a:pPr algn="l" fontAlgn="b"/>
                      <a:r>
                        <a:rPr lang="tr-TR" sz="1100" u="none" strike="noStrike">
                          <a:effectLst/>
                        </a:rPr>
                        <a:t>İçerik</a:t>
                      </a:r>
                      <a:endParaRPr lang="tr-TR" sz="1100" b="1" i="0" u="none" strike="noStrike">
                        <a:solidFill>
                          <a:srgbClr val="000000"/>
                        </a:solidFill>
                        <a:effectLst/>
                        <a:latin typeface="Times New Roman"/>
                      </a:endParaRPr>
                    </a:p>
                  </a:txBody>
                  <a:tcPr marL="8755" marR="8755" marT="8755" marB="0" anchor="b"/>
                </a:tc>
                <a:tc>
                  <a:txBody>
                    <a:bodyPr/>
                    <a:lstStyle/>
                    <a:p>
                      <a:pPr algn="l" fontAlgn="b"/>
                      <a:r>
                        <a:rPr lang="tr-TR" sz="1100" u="none" strike="noStrike">
                          <a:effectLst/>
                        </a:rPr>
                        <a:t>İlgilisi</a:t>
                      </a:r>
                      <a:endParaRPr lang="tr-TR" sz="1100" b="1" i="0" u="none" strike="noStrike">
                        <a:solidFill>
                          <a:srgbClr val="000000"/>
                        </a:solidFill>
                        <a:effectLst/>
                        <a:latin typeface="Times New Roman"/>
                      </a:endParaRPr>
                    </a:p>
                  </a:txBody>
                  <a:tcPr marL="8755" marR="8755" marT="8755" marB="0" anchor="b"/>
                </a:tc>
                <a:tc>
                  <a:txBody>
                    <a:bodyPr/>
                    <a:lstStyle/>
                    <a:p>
                      <a:pPr algn="l" fontAlgn="b"/>
                      <a:r>
                        <a:rPr lang="tr-TR" sz="1100" u="none" strike="noStrike">
                          <a:effectLst/>
                        </a:rPr>
                        <a:t>Aylık İşlem</a:t>
                      </a:r>
                      <a:endParaRPr lang="tr-TR" sz="1100" b="1" i="0" u="none" strike="noStrike">
                        <a:solidFill>
                          <a:srgbClr val="000000"/>
                        </a:solidFill>
                        <a:effectLst/>
                        <a:latin typeface="Times New Roman"/>
                      </a:endParaRPr>
                    </a:p>
                  </a:txBody>
                  <a:tcPr marL="8755" marR="8755" marT="8755" marB="0" anchor="b"/>
                </a:tc>
                <a:tc>
                  <a:txBody>
                    <a:bodyPr/>
                    <a:lstStyle/>
                    <a:p>
                      <a:pPr algn="l" fontAlgn="b"/>
                      <a:r>
                        <a:rPr lang="tr-TR" sz="1100" u="none" strike="noStrike">
                          <a:effectLst/>
                        </a:rPr>
                        <a:t>Yıllık İşlem (Yılda 1 kez raporlama yapılacaktır)</a:t>
                      </a:r>
                      <a:endParaRPr lang="tr-TR" sz="1100" b="1" i="0" u="none" strike="noStrike">
                        <a:solidFill>
                          <a:srgbClr val="000000"/>
                        </a:solidFill>
                        <a:effectLst/>
                        <a:latin typeface="Times New Roman"/>
                      </a:endParaRPr>
                    </a:p>
                  </a:txBody>
                  <a:tcPr marL="8755" marR="8755" marT="8755" marB="0" anchor="b"/>
                </a:tc>
              </a:tr>
              <a:tr h="936774">
                <a:tc>
                  <a:txBody>
                    <a:bodyPr/>
                    <a:lstStyle/>
                    <a:p>
                      <a:pPr algn="l" fontAlgn="ctr"/>
                      <a:r>
                        <a:rPr lang="tr-TR" sz="1100" u="none" strike="noStrike">
                          <a:effectLst/>
                        </a:rPr>
                        <a:t>Tablo 1</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Kesintiler</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Dağıtım Şirketi</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Ait olduğu ayı takip eden ay sonuna kadar dağıtım şirketi internet sitesinde yayımlanmaya başlanır. Yayımlanan Tablo 1’de yer alan kesintilerin, il ve ilçe bazında listelenmesi sağlanır.</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Takip eden yılın 31 Mart tarihine kadar Kuruma sunar</a:t>
                      </a:r>
                      <a:endParaRPr lang="tr-TR" sz="1100" b="0" i="0" u="none" strike="noStrike">
                        <a:solidFill>
                          <a:srgbClr val="000000"/>
                        </a:solidFill>
                        <a:effectLst/>
                        <a:latin typeface="Times New Roman"/>
                      </a:endParaRPr>
                    </a:p>
                  </a:txBody>
                  <a:tcPr marL="8755" marR="8755" marT="8755" marB="0" anchor="ctr"/>
                </a:tc>
              </a:tr>
              <a:tr h="551558">
                <a:tc>
                  <a:txBody>
                    <a:bodyPr/>
                    <a:lstStyle/>
                    <a:p>
                      <a:pPr algn="l" fontAlgn="ctr"/>
                      <a:r>
                        <a:rPr lang="tr-TR" sz="1100" u="none" strike="noStrike">
                          <a:effectLst/>
                        </a:rPr>
                        <a:t>Tablo 5</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Kalite göstergeleri</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Dağıtım Şirketi</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Dağıtım bölgesi, il ve ilçe bazında aylık olarak internet sitesinde yayımlar.</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dirty="0">
                          <a:effectLst/>
                        </a:rPr>
                        <a:t>Takip eden yılın 31 Mart tarihine kadar Kuruma sunar</a:t>
                      </a:r>
                      <a:endParaRPr lang="tr-TR" sz="1100" b="0" i="0" u="none" strike="noStrike" dirty="0">
                        <a:solidFill>
                          <a:srgbClr val="000000"/>
                        </a:solidFill>
                        <a:effectLst/>
                        <a:latin typeface="Times New Roman"/>
                      </a:endParaRPr>
                    </a:p>
                  </a:txBody>
                  <a:tcPr marL="8755" marR="8755" marT="8755" marB="0" anchor="ctr"/>
                </a:tc>
              </a:tr>
            </a:tbl>
          </a:graphicData>
        </a:graphic>
      </p:graphicFrame>
    </p:spTree>
    <p:extLst>
      <p:ext uri="{BB962C8B-B14F-4D97-AF65-F5344CB8AC3E}">
        <p14:creationId xmlns:p14="http://schemas.microsoft.com/office/powerpoint/2010/main" val="4180366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II- TİCARİ KALİTE</a:t>
            </a:r>
            <a:endParaRPr lang="tr-TR" dirty="0">
              <a:solidFill>
                <a:srgbClr val="FF0000"/>
              </a:solidFill>
            </a:endParaRPr>
          </a:p>
        </p:txBody>
      </p:sp>
      <p:sp>
        <p:nvSpPr>
          <p:cNvPr id="3" name="İçerik Yer Tutucusu 2"/>
          <p:cNvSpPr>
            <a:spLocks noGrp="1"/>
          </p:cNvSpPr>
          <p:nvPr>
            <p:ph idx="1"/>
          </p:nvPr>
        </p:nvSpPr>
        <p:spPr/>
        <p:txBody>
          <a:bodyPr/>
          <a:lstStyle/>
          <a:p>
            <a:pPr algn="just"/>
            <a:r>
              <a:rPr lang="tr-TR" dirty="0"/>
              <a:t>Ticari kalite; dağıtım sistemine bağlanmak isteyen veya bağlı olan kullanıcılar ile bu kullanıcılara bağlantı anlaşması veya perakende satış sözleşmesi kapsamında hizmet veren taraflar arasında enerji satışı ve/veya hizmetin sunumuna ilişkin olarak meydana gelecek ilişkilerin tüm evrelerinde, işlemlerin Kurum tarafından belirlenecek standartlara uygun şekilde yerine getirilebilmesi kapasitesidir.</a:t>
            </a:r>
          </a:p>
          <a:p>
            <a:endParaRPr lang="tr-TR"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28</a:t>
            </a:fld>
            <a:endParaRPr lang="en-US"/>
          </a:p>
        </p:txBody>
      </p:sp>
    </p:spTree>
    <p:extLst>
      <p:ext uri="{BB962C8B-B14F-4D97-AF65-F5344CB8AC3E}">
        <p14:creationId xmlns:p14="http://schemas.microsoft.com/office/powerpoint/2010/main" val="7203051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Tazminat ödemeleri</a:t>
            </a:r>
            <a:endParaRPr lang="tr-TR" dirty="0">
              <a:solidFill>
                <a:srgbClr val="FF0000"/>
              </a:solidFill>
            </a:endParaRPr>
          </a:p>
        </p:txBody>
      </p:sp>
      <p:sp>
        <p:nvSpPr>
          <p:cNvPr id="3" name="İçerik Yer Tutucusu 2"/>
          <p:cNvSpPr>
            <a:spLocks noGrp="1"/>
          </p:cNvSpPr>
          <p:nvPr>
            <p:ph idx="1"/>
          </p:nvPr>
        </p:nvSpPr>
        <p:spPr/>
        <p:txBody>
          <a:bodyPr/>
          <a:lstStyle/>
          <a:p>
            <a:pPr algn="just"/>
            <a:r>
              <a:rPr lang="tr-TR" sz="2200" dirty="0" smtClean="0"/>
              <a:t>Tablo 6 ile düzenlenmiştir.</a:t>
            </a:r>
          </a:p>
          <a:p>
            <a:pPr marL="0" indent="0" algn="just">
              <a:buNone/>
            </a:pPr>
            <a:endParaRPr lang="tr-TR" sz="2200" dirty="0" smtClean="0"/>
          </a:p>
          <a:p>
            <a:pPr algn="just"/>
            <a:r>
              <a:rPr lang="tr-TR" sz="2200" dirty="0"/>
              <a:t>Her bir ay sonu itibariyle tazminat ödenmesi gereken kullanıcılar takip eden ayın 20 </a:t>
            </a:r>
            <a:r>
              <a:rPr lang="tr-TR" sz="2200" dirty="0" err="1"/>
              <a:t>nci</a:t>
            </a:r>
            <a:r>
              <a:rPr lang="tr-TR" sz="2200" dirty="0"/>
              <a:t> gününe kadar </a:t>
            </a:r>
            <a:r>
              <a:rPr lang="tr-TR" sz="2200" b="1" u="sng" dirty="0"/>
              <a:t>tespit edilerek </a:t>
            </a:r>
            <a:r>
              <a:rPr lang="tr-TR" sz="2200" dirty="0"/>
              <a:t>bu kullanıcılara ödeme yapılacağı hususunda bildirimde bulunulur. Ödeme; kullanıcının yapılan bildirim üzerine şahsen başvurusu halinde başvuru esnasında </a:t>
            </a:r>
            <a:r>
              <a:rPr lang="tr-TR" sz="2200" dirty="0" err="1"/>
              <a:t>def’aten</a:t>
            </a:r>
            <a:r>
              <a:rPr lang="tr-TR" sz="2200" dirty="0"/>
              <a:t>, yazılı olarak başvurusu halinde ise kullanıcının tercih ettiği şekilde 3 (üç) iş günü içerisinde yapılır</a:t>
            </a:r>
            <a:r>
              <a:rPr lang="tr-TR" sz="2200" dirty="0" smtClean="0"/>
              <a:t>.</a:t>
            </a:r>
          </a:p>
          <a:p>
            <a:pPr marL="0" indent="0" algn="just">
              <a:buNone/>
            </a:pPr>
            <a:endParaRPr lang="tr-TR" sz="2200" dirty="0"/>
          </a:p>
          <a:p>
            <a:pPr algn="just"/>
            <a:r>
              <a:rPr lang="tr-TR" sz="2200" dirty="0" smtClean="0"/>
              <a:t>Ödeme için talep gelmesi beklenmeyecektir.</a:t>
            </a:r>
          </a:p>
          <a:p>
            <a:pPr algn="just"/>
            <a:endParaRPr lang="tr-TR" sz="22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29</a:t>
            </a:fld>
            <a:endParaRPr lang="en-US"/>
          </a:p>
        </p:txBody>
      </p:sp>
    </p:spTree>
    <p:extLst>
      <p:ext uri="{BB962C8B-B14F-4D97-AF65-F5344CB8AC3E}">
        <p14:creationId xmlns:p14="http://schemas.microsoft.com/office/powerpoint/2010/main" val="27604620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77642"/>
            <a:ext cx="8350696" cy="437935"/>
          </a:xfrm>
        </p:spPr>
        <p:txBody>
          <a:bodyPr>
            <a:normAutofit fontScale="90000"/>
          </a:bodyPr>
          <a:lstStyle/>
          <a:p>
            <a:r>
              <a:rPr lang="tr-TR" dirty="0" smtClean="0">
                <a:solidFill>
                  <a:srgbClr val="FF0000"/>
                </a:solidFill>
              </a:rPr>
              <a:t>I- TEDARİK SÜREKLİLİĞİ</a:t>
            </a:r>
            <a:endParaRPr lang="tr-TR" dirty="0">
              <a:solidFill>
                <a:srgbClr val="FF0000"/>
              </a:solidFill>
            </a:endParaRPr>
          </a:p>
        </p:txBody>
      </p:sp>
      <p:sp>
        <p:nvSpPr>
          <p:cNvPr id="3" name="2 İçerik Yer Tutucusu"/>
          <p:cNvSpPr>
            <a:spLocks noGrp="1"/>
          </p:cNvSpPr>
          <p:nvPr>
            <p:ph idx="1"/>
          </p:nvPr>
        </p:nvSpPr>
        <p:spPr/>
        <p:txBody>
          <a:bodyPr>
            <a:normAutofit lnSpcReduction="10000"/>
          </a:bodyPr>
          <a:lstStyle/>
          <a:p>
            <a:pPr algn="just">
              <a:buNone/>
            </a:pPr>
            <a:r>
              <a:rPr lang="tr-TR" dirty="0" smtClean="0"/>
              <a:t>    Hizmet kalitesinin birinci boyutu tedarik sürekliliğidir.</a:t>
            </a:r>
          </a:p>
          <a:p>
            <a:pPr algn="just">
              <a:buNone/>
            </a:pPr>
            <a:endParaRPr lang="tr-TR" dirty="0"/>
          </a:p>
          <a:p>
            <a:pPr algn="just">
              <a:buNone/>
            </a:pPr>
            <a:r>
              <a:rPr lang="tr-TR" dirty="0" smtClean="0"/>
              <a:t>   Tedarik </a:t>
            </a:r>
            <a:r>
              <a:rPr lang="tr-TR" dirty="0"/>
              <a:t>sürekliliği kalitesi, dağıtım sistemi kullanıcılarına ekonomik olarak kabul edilebilir maliyetlerle ve mümkün olan asgari kesinti süresi ve sıklığı ile elektrik enerjisi sunabilme kapasitesidir.</a:t>
            </a:r>
          </a:p>
          <a:p>
            <a:pPr algn="just">
              <a:buNone/>
            </a:pPr>
            <a:r>
              <a:rPr lang="tr-TR" dirty="0" smtClean="0"/>
              <a:t>   </a:t>
            </a:r>
            <a:endParaRPr lang="tr-TR" dirty="0"/>
          </a:p>
        </p:txBody>
      </p:sp>
    </p:spTree>
    <p:extLst>
      <p:ext uri="{BB962C8B-B14F-4D97-AF65-F5344CB8AC3E}">
        <p14:creationId xmlns:p14="http://schemas.microsoft.com/office/powerpoint/2010/main" val="35050757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Dağıtım şirketi Tablo-6/A</a:t>
            </a:r>
            <a:endParaRPr lang="tr-TR" dirty="0">
              <a:solidFill>
                <a:srgbClr val="FF0000"/>
              </a:solidFill>
            </a:endParaRPr>
          </a:p>
        </p:txBody>
      </p:sp>
      <p:graphicFrame>
        <p:nvGraphicFramePr>
          <p:cNvPr id="7" name="İçerik Yer Tutucusu 6"/>
          <p:cNvGraphicFramePr>
            <a:graphicFrameLocks noGrp="1"/>
          </p:cNvGraphicFramePr>
          <p:nvPr>
            <p:ph idx="1"/>
          </p:nvPr>
        </p:nvGraphicFramePr>
        <p:xfrm>
          <a:off x="542453" y="947738"/>
          <a:ext cx="8059093" cy="4025900"/>
        </p:xfrm>
        <a:graphic>
          <a:graphicData uri="http://schemas.openxmlformats.org/drawingml/2006/table">
            <a:tbl>
              <a:tblPr firstRow="1" firstCol="1" lastRow="1" lastCol="1" bandRow="1" bandCol="1">
                <a:tableStyleId>{5C22544A-7EE6-4342-B048-85BDC9FD1C3A}</a:tableStyleId>
              </a:tblPr>
              <a:tblGrid>
                <a:gridCol w="698941"/>
                <a:gridCol w="2018420"/>
                <a:gridCol w="3704387"/>
                <a:gridCol w="1637345"/>
              </a:tblGrid>
              <a:tr h="805180">
                <a:tc>
                  <a:txBody>
                    <a:bodyPr/>
                    <a:lstStyle/>
                    <a:p>
                      <a:pPr algn="ctr">
                        <a:lnSpc>
                          <a:spcPct val="115000"/>
                        </a:lnSpc>
                        <a:spcAft>
                          <a:spcPts val="0"/>
                        </a:spcAft>
                      </a:pPr>
                      <a:r>
                        <a:rPr lang="tr-TR" sz="1100">
                          <a:effectLst/>
                        </a:rPr>
                        <a:t>TİCARİ</a:t>
                      </a:r>
                    </a:p>
                    <a:p>
                      <a:pPr algn="ctr">
                        <a:lnSpc>
                          <a:spcPct val="115000"/>
                        </a:lnSpc>
                        <a:spcAft>
                          <a:spcPts val="0"/>
                        </a:spcAft>
                      </a:pPr>
                      <a:r>
                        <a:rPr lang="tr-TR" sz="1100">
                          <a:effectLst/>
                        </a:rPr>
                        <a:t>KALİTE KOD NO</a:t>
                      </a:r>
                      <a:endParaRPr lang="tr-TR" sz="1100">
                        <a:effectLst/>
                        <a:latin typeface="Calibri"/>
                        <a:ea typeface="Times New Roman"/>
                        <a:cs typeface="Times New Roman"/>
                      </a:endParaRPr>
                    </a:p>
                  </a:txBody>
                  <a:tcPr marL="65640" marR="65640" marT="0" marB="0" anchor="ctr"/>
                </a:tc>
                <a:tc>
                  <a:txBody>
                    <a:bodyPr/>
                    <a:lstStyle/>
                    <a:p>
                      <a:pPr algn="ctr">
                        <a:lnSpc>
                          <a:spcPct val="115000"/>
                        </a:lnSpc>
                        <a:spcAft>
                          <a:spcPts val="0"/>
                        </a:spcAft>
                      </a:pPr>
                      <a:r>
                        <a:rPr lang="tr-TR" sz="1100">
                          <a:effectLst/>
                        </a:rPr>
                        <a:t>TİCARİ KALİTE</a:t>
                      </a:r>
                    </a:p>
                    <a:p>
                      <a:pPr algn="ctr">
                        <a:lnSpc>
                          <a:spcPct val="115000"/>
                        </a:lnSpc>
                        <a:spcAft>
                          <a:spcPts val="0"/>
                        </a:spcAft>
                      </a:pPr>
                      <a:r>
                        <a:rPr lang="tr-TR" sz="1100">
                          <a:effectLst/>
                        </a:rPr>
                        <a:t>GÖSTERGESİ</a:t>
                      </a:r>
                      <a:endParaRPr lang="tr-TR" sz="1100">
                        <a:effectLst/>
                        <a:latin typeface="Calibri"/>
                        <a:ea typeface="Times New Roman"/>
                        <a:cs typeface="Times New Roman"/>
                      </a:endParaRPr>
                    </a:p>
                  </a:txBody>
                  <a:tcPr marL="65640" marR="65640" marT="0" marB="0" anchor="ctr"/>
                </a:tc>
                <a:tc>
                  <a:txBody>
                    <a:bodyPr/>
                    <a:lstStyle/>
                    <a:p>
                      <a:pPr algn="ctr">
                        <a:lnSpc>
                          <a:spcPct val="115000"/>
                        </a:lnSpc>
                        <a:spcAft>
                          <a:spcPts val="0"/>
                        </a:spcAft>
                      </a:pPr>
                      <a:r>
                        <a:rPr lang="tr-TR" sz="1100">
                          <a:effectLst/>
                        </a:rPr>
                        <a:t>STANDART SÜRE</a:t>
                      </a:r>
                      <a:endParaRPr lang="tr-TR" sz="1100">
                        <a:effectLst/>
                        <a:latin typeface="Calibri"/>
                        <a:ea typeface="Times New Roman"/>
                        <a:cs typeface="Times New Roman"/>
                      </a:endParaRPr>
                    </a:p>
                  </a:txBody>
                  <a:tcPr marL="65640" marR="65640" marT="0" marB="0" anchor="ctr"/>
                </a:tc>
                <a:tc>
                  <a:txBody>
                    <a:bodyPr/>
                    <a:lstStyle/>
                    <a:p>
                      <a:pPr algn="ctr">
                        <a:lnSpc>
                          <a:spcPct val="115000"/>
                        </a:lnSpc>
                        <a:spcAft>
                          <a:spcPts val="0"/>
                        </a:spcAft>
                      </a:pPr>
                      <a:r>
                        <a:rPr lang="tr-TR" sz="1100">
                          <a:effectLst/>
                        </a:rPr>
                        <a:t>TAZMİNAT MİKTARI VEYA YAPILACAK İŞLEM</a:t>
                      </a:r>
                      <a:endParaRPr lang="tr-TR" sz="1100">
                        <a:effectLst/>
                        <a:latin typeface="Calibri"/>
                        <a:ea typeface="Times New Roman"/>
                        <a:cs typeface="Times New Roman"/>
                      </a:endParaRPr>
                    </a:p>
                  </a:txBody>
                  <a:tcPr marL="65640" marR="65640" marT="0" marB="0" anchor="ctr"/>
                </a:tc>
              </a:tr>
              <a:tr h="1006475">
                <a:tc>
                  <a:txBody>
                    <a:bodyPr/>
                    <a:lstStyle/>
                    <a:p>
                      <a:pPr algn="ctr">
                        <a:lnSpc>
                          <a:spcPct val="115000"/>
                        </a:lnSpc>
                        <a:spcAft>
                          <a:spcPts val="0"/>
                        </a:spcAft>
                      </a:pPr>
                      <a:r>
                        <a:rPr lang="tr-TR" sz="1100">
                          <a:effectLst/>
                        </a:rPr>
                        <a:t>1.1</a:t>
                      </a:r>
                      <a:endParaRPr lang="tr-TR" sz="1100">
                        <a:effectLst/>
                        <a:latin typeface="Calibri"/>
                        <a:ea typeface="Times New Roman"/>
                        <a:cs typeface="Times New Roman"/>
                      </a:endParaRPr>
                    </a:p>
                  </a:txBody>
                  <a:tcPr marL="65640" marR="65640" marT="0" marB="0" anchor="ctr"/>
                </a:tc>
                <a:tc>
                  <a:txBody>
                    <a:bodyPr/>
                    <a:lstStyle/>
                    <a:p>
                      <a:pPr>
                        <a:lnSpc>
                          <a:spcPct val="115000"/>
                        </a:lnSpc>
                        <a:spcAft>
                          <a:spcPts val="0"/>
                        </a:spcAft>
                      </a:pPr>
                      <a:r>
                        <a:rPr lang="tr-TR" sz="1100">
                          <a:effectLst/>
                        </a:rPr>
                        <a:t>Bağlantı talebinin karşılanabileceği sürenin gerekçeleri ile başvuru sahibine yazılı olarak bildirilmesi.</a:t>
                      </a:r>
                      <a:endParaRPr lang="tr-TR" sz="1100">
                        <a:effectLst/>
                        <a:latin typeface="Calibri"/>
                        <a:ea typeface="Times New Roman"/>
                        <a:cs typeface="Times New Roman"/>
                      </a:endParaRPr>
                    </a:p>
                  </a:txBody>
                  <a:tcPr marL="65640" marR="65640" marT="0" marB="0" anchor="ctr"/>
                </a:tc>
                <a:tc>
                  <a:txBody>
                    <a:bodyPr/>
                    <a:lstStyle/>
                    <a:p>
                      <a:pPr>
                        <a:lnSpc>
                          <a:spcPct val="115000"/>
                        </a:lnSpc>
                        <a:spcAft>
                          <a:spcPts val="0"/>
                        </a:spcAft>
                      </a:pPr>
                      <a:r>
                        <a:rPr lang="tr-TR" sz="1100">
                          <a:effectLst/>
                        </a:rPr>
                        <a:t>Dağıtım siteminin mevcut durumunun bağlantı talebinin karşılanması için uygun olmaması ve genişleme yatırımı veya yeni yatırımın gerekli olması durumunda; saha etüdü gerektirmeyen hallerde başvuru tarihinden itibaren on iş günü içerisinde</a:t>
                      </a:r>
                      <a:endParaRPr lang="tr-TR" sz="1100">
                        <a:effectLst/>
                        <a:latin typeface="Calibri"/>
                        <a:ea typeface="Times New Roman"/>
                        <a:cs typeface="Times New Roman"/>
                      </a:endParaRPr>
                    </a:p>
                  </a:txBody>
                  <a:tcPr marL="65640" marR="65640" marT="0" marB="0" anchor="ctr"/>
                </a:tc>
                <a:tc>
                  <a:txBody>
                    <a:bodyPr/>
                    <a:lstStyle/>
                    <a:p>
                      <a:pPr algn="ctr">
                        <a:lnSpc>
                          <a:spcPct val="115000"/>
                        </a:lnSpc>
                        <a:spcAft>
                          <a:spcPts val="0"/>
                        </a:spcAft>
                      </a:pPr>
                      <a:r>
                        <a:rPr lang="tr-TR" sz="1100">
                          <a:effectLst/>
                        </a:rPr>
                        <a:t>Mesken Abonesi: 25 TL</a:t>
                      </a:r>
                    </a:p>
                    <a:p>
                      <a:pPr algn="ctr">
                        <a:lnSpc>
                          <a:spcPct val="115000"/>
                        </a:lnSpc>
                        <a:spcAft>
                          <a:spcPts val="0"/>
                        </a:spcAft>
                      </a:pPr>
                      <a:r>
                        <a:rPr lang="tr-TR" sz="1100">
                          <a:effectLst/>
                        </a:rPr>
                        <a:t>Diğer Aboneler: 50 TL</a:t>
                      </a:r>
                      <a:endParaRPr lang="tr-TR" sz="1100">
                        <a:effectLst/>
                        <a:latin typeface="Calibri"/>
                        <a:ea typeface="Times New Roman"/>
                        <a:cs typeface="Times New Roman"/>
                      </a:endParaRPr>
                    </a:p>
                  </a:txBody>
                  <a:tcPr marL="65640" marR="65640" marT="0" marB="0" anchor="ctr"/>
                </a:tc>
              </a:tr>
              <a:tr h="1006475">
                <a:tc>
                  <a:txBody>
                    <a:bodyPr/>
                    <a:lstStyle/>
                    <a:p>
                      <a:pPr algn="ctr">
                        <a:lnSpc>
                          <a:spcPct val="115000"/>
                        </a:lnSpc>
                        <a:spcAft>
                          <a:spcPts val="0"/>
                        </a:spcAft>
                      </a:pPr>
                      <a:r>
                        <a:rPr lang="tr-TR" sz="1100">
                          <a:effectLst/>
                        </a:rPr>
                        <a:t>1.2</a:t>
                      </a:r>
                      <a:endParaRPr lang="tr-TR" sz="1100">
                        <a:effectLst/>
                        <a:latin typeface="Calibri"/>
                        <a:ea typeface="Times New Roman"/>
                        <a:cs typeface="Times New Roman"/>
                      </a:endParaRPr>
                    </a:p>
                  </a:txBody>
                  <a:tcPr marL="65640" marR="65640" marT="0" marB="0" anchor="ctr"/>
                </a:tc>
                <a:tc>
                  <a:txBody>
                    <a:bodyPr/>
                    <a:lstStyle/>
                    <a:p>
                      <a:pPr>
                        <a:lnSpc>
                          <a:spcPct val="115000"/>
                        </a:lnSpc>
                        <a:spcAft>
                          <a:spcPts val="0"/>
                        </a:spcAft>
                      </a:pPr>
                      <a:r>
                        <a:rPr lang="tr-TR" sz="1100">
                          <a:effectLst/>
                        </a:rPr>
                        <a:t>Bağlantı talebinin karşılanabileceği sürenin gerekçeleri ile sahibine yazılı olarak bildirilmesi</a:t>
                      </a:r>
                      <a:endParaRPr lang="tr-TR" sz="1100">
                        <a:effectLst/>
                        <a:latin typeface="Calibri"/>
                        <a:ea typeface="Times New Roman"/>
                        <a:cs typeface="Times New Roman"/>
                      </a:endParaRPr>
                    </a:p>
                  </a:txBody>
                  <a:tcPr marL="65640" marR="65640" marT="0" marB="0" anchor="ctr"/>
                </a:tc>
                <a:tc>
                  <a:txBody>
                    <a:bodyPr/>
                    <a:lstStyle/>
                    <a:p>
                      <a:pPr>
                        <a:lnSpc>
                          <a:spcPct val="115000"/>
                        </a:lnSpc>
                        <a:spcAft>
                          <a:spcPts val="0"/>
                        </a:spcAft>
                      </a:pPr>
                      <a:r>
                        <a:rPr lang="tr-TR" sz="1100">
                          <a:effectLst/>
                        </a:rPr>
                        <a:t>Dağıtım siteminin mevcut durumunun bağlantı talebinin karşılanması için uygun olmaması ve genişleme yatırımı veya yeni yatırımın gerekli olması durumunda; saha etüdü gerektiren hallerde ise başvuru tarihinden itibaren yirmi iş günü içerisinde</a:t>
                      </a:r>
                      <a:endParaRPr lang="tr-TR" sz="1100">
                        <a:effectLst/>
                        <a:latin typeface="Calibri"/>
                        <a:ea typeface="Times New Roman"/>
                        <a:cs typeface="Times New Roman"/>
                      </a:endParaRPr>
                    </a:p>
                  </a:txBody>
                  <a:tcPr marL="65640" marR="65640" marT="0" marB="0" anchor="ctr"/>
                </a:tc>
                <a:tc>
                  <a:txBody>
                    <a:bodyPr/>
                    <a:lstStyle/>
                    <a:p>
                      <a:pPr algn="ctr">
                        <a:lnSpc>
                          <a:spcPct val="115000"/>
                        </a:lnSpc>
                        <a:spcAft>
                          <a:spcPts val="0"/>
                        </a:spcAft>
                      </a:pPr>
                      <a:r>
                        <a:rPr lang="tr-TR" sz="1100" dirty="0">
                          <a:effectLst/>
                        </a:rPr>
                        <a:t>Mesken Abonesi: 25 TL</a:t>
                      </a:r>
                    </a:p>
                    <a:p>
                      <a:pPr algn="ctr">
                        <a:lnSpc>
                          <a:spcPct val="115000"/>
                        </a:lnSpc>
                        <a:spcAft>
                          <a:spcPts val="0"/>
                        </a:spcAft>
                      </a:pPr>
                      <a:r>
                        <a:rPr lang="tr-TR" sz="1100" dirty="0">
                          <a:effectLst/>
                        </a:rPr>
                        <a:t>Diğer Aboneler: 50 TL</a:t>
                      </a:r>
                      <a:endParaRPr lang="tr-TR" sz="1100" dirty="0">
                        <a:effectLst/>
                        <a:latin typeface="Calibri"/>
                        <a:ea typeface="Times New Roman"/>
                        <a:cs typeface="Times New Roman"/>
                      </a:endParaRPr>
                    </a:p>
                  </a:txBody>
                  <a:tcPr marL="65640" marR="65640" marT="0" marB="0" anchor="ctr"/>
                </a:tc>
              </a:tr>
              <a:tr h="1207770">
                <a:tc>
                  <a:txBody>
                    <a:bodyPr/>
                    <a:lstStyle/>
                    <a:p>
                      <a:pPr algn="ctr">
                        <a:lnSpc>
                          <a:spcPct val="115000"/>
                        </a:lnSpc>
                        <a:spcAft>
                          <a:spcPts val="0"/>
                        </a:spcAft>
                      </a:pPr>
                      <a:r>
                        <a:rPr lang="tr-TR" sz="1100">
                          <a:effectLst/>
                        </a:rPr>
                        <a:t>2</a:t>
                      </a:r>
                      <a:endParaRPr lang="tr-TR" sz="1100">
                        <a:effectLst/>
                        <a:latin typeface="Calibri"/>
                        <a:ea typeface="Times New Roman"/>
                        <a:cs typeface="Times New Roman"/>
                      </a:endParaRPr>
                    </a:p>
                  </a:txBody>
                  <a:tcPr marL="65640" marR="65640" marT="0" marB="0" anchor="ctr"/>
                </a:tc>
                <a:tc>
                  <a:txBody>
                    <a:bodyPr/>
                    <a:lstStyle/>
                    <a:p>
                      <a:pPr>
                        <a:lnSpc>
                          <a:spcPct val="115000"/>
                        </a:lnSpc>
                        <a:spcAft>
                          <a:spcPts val="0"/>
                        </a:spcAft>
                      </a:pPr>
                      <a:r>
                        <a:rPr lang="tr-TR" sz="1100">
                          <a:effectLst/>
                        </a:rPr>
                        <a:t>Bağlantı talebine ilişkin yatırımın başvuru sahibi tarafından yapılması durumunda projenin onaylanması veya revizyonu için iade edilmesi</a:t>
                      </a:r>
                      <a:endParaRPr lang="tr-TR" sz="1100">
                        <a:effectLst/>
                        <a:latin typeface="Calibri"/>
                        <a:ea typeface="Times New Roman"/>
                        <a:cs typeface="Times New Roman"/>
                      </a:endParaRPr>
                    </a:p>
                  </a:txBody>
                  <a:tcPr marL="65640" marR="65640" marT="0" marB="0" anchor="ctr"/>
                </a:tc>
                <a:tc>
                  <a:txBody>
                    <a:bodyPr/>
                    <a:lstStyle/>
                    <a:p>
                      <a:pPr>
                        <a:lnSpc>
                          <a:spcPct val="115000"/>
                        </a:lnSpc>
                        <a:spcAft>
                          <a:spcPts val="0"/>
                        </a:spcAft>
                      </a:pPr>
                      <a:r>
                        <a:rPr lang="tr-TR" sz="1100" dirty="0">
                          <a:effectLst/>
                        </a:rPr>
                        <a:t>Proje sunum tarihinden itibaren beş iş günü içerisinde</a:t>
                      </a:r>
                      <a:endParaRPr lang="tr-TR" sz="1100" dirty="0">
                        <a:effectLst/>
                        <a:latin typeface="Calibri"/>
                        <a:ea typeface="Times New Roman"/>
                        <a:cs typeface="Times New Roman"/>
                      </a:endParaRPr>
                    </a:p>
                  </a:txBody>
                  <a:tcPr marL="65640" marR="65640" marT="0" marB="0" anchor="ctr"/>
                </a:tc>
                <a:tc>
                  <a:txBody>
                    <a:bodyPr/>
                    <a:lstStyle/>
                    <a:p>
                      <a:pPr algn="ctr">
                        <a:lnSpc>
                          <a:spcPct val="115000"/>
                        </a:lnSpc>
                        <a:spcAft>
                          <a:spcPts val="0"/>
                        </a:spcAft>
                      </a:pPr>
                      <a:r>
                        <a:rPr lang="tr-TR" sz="1100" dirty="0">
                          <a:effectLst/>
                        </a:rPr>
                        <a:t>Mesken Abonesi: 25 TL</a:t>
                      </a:r>
                    </a:p>
                    <a:p>
                      <a:pPr algn="ctr">
                        <a:lnSpc>
                          <a:spcPct val="115000"/>
                        </a:lnSpc>
                        <a:spcAft>
                          <a:spcPts val="0"/>
                        </a:spcAft>
                      </a:pPr>
                      <a:r>
                        <a:rPr lang="tr-TR" sz="1100" dirty="0">
                          <a:effectLst/>
                        </a:rPr>
                        <a:t>Diğer Aboneler: 50 TL</a:t>
                      </a:r>
                      <a:endParaRPr lang="tr-TR" sz="1100" dirty="0">
                        <a:effectLst/>
                        <a:latin typeface="Calibri"/>
                        <a:ea typeface="Times New Roman"/>
                        <a:cs typeface="Times New Roman"/>
                      </a:endParaRPr>
                    </a:p>
                  </a:txBody>
                  <a:tcPr marL="65640" marR="65640" marT="0" marB="0" anchor="ctr"/>
                </a:tc>
              </a:tr>
            </a:tbl>
          </a:graphicData>
        </a:graphic>
      </p:graphicFrame>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30</a:t>
            </a:fld>
            <a:endParaRPr lang="en-US"/>
          </a:p>
        </p:txBody>
      </p:sp>
    </p:spTree>
    <p:extLst>
      <p:ext uri="{BB962C8B-B14F-4D97-AF65-F5344CB8AC3E}">
        <p14:creationId xmlns:p14="http://schemas.microsoft.com/office/powerpoint/2010/main" val="9559971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Tablo 6/A</a:t>
            </a:r>
            <a:endParaRPr lang="tr-TR" dirty="0">
              <a:solidFill>
                <a:srgbClr val="FF0000"/>
              </a:solidFill>
            </a:endParaRPr>
          </a:p>
        </p:txBody>
      </p:sp>
      <p:graphicFrame>
        <p:nvGraphicFramePr>
          <p:cNvPr id="7" name="İçerik Yer Tutucusu 6"/>
          <p:cNvGraphicFramePr>
            <a:graphicFrameLocks noGrp="1"/>
          </p:cNvGraphicFramePr>
          <p:nvPr>
            <p:ph idx="1"/>
          </p:nvPr>
        </p:nvGraphicFramePr>
        <p:xfrm>
          <a:off x="457200" y="1067880"/>
          <a:ext cx="8229600" cy="4206240"/>
        </p:xfrm>
        <a:graphic>
          <a:graphicData uri="http://schemas.openxmlformats.org/drawingml/2006/table">
            <a:tbl>
              <a:tblPr firstRow="1" firstCol="1" lastRow="1" lastCol="1" bandRow="1" bandCol="1">
                <a:tableStyleId>{5C22544A-7EE6-4342-B048-85BDC9FD1C3A}</a:tableStyleId>
              </a:tblPr>
              <a:tblGrid>
                <a:gridCol w="713728"/>
                <a:gridCol w="2061124"/>
                <a:gridCol w="3782761"/>
                <a:gridCol w="1671987"/>
              </a:tblGrid>
              <a:tr h="1233323">
                <a:tc>
                  <a:txBody>
                    <a:bodyPr/>
                    <a:lstStyle/>
                    <a:p>
                      <a:pPr algn="ctr">
                        <a:lnSpc>
                          <a:spcPct val="115000"/>
                        </a:lnSpc>
                        <a:spcAft>
                          <a:spcPts val="0"/>
                        </a:spcAft>
                      </a:pPr>
                      <a:r>
                        <a:rPr lang="tr-TR" sz="1200">
                          <a:effectLst/>
                        </a:rPr>
                        <a:t>3</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Bağlantı gücünde değişiklik yapılması halinde; proje inceleme sonuçları ile uygulamaya esas cevabın kullanıcıya yazılı olarak bildirilmesi</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On beş gün içerisinde</a:t>
                      </a:r>
                      <a:endParaRPr lang="tr-TR" sz="110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a:effectLst/>
                        </a:rPr>
                        <a:t>Mesken Abonesi: 25 TL</a:t>
                      </a:r>
                      <a:endParaRPr lang="tr-TR" sz="1100">
                        <a:effectLst/>
                      </a:endParaRPr>
                    </a:p>
                    <a:p>
                      <a:pPr algn="ctr">
                        <a:lnSpc>
                          <a:spcPct val="115000"/>
                        </a:lnSpc>
                        <a:spcAft>
                          <a:spcPts val="0"/>
                        </a:spcAft>
                      </a:pPr>
                      <a:r>
                        <a:rPr lang="tr-TR" sz="1200">
                          <a:effectLst/>
                        </a:rPr>
                        <a:t>Diğer Aboneler: 50TL</a:t>
                      </a:r>
                      <a:endParaRPr lang="tr-TR" sz="1100">
                        <a:effectLst/>
                        <a:latin typeface="Calibri"/>
                        <a:ea typeface="Times New Roman"/>
                        <a:cs typeface="Times New Roman"/>
                      </a:endParaRPr>
                    </a:p>
                  </a:txBody>
                  <a:tcPr marL="67028" marR="67028" marT="0" marB="0" anchor="ctr"/>
                </a:tc>
              </a:tr>
              <a:tr h="1849984">
                <a:tc>
                  <a:txBody>
                    <a:bodyPr/>
                    <a:lstStyle/>
                    <a:p>
                      <a:pPr algn="ctr">
                        <a:lnSpc>
                          <a:spcPct val="115000"/>
                        </a:lnSpc>
                        <a:spcAft>
                          <a:spcPts val="0"/>
                        </a:spcAft>
                      </a:pPr>
                      <a:r>
                        <a:rPr lang="tr-TR" sz="1200">
                          <a:effectLst/>
                        </a:rPr>
                        <a:t>4</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Kullanıcıların, programlı kesintiler hakkında yazılı, işitsel veya görsel basın yayın kuruluşları ve dağıtım şirketi internet sitesi aracılığıyla bilgilendirilmesi (01/01/2014 tarihinden itibaren isteyen abonelere elektronik posta ve kısa mesaj gönderilmesi) </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Kesintiden en az kırk sekiz saat önce</a:t>
                      </a:r>
                      <a:endParaRPr lang="tr-TR" sz="110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a:effectLst/>
                        </a:rPr>
                        <a:t>Dağıtım şirketinin bir sonraki yıl gelir tavanından, programlı olduğu halde bildirimi yapılmayan her bir kesinti için 1000 TL düşülür.</a:t>
                      </a:r>
                      <a:endParaRPr lang="tr-TR" sz="1100">
                        <a:effectLst/>
                        <a:latin typeface="Calibri"/>
                        <a:ea typeface="Times New Roman"/>
                        <a:cs typeface="Times New Roman"/>
                      </a:endParaRPr>
                    </a:p>
                  </a:txBody>
                  <a:tcPr marL="67028" marR="67028" marT="0" marB="0" anchor="ctr"/>
                </a:tc>
              </a:tr>
              <a:tr h="616661">
                <a:tc>
                  <a:txBody>
                    <a:bodyPr/>
                    <a:lstStyle/>
                    <a:p>
                      <a:pPr algn="ctr">
                        <a:lnSpc>
                          <a:spcPct val="115000"/>
                        </a:lnSpc>
                        <a:spcAft>
                          <a:spcPts val="0"/>
                        </a:spcAft>
                      </a:pPr>
                      <a:r>
                        <a:rPr lang="tr-TR" sz="1200">
                          <a:effectLst/>
                        </a:rPr>
                        <a:t>5.1</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Bağlantı ve/veya sistem kullanım anlaşmasının kullanıcıya önerilmesi</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Dağıtım sistemine bağlanacak tesis ve/veya teçhizata ilişkin bilgilerin kullanıcı tarafından dağıtım şirketine verildiği tarihten itibaren altmış gün içerisinde</a:t>
                      </a:r>
                      <a:endParaRPr lang="tr-TR" sz="110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dirty="0">
                          <a:effectLst/>
                        </a:rPr>
                        <a:t>100 TL</a:t>
                      </a:r>
                      <a:endParaRPr lang="tr-TR" sz="1100" dirty="0">
                        <a:effectLst/>
                        <a:latin typeface="Calibri"/>
                        <a:ea typeface="Times New Roman"/>
                        <a:cs typeface="Times New Roman"/>
                      </a:endParaRPr>
                    </a:p>
                  </a:txBody>
                  <a:tcPr marL="67028" marR="67028" marT="0" marB="0" anchor="ctr"/>
                </a:tc>
              </a:tr>
            </a:tbl>
          </a:graphicData>
        </a:graphic>
      </p:graphicFrame>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31</a:t>
            </a:fld>
            <a:endParaRPr lang="en-US"/>
          </a:p>
        </p:txBody>
      </p:sp>
    </p:spTree>
    <p:extLst>
      <p:ext uri="{BB962C8B-B14F-4D97-AF65-F5344CB8AC3E}">
        <p14:creationId xmlns:p14="http://schemas.microsoft.com/office/powerpoint/2010/main" val="9556704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Tablo 6/A</a:t>
            </a:r>
            <a:endParaRPr lang="tr-TR" dirty="0">
              <a:solidFill>
                <a:srgbClr val="FF0000"/>
              </a:solidFill>
            </a:endParaRPr>
          </a:p>
        </p:txBody>
      </p:sp>
      <p:graphicFrame>
        <p:nvGraphicFramePr>
          <p:cNvPr id="7" name="İçerik Yer Tutucusu 6"/>
          <p:cNvGraphicFramePr>
            <a:graphicFrameLocks noGrp="1"/>
          </p:cNvGraphicFramePr>
          <p:nvPr>
            <p:ph idx="1"/>
          </p:nvPr>
        </p:nvGraphicFramePr>
        <p:xfrm>
          <a:off x="457200" y="1278192"/>
          <a:ext cx="8229600" cy="3785616"/>
        </p:xfrm>
        <a:graphic>
          <a:graphicData uri="http://schemas.openxmlformats.org/drawingml/2006/table">
            <a:tbl>
              <a:tblPr firstRow="1" firstCol="1" lastRow="1" lastCol="1" bandRow="1" bandCol="1">
                <a:tableStyleId>{5C22544A-7EE6-4342-B048-85BDC9FD1C3A}</a:tableStyleId>
              </a:tblPr>
              <a:tblGrid>
                <a:gridCol w="713728"/>
                <a:gridCol w="2061124"/>
                <a:gridCol w="3782761"/>
                <a:gridCol w="1671987"/>
              </a:tblGrid>
              <a:tr h="822215">
                <a:tc>
                  <a:txBody>
                    <a:bodyPr/>
                    <a:lstStyle/>
                    <a:p>
                      <a:pPr algn="ctr">
                        <a:lnSpc>
                          <a:spcPct val="115000"/>
                        </a:lnSpc>
                        <a:spcAft>
                          <a:spcPts val="0"/>
                        </a:spcAft>
                      </a:pPr>
                      <a:r>
                        <a:rPr lang="tr-TR" sz="1200">
                          <a:effectLst/>
                        </a:rPr>
                        <a:t>5.2</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Bağlantı ve/veya sistem kullanım anlaşmasının kullanıcıya önerilmesi</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Dağıtım sistemine bağlanacak tesis ve/veya teçhizata ilişkin bilgilerin kullanıcı tarafından dağıtım şirketine verildiği tarihten itibaren, ek bilgi talep edilmesi halinde doksan gün içerisinde</a:t>
                      </a:r>
                      <a:endParaRPr lang="tr-TR" sz="110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a:effectLst/>
                        </a:rPr>
                        <a:t>100 TL</a:t>
                      </a:r>
                      <a:endParaRPr lang="tr-TR" sz="1100">
                        <a:effectLst/>
                        <a:latin typeface="Calibri"/>
                        <a:ea typeface="Times New Roman"/>
                        <a:cs typeface="Times New Roman"/>
                      </a:endParaRPr>
                    </a:p>
                  </a:txBody>
                  <a:tcPr marL="67028" marR="67028" marT="0" marB="0" anchor="ctr"/>
                </a:tc>
              </a:tr>
              <a:tr h="1233323">
                <a:tc>
                  <a:txBody>
                    <a:bodyPr/>
                    <a:lstStyle/>
                    <a:p>
                      <a:pPr algn="ctr">
                        <a:lnSpc>
                          <a:spcPct val="115000"/>
                        </a:lnSpc>
                        <a:spcAft>
                          <a:spcPts val="0"/>
                        </a:spcAft>
                      </a:pPr>
                      <a:r>
                        <a:rPr lang="tr-TR" sz="1200">
                          <a:effectLst/>
                        </a:rPr>
                        <a:t>6</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Müşteri hizmetleri merkezi tarafından kaydedilen başvuruların sonuçlandırılarak öngörülen işlemin talep halinde başvuru sahibine yazılı olarak bildirilmesi</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On beş iş günü içerisinde</a:t>
                      </a:r>
                      <a:endParaRPr lang="tr-TR" sz="110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a:effectLst/>
                        </a:rPr>
                        <a:t>Mesken Abonesi: 25 TL</a:t>
                      </a:r>
                      <a:endParaRPr lang="tr-TR" sz="1100">
                        <a:effectLst/>
                      </a:endParaRPr>
                    </a:p>
                    <a:p>
                      <a:pPr algn="ctr">
                        <a:lnSpc>
                          <a:spcPct val="115000"/>
                        </a:lnSpc>
                        <a:spcAft>
                          <a:spcPts val="0"/>
                        </a:spcAft>
                      </a:pPr>
                      <a:r>
                        <a:rPr lang="tr-TR" sz="1200">
                          <a:effectLst/>
                        </a:rPr>
                        <a:t>Diğer Aboneler: 50 TL</a:t>
                      </a:r>
                      <a:endParaRPr lang="tr-TR" sz="1100">
                        <a:effectLst/>
                        <a:latin typeface="Calibri"/>
                        <a:ea typeface="Times New Roman"/>
                        <a:cs typeface="Times New Roman"/>
                      </a:endParaRPr>
                    </a:p>
                  </a:txBody>
                  <a:tcPr marL="67028" marR="67028" marT="0" marB="0" anchor="ctr"/>
                </a:tc>
              </a:tr>
              <a:tr h="1233323">
                <a:tc>
                  <a:txBody>
                    <a:bodyPr/>
                    <a:lstStyle/>
                    <a:p>
                      <a:pPr algn="ctr">
                        <a:lnSpc>
                          <a:spcPct val="115000"/>
                        </a:lnSpc>
                        <a:spcAft>
                          <a:spcPts val="0"/>
                        </a:spcAft>
                      </a:pPr>
                      <a:r>
                        <a:rPr lang="tr-TR" sz="1200">
                          <a:effectLst/>
                        </a:rPr>
                        <a:t>7</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Borç ve/veya kullanıcı hatası nedeniyle durdurulan hizmetin, hizmetin kesilmesine neden olan etken ortadan kalktıktan sonra yeniden verilmeye başlanması</a:t>
                      </a:r>
                      <a:endParaRPr lang="tr-TR" sz="1100">
                        <a:effectLst/>
                        <a:latin typeface="Calibri"/>
                        <a:ea typeface="Times New Roman"/>
                        <a:cs typeface="Times New Roman"/>
                      </a:endParaRPr>
                    </a:p>
                  </a:txBody>
                  <a:tcPr marL="67028" marR="67028" marT="0" marB="0" anchor="ctr"/>
                </a:tc>
                <a:tc>
                  <a:txBody>
                    <a:bodyPr/>
                    <a:lstStyle/>
                    <a:p>
                      <a:pPr algn="just">
                        <a:spcAft>
                          <a:spcPts val="0"/>
                        </a:spcAft>
                      </a:pPr>
                      <a:r>
                        <a:rPr lang="tr-TR" sz="1000">
                          <a:effectLst/>
                        </a:rPr>
                        <a:t>İmar yerleşim alanında iki iş günü içerisinde, imar yerleşim alanı dışında üç iş günü içerisinde</a:t>
                      </a:r>
                    </a:p>
                    <a:p>
                      <a:pPr>
                        <a:lnSpc>
                          <a:spcPct val="115000"/>
                        </a:lnSpc>
                        <a:spcAft>
                          <a:spcPts val="0"/>
                        </a:spcAft>
                      </a:pPr>
                      <a:r>
                        <a:rPr lang="tr-TR" sz="1200">
                          <a:effectLst/>
                        </a:rPr>
                        <a:t> </a:t>
                      </a:r>
                      <a:endParaRPr lang="tr-TR" sz="110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dirty="0">
                          <a:effectLst/>
                        </a:rPr>
                        <a:t>Mesken Abonesi: 25 TL</a:t>
                      </a:r>
                      <a:endParaRPr lang="tr-TR" sz="1100" dirty="0">
                        <a:effectLst/>
                      </a:endParaRPr>
                    </a:p>
                    <a:p>
                      <a:pPr algn="ctr">
                        <a:lnSpc>
                          <a:spcPct val="115000"/>
                        </a:lnSpc>
                        <a:spcAft>
                          <a:spcPts val="0"/>
                        </a:spcAft>
                      </a:pPr>
                      <a:r>
                        <a:rPr lang="tr-TR" sz="1200" dirty="0">
                          <a:effectLst/>
                        </a:rPr>
                        <a:t>Diğer Aboneler: 200TL</a:t>
                      </a:r>
                      <a:endParaRPr lang="tr-TR" sz="1100" dirty="0">
                        <a:effectLst/>
                        <a:latin typeface="Calibri"/>
                        <a:ea typeface="Times New Roman"/>
                        <a:cs typeface="Times New Roman"/>
                      </a:endParaRPr>
                    </a:p>
                  </a:txBody>
                  <a:tcPr marL="67028" marR="67028" marT="0" marB="0" anchor="ctr"/>
                </a:tc>
              </a:tr>
            </a:tbl>
          </a:graphicData>
        </a:graphic>
      </p:graphicFrame>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32</a:t>
            </a:fld>
            <a:endParaRPr lang="en-US"/>
          </a:p>
        </p:txBody>
      </p:sp>
    </p:spTree>
    <p:extLst>
      <p:ext uri="{BB962C8B-B14F-4D97-AF65-F5344CB8AC3E}">
        <p14:creationId xmlns:p14="http://schemas.microsoft.com/office/powerpoint/2010/main" val="24242227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Tablo 6/A</a:t>
            </a:r>
            <a:endParaRPr lang="tr-TR" dirty="0">
              <a:solidFill>
                <a:srgbClr val="FF0000"/>
              </a:solidFill>
            </a:endParaRP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33</a:t>
            </a:fld>
            <a:endParaRPr lang="en-US"/>
          </a:p>
        </p:txBody>
      </p:sp>
      <p:graphicFrame>
        <p:nvGraphicFramePr>
          <p:cNvPr id="9" name="İçerik Yer Tutucusu 8"/>
          <p:cNvGraphicFramePr>
            <a:graphicFrameLocks noGrp="1"/>
          </p:cNvGraphicFramePr>
          <p:nvPr>
            <p:ph idx="1"/>
            <p:extLst>
              <p:ext uri="{D42A27DB-BD31-4B8C-83A1-F6EECF244321}">
                <p14:modId xmlns:p14="http://schemas.microsoft.com/office/powerpoint/2010/main" val="3053567306"/>
              </p:ext>
            </p:extLst>
          </p:nvPr>
        </p:nvGraphicFramePr>
        <p:xfrm>
          <a:off x="467544" y="1008435"/>
          <a:ext cx="8229600" cy="4206240"/>
        </p:xfrm>
        <a:graphic>
          <a:graphicData uri="http://schemas.openxmlformats.org/drawingml/2006/table">
            <a:tbl>
              <a:tblPr firstRow="1" firstCol="1" lastRow="1" lastCol="1" bandRow="1" bandCol="1">
                <a:tableStyleId>{5C22544A-7EE6-4342-B048-85BDC9FD1C3A}</a:tableStyleId>
              </a:tblPr>
              <a:tblGrid>
                <a:gridCol w="713728"/>
                <a:gridCol w="2061124"/>
                <a:gridCol w="3782761"/>
                <a:gridCol w="1671987"/>
              </a:tblGrid>
              <a:tr h="1027769">
                <a:tc>
                  <a:txBody>
                    <a:bodyPr/>
                    <a:lstStyle/>
                    <a:p>
                      <a:pPr algn="ctr">
                        <a:lnSpc>
                          <a:spcPct val="115000"/>
                        </a:lnSpc>
                        <a:spcAft>
                          <a:spcPts val="0"/>
                        </a:spcAft>
                      </a:pPr>
                      <a:r>
                        <a:rPr lang="tr-TR" sz="1200" dirty="0">
                          <a:effectLst/>
                        </a:rPr>
                        <a:t>8</a:t>
                      </a:r>
                      <a:endParaRPr lang="tr-TR" sz="1100" dirty="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Dağıtım şirketleri tarafından </a:t>
                      </a:r>
                      <a:r>
                        <a:rPr lang="tr-TR" sz="1200" u="sng">
                          <a:effectLst/>
                        </a:rPr>
                        <a:t>kullanım yerinde</a:t>
                      </a:r>
                      <a:r>
                        <a:rPr lang="tr-TR" sz="1200">
                          <a:effectLst/>
                        </a:rPr>
                        <a:t> yapılacak işlemlere ilişkin olarak kullanıcılara verilen randevu saatine uyulması</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dirty="0">
                          <a:effectLst/>
                        </a:rPr>
                        <a:t>En fazla üç saat gecikme ile gerçekleştirilir</a:t>
                      </a:r>
                      <a:endParaRPr lang="tr-TR" sz="1100" dirty="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a:effectLst/>
                        </a:rPr>
                        <a:t>Mesken Abonesi: 25 TL</a:t>
                      </a:r>
                      <a:endParaRPr lang="tr-TR" sz="1100">
                        <a:effectLst/>
                      </a:endParaRPr>
                    </a:p>
                    <a:p>
                      <a:pPr algn="ctr">
                        <a:lnSpc>
                          <a:spcPct val="115000"/>
                        </a:lnSpc>
                        <a:spcAft>
                          <a:spcPts val="0"/>
                        </a:spcAft>
                      </a:pPr>
                      <a:r>
                        <a:rPr lang="tr-TR" sz="1200">
                          <a:effectLst/>
                        </a:rPr>
                        <a:t>Diğer Aboneler: 60 TL</a:t>
                      </a:r>
                      <a:endParaRPr lang="tr-TR" sz="1100">
                        <a:effectLst/>
                        <a:latin typeface="Calibri"/>
                        <a:ea typeface="Times New Roman"/>
                        <a:cs typeface="Times New Roman"/>
                      </a:endParaRPr>
                    </a:p>
                  </a:txBody>
                  <a:tcPr marL="67028" marR="67028" marT="0" marB="0" anchor="ctr"/>
                </a:tc>
              </a:tr>
              <a:tr h="616661">
                <a:tc>
                  <a:txBody>
                    <a:bodyPr/>
                    <a:lstStyle/>
                    <a:p>
                      <a:pPr algn="ctr">
                        <a:lnSpc>
                          <a:spcPct val="115000"/>
                        </a:lnSpc>
                        <a:spcAft>
                          <a:spcPts val="0"/>
                        </a:spcAft>
                      </a:pPr>
                      <a:r>
                        <a:rPr lang="tr-TR" sz="1200">
                          <a:effectLst/>
                        </a:rPr>
                        <a:t>9.1</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dirty="0">
                          <a:effectLst/>
                        </a:rPr>
                        <a:t>Kullanıcı zararının tazminine ilişkin başvuruyu sonuçlandırma</a:t>
                      </a:r>
                      <a:endParaRPr lang="tr-TR" sz="1100" dirty="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Yirmi iş günü</a:t>
                      </a:r>
                      <a:endParaRPr lang="tr-TR" sz="110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a:effectLst/>
                        </a:rPr>
                        <a:t>Mesken Abonesi: 25 TL</a:t>
                      </a:r>
                      <a:endParaRPr lang="tr-TR" sz="1100">
                        <a:effectLst/>
                      </a:endParaRPr>
                    </a:p>
                    <a:p>
                      <a:pPr algn="ctr">
                        <a:lnSpc>
                          <a:spcPct val="115000"/>
                        </a:lnSpc>
                        <a:spcAft>
                          <a:spcPts val="0"/>
                        </a:spcAft>
                      </a:pPr>
                      <a:r>
                        <a:rPr lang="tr-TR" sz="1200">
                          <a:effectLst/>
                        </a:rPr>
                        <a:t>Diğer Aboneler: 60 TL</a:t>
                      </a:r>
                      <a:endParaRPr lang="tr-TR" sz="1100">
                        <a:effectLst/>
                        <a:latin typeface="Calibri"/>
                        <a:ea typeface="Times New Roman"/>
                        <a:cs typeface="Times New Roman"/>
                      </a:endParaRPr>
                    </a:p>
                  </a:txBody>
                  <a:tcPr marL="67028" marR="67028" marT="0" marB="0" anchor="ctr"/>
                </a:tc>
              </a:tr>
              <a:tr h="411108">
                <a:tc>
                  <a:txBody>
                    <a:bodyPr/>
                    <a:lstStyle/>
                    <a:p>
                      <a:pPr algn="ctr">
                        <a:lnSpc>
                          <a:spcPct val="115000"/>
                        </a:lnSpc>
                        <a:spcAft>
                          <a:spcPts val="0"/>
                        </a:spcAft>
                      </a:pPr>
                      <a:r>
                        <a:rPr lang="tr-TR" sz="1200">
                          <a:effectLst/>
                        </a:rPr>
                        <a:t>9.2</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Kullanıcı zararının ödenmesi veya teçhizatın tamir ettirilmesi</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Bu Yönetmeliğin 26 ncı maddesinde belirlenen sürelere uyulmalıdır</a:t>
                      </a:r>
                      <a:endParaRPr lang="tr-TR" sz="110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a:effectLst/>
                        </a:rPr>
                        <a:t>Mesken Abonesi: 25 TL</a:t>
                      </a:r>
                      <a:endParaRPr lang="tr-TR" sz="1100">
                        <a:effectLst/>
                      </a:endParaRPr>
                    </a:p>
                    <a:p>
                      <a:pPr algn="ctr">
                        <a:lnSpc>
                          <a:spcPct val="115000"/>
                        </a:lnSpc>
                        <a:spcAft>
                          <a:spcPts val="0"/>
                        </a:spcAft>
                      </a:pPr>
                      <a:r>
                        <a:rPr lang="tr-TR" sz="1200">
                          <a:effectLst/>
                        </a:rPr>
                        <a:t>Diğer Aboneler: 60 TL</a:t>
                      </a:r>
                      <a:endParaRPr lang="tr-TR" sz="1100">
                        <a:effectLst/>
                        <a:latin typeface="Calibri"/>
                        <a:ea typeface="Times New Roman"/>
                        <a:cs typeface="Times New Roman"/>
                      </a:endParaRPr>
                    </a:p>
                  </a:txBody>
                  <a:tcPr marL="67028" marR="67028" marT="0" marB="0" anchor="ctr"/>
                </a:tc>
              </a:tr>
              <a:tr h="822215">
                <a:tc>
                  <a:txBody>
                    <a:bodyPr/>
                    <a:lstStyle/>
                    <a:p>
                      <a:pPr algn="ctr">
                        <a:lnSpc>
                          <a:spcPct val="115000"/>
                        </a:lnSpc>
                        <a:spcAft>
                          <a:spcPts val="0"/>
                        </a:spcAft>
                      </a:pPr>
                      <a:r>
                        <a:rPr lang="tr-TR" sz="1200">
                          <a:effectLst/>
                        </a:rPr>
                        <a:t>10</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Günlük azami bildirimli kesinti süresine uyulması</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Bildirimli dahi olsa günlük kesinti süresi azami on iki saati geçemez</a:t>
                      </a:r>
                      <a:endParaRPr lang="tr-TR" sz="1100">
                        <a:effectLst/>
                        <a:latin typeface="Calibri"/>
                        <a:ea typeface="Times New Roman"/>
                        <a:cs typeface="Times New Roman"/>
                      </a:endParaRPr>
                    </a:p>
                  </a:txBody>
                  <a:tcPr marL="67028" marR="67028" marT="0" marB="0" anchor="ctr"/>
                </a:tc>
                <a:tc>
                  <a:txBody>
                    <a:bodyPr/>
                    <a:lstStyle/>
                    <a:p>
                      <a:pPr algn="ctr">
                        <a:lnSpc>
                          <a:spcPct val="115000"/>
                        </a:lnSpc>
                        <a:spcAft>
                          <a:spcPts val="0"/>
                        </a:spcAft>
                      </a:pPr>
                      <a:r>
                        <a:rPr lang="tr-TR" sz="1200" dirty="0">
                          <a:effectLst/>
                        </a:rPr>
                        <a:t>Kesintiden etkilenen kullanıcı başına </a:t>
                      </a:r>
                      <a:endParaRPr lang="tr-TR" sz="1100" dirty="0">
                        <a:effectLst/>
                      </a:endParaRPr>
                    </a:p>
                    <a:p>
                      <a:pPr algn="ctr">
                        <a:lnSpc>
                          <a:spcPct val="115000"/>
                        </a:lnSpc>
                        <a:spcAft>
                          <a:spcPts val="0"/>
                        </a:spcAft>
                      </a:pPr>
                      <a:r>
                        <a:rPr lang="tr-TR" sz="1200" dirty="0">
                          <a:effectLst/>
                        </a:rPr>
                        <a:t>Mesken Abonesi: 50TL</a:t>
                      </a:r>
                      <a:endParaRPr lang="tr-TR" sz="1100" dirty="0">
                        <a:effectLst/>
                      </a:endParaRPr>
                    </a:p>
                    <a:p>
                      <a:pPr algn="ctr">
                        <a:lnSpc>
                          <a:spcPct val="115000"/>
                        </a:lnSpc>
                        <a:spcAft>
                          <a:spcPts val="0"/>
                        </a:spcAft>
                      </a:pPr>
                      <a:r>
                        <a:rPr lang="tr-TR" sz="1200" dirty="0">
                          <a:effectLst/>
                        </a:rPr>
                        <a:t>Diğer Aboneler: 100 TL</a:t>
                      </a:r>
                      <a:endParaRPr lang="tr-TR" sz="1100" dirty="0">
                        <a:effectLst/>
                        <a:latin typeface="Calibri"/>
                        <a:ea typeface="Times New Roman"/>
                        <a:cs typeface="Times New Roman"/>
                      </a:endParaRPr>
                    </a:p>
                  </a:txBody>
                  <a:tcPr marL="67028" marR="67028" marT="0" marB="0" anchor="ctr"/>
                </a:tc>
              </a:tr>
            </a:tbl>
          </a:graphicData>
        </a:graphic>
      </p:graphicFrame>
    </p:spTree>
    <p:extLst>
      <p:ext uri="{BB962C8B-B14F-4D97-AF65-F5344CB8AC3E}">
        <p14:creationId xmlns:p14="http://schemas.microsoft.com/office/powerpoint/2010/main" val="42681095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63688" y="177642"/>
            <a:ext cx="6048672" cy="437935"/>
          </a:xfrm>
        </p:spPr>
        <p:txBody>
          <a:bodyPr/>
          <a:lstStyle/>
          <a:p>
            <a:r>
              <a:rPr lang="tr-TR" dirty="0" smtClean="0">
                <a:solidFill>
                  <a:srgbClr val="FF0000"/>
                </a:solidFill>
              </a:rPr>
              <a:t>Tablo 6/C</a:t>
            </a:r>
            <a:endParaRPr lang="tr-TR" dirty="0">
              <a:solidFill>
                <a:srgbClr val="FF0000"/>
              </a:solidFill>
            </a:endParaRPr>
          </a:p>
        </p:txBody>
      </p:sp>
      <p:graphicFrame>
        <p:nvGraphicFramePr>
          <p:cNvPr id="9" name="İçerik Yer Tutucusu 8"/>
          <p:cNvGraphicFramePr>
            <a:graphicFrameLocks noGrp="1"/>
          </p:cNvGraphicFramePr>
          <p:nvPr>
            <p:ph idx="1"/>
            <p:extLst>
              <p:ext uri="{D42A27DB-BD31-4B8C-83A1-F6EECF244321}">
                <p14:modId xmlns:p14="http://schemas.microsoft.com/office/powerpoint/2010/main" val="226424025"/>
              </p:ext>
            </p:extLst>
          </p:nvPr>
        </p:nvGraphicFramePr>
        <p:xfrm>
          <a:off x="467544" y="1800523"/>
          <a:ext cx="8229600" cy="1051560"/>
        </p:xfrm>
        <a:graphic>
          <a:graphicData uri="http://schemas.openxmlformats.org/drawingml/2006/table">
            <a:tbl>
              <a:tblPr firstRow="1" firstCol="1" lastRow="1" lastCol="1" bandRow="1" bandCol="1">
                <a:tableStyleId>{5C22544A-7EE6-4342-B048-85BDC9FD1C3A}</a:tableStyleId>
              </a:tblPr>
              <a:tblGrid>
                <a:gridCol w="895707"/>
                <a:gridCol w="2586646"/>
                <a:gridCol w="4747247"/>
              </a:tblGrid>
              <a:tr h="411108">
                <a:tc>
                  <a:txBody>
                    <a:bodyPr/>
                    <a:lstStyle/>
                    <a:p>
                      <a:pPr algn="ctr">
                        <a:lnSpc>
                          <a:spcPct val="115000"/>
                        </a:lnSpc>
                        <a:spcAft>
                          <a:spcPts val="0"/>
                        </a:spcAft>
                      </a:pPr>
                      <a:r>
                        <a:rPr lang="tr-TR" sz="1200" dirty="0">
                          <a:effectLst/>
                        </a:rPr>
                        <a:t>1</a:t>
                      </a:r>
                      <a:endParaRPr lang="tr-TR" sz="1100" dirty="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Her 100 kullanıcı başına düşen toplam şikâyet sayısı</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a:effectLst/>
                        </a:rPr>
                        <a:t>Bu gösterge her yıl gerçekleşmeler bazında takip edilerek, Kuruma bildirilir</a:t>
                      </a:r>
                      <a:endParaRPr lang="tr-TR" sz="1100">
                        <a:effectLst/>
                        <a:latin typeface="Calibri"/>
                        <a:ea typeface="Times New Roman"/>
                        <a:cs typeface="Times New Roman"/>
                      </a:endParaRPr>
                    </a:p>
                  </a:txBody>
                  <a:tcPr marL="67028" marR="67028" marT="0" marB="0" anchor="ctr"/>
                </a:tc>
              </a:tr>
              <a:tr h="411108">
                <a:tc>
                  <a:txBody>
                    <a:bodyPr/>
                    <a:lstStyle/>
                    <a:p>
                      <a:pPr algn="ctr">
                        <a:lnSpc>
                          <a:spcPct val="115000"/>
                        </a:lnSpc>
                        <a:spcAft>
                          <a:spcPts val="0"/>
                        </a:spcAft>
                      </a:pPr>
                      <a:r>
                        <a:rPr lang="tr-TR" sz="1200">
                          <a:effectLst/>
                        </a:rPr>
                        <a:t>2</a:t>
                      </a:r>
                      <a:endParaRPr lang="tr-TR" sz="110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dirty="0">
                          <a:effectLst/>
                        </a:rPr>
                        <a:t>Kullanıcı hizmetleri merkezine gelen telefon aramalarının cevaplandırılması</a:t>
                      </a:r>
                      <a:endParaRPr lang="tr-TR" sz="1100" dirty="0">
                        <a:effectLst/>
                        <a:latin typeface="Calibri"/>
                        <a:ea typeface="Times New Roman"/>
                        <a:cs typeface="Times New Roman"/>
                      </a:endParaRPr>
                    </a:p>
                  </a:txBody>
                  <a:tcPr marL="67028" marR="67028" marT="0" marB="0" anchor="ctr"/>
                </a:tc>
                <a:tc>
                  <a:txBody>
                    <a:bodyPr/>
                    <a:lstStyle/>
                    <a:p>
                      <a:pPr>
                        <a:lnSpc>
                          <a:spcPct val="115000"/>
                        </a:lnSpc>
                        <a:spcAft>
                          <a:spcPts val="0"/>
                        </a:spcAft>
                      </a:pPr>
                      <a:r>
                        <a:rPr lang="tr-TR" sz="1200" dirty="0">
                          <a:effectLst/>
                        </a:rPr>
                        <a:t>Gelen telefon aramaları otuz saniye içerisinde cevaplandırılır</a:t>
                      </a:r>
                      <a:endParaRPr lang="tr-TR" sz="1100" dirty="0">
                        <a:effectLst/>
                        <a:latin typeface="Calibri"/>
                        <a:ea typeface="Times New Roman"/>
                        <a:cs typeface="Times New Roman"/>
                      </a:endParaRPr>
                    </a:p>
                  </a:txBody>
                  <a:tcPr marL="67028" marR="67028" marT="0" marB="0" anchor="ctr"/>
                </a:tc>
              </a:tr>
            </a:tbl>
          </a:graphicData>
        </a:graphic>
      </p:graphicFrame>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34</a:t>
            </a:fld>
            <a:endParaRPr lang="en-US"/>
          </a:p>
        </p:txBody>
      </p:sp>
      <p:sp>
        <p:nvSpPr>
          <p:cNvPr id="10" name="Dikdörtgen 9"/>
          <p:cNvSpPr/>
          <p:nvPr/>
        </p:nvSpPr>
        <p:spPr>
          <a:xfrm>
            <a:off x="539552" y="2880643"/>
            <a:ext cx="8136904" cy="923330"/>
          </a:xfrm>
          <a:prstGeom prst="rect">
            <a:avLst/>
          </a:prstGeom>
        </p:spPr>
        <p:txBody>
          <a:bodyPr wrap="square">
            <a:spAutoFit/>
          </a:bodyPr>
          <a:lstStyle/>
          <a:p>
            <a:r>
              <a:rPr lang="tr-TR" b="1" dirty="0"/>
              <a:t>AÇIKLAMALAR:</a:t>
            </a:r>
            <a:endParaRPr lang="tr-TR" dirty="0"/>
          </a:p>
          <a:p>
            <a:r>
              <a:rPr lang="tr-TR" dirty="0"/>
              <a:t>1) 19 uncu Maddenin birinci fıkrası uyarınca, bu tablo Kurul Kararı ile yıl bazında yeniden belirlenebilir.</a:t>
            </a:r>
          </a:p>
        </p:txBody>
      </p:sp>
    </p:spTree>
    <p:extLst>
      <p:ext uri="{BB962C8B-B14F-4D97-AF65-F5344CB8AC3E}">
        <p14:creationId xmlns:p14="http://schemas.microsoft.com/office/powerpoint/2010/main" val="10732649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10753" y="144339"/>
            <a:ext cx="7848600" cy="437935"/>
          </a:xfrm>
        </p:spPr>
        <p:txBody>
          <a:bodyPr/>
          <a:lstStyle/>
          <a:p>
            <a:r>
              <a:rPr lang="tr-TR" dirty="0" smtClean="0">
                <a:solidFill>
                  <a:srgbClr val="FF0000"/>
                </a:solidFill>
              </a:rPr>
              <a:t>Tablo 7 Ticari kaliteye </a:t>
            </a:r>
            <a:r>
              <a:rPr lang="tr-TR" dirty="0">
                <a:solidFill>
                  <a:srgbClr val="FF0000"/>
                </a:solidFill>
              </a:rPr>
              <a:t>i</a:t>
            </a:r>
            <a:r>
              <a:rPr lang="tr-TR" dirty="0" smtClean="0">
                <a:solidFill>
                  <a:srgbClr val="FF0000"/>
                </a:solidFill>
              </a:rPr>
              <a:t>lişkin </a:t>
            </a:r>
            <a:r>
              <a:rPr lang="tr-TR" dirty="0">
                <a:solidFill>
                  <a:srgbClr val="FF0000"/>
                </a:solidFill>
              </a:rPr>
              <a:t>g</a:t>
            </a:r>
            <a:r>
              <a:rPr lang="tr-TR" dirty="0" smtClean="0">
                <a:solidFill>
                  <a:srgbClr val="FF0000"/>
                </a:solidFill>
              </a:rPr>
              <a:t>erçekleşmeler</a:t>
            </a:r>
            <a:endParaRPr lang="tr-TR" dirty="0">
              <a:solidFill>
                <a:srgbClr val="FF0000"/>
              </a:solidFill>
            </a:endParaRP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1112599824"/>
              </p:ext>
            </p:extLst>
          </p:nvPr>
        </p:nvGraphicFramePr>
        <p:xfrm>
          <a:off x="467544" y="648396"/>
          <a:ext cx="7920880" cy="1544192"/>
        </p:xfrm>
        <a:graphic>
          <a:graphicData uri="http://schemas.openxmlformats.org/drawingml/2006/table">
            <a:tbl>
              <a:tblPr firstRow="1" firstCol="1" lastRow="1" lastCol="1" bandRow="1" bandCol="1">
                <a:tableStyleId>{5C22544A-7EE6-4342-B048-85BDC9FD1C3A}</a:tableStyleId>
              </a:tblPr>
              <a:tblGrid>
                <a:gridCol w="594858"/>
                <a:gridCol w="1433511"/>
                <a:gridCol w="1433511"/>
                <a:gridCol w="1433511"/>
                <a:gridCol w="1528591"/>
                <a:gridCol w="1496898"/>
              </a:tblGrid>
              <a:tr h="913256">
                <a:tc>
                  <a:txBody>
                    <a:bodyPr/>
                    <a:lstStyle/>
                    <a:p>
                      <a:pPr algn="just">
                        <a:lnSpc>
                          <a:spcPct val="115000"/>
                        </a:lnSpc>
                        <a:spcAft>
                          <a:spcPts val="0"/>
                        </a:spcAft>
                      </a:pPr>
                      <a:r>
                        <a:rPr lang="tr-TR" sz="1200" dirty="0">
                          <a:effectLst/>
                        </a:rPr>
                        <a:t>İŞLEM NO</a:t>
                      </a:r>
                      <a:endParaRPr lang="tr-TR" sz="1100" dirty="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dirty="0">
                          <a:effectLst/>
                        </a:rPr>
                        <a:t>TİCARİ KALİTE</a:t>
                      </a:r>
                      <a:endParaRPr lang="tr-TR" sz="1100" dirty="0">
                        <a:effectLst/>
                      </a:endParaRPr>
                    </a:p>
                    <a:p>
                      <a:pPr algn="just">
                        <a:lnSpc>
                          <a:spcPct val="115000"/>
                        </a:lnSpc>
                        <a:spcAft>
                          <a:spcPts val="0"/>
                        </a:spcAft>
                      </a:pPr>
                      <a:r>
                        <a:rPr lang="tr-TR" sz="1200" dirty="0">
                          <a:effectLst/>
                        </a:rPr>
                        <a:t>KOD NO</a:t>
                      </a:r>
                      <a:endParaRPr lang="tr-TR" sz="1100" dirty="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dirty="0">
                          <a:effectLst/>
                        </a:rPr>
                        <a:t>İŞLEMİ YAPILAN</a:t>
                      </a:r>
                      <a:endParaRPr lang="tr-TR" sz="1100" dirty="0">
                        <a:effectLst/>
                      </a:endParaRPr>
                    </a:p>
                    <a:p>
                      <a:pPr algn="just">
                        <a:lnSpc>
                          <a:spcPct val="115000"/>
                        </a:lnSpc>
                        <a:spcAft>
                          <a:spcPts val="0"/>
                        </a:spcAft>
                      </a:pPr>
                      <a:r>
                        <a:rPr lang="tr-TR" sz="1200" dirty="0">
                          <a:effectLst/>
                        </a:rPr>
                        <a:t>GERÇEK/TÜZEL</a:t>
                      </a:r>
                      <a:endParaRPr lang="tr-TR" sz="1100" dirty="0">
                        <a:effectLst/>
                      </a:endParaRPr>
                    </a:p>
                    <a:p>
                      <a:pPr algn="just">
                        <a:lnSpc>
                          <a:spcPct val="115000"/>
                        </a:lnSpc>
                        <a:spcAft>
                          <a:spcPts val="0"/>
                        </a:spcAft>
                      </a:pPr>
                      <a:r>
                        <a:rPr lang="tr-TR" sz="1200" dirty="0">
                          <a:effectLst/>
                        </a:rPr>
                        <a:t>KİŞİNİN AD VE SOYADI</a:t>
                      </a:r>
                      <a:endParaRPr lang="tr-TR" sz="1100" dirty="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İŞLEMİ YAPILAN</a:t>
                      </a:r>
                      <a:endParaRPr lang="tr-TR" sz="1100">
                        <a:effectLst/>
                      </a:endParaRPr>
                    </a:p>
                    <a:p>
                      <a:pPr algn="just">
                        <a:lnSpc>
                          <a:spcPct val="115000"/>
                        </a:lnSpc>
                        <a:spcAft>
                          <a:spcPts val="0"/>
                        </a:spcAft>
                      </a:pPr>
                      <a:r>
                        <a:rPr lang="tr-TR" sz="1200">
                          <a:effectLst/>
                        </a:rPr>
                        <a:t>GERÇEK/TÜZEL</a:t>
                      </a:r>
                      <a:endParaRPr lang="tr-TR" sz="1100">
                        <a:effectLst/>
                      </a:endParaRPr>
                    </a:p>
                    <a:p>
                      <a:pPr algn="just">
                        <a:lnSpc>
                          <a:spcPct val="115000"/>
                        </a:lnSpc>
                        <a:spcAft>
                          <a:spcPts val="0"/>
                        </a:spcAft>
                      </a:pPr>
                      <a:r>
                        <a:rPr lang="tr-TR" sz="1200">
                          <a:effectLst/>
                        </a:rPr>
                        <a:t>KİŞİNİN ADRES  VE TELEFONU</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dirty="0">
                          <a:effectLst/>
                        </a:rPr>
                        <a:t>SÜREYE ESAS BAŞLANGIÇ TARİH VE/VEYA ZAMANI</a:t>
                      </a:r>
                      <a:endParaRPr lang="tr-TR" sz="1100" dirty="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SÜREYE ESAS SON TARİH VE/VEYA ZAMANI</a:t>
                      </a:r>
                      <a:endParaRPr lang="tr-TR" sz="1100">
                        <a:effectLst/>
                        <a:latin typeface="Calibri"/>
                        <a:ea typeface="Times New Roman"/>
                        <a:cs typeface="Times New Roman"/>
                      </a:endParaRPr>
                    </a:p>
                  </a:txBody>
                  <a:tcPr marL="68580" marR="68580" marT="0" marB="0" anchor="ctr"/>
                </a:tc>
              </a:tr>
              <a:tr h="0">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marL="0" algn="just" defTabSz="914400" rtl="0" eaLnBrk="1" latinLnBrk="0" hangingPunct="1">
                        <a:lnSpc>
                          <a:spcPct val="115000"/>
                        </a:lnSpc>
                        <a:spcAft>
                          <a:spcPts val="0"/>
                        </a:spcAft>
                      </a:pPr>
                      <a:r>
                        <a:rPr lang="tr-TR" sz="1200" b="1" kern="120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marL="0" algn="just" defTabSz="914400" rtl="0" eaLnBrk="1" latinLnBrk="0" hangingPunct="1">
                        <a:lnSpc>
                          <a:spcPct val="115000"/>
                        </a:lnSpc>
                        <a:spcAft>
                          <a:spcPts val="0"/>
                        </a:spcAft>
                      </a:pPr>
                      <a:r>
                        <a:rPr lang="tr-TR" sz="1200" b="1" kern="1200" dirty="0">
                          <a:solidFill>
                            <a:schemeClr val="lt1"/>
                          </a:solidFill>
                          <a:effectLst/>
                          <a:latin typeface="+mn-lt"/>
                          <a:ea typeface="+mn-ea"/>
                          <a:cs typeface="+mn-cs"/>
                        </a:rPr>
                        <a:t> </a:t>
                      </a:r>
                    </a:p>
                  </a:txBody>
                  <a:tcPr marL="68580" marR="68580" marT="0" marB="0"/>
                </a:tc>
                <a:tc>
                  <a:txBody>
                    <a:bodyPr/>
                    <a:lstStyle/>
                    <a:p>
                      <a:pPr algn="just">
                        <a:lnSpc>
                          <a:spcPct val="115000"/>
                        </a:lnSpc>
                        <a:spcAft>
                          <a:spcPts val="0"/>
                        </a:spcAft>
                      </a:pPr>
                      <a:r>
                        <a:rPr lang="tr-TR" sz="1200" dirty="0">
                          <a:effectLst/>
                        </a:rPr>
                        <a:t> </a:t>
                      </a:r>
                      <a:endParaRPr lang="tr-TR" sz="1100" dirty="0">
                        <a:effectLst/>
                        <a:latin typeface="Calibri"/>
                        <a:ea typeface="Times New Roman"/>
                        <a:cs typeface="Times New Roman"/>
                      </a:endParaRPr>
                    </a:p>
                  </a:txBody>
                  <a:tcPr marL="68580" marR="68580" marT="0" marB="0"/>
                </a:tc>
              </a:tr>
            </a:tbl>
          </a:graphicData>
        </a:graphic>
      </p:graphicFrame>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35</a:t>
            </a:fld>
            <a:endParaRPr lang="en-US"/>
          </a:p>
        </p:txBody>
      </p:sp>
      <p:sp>
        <p:nvSpPr>
          <p:cNvPr id="8" name="Dikdörtgen 7"/>
          <p:cNvSpPr/>
          <p:nvPr/>
        </p:nvSpPr>
        <p:spPr>
          <a:xfrm>
            <a:off x="467544" y="1944539"/>
            <a:ext cx="7920880" cy="3416320"/>
          </a:xfrm>
          <a:prstGeom prst="rect">
            <a:avLst/>
          </a:prstGeom>
        </p:spPr>
        <p:txBody>
          <a:bodyPr wrap="square">
            <a:spAutoFit/>
          </a:bodyPr>
          <a:lstStyle/>
          <a:p>
            <a:endParaRPr lang="tr-TR" b="1" dirty="0" smtClean="0"/>
          </a:p>
          <a:p>
            <a:r>
              <a:rPr lang="tr-TR" b="1" dirty="0" smtClean="0"/>
              <a:t>AÇIKLAMALAR</a:t>
            </a:r>
            <a:r>
              <a:rPr lang="tr-TR" b="1" dirty="0"/>
              <a:t>:</a:t>
            </a:r>
            <a:endParaRPr lang="tr-TR" dirty="0"/>
          </a:p>
          <a:p>
            <a:pPr algn="just"/>
            <a:r>
              <a:rPr lang="tr-TR" dirty="0"/>
              <a:t>1-Süreçlerin işlemeye başladığı tarih ve zaman; Tablo-6’da yer alan ticari standartlara konu hizmetin verilmesini </a:t>
            </a:r>
            <a:r>
              <a:rPr lang="tr-TR" dirty="0" err="1"/>
              <a:t>teminen</a:t>
            </a:r>
            <a:r>
              <a:rPr lang="tr-TR" dirty="0"/>
              <a:t>, kullanıcı tarafından lisans sahibi dağıtım şirketlerine yapılan yazılı başvurunun tarih ve/veya zamanıdır.</a:t>
            </a:r>
          </a:p>
          <a:p>
            <a:pPr algn="just"/>
            <a:r>
              <a:rPr lang="tr-TR" dirty="0"/>
              <a:t>2-Ticari standarda konu hizmetin yerine getirildiği tarih ve zaman; Tablo-6’da yer alan ticari standartlara konu hizmetin tam ve nihai olarak yerine getirildiği tarih ve zamandır.</a:t>
            </a:r>
          </a:p>
          <a:p>
            <a:pPr algn="just"/>
            <a:r>
              <a:rPr lang="tr-TR" dirty="0"/>
              <a:t>3-Kişi adları, adres ve telefon numaraları internette yayımlanmaz.</a:t>
            </a:r>
          </a:p>
          <a:p>
            <a:pPr algn="just"/>
            <a:r>
              <a:rPr lang="tr-TR" dirty="0"/>
              <a:t>4-Bu Tabloda; Tablo 6/B’nin 2 numaralı kalite göstergesine ilişkin olarak ödeme bildirimlerinin zamanında tebliğ edilmediğine ilişkin  şikâyetlere yer verilir. </a:t>
            </a:r>
          </a:p>
        </p:txBody>
      </p:sp>
    </p:spTree>
    <p:extLst>
      <p:ext uri="{BB962C8B-B14F-4D97-AF65-F5344CB8AC3E}">
        <p14:creationId xmlns:p14="http://schemas.microsoft.com/office/powerpoint/2010/main" val="12551805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47664" y="177642"/>
            <a:ext cx="6986736" cy="758785"/>
          </a:xfrm>
        </p:spPr>
        <p:txBody>
          <a:bodyPr/>
          <a:lstStyle/>
          <a:p>
            <a:r>
              <a:rPr lang="tr-TR" dirty="0" smtClean="0">
                <a:solidFill>
                  <a:srgbClr val="FF0000"/>
                </a:solidFill>
              </a:rPr>
              <a:t>Tablo 8 Ticari kalite </a:t>
            </a:r>
            <a:r>
              <a:rPr lang="tr-TR" dirty="0">
                <a:solidFill>
                  <a:srgbClr val="FF0000"/>
                </a:solidFill>
              </a:rPr>
              <a:t>g</a:t>
            </a:r>
            <a:r>
              <a:rPr lang="tr-TR" dirty="0" smtClean="0">
                <a:solidFill>
                  <a:srgbClr val="FF0000"/>
                </a:solidFill>
              </a:rPr>
              <a:t>östergeleri </a:t>
            </a:r>
            <a:r>
              <a:rPr lang="tr-TR" dirty="0">
                <a:solidFill>
                  <a:srgbClr val="FF0000"/>
                </a:solidFill>
              </a:rPr>
              <a:t>ö</a:t>
            </a:r>
            <a:r>
              <a:rPr lang="tr-TR" dirty="0" smtClean="0">
                <a:solidFill>
                  <a:srgbClr val="FF0000"/>
                </a:solidFill>
              </a:rPr>
              <a:t>zeti: Dağıtım şirketi</a:t>
            </a:r>
            <a:endParaRPr lang="tr-TR" dirty="0">
              <a:solidFill>
                <a:srgbClr val="FF0000"/>
              </a:solidFill>
            </a:endParaRPr>
          </a:p>
        </p:txBody>
      </p:sp>
      <p:graphicFrame>
        <p:nvGraphicFramePr>
          <p:cNvPr id="7" name="İçerik Yer Tutucusu 6"/>
          <p:cNvGraphicFramePr>
            <a:graphicFrameLocks noGrp="1"/>
          </p:cNvGraphicFramePr>
          <p:nvPr>
            <p:ph idx="1"/>
          </p:nvPr>
        </p:nvGraphicFramePr>
        <p:xfrm>
          <a:off x="713105" y="1067880"/>
          <a:ext cx="7717790" cy="3785616"/>
        </p:xfrm>
        <a:graphic>
          <a:graphicData uri="http://schemas.openxmlformats.org/drawingml/2006/table">
            <a:tbl>
              <a:tblPr firstRow="1" firstCol="1" lastRow="1" lastCol="1" bandRow="1" bandCol="1">
                <a:tableStyleId>{5C22544A-7EE6-4342-B048-85BDC9FD1C3A}</a:tableStyleId>
              </a:tblPr>
              <a:tblGrid>
                <a:gridCol w="788670"/>
                <a:gridCol w="990600"/>
                <a:gridCol w="1438275"/>
                <a:gridCol w="1710055"/>
                <a:gridCol w="2790190"/>
              </a:tblGrid>
              <a:tr h="631825">
                <a:tc>
                  <a:txBody>
                    <a:bodyPr/>
                    <a:lstStyle/>
                    <a:p>
                      <a:pPr algn="just">
                        <a:lnSpc>
                          <a:spcPct val="115000"/>
                        </a:lnSpc>
                        <a:spcAft>
                          <a:spcPts val="0"/>
                        </a:spcAft>
                      </a:pPr>
                      <a:r>
                        <a:rPr lang="tr-TR" sz="1200" dirty="0">
                          <a:effectLst/>
                        </a:rPr>
                        <a:t>TİCARİ </a:t>
                      </a:r>
                      <a:endParaRPr lang="tr-TR" sz="1100" dirty="0">
                        <a:effectLst/>
                      </a:endParaRPr>
                    </a:p>
                    <a:p>
                      <a:pPr algn="just">
                        <a:lnSpc>
                          <a:spcPct val="115000"/>
                        </a:lnSpc>
                        <a:spcAft>
                          <a:spcPts val="0"/>
                        </a:spcAft>
                      </a:pPr>
                      <a:r>
                        <a:rPr lang="tr-TR" sz="1200" dirty="0">
                          <a:effectLst/>
                        </a:rPr>
                        <a:t>KALİTE</a:t>
                      </a:r>
                      <a:endParaRPr lang="tr-TR" sz="1100" dirty="0">
                        <a:effectLst/>
                      </a:endParaRPr>
                    </a:p>
                    <a:p>
                      <a:pPr algn="just">
                        <a:lnSpc>
                          <a:spcPct val="115000"/>
                        </a:lnSpc>
                        <a:spcAft>
                          <a:spcPts val="0"/>
                        </a:spcAft>
                      </a:pPr>
                      <a:r>
                        <a:rPr lang="tr-TR" sz="1200" dirty="0">
                          <a:effectLst/>
                        </a:rPr>
                        <a:t>KOD NO</a:t>
                      </a:r>
                      <a:endParaRPr lang="tr-TR" sz="1100" dirty="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TOPLAM BAŞVURU</a:t>
                      </a:r>
                      <a:endParaRPr lang="tr-TR" sz="1100">
                        <a:effectLst/>
                      </a:endParaRPr>
                    </a:p>
                    <a:p>
                      <a:pPr algn="just">
                        <a:lnSpc>
                          <a:spcPct val="115000"/>
                        </a:lnSpc>
                        <a:spcAft>
                          <a:spcPts val="0"/>
                        </a:spcAft>
                      </a:pPr>
                      <a:r>
                        <a:rPr lang="tr-TR" sz="1200">
                          <a:effectLst/>
                        </a:rPr>
                        <a:t>/İŞLEM</a:t>
                      </a:r>
                      <a:endParaRPr lang="tr-TR" sz="1100">
                        <a:effectLst/>
                      </a:endParaRPr>
                    </a:p>
                    <a:p>
                      <a:pPr algn="just">
                        <a:lnSpc>
                          <a:spcPct val="115000"/>
                        </a:lnSpc>
                        <a:spcAft>
                          <a:spcPts val="0"/>
                        </a:spcAft>
                      </a:pPr>
                      <a:r>
                        <a:rPr lang="tr-TR" sz="1200">
                          <a:effectLst/>
                        </a:rPr>
                        <a:t>SAYISI (A)</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BELİRLENEN</a:t>
                      </a:r>
                      <a:endParaRPr lang="tr-TR" sz="1100">
                        <a:effectLst/>
                      </a:endParaRPr>
                    </a:p>
                    <a:p>
                      <a:pPr algn="just">
                        <a:lnSpc>
                          <a:spcPct val="115000"/>
                        </a:lnSpc>
                        <a:spcAft>
                          <a:spcPts val="0"/>
                        </a:spcAft>
                      </a:pPr>
                      <a:r>
                        <a:rPr lang="tr-TR" sz="1200">
                          <a:effectLst/>
                        </a:rPr>
                        <a:t>STANDART SÜREYE UYGUN OLANLARIN SAYISI</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BELİRLENEN</a:t>
                      </a:r>
                      <a:endParaRPr lang="tr-TR" sz="1100">
                        <a:effectLst/>
                      </a:endParaRPr>
                    </a:p>
                    <a:p>
                      <a:pPr algn="just">
                        <a:lnSpc>
                          <a:spcPct val="115000"/>
                        </a:lnSpc>
                        <a:spcAft>
                          <a:spcPts val="0"/>
                        </a:spcAft>
                      </a:pPr>
                      <a:r>
                        <a:rPr lang="tr-TR" sz="1200">
                          <a:effectLst/>
                        </a:rPr>
                        <a:t>STANDART SÜREYE UYGUN OLMAYANLARIN SAYISI(B)</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UYGUN OLMAYANLARINORANI (%)</a:t>
                      </a:r>
                      <a:endParaRPr lang="tr-TR" sz="1100">
                        <a:effectLst/>
                      </a:endParaRPr>
                    </a:p>
                    <a:p>
                      <a:pPr algn="just">
                        <a:lnSpc>
                          <a:spcPct val="115000"/>
                        </a:lnSpc>
                        <a:spcAft>
                          <a:spcPts val="0"/>
                        </a:spcAft>
                      </a:pPr>
                      <a:r>
                        <a:rPr lang="tr-TR" sz="1200">
                          <a:effectLst/>
                        </a:rPr>
                        <a:t>(B/A*100)</a:t>
                      </a:r>
                      <a:endParaRPr lang="tr-TR" sz="1100">
                        <a:effectLst/>
                        <a:latin typeface="Calibri"/>
                        <a:ea typeface="Times New Roman"/>
                        <a:cs typeface="Times New Roman"/>
                      </a:endParaRPr>
                    </a:p>
                  </a:txBody>
                  <a:tcPr marL="68580" marR="68580" marT="0" marB="0" anchor="ctr"/>
                </a:tc>
              </a:tr>
              <a:tr h="0">
                <a:tc>
                  <a:txBody>
                    <a:bodyPr/>
                    <a:lstStyle/>
                    <a:p>
                      <a:pPr algn="ctr">
                        <a:lnSpc>
                          <a:spcPct val="115000"/>
                        </a:lnSpc>
                        <a:spcAft>
                          <a:spcPts val="0"/>
                        </a:spcAft>
                      </a:pPr>
                      <a:r>
                        <a:rPr lang="tr-TR" sz="1200">
                          <a:effectLst/>
                        </a:rPr>
                        <a:t>1.1</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dirty="0">
                          <a:effectLst/>
                        </a:rPr>
                        <a:t> </a:t>
                      </a:r>
                      <a:endParaRPr lang="tr-TR" sz="1100" dirty="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1.2</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dirty="0">
                          <a:effectLst/>
                        </a:rPr>
                        <a:t> </a:t>
                      </a:r>
                      <a:endParaRPr lang="tr-TR" sz="11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2</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3</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4</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5.1</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5.2</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6</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7</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8</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9.1</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9.2</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a:txBody>
                    <a:bodyPr/>
                    <a:lstStyle/>
                    <a:p>
                      <a:pPr algn="ctr">
                        <a:lnSpc>
                          <a:spcPct val="115000"/>
                        </a:lnSpc>
                        <a:spcAft>
                          <a:spcPts val="0"/>
                        </a:spcAft>
                      </a:pPr>
                      <a:r>
                        <a:rPr lang="tr-TR" sz="1200">
                          <a:effectLst/>
                        </a:rPr>
                        <a:t>10</a:t>
                      </a:r>
                      <a:endParaRPr lang="tr-TR" sz="1100">
                        <a:effectLst/>
                        <a:latin typeface="Calibri"/>
                        <a:ea typeface="Times New Roman"/>
                        <a:cs typeface="Times New Roman"/>
                      </a:endParaRPr>
                    </a:p>
                  </a:txBody>
                  <a:tcPr marL="68580" marR="68580" marT="0" marB="0" anchor="ctr"/>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tr-TR" sz="1200" dirty="0">
                          <a:effectLst/>
                        </a:rPr>
                        <a:t> </a:t>
                      </a:r>
                      <a:endParaRPr lang="tr-TR" sz="1100" dirty="0">
                        <a:effectLst/>
                        <a:latin typeface="Calibri"/>
                        <a:ea typeface="Times New Roman"/>
                        <a:cs typeface="Times New Roman"/>
                      </a:endParaRPr>
                    </a:p>
                  </a:txBody>
                  <a:tcPr marL="68580" marR="68580" marT="0" marB="0"/>
                </a:tc>
              </a:tr>
            </a:tbl>
          </a:graphicData>
        </a:graphic>
      </p:graphicFrame>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36</a:t>
            </a:fld>
            <a:endParaRPr lang="en-US"/>
          </a:p>
        </p:txBody>
      </p:sp>
    </p:spTree>
    <p:extLst>
      <p:ext uri="{BB962C8B-B14F-4D97-AF65-F5344CB8AC3E}">
        <p14:creationId xmlns:p14="http://schemas.microsoft.com/office/powerpoint/2010/main" val="1554414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Tablo 8 (Ortak)</a:t>
            </a:r>
            <a:endParaRPr lang="tr-TR" dirty="0">
              <a:solidFill>
                <a:srgbClr val="FF0000"/>
              </a:solidFill>
            </a:endParaRP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4138823512"/>
              </p:ext>
            </p:extLst>
          </p:nvPr>
        </p:nvGraphicFramePr>
        <p:xfrm>
          <a:off x="701357" y="1440483"/>
          <a:ext cx="5920109" cy="1051560"/>
        </p:xfrm>
        <a:graphic>
          <a:graphicData uri="http://schemas.openxmlformats.org/drawingml/2006/table">
            <a:tbl>
              <a:tblPr firstRow="1" firstCol="1" lastRow="1" lastCol="1" bandRow="1" bandCol="1">
                <a:tableStyleId>{5C22544A-7EE6-4342-B048-85BDC9FD1C3A}</a:tableStyleId>
              </a:tblPr>
              <a:tblGrid>
                <a:gridCol w="256223"/>
                <a:gridCol w="2097626"/>
                <a:gridCol w="2097626"/>
                <a:gridCol w="1468634"/>
              </a:tblGrid>
              <a:tr h="0">
                <a:tc rowSpan="2">
                  <a:txBody>
                    <a:bodyPr/>
                    <a:lstStyle/>
                    <a:p>
                      <a:pPr algn="ctr">
                        <a:lnSpc>
                          <a:spcPct val="115000"/>
                        </a:lnSpc>
                        <a:spcAft>
                          <a:spcPts val="0"/>
                        </a:spcAft>
                      </a:pPr>
                      <a:r>
                        <a:rPr lang="tr-TR" sz="1200" dirty="0">
                          <a:effectLst/>
                        </a:rPr>
                        <a:t>1</a:t>
                      </a:r>
                      <a:endParaRPr lang="tr-TR" sz="1100" dirty="0">
                        <a:effectLst/>
                        <a:latin typeface="Calibri"/>
                        <a:ea typeface="Times New Roman"/>
                        <a:cs typeface="Times New Roman"/>
                      </a:endParaRPr>
                    </a:p>
                  </a:txBody>
                  <a:tcPr marL="68580" marR="68580" marT="0" marB="0" anchor="ctr"/>
                </a:tc>
                <a:tc>
                  <a:txBody>
                    <a:bodyPr/>
                    <a:lstStyle/>
                    <a:p>
                      <a:pPr>
                        <a:lnSpc>
                          <a:spcPct val="115000"/>
                        </a:lnSpc>
                        <a:spcAft>
                          <a:spcPts val="0"/>
                        </a:spcAft>
                      </a:pPr>
                      <a:r>
                        <a:rPr lang="tr-TR" sz="1200">
                          <a:effectLst/>
                        </a:rPr>
                        <a:t>Toplam kullanıcı sayısı (A)</a:t>
                      </a:r>
                      <a:endParaRPr lang="tr-TR" sz="1100">
                        <a:effectLst/>
                        <a:latin typeface="Calibri"/>
                        <a:ea typeface="Times New Roman"/>
                        <a:cs typeface="Times New Roman"/>
                      </a:endParaRPr>
                    </a:p>
                  </a:txBody>
                  <a:tcPr marL="68580" marR="68580" marT="0" marB="0" anchor="ctr"/>
                </a:tc>
                <a:tc>
                  <a:txBody>
                    <a:bodyPr/>
                    <a:lstStyle/>
                    <a:p>
                      <a:pPr>
                        <a:lnSpc>
                          <a:spcPct val="115000"/>
                        </a:lnSpc>
                        <a:spcAft>
                          <a:spcPts val="0"/>
                        </a:spcAft>
                      </a:pPr>
                      <a:r>
                        <a:rPr lang="tr-TR" sz="1200">
                          <a:effectLst/>
                        </a:rPr>
                        <a:t>Toplam şikâyet sayısı (B)</a:t>
                      </a:r>
                      <a:endParaRPr lang="tr-TR" sz="1100">
                        <a:effectLst/>
                        <a:latin typeface="Calibri"/>
                        <a:ea typeface="Times New Roman"/>
                        <a:cs typeface="Times New Roman"/>
                      </a:endParaRPr>
                    </a:p>
                  </a:txBody>
                  <a:tcPr marL="68580" marR="68580" marT="0" marB="0"/>
                </a:tc>
                <a:tc>
                  <a:txBody>
                    <a:bodyPr/>
                    <a:lstStyle/>
                    <a:p>
                      <a:pPr>
                        <a:lnSpc>
                          <a:spcPct val="115000"/>
                        </a:lnSpc>
                        <a:spcAft>
                          <a:spcPts val="0"/>
                        </a:spcAft>
                      </a:pPr>
                      <a:r>
                        <a:rPr lang="tr-TR" sz="1200">
                          <a:effectLst/>
                        </a:rPr>
                        <a:t>(B/A) x 100</a:t>
                      </a:r>
                      <a:endParaRPr lang="tr-TR" sz="1100">
                        <a:effectLst/>
                        <a:latin typeface="Calibri"/>
                        <a:ea typeface="Times New Roman"/>
                        <a:cs typeface="Times New Roman"/>
                      </a:endParaRPr>
                    </a:p>
                  </a:txBody>
                  <a:tcPr marL="68580" marR="68580" marT="0" marB="0"/>
                </a:tc>
              </a:tr>
              <a:tr h="0">
                <a:tc vMerge="1">
                  <a:txBody>
                    <a:bodyPr/>
                    <a:lstStyle/>
                    <a:p>
                      <a:endParaRPr lang="tr-TR"/>
                    </a:p>
                  </a:txBody>
                  <a:tcPr/>
                </a:tc>
                <a:tc>
                  <a:txBody>
                    <a:bodyPr/>
                    <a:lstStyle/>
                    <a:p>
                      <a:pPr>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nchor="ctr"/>
                </a:tc>
                <a:tc>
                  <a:txBody>
                    <a:bodyPr/>
                    <a:lstStyle/>
                    <a:p>
                      <a:pPr>
                        <a:lnSpc>
                          <a:spcPct val="115000"/>
                        </a:lnSpc>
                        <a:spcAft>
                          <a:spcPts val="0"/>
                        </a:spcAft>
                      </a:pPr>
                      <a:r>
                        <a:rPr lang="tr-TR" sz="1200" dirty="0">
                          <a:effectLst/>
                        </a:rPr>
                        <a:t> </a:t>
                      </a:r>
                      <a:endParaRPr lang="tr-TR" sz="1100" dirty="0">
                        <a:effectLst/>
                        <a:latin typeface="Calibri"/>
                        <a:ea typeface="Times New Roman"/>
                        <a:cs typeface="Times New Roman"/>
                      </a:endParaRPr>
                    </a:p>
                  </a:txBody>
                  <a:tcPr marL="68580" marR="68580" marT="0" marB="0"/>
                </a:tc>
                <a:tc>
                  <a:txBody>
                    <a:bodyPr/>
                    <a:lstStyle/>
                    <a:p>
                      <a:pPr>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r>
              <a:tr h="0">
                <a:tc rowSpan="2">
                  <a:txBody>
                    <a:bodyPr/>
                    <a:lstStyle/>
                    <a:p>
                      <a:pPr algn="ctr">
                        <a:lnSpc>
                          <a:spcPct val="115000"/>
                        </a:lnSpc>
                        <a:spcAft>
                          <a:spcPts val="0"/>
                        </a:spcAft>
                      </a:pPr>
                      <a:r>
                        <a:rPr lang="tr-TR" sz="1200">
                          <a:effectLst/>
                        </a:rPr>
                        <a:t>2</a:t>
                      </a:r>
                      <a:endParaRPr lang="tr-TR" sz="1100">
                        <a:effectLst/>
                        <a:latin typeface="Calibri"/>
                        <a:ea typeface="Times New Roman"/>
                        <a:cs typeface="Times New Roman"/>
                      </a:endParaRPr>
                    </a:p>
                  </a:txBody>
                  <a:tcPr marL="68580" marR="68580" marT="0" marB="0" anchor="ctr"/>
                </a:tc>
                <a:tc>
                  <a:txBody>
                    <a:bodyPr/>
                    <a:lstStyle/>
                    <a:p>
                      <a:pPr>
                        <a:lnSpc>
                          <a:spcPct val="115000"/>
                        </a:lnSpc>
                        <a:spcAft>
                          <a:spcPts val="0"/>
                        </a:spcAft>
                      </a:pPr>
                      <a:r>
                        <a:rPr lang="tr-TR" sz="1200" dirty="0">
                          <a:effectLst/>
                        </a:rPr>
                        <a:t>Toplam telefon araması (A)</a:t>
                      </a:r>
                      <a:endParaRPr lang="tr-TR" sz="1100" dirty="0">
                        <a:effectLst/>
                        <a:latin typeface="Calibri"/>
                        <a:ea typeface="Times New Roman"/>
                        <a:cs typeface="Times New Roman"/>
                      </a:endParaRPr>
                    </a:p>
                  </a:txBody>
                  <a:tcPr marL="68580" marR="68580" marT="0" marB="0" anchor="ctr"/>
                </a:tc>
                <a:tc>
                  <a:txBody>
                    <a:bodyPr/>
                    <a:lstStyle/>
                    <a:p>
                      <a:pPr>
                        <a:lnSpc>
                          <a:spcPct val="115000"/>
                        </a:lnSpc>
                        <a:spcAft>
                          <a:spcPts val="0"/>
                        </a:spcAft>
                      </a:pPr>
                      <a:r>
                        <a:rPr lang="tr-TR" sz="1200">
                          <a:effectLst/>
                        </a:rPr>
                        <a:t>30 saniye içerisinde cevaplanan arama sayısı (B)</a:t>
                      </a:r>
                      <a:endParaRPr lang="tr-TR" sz="1100">
                        <a:effectLst/>
                        <a:latin typeface="Calibri"/>
                        <a:ea typeface="Times New Roman"/>
                        <a:cs typeface="Times New Roman"/>
                      </a:endParaRPr>
                    </a:p>
                  </a:txBody>
                  <a:tcPr marL="68580" marR="68580" marT="0" marB="0"/>
                </a:tc>
                <a:tc>
                  <a:txBody>
                    <a:bodyPr/>
                    <a:lstStyle/>
                    <a:p>
                      <a:pPr>
                        <a:lnSpc>
                          <a:spcPct val="115000"/>
                        </a:lnSpc>
                        <a:spcAft>
                          <a:spcPts val="0"/>
                        </a:spcAft>
                      </a:pPr>
                      <a:r>
                        <a:rPr lang="tr-TR" sz="1200">
                          <a:effectLst/>
                        </a:rPr>
                        <a:t>(B/A) x 100</a:t>
                      </a:r>
                      <a:endParaRPr lang="tr-TR" sz="1100">
                        <a:effectLst/>
                        <a:latin typeface="Calibri"/>
                        <a:ea typeface="Times New Roman"/>
                        <a:cs typeface="Times New Roman"/>
                      </a:endParaRPr>
                    </a:p>
                  </a:txBody>
                  <a:tcPr marL="68580" marR="68580" marT="0" marB="0"/>
                </a:tc>
              </a:tr>
              <a:tr h="0">
                <a:tc vMerge="1">
                  <a:txBody>
                    <a:bodyPr/>
                    <a:lstStyle/>
                    <a:p>
                      <a:endParaRPr lang="tr-TR"/>
                    </a:p>
                  </a:txBody>
                  <a:tcPr/>
                </a:tc>
                <a:tc>
                  <a:txBody>
                    <a:bodyPr/>
                    <a:lstStyle/>
                    <a:p>
                      <a:pPr>
                        <a:lnSpc>
                          <a:spcPct val="115000"/>
                        </a:lnSpc>
                        <a:spcAft>
                          <a:spcPts val="0"/>
                        </a:spcAft>
                      </a:pPr>
                      <a:r>
                        <a:rPr lang="tr-TR" sz="1200" dirty="0">
                          <a:effectLst/>
                        </a:rPr>
                        <a:t> </a:t>
                      </a:r>
                      <a:endParaRPr lang="tr-TR" sz="1100" dirty="0">
                        <a:effectLst/>
                        <a:latin typeface="Calibri"/>
                        <a:ea typeface="Times New Roman"/>
                        <a:cs typeface="Times New Roman"/>
                      </a:endParaRPr>
                    </a:p>
                  </a:txBody>
                  <a:tcPr marL="68580" marR="68580" marT="0" marB="0" anchor="ctr"/>
                </a:tc>
                <a:tc>
                  <a:txBody>
                    <a:bodyPr/>
                    <a:lstStyle/>
                    <a:p>
                      <a:pPr>
                        <a:lnSpc>
                          <a:spcPct val="115000"/>
                        </a:lnSpc>
                        <a:spcAft>
                          <a:spcPts val="0"/>
                        </a:spcAft>
                      </a:pPr>
                      <a:r>
                        <a:rPr lang="tr-TR" sz="1200">
                          <a:effectLst/>
                        </a:rPr>
                        <a:t> </a:t>
                      </a:r>
                      <a:endParaRPr lang="tr-TR" sz="1100">
                        <a:effectLst/>
                        <a:latin typeface="Calibri"/>
                        <a:ea typeface="Times New Roman"/>
                        <a:cs typeface="Times New Roman"/>
                      </a:endParaRPr>
                    </a:p>
                  </a:txBody>
                  <a:tcPr marL="68580" marR="68580" marT="0" marB="0"/>
                </a:tc>
                <a:tc>
                  <a:txBody>
                    <a:bodyPr/>
                    <a:lstStyle/>
                    <a:p>
                      <a:pPr>
                        <a:lnSpc>
                          <a:spcPct val="115000"/>
                        </a:lnSpc>
                        <a:spcAft>
                          <a:spcPts val="0"/>
                        </a:spcAft>
                      </a:pPr>
                      <a:r>
                        <a:rPr lang="tr-TR" sz="1200" dirty="0">
                          <a:effectLst/>
                        </a:rPr>
                        <a:t> </a:t>
                      </a:r>
                      <a:endParaRPr lang="tr-TR" sz="1100" dirty="0">
                        <a:effectLst/>
                        <a:latin typeface="Calibri"/>
                        <a:ea typeface="Times New Roman"/>
                        <a:cs typeface="Times New Roman"/>
                      </a:endParaRPr>
                    </a:p>
                  </a:txBody>
                  <a:tcPr marL="68580" marR="68580" marT="0" marB="0"/>
                </a:tc>
              </a:tr>
            </a:tbl>
          </a:graphicData>
        </a:graphic>
      </p:graphicFrame>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37</a:t>
            </a:fld>
            <a:endParaRPr lang="en-US"/>
          </a:p>
        </p:txBody>
      </p:sp>
      <p:sp>
        <p:nvSpPr>
          <p:cNvPr id="8" name="Dikdörtgen 7"/>
          <p:cNvSpPr/>
          <p:nvPr/>
        </p:nvSpPr>
        <p:spPr>
          <a:xfrm>
            <a:off x="651774" y="2815455"/>
            <a:ext cx="7776864" cy="1200329"/>
          </a:xfrm>
          <a:prstGeom prst="rect">
            <a:avLst/>
          </a:prstGeom>
        </p:spPr>
        <p:txBody>
          <a:bodyPr wrap="square">
            <a:spAutoFit/>
          </a:bodyPr>
          <a:lstStyle/>
          <a:p>
            <a:r>
              <a:rPr lang="tr-TR" b="1" dirty="0"/>
              <a:t>AÇIKLAMALAR:</a:t>
            </a:r>
            <a:endParaRPr lang="tr-TR" dirty="0"/>
          </a:p>
          <a:p>
            <a:r>
              <a:rPr lang="tr-TR" dirty="0"/>
              <a:t>1-Bu tablolar, Tablo 6’da verilen bilgilere uygun olarak doldurulur.</a:t>
            </a:r>
          </a:p>
          <a:p>
            <a:r>
              <a:rPr lang="tr-TR" dirty="0"/>
              <a:t>2- Toplam kullanıcı sayısı, tablonun ait olduğu dönemin başındaki kullanıcı sayısıdır.</a:t>
            </a:r>
          </a:p>
        </p:txBody>
      </p:sp>
    </p:spTree>
    <p:extLst>
      <p:ext uri="{BB962C8B-B14F-4D97-AF65-F5344CB8AC3E}">
        <p14:creationId xmlns:p14="http://schemas.microsoft.com/office/powerpoint/2010/main" val="15270678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Aylık-yıllık raporlama ve işlemler</a:t>
            </a:r>
            <a:endParaRPr lang="tr-TR" dirty="0">
              <a:solidFill>
                <a:srgbClr val="FF0000"/>
              </a:solidFill>
            </a:endParaRP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38</a:t>
            </a:fld>
            <a:endParaRPr lang="en-US"/>
          </a:p>
        </p:txBody>
      </p:sp>
      <p:graphicFrame>
        <p:nvGraphicFramePr>
          <p:cNvPr id="10" name="İçerik Yer Tutucusu 9"/>
          <p:cNvGraphicFramePr>
            <a:graphicFrameLocks noGrp="1"/>
          </p:cNvGraphicFramePr>
          <p:nvPr>
            <p:ph idx="1"/>
          </p:nvPr>
        </p:nvGraphicFramePr>
        <p:xfrm>
          <a:off x="457200" y="1818174"/>
          <a:ext cx="8229600" cy="2285027"/>
        </p:xfrm>
        <a:graphic>
          <a:graphicData uri="http://schemas.openxmlformats.org/drawingml/2006/table">
            <a:tbl>
              <a:tblPr>
                <a:tableStyleId>{5C22544A-7EE6-4342-B048-85BDC9FD1C3A}</a:tableStyleId>
              </a:tblPr>
              <a:tblGrid>
                <a:gridCol w="559916"/>
                <a:gridCol w="1076089"/>
                <a:gridCol w="1076089"/>
                <a:gridCol w="2274659"/>
                <a:gridCol w="3242847"/>
              </a:tblGrid>
              <a:tr h="183853">
                <a:tc>
                  <a:txBody>
                    <a:bodyPr/>
                    <a:lstStyle/>
                    <a:p>
                      <a:pPr algn="l" fontAlgn="b"/>
                      <a:r>
                        <a:rPr lang="tr-TR" sz="1100" u="none" strike="noStrike" dirty="0">
                          <a:effectLst/>
                        </a:rPr>
                        <a:t>Tablo </a:t>
                      </a:r>
                      <a:endParaRPr lang="tr-TR" sz="1100" b="1" i="0" u="none" strike="noStrike" dirty="0">
                        <a:solidFill>
                          <a:srgbClr val="000000"/>
                        </a:solidFill>
                        <a:effectLst/>
                        <a:latin typeface="Times New Roman"/>
                      </a:endParaRPr>
                    </a:p>
                  </a:txBody>
                  <a:tcPr marL="8755" marR="8755" marT="8755" marB="0" anchor="b"/>
                </a:tc>
                <a:tc>
                  <a:txBody>
                    <a:bodyPr/>
                    <a:lstStyle/>
                    <a:p>
                      <a:pPr algn="l" fontAlgn="b"/>
                      <a:r>
                        <a:rPr lang="tr-TR" sz="1100" u="none" strike="noStrike">
                          <a:effectLst/>
                        </a:rPr>
                        <a:t>İçerik</a:t>
                      </a:r>
                      <a:endParaRPr lang="tr-TR" sz="1100" b="1" i="0" u="none" strike="noStrike">
                        <a:solidFill>
                          <a:srgbClr val="000000"/>
                        </a:solidFill>
                        <a:effectLst/>
                        <a:latin typeface="Times New Roman"/>
                      </a:endParaRPr>
                    </a:p>
                  </a:txBody>
                  <a:tcPr marL="8755" marR="8755" marT="8755" marB="0" anchor="b"/>
                </a:tc>
                <a:tc>
                  <a:txBody>
                    <a:bodyPr/>
                    <a:lstStyle/>
                    <a:p>
                      <a:pPr algn="l" fontAlgn="b"/>
                      <a:r>
                        <a:rPr lang="tr-TR" sz="1100" u="none" strike="noStrike">
                          <a:effectLst/>
                        </a:rPr>
                        <a:t>İlgilisi</a:t>
                      </a:r>
                      <a:endParaRPr lang="tr-TR" sz="1100" b="1" i="0" u="none" strike="noStrike">
                        <a:solidFill>
                          <a:srgbClr val="000000"/>
                        </a:solidFill>
                        <a:effectLst/>
                        <a:latin typeface="Times New Roman"/>
                      </a:endParaRPr>
                    </a:p>
                  </a:txBody>
                  <a:tcPr marL="8755" marR="8755" marT="8755" marB="0" anchor="b"/>
                </a:tc>
                <a:tc>
                  <a:txBody>
                    <a:bodyPr/>
                    <a:lstStyle/>
                    <a:p>
                      <a:pPr algn="l" fontAlgn="b"/>
                      <a:r>
                        <a:rPr lang="tr-TR" sz="1100" u="none" strike="noStrike">
                          <a:effectLst/>
                        </a:rPr>
                        <a:t>Aylık İşlem</a:t>
                      </a:r>
                      <a:endParaRPr lang="tr-TR" sz="1100" b="1" i="0" u="none" strike="noStrike">
                        <a:solidFill>
                          <a:srgbClr val="000000"/>
                        </a:solidFill>
                        <a:effectLst/>
                        <a:latin typeface="Times New Roman"/>
                      </a:endParaRPr>
                    </a:p>
                  </a:txBody>
                  <a:tcPr marL="8755" marR="8755" marT="8755" marB="0" anchor="b"/>
                </a:tc>
                <a:tc>
                  <a:txBody>
                    <a:bodyPr/>
                    <a:lstStyle/>
                    <a:p>
                      <a:pPr algn="l" fontAlgn="b"/>
                      <a:r>
                        <a:rPr lang="tr-TR" sz="1100" u="none" strike="noStrike">
                          <a:effectLst/>
                        </a:rPr>
                        <a:t>Yıllık İşlem (Yılda 1 kez raporlama yapılacaktır)</a:t>
                      </a:r>
                      <a:endParaRPr lang="tr-TR" sz="1100" b="1" i="0" u="none" strike="noStrike">
                        <a:solidFill>
                          <a:srgbClr val="000000"/>
                        </a:solidFill>
                        <a:effectLst/>
                        <a:latin typeface="Times New Roman"/>
                      </a:endParaRPr>
                    </a:p>
                  </a:txBody>
                  <a:tcPr marL="8755" marR="8755" marT="8755" marB="0" anchor="b"/>
                </a:tc>
              </a:tr>
              <a:tr h="1181910">
                <a:tc>
                  <a:txBody>
                    <a:bodyPr/>
                    <a:lstStyle/>
                    <a:p>
                      <a:pPr algn="l" fontAlgn="ctr"/>
                      <a:r>
                        <a:rPr lang="tr-TR" sz="1100" u="none" strike="noStrike">
                          <a:effectLst/>
                        </a:rPr>
                        <a:t>Tablo 7</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Ticari kalite gerçekleşmeleri</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Dağıtım Şirketi + Perakende Satış Şirketi</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Aylık olarak internet sitesinde yayımlar</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Tablo 7 ve Tablo 8’e uygun olarak hazırlanan belirli bir takvim yılına ait bilgileri, görev alanına giren illerin durumunu gösterir şekilde dağıtım bölgesi bazında ait oldukları yılı takip eden yılın 30 Nisan tarihine kadar Kuruma sunar.</a:t>
                      </a:r>
                      <a:endParaRPr lang="tr-TR" sz="1100" b="0" i="0" u="none" strike="noStrike">
                        <a:solidFill>
                          <a:srgbClr val="000000"/>
                        </a:solidFill>
                        <a:effectLst/>
                        <a:latin typeface="Times New Roman"/>
                      </a:endParaRPr>
                    </a:p>
                  </a:txBody>
                  <a:tcPr marL="8755" marR="8755" marT="8755" marB="0" anchor="ctr"/>
                </a:tc>
              </a:tr>
              <a:tr h="919264">
                <a:tc>
                  <a:txBody>
                    <a:bodyPr/>
                    <a:lstStyle/>
                    <a:p>
                      <a:pPr algn="l" fontAlgn="ctr"/>
                      <a:r>
                        <a:rPr lang="tr-TR" sz="1100" u="none" strike="noStrike">
                          <a:effectLst/>
                        </a:rPr>
                        <a:t>Tablo 8</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dirty="0">
                          <a:effectLst/>
                        </a:rPr>
                        <a:t>Ticari kalite göstergeleri özeti</a:t>
                      </a:r>
                      <a:endParaRPr lang="tr-TR" sz="1100" b="0" i="0" u="none" strike="noStrike" dirty="0">
                        <a:solidFill>
                          <a:srgbClr val="000000"/>
                        </a:solidFill>
                        <a:effectLst/>
                        <a:latin typeface="Times New Roman"/>
                      </a:endParaRPr>
                    </a:p>
                  </a:txBody>
                  <a:tcPr marL="8755" marR="8755" marT="8755" marB="0" anchor="ctr"/>
                </a:tc>
                <a:tc>
                  <a:txBody>
                    <a:bodyPr/>
                    <a:lstStyle/>
                    <a:p>
                      <a:pPr algn="l" fontAlgn="ctr"/>
                      <a:r>
                        <a:rPr lang="tr-TR" sz="1100" u="none" strike="noStrike">
                          <a:effectLst/>
                        </a:rPr>
                        <a:t>Dağıtım Şirketi + Perakende Satış Şirketi</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a:effectLst/>
                        </a:rPr>
                        <a:t>Aylık olarak internet sitesinde yayımlar</a:t>
                      </a:r>
                      <a:endParaRPr lang="tr-TR" sz="1100" b="0" i="0" u="none" strike="noStrike">
                        <a:solidFill>
                          <a:srgbClr val="000000"/>
                        </a:solidFill>
                        <a:effectLst/>
                        <a:latin typeface="Times New Roman"/>
                      </a:endParaRPr>
                    </a:p>
                  </a:txBody>
                  <a:tcPr marL="8755" marR="8755" marT="8755" marB="0" anchor="ctr"/>
                </a:tc>
                <a:tc>
                  <a:txBody>
                    <a:bodyPr/>
                    <a:lstStyle/>
                    <a:p>
                      <a:pPr algn="l" fontAlgn="ctr"/>
                      <a:r>
                        <a:rPr lang="tr-TR" sz="1100" u="none" strike="noStrike" dirty="0">
                          <a:effectLst/>
                        </a:rPr>
                        <a:t>Tablo 7 ve Tablo 8’e uygun olarak hazırlanan belirli bir takvim yılına ait bilgileri, görev alanına giren illerin durumunu gösterir şekilde dağıtım bölgesi bazında ait oldukları yılı takip eden yılın 30 Nisan tarihine kadar Kuruma sunar.</a:t>
                      </a:r>
                      <a:endParaRPr lang="tr-TR" sz="1100" b="0" i="0" u="none" strike="noStrike" dirty="0">
                        <a:solidFill>
                          <a:srgbClr val="000000"/>
                        </a:solidFill>
                        <a:effectLst/>
                        <a:latin typeface="Times New Roman"/>
                      </a:endParaRPr>
                    </a:p>
                  </a:txBody>
                  <a:tcPr marL="8755" marR="8755" marT="8755" marB="0" anchor="ctr"/>
                </a:tc>
              </a:tr>
            </a:tbl>
          </a:graphicData>
        </a:graphic>
      </p:graphicFrame>
    </p:spTree>
    <p:extLst>
      <p:ext uri="{BB962C8B-B14F-4D97-AF65-F5344CB8AC3E}">
        <p14:creationId xmlns:p14="http://schemas.microsoft.com/office/powerpoint/2010/main" val="18629084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III-TEKNİK KALİTE</a:t>
            </a:r>
            <a:endParaRPr lang="tr-TR" dirty="0">
              <a:solidFill>
                <a:srgbClr val="FF0000"/>
              </a:solidFill>
            </a:endParaRP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192029721"/>
              </p:ext>
            </p:extLst>
          </p:nvPr>
        </p:nvGraphicFramePr>
        <p:xfrm>
          <a:off x="1187624" y="792411"/>
          <a:ext cx="6553200" cy="3552825"/>
        </p:xfrm>
        <a:graphic>
          <a:graphicData uri="http://schemas.openxmlformats.org/drawingml/2006/table">
            <a:tbl>
              <a:tblPr>
                <a:tableStyleId>{5C22544A-7EE6-4342-B048-85BDC9FD1C3A}</a:tableStyleId>
              </a:tblPr>
              <a:tblGrid>
                <a:gridCol w="2272199"/>
                <a:gridCol w="1548650"/>
                <a:gridCol w="850488"/>
                <a:gridCol w="939345"/>
                <a:gridCol w="942518"/>
              </a:tblGrid>
              <a:tr h="428625">
                <a:tc>
                  <a:txBody>
                    <a:bodyPr/>
                    <a:lstStyle/>
                    <a:p>
                      <a:pPr algn="l" fontAlgn="t"/>
                      <a:r>
                        <a:rPr lang="tr-TR" sz="1100" u="none" strike="noStrike" dirty="0">
                          <a:effectLst/>
                        </a:rPr>
                        <a:t>Güç kalitesi parametresi</a:t>
                      </a:r>
                      <a:endParaRPr lang="tr-TR" sz="1100" b="1" i="0" u="none" strike="noStrike" dirty="0">
                        <a:solidFill>
                          <a:srgbClr val="FFFF00"/>
                        </a:solidFill>
                        <a:effectLst/>
                        <a:latin typeface="Calibri"/>
                      </a:endParaRPr>
                    </a:p>
                  </a:txBody>
                  <a:tcPr marL="9525" marR="9525" marT="9525" marB="0"/>
                </a:tc>
                <a:tc>
                  <a:txBody>
                    <a:bodyPr/>
                    <a:lstStyle/>
                    <a:p>
                      <a:pPr algn="l" fontAlgn="t"/>
                      <a:r>
                        <a:rPr lang="tr-TR" sz="1100" u="none" strike="noStrike">
                          <a:effectLst/>
                        </a:rPr>
                        <a:t>Kabul Edilebilir Sınır  Değerler</a:t>
                      </a:r>
                      <a:endParaRPr lang="tr-TR" sz="1100" b="1" i="0" u="none" strike="noStrike">
                        <a:solidFill>
                          <a:srgbClr val="FFFF00"/>
                        </a:solidFill>
                        <a:effectLst/>
                        <a:latin typeface="Calibri"/>
                      </a:endParaRPr>
                    </a:p>
                  </a:txBody>
                  <a:tcPr marL="9525" marR="9525" marT="9525" marB="0"/>
                </a:tc>
                <a:tc>
                  <a:txBody>
                    <a:bodyPr/>
                    <a:lstStyle/>
                    <a:p>
                      <a:pPr algn="l" fontAlgn="t"/>
                      <a:r>
                        <a:rPr lang="tr-TR" sz="1100" u="none" strike="noStrike">
                          <a:effectLst/>
                        </a:rPr>
                        <a:t>Ölçüm Aralığı</a:t>
                      </a:r>
                      <a:endParaRPr lang="tr-TR" sz="1100" b="1" i="0" u="none" strike="noStrike">
                        <a:solidFill>
                          <a:srgbClr val="FFFF00"/>
                        </a:solidFill>
                        <a:effectLst/>
                        <a:latin typeface="Calibri"/>
                      </a:endParaRPr>
                    </a:p>
                  </a:txBody>
                  <a:tcPr marL="9525" marR="9525" marT="9525" marB="0"/>
                </a:tc>
                <a:tc>
                  <a:txBody>
                    <a:bodyPr/>
                    <a:lstStyle/>
                    <a:p>
                      <a:pPr algn="l" fontAlgn="t"/>
                      <a:r>
                        <a:rPr lang="tr-TR" sz="1100" u="none" strike="noStrike">
                          <a:effectLst/>
                        </a:rPr>
                        <a:t>İzleme Periyodu</a:t>
                      </a:r>
                      <a:endParaRPr lang="tr-TR" sz="1100" b="1" i="0" u="none" strike="noStrike">
                        <a:solidFill>
                          <a:srgbClr val="FFFF00"/>
                        </a:solidFill>
                        <a:effectLst/>
                        <a:latin typeface="Calibri"/>
                      </a:endParaRPr>
                    </a:p>
                  </a:txBody>
                  <a:tcPr marL="9525" marR="9525" marT="9525" marB="0"/>
                </a:tc>
                <a:tc>
                  <a:txBody>
                    <a:bodyPr/>
                    <a:lstStyle/>
                    <a:p>
                      <a:pPr algn="l" fontAlgn="t"/>
                      <a:r>
                        <a:rPr lang="tr-TR" sz="1100" u="none" strike="noStrike">
                          <a:effectLst/>
                        </a:rPr>
                        <a:t>Kabul Seviyesi</a:t>
                      </a:r>
                      <a:endParaRPr lang="tr-TR" sz="1100" b="1" i="0" u="none" strike="noStrike">
                        <a:solidFill>
                          <a:srgbClr val="FFFF00"/>
                        </a:solidFill>
                        <a:effectLst/>
                        <a:latin typeface="Calibri"/>
                      </a:endParaRPr>
                    </a:p>
                  </a:txBody>
                  <a:tcPr marL="9525" marR="9525" marT="9525" marB="0"/>
                </a:tc>
              </a:tr>
              <a:tr h="409575">
                <a:tc>
                  <a:txBody>
                    <a:bodyPr/>
                    <a:lstStyle/>
                    <a:p>
                      <a:pPr algn="l" fontAlgn="b"/>
                      <a:r>
                        <a:rPr lang="tr-TR" sz="1100" u="none" strike="noStrike" dirty="0">
                          <a:effectLst/>
                        </a:rPr>
                        <a:t>Gerilim  Değişimi (AG)</a:t>
                      </a:r>
                      <a:endParaRPr lang="tr-TR" sz="1100" b="0" i="0" u="none" strike="noStrike" dirty="0">
                        <a:solidFill>
                          <a:srgbClr val="002060"/>
                        </a:solidFill>
                        <a:effectLst/>
                        <a:latin typeface="Calibri"/>
                      </a:endParaRPr>
                    </a:p>
                  </a:txBody>
                  <a:tcPr marL="9525" marR="9525" marT="9525" marB="0" anchor="b"/>
                </a:tc>
                <a:tc>
                  <a:txBody>
                    <a:bodyPr/>
                    <a:lstStyle/>
                    <a:p>
                      <a:pPr algn="l" fontAlgn="t"/>
                      <a:r>
                        <a:rPr lang="tr-TR" sz="1100" u="none" strike="noStrike">
                          <a:effectLst/>
                        </a:rPr>
                        <a:t>± %10                                      + %10 ilâ -%15</a:t>
                      </a:r>
                      <a:endParaRPr lang="tr-TR" sz="1100" b="0" i="0" u="none" strike="noStrike">
                        <a:solidFill>
                          <a:srgbClr val="FF0000"/>
                        </a:solidFill>
                        <a:effectLst/>
                        <a:latin typeface="Calibri"/>
                      </a:endParaRPr>
                    </a:p>
                  </a:txBody>
                  <a:tcPr marL="9525" marR="9525" marT="9525" marB="0"/>
                </a:tc>
                <a:tc>
                  <a:txBody>
                    <a:bodyPr/>
                    <a:lstStyle/>
                    <a:p>
                      <a:pPr algn="l" fontAlgn="t"/>
                      <a:r>
                        <a:rPr lang="tr-TR" sz="1100" u="none" strike="noStrike">
                          <a:effectLst/>
                        </a:rPr>
                        <a:t>10 dakika                    10 dakika</a:t>
                      </a:r>
                      <a:endParaRPr lang="tr-TR" sz="1100" b="0" i="0" u="none" strike="noStrike">
                        <a:solidFill>
                          <a:srgbClr val="FF0000"/>
                        </a:solidFill>
                        <a:effectLst/>
                        <a:latin typeface="Calibri"/>
                      </a:endParaRPr>
                    </a:p>
                  </a:txBody>
                  <a:tcPr marL="9525" marR="9525" marT="9525" marB="0"/>
                </a:tc>
                <a:tc>
                  <a:txBody>
                    <a:bodyPr/>
                    <a:lstStyle/>
                    <a:p>
                      <a:pPr algn="l" fontAlgn="t"/>
                      <a:r>
                        <a:rPr lang="tr-TR" sz="1100" u="none" strike="noStrike">
                          <a:effectLst/>
                        </a:rPr>
                        <a:t>1 hafta                    1 hafta</a:t>
                      </a:r>
                      <a:endParaRPr lang="tr-TR" sz="1100" b="0" i="0" u="none" strike="noStrike">
                        <a:solidFill>
                          <a:srgbClr val="FF0000"/>
                        </a:solidFill>
                        <a:effectLst/>
                        <a:latin typeface="Calibri"/>
                      </a:endParaRPr>
                    </a:p>
                  </a:txBody>
                  <a:tcPr marL="9525" marR="9525" marT="9525" marB="0"/>
                </a:tc>
                <a:tc>
                  <a:txBody>
                    <a:bodyPr/>
                    <a:lstStyle/>
                    <a:p>
                      <a:pPr algn="l" fontAlgn="t"/>
                      <a:r>
                        <a:rPr lang="tr-TR" sz="1100" u="none" strike="noStrike">
                          <a:effectLst/>
                        </a:rPr>
                        <a:t>% 95                      %100</a:t>
                      </a:r>
                      <a:endParaRPr lang="tr-TR" sz="1100" b="0" i="0" u="none" strike="noStrike">
                        <a:solidFill>
                          <a:srgbClr val="FF0000"/>
                        </a:solidFill>
                        <a:effectLst/>
                        <a:latin typeface="Calibri"/>
                      </a:endParaRPr>
                    </a:p>
                  </a:txBody>
                  <a:tcPr marL="9525" marR="9525" marT="9525" marB="0"/>
                </a:tc>
              </a:tr>
              <a:tr h="628650">
                <a:tc>
                  <a:txBody>
                    <a:bodyPr/>
                    <a:lstStyle/>
                    <a:p>
                      <a:pPr algn="l" fontAlgn="b"/>
                      <a:r>
                        <a:rPr lang="tr-TR" sz="1100" u="none" strike="noStrike">
                          <a:effectLst/>
                        </a:rPr>
                        <a:t>Gerilim  Değişimi (OG)</a:t>
                      </a:r>
                      <a:endParaRPr lang="tr-TR" sz="1100" b="0" i="0" u="none" strike="noStrike">
                        <a:solidFill>
                          <a:srgbClr val="002060"/>
                        </a:solidFill>
                        <a:effectLst/>
                        <a:latin typeface="Calibri"/>
                      </a:endParaRPr>
                    </a:p>
                  </a:txBody>
                  <a:tcPr marL="9525" marR="9525" marT="9525" marB="0" anchor="b"/>
                </a:tc>
                <a:tc>
                  <a:txBody>
                    <a:bodyPr/>
                    <a:lstStyle/>
                    <a:p>
                      <a:pPr algn="l" fontAlgn="t"/>
                      <a:r>
                        <a:rPr lang="tr-TR" sz="1100" u="none" strike="noStrike" dirty="0">
                          <a:effectLst/>
                        </a:rPr>
                        <a:t>&lt;+%10                                                                                             &gt;-%10                                              ±%15                </a:t>
                      </a:r>
                      <a:endParaRPr lang="tr-TR" sz="1100" b="0" i="0" u="none" strike="noStrike" dirty="0">
                        <a:solidFill>
                          <a:srgbClr val="FF0000"/>
                        </a:solidFill>
                        <a:effectLst/>
                        <a:latin typeface="Calibri"/>
                      </a:endParaRPr>
                    </a:p>
                  </a:txBody>
                  <a:tcPr marL="9525" marR="9525" marT="9525" marB="0"/>
                </a:tc>
                <a:tc>
                  <a:txBody>
                    <a:bodyPr/>
                    <a:lstStyle/>
                    <a:p>
                      <a:pPr algn="l" fontAlgn="t"/>
                      <a:r>
                        <a:rPr lang="tr-TR" sz="1100" u="none" strike="noStrike">
                          <a:effectLst/>
                        </a:rPr>
                        <a:t>10 dakika                                                                                                              10 dakika                              10 dakika</a:t>
                      </a:r>
                      <a:endParaRPr lang="tr-TR" sz="1100" b="0" i="0" u="none" strike="noStrike">
                        <a:solidFill>
                          <a:srgbClr val="FF0000"/>
                        </a:solidFill>
                        <a:effectLst/>
                        <a:latin typeface="Calibri"/>
                      </a:endParaRPr>
                    </a:p>
                  </a:txBody>
                  <a:tcPr marL="9525" marR="9525" marT="9525" marB="0"/>
                </a:tc>
                <a:tc>
                  <a:txBody>
                    <a:bodyPr/>
                    <a:lstStyle/>
                    <a:p>
                      <a:pPr algn="l" fontAlgn="t"/>
                      <a:r>
                        <a:rPr lang="sv-SE" sz="1100" u="none" strike="noStrike">
                          <a:effectLst/>
                        </a:rPr>
                        <a:t>1 hafta                         1 hafta                         1 hafta</a:t>
                      </a:r>
                      <a:endParaRPr lang="sv-SE" sz="1100" b="0" i="0" u="none" strike="noStrike">
                        <a:solidFill>
                          <a:srgbClr val="FF0000"/>
                        </a:solidFill>
                        <a:effectLst/>
                        <a:latin typeface="Calibri"/>
                      </a:endParaRPr>
                    </a:p>
                  </a:txBody>
                  <a:tcPr marL="9525" marR="9525" marT="9525" marB="0"/>
                </a:tc>
                <a:tc>
                  <a:txBody>
                    <a:bodyPr/>
                    <a:lstStyle/>
                    <a:p>
                      <a:pPr algn="l" fontAlgn="t"/>
                      <a:r>
                        <a:rPr lang="tr-TR" sz="1100" u="none" strike="noStrike">
                          <a:effectLst/>
                        </a:rPr>
                        <a:t>%99                           %99                        %100</a:t>
                      </a:r>
                      <a:endParaRPr lang="tr-TR" sz="1100" b="0" i="0" u="none" strike="noStrike">
                        <a:solidFill>
                          <a:srgbClr val="FF0000"/>
                        </a:solidFill>
                        <a:effectLst/>
                        <a:latin typeface="Calibri"/>
                      </a:endParaRPr>
                    </a:p>
                  </a:txBody>
                  <a:tcPr marL="9525" marR="9525" marT="9525" marB="0"/>
                </a:tc>
              </a:tr>
              <a:tr h="447675">
                <a:tc>
                  <a:txBody>
                    <a:bodyPr/>
                    <a:lstStyle/>
                    <a:p>
                      <a:pPr algn="l" fontAlgn="b"/>
                      <a:r>
                        <a:rPr lang="tr-TR" sz="1100" u="none" strike="noStrike">
                          <a:effectLst/>
                        </a:rPr>
                        <a:t>Gerilim Dengesizliği -  (AG) Tek fazlı ve iki fazlı yüklerin beslendiği yerler</a:t>
                      </a:r>
                      <a:endParaRPr lang="tr-TR" sz="1100" b="0" i="0" u="none" strike="noStrike">
                        <a:solidFill>
                          <a:srgbClr val="002060"/>
                        </a:solidFill>
                        <a:effectLst/>
                        <a:latin typeface="Calibri"/>
                      </a:endParaRPr>
                    </a:p>
                  </a:txBody>
                  <a:tcPr marL="9525" marR="9525" marT="9525" marB="0" anchor="b"/>
                </a:tc>
                <a:tc>
                  <a:txBody>
                    <a:bodyPr/>
                    <a:lstStyle/>
                    <a:p>
                      <a:pPr algn="l" fontAlgn="b"/>
                      <a:r>
                        <a:rPr lang="tr-TR" sz="1100" u="none" strike="noStrike">
                          <a:effectLst/>
                        </a:rPr>
                        <a:t>%3</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10 dakika</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 hafta</a:t>
                      </a:r>
                      <a:endParaRPr lang="tr-TR" sz="1100" b="0" i="0" u="none" strike="noStrike">
                        <a:solidFill>
                          <a:srgbClr val="FF0000"/>
                        </a:solidFill>
                        <a:effectLst/>
                        <a:latin typeface="Calibri"/>
                      </a:endParaRPr>
                    </a:p>
                  </a:txBody>
                  <a:tcPr marL="9525" marR="9525" marT="9525" marB="0" anchor="b"/>
                </a:tc>
                <a:tc>
                  <a:txBody>
                    <a:bodyPr/>
                    <a:lstStyle/>
                    <a:p>
                      <a:pPr algn="l" fontAlgn="t"/>
                      <a:r>
                        <a:rPr lang="tr-TR" sz="1100" u="none" strike="noStrike" dirty="0">
                          <a:effectLst/>
                        </a:rPr>
                        <a:t>% 95</a:t>
                      </a:r>
                      <a:endParaRPr lang="tr-TR" sz="1100" b="0" i="0" u="none" strike="noStrike" dirty="0">
                        <a:solidFill>
                          <a:srgbClr val="FF0000"/>
                        </a:solidFill>
                        <a:effectLst/>
                        <a:latin typeface="Calibri"/>
                      </a:endParaRPr>
                    </a:p>
                  </a:txBody>
                  <a:tcPr marL="9525" marR="9525" marT="9525" marB="0"/>
                </a:tc>
              </a:tr>
              <a:tr h="381000">
                <a:tc>
                  <a:txBody>
                    <a:bodyPr/>
                    <a:lstStyle/>
                    <a:p>
                      <a:pPr algn="l" fontAlgn="b"/>
                      <a:r>
                        <a:rPr lang="tr-TR" sz="1100" u="none" strike="noStrike">
                          <a:effectLst/>
                        </a:rPr>
                        <a:t>Gerilim Dengesizliği -  (AG) Üç fazlı yüklerin beslendiği yerler</a:t>
                      </a:r>
                      <a:endParaRPr lang="tr-TR" sz="1100" b="0" i="0" u="none" strike="noStrike">
                        <a:solidFill>
                          <a:srgbClr val="002060"/>
                        </a:solidFill>
                        <a:effectLst/>
                        <a:latin typeface="Calibri"/>
                      </a:endParaRPr>
                    </a:p>
                  </a:txBody>
                  <a:tcPr marL="9525" marR="9525" marT="9525" marB="0" anchor="b"/>
                </a:tc>
                <a:tc>
                  <a:txBody>
                    <a:bodyPr/>
                    <a:lstStyle/>
                    <a:p>
                      <a:pPr algn="l" fontAlgn="b"/>
                      <a:r>
                        <a:rPr lang="tr-TR" sz="1100" u="none" strike="noStrike">
                          <a:effectLst/>
                        </a:rPr>
                        <a:t>%2</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10 dakika</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 hafta</a:t>
                      </a:r>
                      <a:endParaRPr lang="tr-TR" sz="1100" b="0" i="0" u="none" strike="noStrike">
                        <a:solidFill>
                          <a:srgbClr val="FF0000"/>
                        </a:solidFill>
                        <a:effectLst/>
                        <a:latin typeface="Calibri"/>
                      </a:endParaRPr>
                    </a:p>
                  </a:txBody>
                  <a:tcPr marL="9525" marR="9525" marT="9525" marB="0" anchor="b"/>
                </a:tc>
                <a:tc>
                  <a:txBody>
                    <a:bodyPr/>
                    <a:lstStyle/>
                    <a:p>
                      <a:pPr algn="l" fontAlgn="t"/>
                      <a:r>
                        <a:rPr lang="tr-TR" sz="1100" u="none" strike="noStrike">
                          <a:effectLst/>
                        </a:rPr>
                        <a:t>% 95</a:t>
                      </a:r>
                      <a:endParaRPr lang="tr-TR" sz="1100" b="0" i="0" u="none" strike="noStrike">
                        <a:solidFill>
                          <a:srgbClr val="FF0000"/>
                        </a:solidFill>
                        <a:effectLst/>
                        <a:latin typeface="Calibri"/>
                      </a:endParaRPr>
                    </a:p>
                  </a:txBody>
                  <a:tcPr marL="9525" marR="9525" marT="9525" marB="0"/>
                </a:tc>
              </a:tr>
              <a:tr h="219075">
                <a:tc>
                  <a:txBody>
                    <a:bodyPr/>
                    <a:lstStyle/>
                    <a:p>
                      <a:pPr algn="l" fontAlgn="b"/>
                      <a:r>
                        <a:rPr lang="tr-TR" sz="1100" u="none" strike="noStrike">
                          <a:effectLst/>
                        </a:rPr>
                        <a:t>Gerilim Dengesizliği  - (OG)</a:t>
                      </a:r>
                      <a:r>
                        <a:rPr lang="tr-TR" sz="1100" u="none" strike="noStrike" baseline="30000">
                          <a:effectLst/>
                        </a:rPr>
                        <a:t>1</a:t>
                      </a:r>
                      <a:endParaRPr lang="tr-TR" sz="1100" b="0" i="0" u="none" strike="noStrike">
                        <a:solidFill>
                          <a:srgbClr val="002060"/>
                        </a:solidFill>
                        <a:effectLst/>
                        <a:latin typeface="Calibri"/>
                      </a:endParaRPr>
                    </a:p>
                  </a:txBody>
                  <a:tcPr marL="9525" marR="9525" marT="9525" marB="0" anchor="b"/>
                </a:tc>
                <a:tc>
                  <a:txBody>
                    <a:bodyPr/>
                    <a:lstStyle/>
                    <a:p>
                      <a:pPr algn="l" fontAlgn="b"/>
                      <a:r>
                        <a:rPr lang="tr-TR" sz="1100" u="none" strike="noStrike">
                          <a:effectLst/>
                        </a:rPr>
                        <a:t>%2</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10 dakika</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 hafta</a:t>
                      </a:r>
                      <a:endParaRPr lang="tr-TR" sz="1100" b="0" i="0" u="none" strike="noStrike">
                        <a:solidFill>
                          <a:srgbClr val="FF0000"/>
                        </a:solidFill>
                        <a:effectLst/>
                        <a:latin typeface="Calibri"/>
                      </a:endParaRPr>
                    </a:p>
                  </a:txBody>
                  <a:tcPr marL="9525" marR="9525" marT="9525" marB="0" anchor="b"/>
                </a:tc>
                <a:tc>
                  <a:txBody>
                    <a:bodyPr/>
                    <a:lstStyle/>
                    <a:p>
                      <a:pPr algn="l" fontAlgn="t"/>
                      <a:r>
                        <a:rPr lang="tr-TR" sz="1100" u="none" strike="noStrike">
                          <a:effectLst/>
                        </a:rPr>
                        <a:t>% 95</a:t>
                      </a:r>
                      <a:endParaRPr lang="tr-TR" sz="1100" b="0" i="0" u="none" strike="noStrike">
                        <a:solidFill>
                          <a:srgbClr val="FF0000"/>
                        </a:solidFill>
                        <a:effectLst/>
                        <a:latin typeface="Calibri"/>
                      </a:endParaRPr>
                    </a:p>
                  </a:txBody>
                  <a:tcPr marL="9525" marR="9525" marT="9525" marB="0"/>
                </a:tc>
              </a:tr>
              <a:tr h="190500">
                <a:tc>
                  <a:txBody>
                    <a:bodyPr/>
                    <a:lstStyle/>
                    <a:p>
                      <a:pPr algn="l" fontAlgn="b"/>
                      <a:r>
                        <a:rPr lang="tr-TR" sz="1100" u="none" strike="noStrike">
                          <a:effectLst/>
                        </a:rPr>
                        <a:t>Toplam Harmonik Bozulma</a:t>
                      </a:r>
                      <a:endParaRPr lang="tr-TR" sz="1100" b="0" i="0" u="none" strike="noStrike">
                        <a:solidFill>
                          <a:srgbClr val="002060"/>
                        </a:solidFill>
                        <a:effectLst/>
                        <a:latin typeface="Calibri"/>
                      </a:endParaRPr>
                    </a:p>
                  </a:txBody>
                  <a:tcPr marL="9525" marR="9525" marT="9525" marB="0" anchor="b"/>
                </a:tc>
                <a:tc>
                  <a:txBody>
                    <a:bodyPr/>
                    <a:lstStyle/>
                    <a:p>
                      <a:pPr algn="l" fontAlgn="b"/>
                      <a:r>
                        <a:rPr lang="tr-TR" sz="1100" u="none" strike="noStrike">
                          <a:effectLst/>
                        </a:rPr>
                        <a:t>%8</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10 dakika</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 hafta</a:t>
                      </a:r>
                      <a:endParaRPr lang="tr-TR" sz="1100" b="0" i="0" u="none" strike="noStrike">
                        <a:solidFill>
                          <a:srgbClr val="FF0000"/>
                        </a:solidFill>
                        <a:effectLst/>
                        <a:latin typeface="Calibri"/>
                      </a:endParaRPr>
                    </a:p>
                  </a:txBody>
                  <a:tcPr marL="9525" marR="9525" marT="9525" marB="0" anchor="b"/>
                </a:tc>
                <a:tc>
                  <a:txBody>
                    <a:bodyPr/>
                    <a:lstStyle/>
                    <a:p>
                      <a:pPr algn="l" fontAlgn="t"/>
                      <a:r>
                        <a:rPr lang="tr-TR" sz="1100" u="none" strike="noStrike">
                          <a:effectLst/>
                        </a:rPr>
                        <a:t>% 95</a:t>
                      </a:r>
                      <a:endParaRPr lang="tr-TR" sz="1100" b="0" i="0" u="none" strike="noStrike">
                        <a:solidFill>
                          <a:srgbClr val="FF0000"/>
                        </a:solidFill>
                        <a:effectLst/>
                        <a:latin typeface="Calibri"/>
                      </a:endParaRPr>
                    </a:p>
                  </a:txBody>
                  <a:tcPr marL="9525" marR="9525" marT="9525" marB="0"/>
                </a:tc>
              </a:tr>
              <a:tr h="219075">
                <a:tc>
                  <a:txBody>
                    <a:bodyPr/>
                    <a:lstStyle/>
                    <a:p>
                      <a:pPr algn="l" fontAlgn="b"/>
                      <a:r>
                        <a:rPr lang="tr-TR" sz="1100" u="none" strike="noStrike">
                          <a:effectLst/>
                        </a:rPr>
                        <a:t>Harmonik Gerilimler</a:t>
                      </a:r>
                      <a:r>
                        <a:rPr lang="tr-TR" sz="1100" u="none" strike="noStrike" baseline="30000">
                          <a:effectLst/>
                        </a:rPr>
                        <a:t>3</a:t>
                      </a:r>
                      <a:endParaRPr lang="tr-TR" sz="1100" b="0" i="0" u="none" strike="noStrike">
                        <a:solidFill>
                          <a:srgbClr val="002060"/>
                        </a:solidFill>
                        <a:effectLst/>
                        <a:latin typeface="Calibri"/>
                      </a:endParaRPr>
                    </a:p>
                  </a:txBody>
                  <a:tcPr marL="9525" marR="9525" marT="9525" marB="0" anchor="b"/>
                </a:tc>
                <a:tc>
                  <a:txBody>
                    <a:bodyPr/>
                    <a:lstStyle/>
                    <a:p>
                      <a:pPr algn="l" fontAlgn="b"/>
                      <a:r>
                        <a:rPr lang="tr-TR" sz="1100" u="none" strike="noStrike">
                          <a:effectLst/>
                        </a:rPr>
                        <a:t>Yönetmelik Tablo-10</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10 dakika</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 hafta</a:t>
                      </a:r>
                      <a:endParaRPr lang="tr-TR" sz="1100" b="0" i="0" u="none" strike="noStrike">
                        <a:solidFill>
                          <a:srgbClr val="FF0000"/>
                        </a:solidFill>
                        <a:effectLst/>
                        <a:latin typeface="Calibri"/>
                      </a:endParaRPr>
                    </a:p>
                  </a:txBody>
                  <a:tcPr marL="9525" marR="9525" marT="9525" marB="0" anchor="b"/>
                </a:tc>
                <a:tc>
                  <a:txBody>
                    <a:bodyPr/>
                    <a:lstStyle/>
                    <a:p>
                      <a:pPr algn="l" fontAlgn="t"/>
                      <a:r>
                        <a:rPr lang="tr-TR" sz="1100" u="none" strike="noStrike">
                          <a:effectLst/>
                        </a:rPr>
                        <a:t>% 95</a:t>
                      </a:r>
                      <a:endParaRPr lang="tr-TR" sz="1100" b="0" i="0" u="none" strike="noStrike">
                        <a:solidFill>
                          <a:srgbClr val="FF0000"/>
                        </a:solidFill>
                        <a:effectLst/>
                        <a:latin typeface="Calibri"/>
                      </a:endParaRPr>
                    </a:p>
                  </a:txBody>
                  <a:tcPr marL="9525" marR="9525" marT="9525" marB="0"/>
                </a:tc>
              </a:tr>
              <a:tr h="228600">
                <a:tc>
                  <a:txBody>
                    <a:bodyPr/>
                    <a:lstStyle/>
                    <a:p>
                      <a:pPr algn="l" fontAlgn="b"/>
                      <a:r>
                        <a:rPr lang="tr-TR" sz="1100" u="none" strike="noStrike">
                          <a:effectLst/>
                        </a:rPr>
                        <a:t>Uzun Süreli Fliker (kırpışma) (P</a:t>
                      </a:r>
                      <a:r>
                        <a:rPr lang="tr-TR" sz="1100" u="none" strike="noStrike" baseline="-25000">
                          <a:effectLst/>
                        </a:rPr>
                        <a:t>lt</a:t>
                      </a:r>
                      <a:r>
                        <a:rPr lang="tr-TR" sz="1100" u="none" strike="noStrike">
                          <a:effectLst/>
                        </a:rPr>
                        <a:t>)</a:t>
                      </a:r>
                      <a:endParaRPr lang="tr-TR" sz="1100" b="0" i="0" u="none" strike="noStrike">
                        <a:solidFill>
                          <a:srgbClr val="002060"/>
                        </a:solidFill>
                        <a:effectLst/>
                        <a:latin typeface="Calibri"/>
                      </a:endParaRPr>
                    </a:p>
                  </a:txBody>
                  <a:tcPr marL="9525" marR="9525" marT="9525" marB="0" anchor="b"/>
                </a:tc>
                <a:tc>
                  <a:txBody>
                    <a:bodyPr/>
                    <a:lstStyle/>
                    <a:p>
                      <a:pPr algn="l" fontAlgn="b"/>
                      <a:r>
                        <a:rPr lang="tr-TR" sz="1100" u="none" strike="noStrike">
                          <a:effectLst/>
                        </a:rPr>
                        <a:t>≤ 1</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2 saat = 12 P</a:t>
                      </a:r>
                      <a:r>
                        <a:rPr lang="tr-TR" sz="1100" u="none" strike="noStrike" baseline="-25000">
                          <a:effectLst/>
                        </a:rPr>
                        <a:t>st</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 hafta</a:t>
                      </a:r>
                      <a:endParaRPr lang="tr-TR" sz="1100" b="0" i="0" u="none" strike="noStrike">
                        <a:solidFill>
                          <a:srgbClr val="FF0000"/>
                        </a:solidFill>
                        <a:effectLst/>
                        <a:latin typeface="Calibri"/>
                      </a:endParaRPr>
                    </a:p>
                  </a:txBody>
                  <a:tcPr marL="9525" marR="9525" marT="9525" marB="0" anchor="b"/>
                </a:tc>
                <a:tc>
                  <a:txBody>
                    <a:bodyPr/>
                    <a:lstStyle/>
                    <a:p>
                      <a:pPr algn="l" fontAlgn="t"/>
                      <a:r>
                        <a:rPr lang="tr-TR" sz="1100" u="none" strike="noStrike">
                          <a:effectLst/>
                        </a:rPr>
                        <a:t>% 95</a:t>
                      </a:r>
                      <a:endParaRPr lang="tr-TR" sz="1100" b="0" i="0" u="none" strike="noStrike">
                        <a:solidFill>
                          <a:srgbClr val="FF0000"/>
                        </a:solidFill>
                        <a:effectLst/>
                        <a:latin typeface="Calibri"/>
                      </a:endParaRPr>
                    </a:p>
                  </a:txBody>
                  <a:tcPr marL="9525" marR="9525" marT="9525" marB="0"/>
                </a:tc>
              </a:tr>
              <a:tr h="219075">
                <a:tc>
                  <a:txBody>
                    <a:bodyPr/>
                    <a:lstStyle/>
                    <a:p>
                      <a:pPr algn="l" fontAlgn="b"/>
                      <a:r>
                        <a:rPr lang="tr-TR" sz="1100" u="none" strike="noStrike">
                          <a:effectLst/>
                        </a:rPr>
                        <a:t>Gerilim Çökmesi</a:t>
                      </a:r>
                      <a:r>
                        <a:rPr lang="tr-TR" sz="1100" u="none" strike="noStrike" baseline="30000">
                          <a:effectLst/>
                        </a:rPr>
                        <a:t>2</a:t>
                      </a:r>
                      <a:endParaRPr lang="tr-TR" sz="1100" b="0" i="0" u="none" strike="noStrike">
                        <a:solidFill>
                          <a:srgbClr val="002060"/>
                        </a:solidFill>
                        <a:effectLst/>
                        <a:latin typeface="Calibri"/>
                      </a:endParaRPr>
                    </a:p>
                  </a:txBody>
                  <a:tcPr marL="9525" marR="9525" marT="9525" marB="0" anchor="b"/>
                </a:tc>
                <a:tc>
                  <a:txBody>
                    <a:bodyPr/>
                    <a:lstStyle/>
                    <a:p>
                      <a:pPr algn="l" fontAlgn="b"/>
                      <a:r>
                        <a:rPr lang="tr-TR" sz="1100" u="none" strike="noStrike">
                          <a:effectLst/>
                        </a:rPr>
                        <a:t>Bkz. Dipnot 2</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10 ms</a:t>
                      </a:r>
                      <a:endParaRPr lang="tr-TR" sz="1100" b="0" i="0" u="none" strike="noStrike">
                        <a:solidFill>
                          <a:srgbClr val="FF0000"/>
                        </a:solidFill>
                        <a:effectLst/>
                        <a:latin typeface="Calibri"/>
                      </a:endParaRPr>
                    </a:p>
                  </a:txBody>
                  <a:tcPr marL="9525" marR="9525" marT="9525" marB="0" anchor="b"/>
                </a:tc>
                <a:tc>
                  <a:txBody>
                    <a:bodyPr/>
                    <a:lstStyle/>
                    <a:p>
                      <a:pPr algn="l" fontAlgn="b"/>
                      <a:r>
                        <a:rPr lang="tr-TR" sz="1100" u="none" strike="noStrike">
                          <a:effectLst/>
                        </a:rPr>
                        <a:t>Ölçüm dönemi</a:t>
                      </a:r>
                      <a:endParaRPr lang="tr-TR" sz="1100" b="0" i="0" u="none" strike="noStrike">
                        <a:solidFill>
                          <a:srgbClr val="FF0000"/>
                        </a:solidFill>
                        <a:effectLst/>
                        <a:latin typeface="Calibri"/>
                      </a:endParaRPr>
                    </a:p>
                  </a:txBody>
                  <a:tcPr marL="9525" marR="9525" marT="9525" marB="0" anchor="b"/>
                </a:tc>
                <a:tc>
                  <a:txBody>
                    <a:bodyPr/>
                    <a:lstStyle/>
                    <a:p>
                      <a:pPr algn="l" fontAlgn="t"/>
                      <a:r>
                        <a:rPr lang="tr-TR" sz="1100" u="none" strike="noStrike" dirty="0">
                          <a:effectLst/>
                        </a:rPr>
                        <a:t>-</a:t>
                      </a:r>
                      <a:endParaRPr lang="tr-TR" sz="1100" b="0" i="0" u="none" strike="noStrike" dirty="0">
                        <a:solidFill>
                          <a:srgbClr val="FF0000"/>
                        </a:solidFill>
                        <a:effectLst/>
                        <a:latin typeface="Calibri"/>
                      </a:endParaRPr>
                    </a:p>
                  </a:txBody>
                  <a:tcPr marL="9525" marR="9525" marT="9525" marB="0"/>
                </a:tc>
              </a:tr>
            </a:tbl>
          </a:graphicData>
        </a:graphic>
      </p:graphicFrame>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39</a:t>
            </a:fld>
            <a:endParaRPr lang="en-US"/>
          </a:p>
        </p:txBody>
      </p:sp>
      <p:graphicFrame>
        <p:nvGraphicFramePr>
          <p:cNvPr id="8" name="Tablo 7"/>
          <p:cNvGraphicFramePr>
            <a:graphicFrameLocks noGrp="1"/>
          </p:cNvGraphicFramePr>
          <p:nvPr>
            <p:extLst>
              <p:ext uri="{D42A27DB-BD31-4B8C-83A1-F6EECF244321}">
                <p14:modId xmlns:p14="http://schemas.microsoft.com/office/powerpoint/2010/main" val="2638612090"/>
              </p:ext>
            </p:extLst>
          </p:nvPr>
        </p:nvGraphicFramePr>
        <p:xfrm>
          <a:off x="107504" y="4364127"/>
          <a:ext cx="8928992" cy="973455"/>
        </p:xfrm>
        <a:graphic>
          <a:graphicData uri="http://schemas.openxmlformats.org/drawingml/2006/table">
            <a:tbl>
              <a:tblPr>
                <a:tableStyleId>{5C22544A-7EE6-4342-B048-85BDC9FD1C3A}</a:tableStyleId>
              </a:tblPr>
              <a:tblGrid>
                <a:gridCol w="8928992"/>
              </a:tblGrid>
              <a:tr h="219075">
                <a:tc>
                  <a:txBody>
                    <a:bodyPr/>
                    <a:lstStyle/>
                    <a:p>
                      <a:pPr algn="l" fontAlgn="b"/>
                      <a:r>
                        <a:rPr lang="tr-TR" sz="1100" u="none" strike="noStrike" baseline="30000">
                          <a:effectLst/>
                        </a:rPr>
                        <a:t>1,2</a:t>
                      </a:r>
                      <a:r>
                        <a:rPr lang="tr-TR" sz="1100" u="none" strike="noStrike">
                          <a:effectLst/>
                        </a:rPr>
                        <a:t>  Yönetmelik ile belirlenen yükümlülükler arasında yer almamakta olup ileride yapılacak çalışmalar</a:t>
                      </a:r>
                      <a:endParaRPr lang="tr-TR" sz="1100" b="0" i="0" u="none" strike="noStrike">
                        <a:solidFill>
                          <a:srgbClr val="000000"/>
                        </a:solidFill>
                        <a:effectLst/>
                        <a:latin typeface="Calibri"/>
                      </a:endParaRPr>
                    </a:p>
                  </a:txBody>
                  <a:tcPr marL="9525" marR="9525" marT="9525" marB="0" anchor="b"/>
                </a:tc>
              </a:tr>
              <a:tr h="190500">
                <a:tc>
                  <a:txBody>
                    <a:bodyPr/>
                    <a:lstStyle/>
                    <a:p>
                      <a:pPr algn="l" fontAlgn="b"/>
                      <a:r>
                        <a:rPr lang="tr-TR" sz="1100" u="none" strike="noStrike">
                          <a:effectLst/>
                        </a:rPr>
                        <a:t>kapsamında yararlanmak üzere bilgi için TS EN 50160:2011 standardına göre raporlanması istenmektedir.</a:t>
                      </a:r>
                      <a:endParaRPr lang="tr-TR" sz="1100" b="0" i="0" u="none" strike="noStrike">
                        <a:solidFill>
                          <a:srgbClr val="000000"/>
                        </a:solidFill>
                        <a:effectLst/>
                        <a:latin typeface="Calibri"/>
                      </a:endParaRPr>
                    </a:p>
                  </a:txBody>
                  <a:tcPr marL="9525" marR="9525" marT="9525" marB="0" anchor="b"/>
                </a:tc>
              </a:tr>
              <a:tr h="190500">
                <a:tc>
                  <a:txBody>
                    <a:bodyPr/>
                    <a:lstStyle/>
                    <a:p>
                      <a:pPr algn="l" fontAlgn="b"/>
                      <a:r>
                        <a:rPr lang="tr-TR" sz="1100" u="none" strike="noStrike">
                          <a:effectLst/>
                        </a:rPr>
                        <a:t>Gerilim çökmesi, gerilim etkin değerinin nominal etkin gerilim değerinin % 5'i ile % 90'ı arasında bir değere 10 milisaniye ilâ 1 dakika (dahil) süreyle düşmesidir.</a:t>
                      </a:r>
                      <a:endParaRPr lang="tr-TR" sz="1100" b="0" i="0" u="none" strike="noStrike">
                        <a:solidFill>
                          <a:srgbClr val="000000"/>
                        </a:solidFill>
                        <a:effectLst/>
                        <a:latin typeface="Calibri"/>
                      </a:endParaRPr>
                    </a:p>
                  </a:txBody>
                  <a:tcPr marL="9525" marR="9525" marT="9525" marB="0" anchor="b"/>
                </a:tc>
              </a:tr>
              <a:tr h="219075">
                <a:tc>
                  <a:txBody>
                    <a:bodyPr/>
                    <a:lstStyle/>
                    <a:p>
                      <a:pPr algn="l" fontAlgn="b"/>
                      <a:r>
                        <a:rPr lang="tr-TR" sz="1100" u="none" strike="noStrike" baseline="30000" dirty="0">
                          <a:effectLst/>
                        </a:rPr>
                        <a:t>3</a:t>
                      </a:r>
                      <a:r>
                        <a:rPr lang="tr-TR" sz="1100" u="none" strike="noStrike" dirty="0">
                          <a:effectLst/>
                        </a:rPr>
                        <a:t> Sınır değerlerin aşıldığı farklı </a:t>
                      </a:r>
                      <a:r>
                        <a:rPr lang="tr-TR" sz="1100" u="none" strike="noStrike" dirty="0" err="1">
                          <a:effectLst/>
                        </a:rPr>
                        <a:t>harmonikler</a:t>
                      </a:r>
                      <a:r>
                        <a:rPr lang="tr-TR" sz="1100" u="none" strike="noStrike" dirty="0">
                          <a:effectLst/>
                        </a:rPr>
                        <a:t> için ayrı ayrı tutulur.</a:t>
                      </a:r>
                      <a:endParaRPr lang="tr-TR" sz="11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35500572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2354" name="Rectangle 2"/>
          <p:cNvSpPr>
            <a:spLocks noGrp="1" noChangeArrowheads="1"/>
          </p:cNvSpPr>
          <p:nvPr>
            <p:ph type="title"/>
          </p:nvPr>
        </p:nvSpPr>
        <p:spPr>
          <a:xfrm>
            <a:off x="323850" y="130764"/>
            <a:ext cx="8686800" cy="440403"/>
          </a:xfrm>
        </p:spPr>
        <p:txBody>
          <a:bodyPr/>
          <a:lstStyle/>
          <a:p>
            <a:r>
              <a:rPr lang="tr-TR" b="1" dirty="0" smtClean="0">
                <a:solidFill>
                  <a:srgbClr val="FF0000"/>
                </a:solidFill>
              </a:rPr>
              <a:t>Düzenleme</a:t>
            </a:r>
            <a:endParaRPr lang="tr-TR" b="1" dirty="0">
              <a:solidFill>
                <a:srgbClr val="FF0000"/>
              </a:solidFill>
            </a:endParaRPr>
          </a:p>
        </p:txBody>
      </p:sp>
      <p:sp>
        <p:nvSpPr>
          <p:cNvPr id="1252355" name="Rectangle 3"/>
          <p:cNvSpPr>
            <a:spLocks noGrp="1" noChangeArrowheads="1"/>
          </p:cNvSpPr>
          <p:nvPr>
            <p:ph type="body" sz="half" idx="1"/>
          </p:nvPr>
        </p:nvSpPr>
        <p:spPr>
          <a:xfrm>
            <a:off x="457200" y="1243489"/>
            <a:ext cx="8553450" cy="3517051"/>
          </a:xfrm>
        </p:spPr>
        <p:txBody>
          <a:bodyPr/>
          <a:lstStyle/>
          <a:p>
            <a:pPr algn="just"/>
            <a:r>
              <a:rPr lang="tr-TR" dirty="0" smtClean="0"/>
              <a:t>Hedef </a:t>
            </a:r>
            <a:r>
              <a:rPr lang="tr-TR" dirty="0"/>
              <a:t>1: En düşük kalitede hizmet alan tüketicileri korumak (</a:t>
            </a:r>
            <a:r>
              <a:rPr lang="tr-TR" dirty="0">
                <a:solidFill>
                  <a:srgbClr val="FF0000"/>
                </a:solidFill>
              </a:rPr>
              <a:t>Bir Kullanıcının Maruz Kaldığı Yıllık Kesinti Süresinin veya Sayısının Belirlenmiş Eşik Değeri Aşması Halinde Kendisine Tazminat Ödenmesi</a:t>
            </a:r>
            <a:r>
              <a:rPr lang="tr-TR" dirty="0"/>
              <a:t>)</a:t>
            </a:r>
          </a:p>
          <a:p>
            <a:pPr algn="just"/>
            <a:r>
              <a:rPr lang="tr-TR" dirty="0"/>
              <a:t>Hedef 2: Sistem çapında ortalama kalite düzeyini yükseltmek (</a:t>
            </a:r>
            <a:r>
              <a:rPr lang="tr-TR" dirty="0">
                <a:solidFill>
                  <a:srgbClr val="FF0000"/>
                </a:solidFill>
              </a:rPr>
              <a:t>Gelir Tavanına Kalite Faktörü Eklenmesi-Ödül/Ceza Sistemi</a:t>
            </a:r>
            <a:r>
              <a:rPr lang="tr-TR" dirty="0"/>
              <a:t>) </a:t>
            </a:r>
          </a:p>
        </p:txBody>
      </p:sp>
    </p:spTree>
    <p:extLst>
      <p:ext uri="{BB962C8B-B14F-4D97-AF65-F5344CB8AC3E}">
        <p14:creationId xmlns:p14="http://schemas.microsoft.com/office/powerpoint/2010/main" val="3607689999"/>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Ölçüm talebi</a:t>
            </a:r>
            <a:endParaRPr lang="tr-TR" dirty="0">
              <a:solidFill>
                <a:srgbClr val="FF0000"/>
              </a:solidFill>
            </a:endParaRPr>
          </a:p>
        </p:txBody>
      </p:sp>
      <p:sp>
        <p:nvSpPr>
          <p:cNvPr id="3" name="İçerik Yer Tutucusu 2"/>
          <p:cNvSpPr>
            <a:spLocks noGrp="1"/>
          </p:cNvSpPr>
          <p:nvPr>
            <p:ph idx="1"/>
          </p:nvPr>
        </p:nvSpPr>
        <p:spPr/>
        <p:txBody>
          <a:bodyPr/>
          <a:lstStyle/>
          <a:p>
            <a:pPr marL="0" indent="0" algn="just">
              <a:buNone/>
            </a:pPr>
            <a:r>
              <a:rPr lang="tr-TR" sz="1800" dirty="0"/>
              <a:t>Teknik kaliteye ilişkin şikâyetlerin değerlendirilmesi amacıyla, kullanıcılar dağıtım şirketinden ölçüm talep edebilirler. Bu Yönetmelik dâhilinde teknik kalite parametrelerinin bozulmasına sebep olan tarafın kullanıcı olmaması veya bir haftalık ölçüm sonucunda teknik kalite sınırlarının Yönetmelikte belirtilen sınır değerleri aşıyor olması durumunda, dağıtım şirketi kullanıcılardan ölçüme ilişkin herhangi bir bedel talep edemez.</a:t>
            </a:r>
          </a:p>
          <a:p>
            <a:pPr algn="just"/>
            <a:endParaRPr lang="tr-TR" sz="1800" dirty="0"/>
          </a:p>
          <a:p>
            <a:pPr marL="0" indent="0" algn="just">
              <a:buNone/>
            </a:pPr>
            <a:r>
              <a:rPr lang="tr-TR" sz="1800" dirty="0"/>
              <a:t>Dağıtım şirketleri maliyet unsurlarını dikkate alarak kullanıcılardan talep edecekleri güç kalitesi ölçüm hizmetlerine ilişkin bedelleri bu Yönetmeliğin yürürlük tarihinden itibaren 30 gün içerisinde Kuruma önerir. Kurul Kararı ile tespit edilecek hizmet bedeli, yürürlük tarihinden itibaren 12 ay geçmeden artırılamaz. Artışlar son on iki aya ait TÜFE oranı dikkate alınarak dağıtım şirketince yapılır ve internet sitesinden duyurulur.</a:t>
            </a:r>
          </a:p>
          <a:p>
            <a:endParaRPr lang="tr-TR" sz="18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40</a:t>
            </a:fld>
            <a:endParaRPr lang="en-US"/>
          </a:p>
        </p:txBody>
      </p:sp>
    </p:spTree>
    <p:extLst>
      <p:ext uri="{BB962C8B-B14F-4D97-AF65-F5344CB8AC3E}">
        <p14:creationId xmlns:p14="http://schemas.microsoft.com/office/powerpoint/2010/main" val="42835203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Cihazlar</a:t>
            </a:r>
            <a:endParaRPr lang="tr-TR" dirty="0">
              <a:solidFill>
                <a:srgbClr val="FF0000"/>
              </a:solidFill>
            </a:endParaRPr>
          </a:p>
        </p:txBody>
      </p:sp>
      <p:sp>
        <p:nvSpPr>
          <p:cNvPr id="3" name="İçerik Yer Tutucusu 2"/>
          <p:cNvSpPr>
            <a:spLocks noGrp="1"/>
          </p:cNvSpPr>
          <p:nvPr>
            <p:ph idx="1"/>
          </p:nvPr>
        </p:nvSpPr>
        <p:spPr/>
        <p:txBody>
          <a:bodyPr/>
          <a:lstStyle/>
          <a:p>
            <a:pPr marL="0" indent="0" algn="just">
              <a:buNone/>
            </a:pPr>
            <a:r>
              <a:rPr lang="tr-TR" sz="1800" dirty="0"/>
              <a:t>Teknik kalite parametrelerinin kaydına ilişkin olarak, kullanılacak cihazların TS EN 61000-4-30 standardında belirtilen Sınıf A özelliklerinde ölçüm yapması gerekmektedir. Ölçümler, OG ve AG seviyelerinde yapılacaktır. Ölçümler, farklı şebeke karakteristiği ve yük profillerini, müşteri gruplarını, farklı nüfus yoğunluklarına hizmet veren şebeke bölümlerinde,  kısa devre akımlarının en yüksek olduğu şebeke bölümlerinden en düşük olduğu şebeke şartlarına kadar ölçüm yapabilmeyi </a:t>
            </a:r>
            <a:r>
              <a:rPr lang="tr-TR" sz="1800" dirty="0" err="1"/>
              <a:t>teminen</a:t>
            </a:r>
            <a:r>
              <a:rPr lang="tr-TR" sz="1800" dirty="0"/>
              <a:t> örnekleme yoluyla genele ait değerlendirme yapılabilecek konumlarda yapılacaktır. Bir dağıtım şirketinin görev bölgesinde tesis edilecek teknik kalite ölçüm cihazı sayısı;</a:t>
            </a:r>
          </a:p>
          <a:p>
            <a:pPr marL="0" indent="0" algn="just">
              <a:buNone/>
            </a:pPr>
            <a:r>
              <a:rPr lang="tr-TR" sz="1800" dirty="0"/>
              <a:t>(a) OG seviyesinde ölçüm cihazları sayısı, her 1.000 (bin) transformatör (dağıtım transformatörleri ile OG kullanıcı transformatörlerinin toplamı) için 1 adet cihaz olacak şekilde elde edilen sayıya 10 eklenerek,</a:t>
            </a:r>
          </a:p>
          <a:p>
            <a:pPr marL="0" indent="0" algn="just">
              <a:buNone/>
            </a:pPr>
            <a:r>
              <a:rPr lang="tr-TR" sz="1800" dirty="0"/>
              <a:t>(b) AG seviyesinde ölçüm cihazları sayısı, her 50.000 (elli bin) kullanıcı için 1 adet cihaz olacak şekilde elde edilen sayıya 20 eklenerek,</a:t>
            </a:r>
          </a:p>
          <a:p>
            <a:pPr marL="0" indent="0" algn="just">
              <a:buNone/>
            </a:pPr>
            <a:r>
              <a:rPr lang="tr-TR" sz="1800" dirty="0"/>
              <a:t>bulunur.</a:t>
            </a:r>
          </a:p>
          <a:p>
            <a:endParaRPr lang="tr-TR" sz="18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41</a:t>
            </a:fld>
            <a:endParaRPr lang="en-US"/>
          </a:p>
        </p:txBody>
      </p:sp>
    </p:spTree>
    <p:extLst>
      <p:ext uri="{BB962C8B-B14F-4D97-AF65-F5344CB8AC3E}">
        <p14:creationId xmlns:p14="http://schemas.microsoft.com/office/powerpoint/2010/main" val="41717892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Cihazlara ilişkin süreç</a:t>
            </a:r>
            <a:endParaRPr lang="tr-TR" dirty="0">
              <a:solidFill>
                <a:srgbClr val="FF0000"/>
              </a:solidFill>
            </a:endParaRP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42</a:t>
            </a:fld>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864419"/>
            <a:ext cx="5845274" cy="38459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4686047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Kurulum ve raporlama</a:t>
            </a:r>
            <a:endParaRPr lang="tr-TR" dirty="0">
              <a:solidFill>
                <a:srgbClr val="FF0000"/>
              </a:solidFill>
            </a:endParaRPr>
          </a:p>
        </p:txBody>
      </p:sp>
      <p:sp>
        <p:nvSpPr>
          <p:cNvPr id="3" name="İçerik Yer Tutucusu 2"/>
          <p:cNvSpPr>
            <a:spLocks noGrp="1"/>
          </p:cNvSpPr>
          <p:nvPr>
            <p:ph idx="1"/>
          </p:nvPr>
        </p:nvSpPr>
        <p:spPr>
          <a:xfrm>
            <a:off x="457200" y="947420"/>
            <a:ext cx="8229600" cy="4237479"/>
          </a:xfrm>
        </p:spPr>
        <p:txBody>
          <a:bodyPr/>
          <a:lstStyle/>
          <a:p>
            <a:pPr algn="just"/>
            <a:r>
              <a:rPr lang="tr-TR" sz="1800" dirty="0"/>
              <a:t>Yönetmeliğin Geçici 9 uncu maddesi uyarınca, teknik kalite ölçüm cihazları, 31/12/2013 tarihine kadar 24 üncü maddede belirtilen sayıda ve anılan maddede belirtilen ilkeler gözetilerek </a:t>
            </a:r>
            <a:r>
              <a:rPr lang="tr-TR" sz="1800" u="sng" dirty="0"/>
              <a:t>dağıtım şirketi tarafından kendi belirleyeceği yerlerde</a:t>
            </a:r>
            <a:r>
              <a:rPr lang="tr-TR" sz="1800" dirty="0"/>
              <a:t> tesis edilecek ve bu yerlerin listesi Kuruma bildirilecektir. 2015 yılının Ocak ayında yapılacak yer değişikliğine kadar ölçümler bu noktalarda yapılacaktır. </a:t>
            </a:r>
          </a:p>
          <a:p>
            <a:pPr algn="just"/>
            <a:r>
              <a:rPr lang="tr-TR" sz="1800" dirty="0" smtClean="0"/>
              <a:t>24 </a:t>
            </a:r>
            <a:r>
              <a:rPr lang="tr-TR" sz="1800" dirty="0"/>
              <a:t>üncü maddenin üçüncü fıkrası uyarınca teknik kalite ölçüm cihazlarının tesis edilebileceği yerlerin listesini içeren Tablo 13’ün Kuruma sunulması uygulaması 2014 yılında başlatılacak olup 15/11/2014 tarihine kadar 2014 yılı Ekim ayı sonu itibariyle güncel veriler Tablo 13 formatında Kurumumuza sunulacaktır. 15/12/2014 tarihine kadar Kurumumuz tarafından dağıtım şirketlerine bildirilen yerlere 31/01/2015 tarihine kadar 2015 yılı ölçümlerini yapacak olan cihazlar tesis edilecektir. Takip eden yıllar için de aynı usul ve esaslar çerçevesinde cihazların yerleri değiştirilmek suretiyle ölçüm yapılmaya devam edilecektir.</a:t>
            </a:r>
          </a:p>
          <a:p>
            <a:pPr algn="just"/>
            <a:endParaRPr lang="tr-TR" sz="18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43</a:t>
            </a:fld>
            <a:endParaRPr lang="en-US"/>
          </a:p>
        </p:txBody>
      </p:sp>
    </p:spTree>
    <p:extLst>
      <p:ext uri="{BB962C8B-B14F-4D97-AF65-F5344CB8AC3E}">
        <p14:creationId xmlns:p14="http://schemas.microsoft.com/office/powerpoint/2010/main" val="308028875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Kullanıcı cihazlarının hasar görmesi</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sz="1800" dirty="0"/>
              <a:t>(1) Kullanıcının kendi hatasından kaynaklanmaması kaydıyla kullanıcıya ait teçhizatta ortaya çıkan ve dağıtım şebekesinden kaynaklanan hasara ilişkin zararın tazmini için kullanıcı tarafından dağıtım şirketine zararın ortaya çıktığı tarihten itibaren 10 (on) iş günü içerisinde talepte bulunulabilir.</a:t>
            </a:r>
          </a:p>
          <a:p>
            <a:pPr marL="0" indent="0">
              <a:buNone/>
            </a:pPr>
            <a:r>
              <a:rPr lang="tr-TR" sz="1800" dirty="0"/>
              <a:t>(2) Zararın tazmin edilebilmesi için hasarın niteliği, kullanıcı tesisinin durumu, dağıtım şebekesinde meydana gelen kesinti, arıza, dalgalanma gibi hususlarda dağıtım şirketi tarafından yapılacak/yaptırılacak inceleme ve değerlendirme neticesinde söz konusu hasarın dağıtım şebekesinden kaynaklandığının tespit edilmesi gereklidir. Dağıtım şirketi zararın tazminine ilişkin başvurunun yapıldığı tarihinden itibaren 10 (on) iş günü içerisinde; inceleme ve değerlendirme neticesinde başvurunun haklı bulunup bulunmadığını, haklı bulunmuş ise zararın tazmin edilmesine ilişkin olarak yapılacak işlemleri kullanıcıya bildirir. Başvurunun haklı bulunmadığı durumlarda kullanıcıya yapılan bildirimde dayanakları ile birlikte gerekçelere yer verilir</a:t>
            </a:r>
            <a:r>
              <a:rPr lang="tr-TR" sz="1800" dirty="0" smtClean="0"/>
              <a:t>.</a:t>
            </a:r>
            <a:endParaRPr lang="tr-TR" sz="18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44</a:t>
            </a:fld>
            <a:endParaRPr lang="en-US"/>
          </a:p>
        </p:txBody>
      </p:sp>
    </p:spTree>
    <p:extLst>
      <p:ext uri="{BB962C8B-B14F-4D97-AF65-F5344CB8AC3E}">
        <p14:creationId xmlns:p14="http://schemas.microsoft.com/office/powerpoint/2010/main" val="34709747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Kullanıcı cihazlarının hasar görmesi</a:t>
            </a:r>
            <a:endParaRPr lang="tr-TR" dirty="0"/>
          </a:p>
        </p:txBody>
      </p:sp>
      <p:sp>
        <p:nvSpPr>
          <p:cNvPr id="3" name="İçerik Yer Tutucusu 2"/>
          <p:cNvSpPr>
            <a:spLocks noGrp="1"/>
          </p:cNvSpPr>
          <p:nvPr>
            <p:ph idx="1"/>
          </p:nvPr>
        </p:nvSpPr>
        <p:spPr/>
        <p:txBody>
          <a:bodyPr/>
          <a:lstStyle/>
          <a:p>
            <a:pPr marL="0" indent="0">
              <a:buNone/>
            </a:pPr>
            <a:r>
              <a:rPr lang="tr-TR" sz="1800" dirty="0"/>
              <a:t>(3) Dağıtım şirketi teçhizatın tamir işini üstlenebilir ya da teçhizatın tamir masraflarını üstlenerek kullanıcı tarafından tamir ettirilmesini tercih edebilir. Dağıtım şirketi, tamiratı kullanıcıya bırakması durumunda kullanıcıyı anlaşacağı servise/servislere yönlendirebilir. Dağıtım şirketi kullanıcının tamiri yapılan teçhizatta bulunan garanti haklarını koruyacak şekilde hareket etmekle yükümlüdür.</a:t>
            </a:r>
          </a:p>
          <a:p>
            <a:pPr marL="0" indent="0">
              <a:buNone/>
            </a:pPr>
            <a:r>
              <a:rPr lang="tr-TR" sz="1800" dirty="0" smtClean="0"/>
              <a:t>(</a:t>
            </a:r>
            <a:r>
              <a:rPr lang="tr-TR" sz="1800" dirty="0"/>
              <a:t>4) Dağıtım şirketi tarafından yapılacak tamirat, duruma göre teçhizat yerinde iken veya başka bir yere götürülerek, kullanıcının başvurusunun haklı bulunmasından itibaren en geç 10 (on)  iş günü içerisinde gerçekleştirilir. </a:t>
            </a:r>
          </a:p>
          <a:p>
            <a:pPr marL="0" indent="0">
              <a:buNone/>
            </a:pPr>
            <a:r>
              <a:rPr lang="tr-TR" sz="1800" dirty="0"/>
              <a:t>(5) Tamir masrafının karşılanmasının tercih edilmiş olması halinde, kullanıcı tarafından tamir masrafına ilişkin faturanın ibrazından itibaren 3 (üç) iş günü içerisinde, kullanıcının istediği şekilde (nakden, banka/PTT vb. aracılığıyla) ilgili tutar ödenir veya nakden ödeme alabileceği kullanıcıya bildirilir. </a:t>
            </a:r>
          </a:p>
          <a:p>
            <a:endParaRPr lang="tr-TR" sz="18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45</a:t>
            </a:fld>
            <a:endParaRPr lang="en-US"/>
          </a:p>
        </p:txBody>
      </p:sp>
    </p:spTree>
    <p:extLst>
      <p:ext uri="{BB962C8B-B14F-4D97-AF65-F5344CB8AC3E}">
        <p14:creationId xmlns:p14="http://schemas.microsoft.com/office/powerpoint/2010/main" val="277571760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solidFill>
                  <a:srgbClr val="FF0000"/>
                </a:solidFill>
              </a:rPr>
              <a:t>Kullanıcı cihazlarının hasar görmesi</a:t>
            </a:r>
            <a:endParaRPr lang="tr-TR" dirty="0"/>
          </a:p>
        </p:txBody>
      </p:sp>
      <p:sp>
        <p:nvSpPr>
          <p:cNvPr id="3" name="İçerik Yer Tutucusu 2"/>
          <p:cNvSpPr>
            <a:spLocks noGrp="1"/>
          </p:cNvSpPr>
          <p:nvPr>
            <p:ph idx="1"/>
          </p:nvPr>
        </p:nvSpPr>
        <p:spPr/>
        <p:txBody>
          <a:bodyPr/>
          <a:lstStyle/>
          <a:p>
            <a:pPr marL="0" indent="0">
              <a:buNone/>
            </a:pPr>
            <a:r>
              <a:rPr lang="tr-TR" sz="1800" dirty="0"/>
              <a:t>(6) Hasar gören teçhizatın makul gerekçeler ile kısa sürede çalışır hale getirilmesi gerektiği durumlarda; kullanıcının bu yöndeki talebi üzerine,  dağıtım şirketi tarafından inceleme ve değerlendirme hemen sonuçlandırılır ya da dağıtım şirketi tarafından kullanıcıya tamiri gerçekleştirmesine muvafakat ettiği servis/servisler bildirilir. Ortaya çıkan tamir bedeli, değerlendirme süreci neticesinde başvurunun haklı bulunması durumunda dağıtım şirketi tarafından bu madde hükümleri çerçevesinde kullanıcıya ödenir.</a:t>
            </a:r>
          </a:p>
          <a:p>
            <a:pPr marL="0" indent="0">
              <a:buNone/>
            </a:pPr>
            <a:r>
              <a:rPr lang="tr-TR" sz="1800" dirty="0"/>
              <a:t>(7) Hasar gören teçhizatın tamir edilememesi durumunda dağıtım şirketi tarafından tespit edilecek/ettirilecek rayiç bedel veya dağıtım şirketinin uygun görmesi halinde kullanıcının talep ettiği bedel kullanıcıya ödenir. </a:t>
            </a:r>
          </a:p>
          <a:p>
            <a:pPr marL="0" indent="0">
              <a:buNone/>
            </a:pPr>
            <a:r>
              <a:rPr lang="tr-TR" sz="1800" dirty="0"/>
              <a:t>(8) Kullanıcı, zararının tazmini hususunda dağıtım şirketi tarafından yapılan işlemlere ilişkin şikâyetlerini Kuruma iletir.</a:t>
            </a:r>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46</a:t>
            </a:fld>
            <a:endParaRPr lang="en-US"/>
          </a:p>
        </p:txBody>
      </p:sp>
    </p:spTree>
    <p:extLst>
      <p:ext uri="{BB962C8B-B14F-4D97-AF65-F5344CB8AC3E}">
        <p14:creationId xmlns:p14="http://schemas.microsoft.com/office/powerpoint/2010/main" val="70032175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t>
            </a:r>
            <a:endParaRPr lang="tr-TR" dirty="0"/>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dirty="0"/>
          </a:p>
          <a:p>
            <a:pPr marL="0" indent="0" algn="ctr">
              <a:buNone/>
            </a:pPr>
            <a:r>
              <a:rPr lang="tr-TR" sz="3600" dirty="0" smtClean="0"/>
              <a:t>Teşekkürler!</a:t>
            </a:r>
            <a:endParaRPr lang="tr-TR" sz="36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47</a:t>
            </a:fld>
            <a:endParaRPr lang="en-US"/>
          </a:p>
        </p:txBody>
      </p:sp>
    </p:spTree>
    <p:extLst>
      <p:ext uri="{BB962C8B-B14F-4D97-AF65-F5344CB8AC3E}">
        <p14:creationId xmlns:p14="http://schemas.microsoft.com/office/powerpoint/2010/main" val="3376948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19672" y="177642"/>
            <a:ext cx="7524328" cy="437935"/>
          </a:xfrm>
        </p:spPr>
        <p:txBody>
          <a:bodyPr/>
          <a:lstStyle/>
          <a:p>
            <a:r>
              <a:rPr lang="tr-TR" dirty="0" smtClean="0">
                <a:solidFill>
                  <a:srgbClr val="FF0000"/>
                </a:solidFill>
              </a:rPr>
              <a:t>Veri </a:t>
            </a:r>
            <a:r>
              <a:rPr lang="tr-TR" dirty="0">
                <a:solidFill>
                  <a:srgbClr val="FF0000"/>
                </a:solidFill>
              </a:rPr>
              <a:t>t</a:t>
            </a:r>
            <a:r>
              <a:rPr lang="tr-TR" dirty="0" smtClean="0">
                <a:solidFill>
                  <a:srgbClr val="FF0000"/>
                </a:solidFill>
              </a:rPr>
              <a:t>oplama </a:t>
            </a:r>
            <a:r>
              <a:rPr lang="tr-TR" dirty="0">
                <a:solidFill>
                  <a:srgbClr val="FF0000"/>
                </a:solidFill>
              </a:rPr>
              <a:t>a</a:t>
            </a:r>
            <a:r>
              <a:rPr lang="tr-TR" dirty="0" smtClean="0">
                <a:solidFill>
                  <a:srgbClr val="FF0000"/>
                </a:solidFill>
              </a:rPr>
              <a:t>şamaları</a:t>
            </a:r>
            <a:endParaRPr lang="tr-TR" dirty="0"/>
          </a:p>
        </p:txBody>
      </p:sp>
      <p:sp>
        <p:nvSpPr>
          <p:cNvPr id="3" name="İçerik Yer Tutucusu 2"/>
          <p:cNvSpPr>
            <a:spLocks noGrp="1"/>
          </p:cNvSpPr>
          <p:nvPr>
            <p:ph idx="1"/>
          </p:nvPr>
        </p:nvSpPr>
        <p:spPr/>
        <p:txBody>
          <a:bodyPr/>
          <a:lstStyle/>
          <a:p>
            <a:r>
              <a:rPr lang="tr-TR" dirty="0"/>
              <a:t>Kesinti kaydı (gerekli bilgilerle birlikte)</a:t>
            </a:r>
          </a:p>
          <a:p>
            <a:pPr marL="0" indent="0">
              <a:buNone/>
            </a:pPr>
            <a:endParaRPr lang="tr-TR" dirty="0"/>
          </a:p>
          <a:p>
            <a:r>
              <a:rPr lang="tr-TR" dirty="0"/>
              <a:t>Kalite göstergelerinin hesaplanması</a:t>
            </a:r>
          </a:p>
          <a:p>
            <a:pPr marL="0" indent="0">
              <a:buNone/>
            </a:pPr>
            <a:endParaRPr lang="tr-TR" dirty="0"/>
          </a:p>
          <a:p>
            <a:r>
              <a:rPr lang="tr-TR" dirty="0"/>
              <a:t>Raporlama</a:t>
            </a:r>
          </a:p>
          <a:p>
            <a:pPr marL="0" indent="0">
              <a:buNone/>
            </a:pPr>
            <a:endParaRPr lang="tr-TR" dirty="0"/>
          </a:p>
          <a:p>
            <a:r>
              <a:rPr lang="tr-TR" dirty="0"/>
              <a:t>Doğrulama (Verilerin ve Kayıt Sistemlerinin Güvenliği ve Güvenilirliği, Denetim vb.)</a:t>
            </a:r>
          </a:p>
          <a:p>
            <a:endParaRPr lang="tr-TR"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5</a:t>
            </a:fld>
            <a:endParaRPr lang="en-US"/>
          </a:p>
        </p:txBody>
      </p:sp>
    </p:spTree>
    <p:extLst>
      <p:ext uri="{BB962C8B-B14F-4D97-AF65-F5344CB8AC3E}">
        <p14:creationId xmlns:p14="http://schemas.microsoft.com/office/powerpoint/2010/main" val="11601846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77642"/>
            <a:ext cx="8350696" cy="437935"/>
          </a:xfrm>
        </p:spPr>
        <p:txBody>
          <a:bodyPr>
            <a:normAutofit fontScale="90000"/>
          </a:bodyPr>
          <a:lstStyle/>
          <a:p>
            <a:r>
              <a:rPr lang="tr-TR" dirty="0" smtClean="0">
                <a:solidFill>
                  <a:srgbClr val="FF0000"/>
                </a:solidFill>
              </a:rPr>
              <a:t>Kesinti sebepleri</a:t>
            </a:r>
            <a:endParaRPr lang="tr-TR" dirty="0">
              <a:solidFill>
                <a:srgbClr val="FF0000"/>
              </a:solidFill>
            </a:endParaRPr>
          </a:p>
        </p:txBody>
      </p:sp>
      <p:sp>
        <p:nvSpPr>
          <p:cNvPr id="3" name="2 İçerik Yer Tutucusu"/>
          <p:cNvSpPr>
            <a:spLocks noGrp="1"/>
          </p:cNvSpPr>
          <p:nvPr>
            <p:ph idx="1"/>
          </p:nvPr>
        </p:nvSpPr>
        <p:spPr/>
        <p:txBody>
          <a:bodyPr>
            <a:normAutofit/>
          </a:bodyPr>
          <a:lstStyle/>
          <a:p>
            <a:pPr algn="just"/>
            <a:r>
              <a:rPr lang="tr-TR" dirty="0"/>
              <a:t>Ekipman arızası (yıpranma, bakımsızlık, teknik parametrelere uygun tesis edilmeme, hatalı imalat gibi)</a:t>
            </a:r>
          </a:p>
          <a:p>
            <a:pPr algn="just"/>
            <a:r>
              <a:rPr lang="tr-TR" dirty="0"/>
              <a:t>Meteorolojik nedenler (yıldırım, kar, buz, fırtına gibi)</a:t>
            </a:r>
          </a:p>
          <a:p>
            <a:pPr algn="just"/>
            <a:r>
              <a:rPr lang="tr-TR" dirty="0"/>
              <a:t>Çevresel nedenler (ağaçlar, hayvanlar gibi)</a:t>
            </a:r>
          </a:p>
          <a:p>
            <a:pPr algn="just"/>
            <a:r>
              <a:rPr lang="tr-TR" dirty="0"/>
              <a:t>Üçüncü taraf müdahalesi (kaza, müşteri müdahalesi gibi)</a:t>
            </a:r>
          </a:p>
          <a:p>
            <a:pPr>
              <a:buNone/>
            </a:pPr>
            <a:endParaRPr lang="tr-TR" dirty="0"/>
          </a:p>
        </p:txBody>
      </p:sp>
    </p:spTree>
    <p:extLst>
      <p:ext uri="{BB962C8B-B14F-4D97-AF65-F5344CB8AC3E}">
        <p14:creationId xmlns:p14="http://schemas.microsoft.com/office/powerpoint/2010/main" val="405822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Ödül/Ceza mekanizması</a:t>
            </a:r>
            <a:endParaRPr lang="tr-TR" dirty="0">
              <a:solidFill>
                <a:srgbClr val="FF0000"/>
              </a:solidFill>
            </a:endParaRPr>
          </a:p>
        </p:txBody>
      </p:sp>
      <p:sp>
        <p:nvSpPr>
          <p:cNvPr id="3" name="İçerik Yer Tutucusu 2"/>
          <p:cNvSpPr>
            <a:spLocks noGrp="1"/>
          </p:cNvSpPr>
          <p:nvPr>
            <p:ph idx="1"/>
          </p:nvPr>
        </p:nvSpPr>
        <p:spPr/>
        <p:txBody>
          <a:bodyPr/>
          <a:lstStyle/>
          <a:p>
            <a:r>
              <a:rPr lang="tr-TR" dirty="0"/>
              <a:t>Norveç, 2001</a:t>
            </a:r>
          </a:p>
          <a:p>
            <a:r>
              <a:rPr lang="tr-TR" dirty="0"/>
              <a:t>Büyük Britanya ve İrlanda, 2002</a:t>
            </a:r>
            <a:endParaRPr lang="en-US" dirty="0"/>
          </a:p>
          <a:p>
            <a:r>
              <a:rPr lang="tr-TR" dirty="0"/>
              <a:t>Macaristan, İsveç, 2003</a:t>
            </a:r>
          </a:p>
          <a:p>
            <a:r>
              <a:rPr lang="tr-TR" dirty="0"/>
              <a:t>Portekiz, 2004</a:t>
            </a:r>
          </a:p>
          <a:p>
            <a:r>
              <a:rPr lang="tr-TR" dirty="0"/>
              <a:t>Estonya, 2006</a:t>
            </a:r>
          </a:p>
          <a:p>
            <a:r>
              <a:rPr lang="tr-TR" dirty="0"/>
              <a:t>Hollanda, 2007</a:t>
            </a:r>
          </a:p>
          <a:p>
            <a:pPr marL="0" indent="0">
              <a:buNone/>
            </a:pPr>
            <a:endParaRPr lang="tr-TR"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7</a:t>
            </a:fld>
            <a:endParaRPr lang="en-US"/>
          </a:p>
        </p:txBody>
      </p:sp>
    </p:spTree>
    <p:extLst>
      <p:ext uri="{BB962C8B-B14F-4D97-AF65-F5344CB8AC3E}">
        <p14:creationId xmlns:p14="http://schemas.microsoft.com/office/powerpoint/2010/main" val="23903894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Ödül/Ceza mekanizması</a:t>
            </a:r>
            <a:endParaRPr lang="tr-TR" dirty="0">
              <a:solidFill>
                <a:srgbClr val="FF0000"/>
              </a:solidFill>
            </a:endParaRPr>
          </a:p>
        </p:txBody>
      </p:sp>
      <p:sp>
        <p:nvSpPr>
          <p:cNvPr id="3" name="İçerik Yer Tutucusu 2"/>
          <p:cNvSpPr>
            <a:spLocks noGrp="1"/>
          </p:cNvSpPr>
          <p:nvPr>
            <p:ph idx="1"/>
          </p:nvPr>
        </p:nvSpPr>
        <p:spPr>
          <a:xfrm>
            <a:off x="457200" y="947420"/>
            <a:ext cx="8229600" cy="4237479"/>
          </a:xfrm>
        </p:spPr>
        <p:txBody>
          <a:bodyPr/>
          <a:lstStyle/>
          <a:p>
            <a:r>
              <a:rPr lang="tr-TR" dirty="0" smtClean="0"/>
              <a:t>Danimarka</a:t>
            </a:r>
            <a:r>
              <a:rPr lang="tr-TR" dirty="0"/>
              <a:t>, Finlandiya, 2008</a:t>
            </a:r>
          </a:p>
          <a:p>
            <a:r>
              <a:rPr lang="tr-TR" dirty="0"/>
              <a:t>Fransa, 2009</a:t>
            </a:r>
          </a:p>
          <a:p>
            <a:pPr algn="just"/>
            <a:r>
              <a:rPr lang="tr-TR" dirty="0"/>
              <a:t>Teşvike esas olan hedef değerler ve </a:t>
            </a:r>
            <a:r>
              <a:rPr lang="tr-TR" dirty="0" err="1"/>
              <a:t>formülasyonlar</a:t>
            </a:r>
            <a:r>
              <a:rPr lang="tr-TR" dirty="0"/>
              <a:t> ülkeden ülkeye değişmektedir. </a:t>
            </a:r>
          </a:p>
          <a:p>
            <a:pPr algn="just"/>
            <a:r>
              <a:rPr lang="tr-TR" dirty="0"/>
              <a:t>Avusturya, Çek Cumhuriyeti, Almanya, Yunanistan, Lüksemburg ve Romanya’nın ödül/ceza mekanizması kullanmayı planladığını fakat henüz başlamadığını bildirmektedir</a:t>
            </a:r>
            <a:r>
              <a:rPr lang="tr-TR" dirty="0" smtClean="0"/>
              <a:t>.</a:t>
            </a:r>
          </a:p>
          <a:p>
            <a:pPr marL="0" indent="0" algn="just">
              <a:buNone/>
            </a:pPr>
            <a:r>
              <a:rPr lang="tr-TR" sz="1200" dirty="0" smtClean="0"/>
              <a:t>* Kaynak</a:t>
            </a:r>
            <a:r>
              <a:rPr lang="tr-TR" sz="1200" dirty="0"/>
              <a:t>: Avrupa Enerji Düzenleyicileri Birliğinin (</a:t>
            </a:r>
            <a:r>
              <a:rPr lang="en-US" sz="1200" dirty="0"/>
              <a:t>CEER-</a:t>
            </a:r>
            <a:r>
              <a:rPr lang="en-US" sz="1200" dirty="0" err="1"/>
              <a:t>Comission</a:t>
            </a:r>
            <a:r>
              <a:rPr lang="en-US" sz="1200" dirty="0"/>
              <a:t> of European Energy Regulators</a:t>
            </a:r>
            <a:r>
              <a:rPr lang="tr-TR" sz="1200" dirty="0"/>
              <a:t>) 5. </a:t>
            </a:r>
            <a:r>
              <a:rPr lang="tr-TR" sz="1200" dirty="0" smtClean="0"/>
              <a:t>Elektrik Arz </a:t>
            </a:r>
            <a:r>
              <a:rPr lang="tr-TR" sz="1200" dirty="0"/>
              <a:t>Kalitesi Benchmarking Raporu (2011)</a:t>
            </a:r>
            <a:endParaRPr lang="en-US" sz="1200" dirty="0"/>
          </a:p>
          <a:p>
            <a:pPr algn="just"/>
            <a:endParaRPr lang="tr-TR" dirty="0"/>
          </a:p>
          <a:p>
            <a:pPr marL="0" indent="0" algn="just">
              <a:buNone/>
            </a:pPr>
            <a:endParaRPr lang="tr-TR" dirty="0"/>
          </a:p>
          <a:p>
            <a:endParaRPr lang="tr-TR"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8</a:t>
            </a:fld>
            <a:endParaRPr lang="en-US"/>
          </a:p>
        </p:txBody>
      </p:sp>
    </p:spTree>
    <p:extLst>
      <p:ext uri="{BB962C8B-B14F-4D97-AF65-F5344CB8AC3E}">
        <p14:creationId xmlns:p14="http://schemas.microsoft.com/office/powerpoint/2010/main" val="11495825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Ödül/Ceza mekanizması</a:t>
            </a:r>
            <a:endParaRPr lang="tr-TR" dirty="0">
              <a:solidFill>
                <a:srgbClr val="FF0000"/>
              </a:solidFill>
            </a:endParaRPr>
          </a:p>
        </p:txBody>
      </p:sp>
      <p:sp>
        <p:nvSpPr>
          <p:cNvPr id="3" name="İçerik Yer Tutucusu 2"/>
          <p:cNvSpPr>
            <a:spLocks noGrp="1"/>
          </p:cNvSpPr>
          <p:nvPr>
            <p:ph idx="1"/>
          </p:nvPr>
        </p:nvSpPr>
        <p:spPr>
          <a:xfrm>
            <a:off x="457200" y="947420"/>
            <a:ext cx="8229600" cy="4237479"/>
          </a:xfrm>
        </p:spPr>
        <p:txBody>
          <a:bodyPr/>
          <a:lstStyle/>
          <a:p>
            <a:pPr algn="just"/>
            <a:r>
              <a:rPr lang="tr-TR" sz="2200" dirty="0"/>
              <a:t>Kalite faktörü, kalite göstergelerine ilişkin olarak belirlenecek hedef değerler ile gerçekleşmeler arasındaki farkın dağıtım sistemi gelir tavanına etkisini belirleyen yüzdesel değerdir.</a:t>
            </a:r>
          </a:p>
          <a:p>
            <a:pPr algn="just"/>
            <a:r>
              <a:rPr lang="tr-TR" sz="2200" dirty="0"/>
              <a:t>Kalite faktörünün belirlenmesine esas olacak kalite göstergelerinin gerçeğe uygun şekilde hesaplanabiliyor olması gerekmektedir. </a:t>
            </a:r>
          </a:p>
          <a:p>
            <a:pPr algn="just"/>
            <a:r>
              <a:rPr lang="tr-TR" sz="2200" dirty="0"/>
              <a:t>Bunun için, hesaplamaya dahil edilecek bütün kesintilerin kaydedilebilmesi, her bir kesinti için etkilenen kullanıcı sayısının ve sürelerin doğru şekilde kayda alınıyor olması ve sonuçta elde edilen bütün verilerin Kurum’a raporlanıyor olması şarttır.</a:t>
            </a:r>
          </a:p>
          <a:p>
            <a:pPr algn="just"/>
            <a:endParaRPr lang="tr-TR" sz="2200" dirty="0"/>
          </a:p>
          <a:p>
            <a:pPr marL="0" indent="0" algn="just">
              <a:buNone/>
            </a:pPr>
            <a:endParaRPr lang="tr-TR" sz="2200" dirty="0"/>
          </a:p>
          <a:p>
            <a:endParaRPr lang="tr-TR" sz="2200" dirty="0"/>
          </a:p>
        </p:txBody>
      </p:sp>
      <p:sp>
        <p:nvSpPr>
          <p:cNvPr id="4" name="Veri Yer Tutucusu 3"/>
          <p:cNvSpPr>
            <a:spLocks noGrp="1"/>
          </p:cNvSpPr>
          <p:nvPr>
            <p:ph type="dt" sz="half" idx="10"/>
          </p:nvPr>
        </p:nvSpPr>
        <p:spPr/>
        <p:txBody>
          <a:bodyPr/>
          <a:lstStyle/>
          <a:p>
            <a:pPr>
              <a:defRPr/>
            </a:pPr>
            <a:r>
              <a:rPr lang="tr-TR" smtClean="0"/>
              <a:t>15/11/2011</a:t>
            </a:r>
            <a:endParaRPr lang="en-US"/>
          </a:p>
        </p:txBody>
      </p:sp>
      <p:sp>
        <p:nvSpPr>
          <p:cNvPr id="5" name="Altbilgi Yer Tutucusu 4"/>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Slayt Numarası Yer Tutucusu 5"/>
          <p:cNvSpPr>
            <a:spLocks noGrp="1"/>
          </p:cNvSpPr>
          <p:nvPr>
            <p:ph type="sldNum" sz="quarter" idx="12"/>
          </p:nvPr>
        </p:nvSpPr>
        <p:spPr/>
        <p:txBody>
          <a:bodyPr/>
          <a:lstStyle/>
          <a:p>
            <a:pPr>
              <a:defRPr/>
            </a:pPr>
            <a:fld id="{E9A1CB4E-C645-424B-8635-A5D29C7B86B6}" type="slidenum">
              <a:rPr lang="en-US" smtClean="0"/>
              <a:pPr>
                <a:defRPr/>
              </a:pPr>
              <a:t>9</a:t>
            </a:fld>
            <a:endParaRPr lang="en-US"/>
          </a:p>
        </p:txBody>
      </p:sp>
    </p:spTree>
    <p:extLst>
      <p:ext uri="{BB962C8B-B14F-4D97-AF65-F5344CB8AC3E}">
        <p14:creationId xmlns:p14="http://schemas.microsoft.com/office/powerpoint/2010/main" val="3535947264"/>
      </p:ext>
    </p:extLst>
  </p:cSld>
  <p:clrMapOvr>
    <a:masterClrMapping/>
  </p:clrMapOvr>
  <p:timing>
    <p:tnLst>
      <p:par>
        <p:cTn id="1" dur="indefinite" restart="never" nodeType="tmRoot"/>
      </p:par>
    </p:tnLst>
  </p:timing>
</p:sld>
</file>

<file path=ppt/theme/theme1.xml><?xml version="1.0" encoding="utf-8"?>
<a:theme xmlns:a="http://schemas.openxmlformats.org/drawingml/2006/main" name="cdb2004215l">
  <a:themeElements>
    <a:clrScheme name="cdb2004215l 3">
      <a:dk1>
        <a:srgbClr val="000000"/>
      </a:dk1>
      <a:lt1>
        <a:srgbClr val="FFFFFF"/>
      </a:lt1>
      <a:dk2>
        <a:srgbClr val="0F4D5B"/>
      </a:dk2>
      <a:lt2>
        <a:srgbClr val="969696"/>
      </a:lt2>
      <a:accent1>
        <a:srgbClr val="1B7D6A"/>
      </a:accent1>
      <a:accent2>
        <a:srgbClr val="CBBA3B"/>
      </a:accent2>
      <a:accent3>
        <a:srgbClr val="FFFFFF"/>
      </a:accent3>
      <a:accent4>
        <a:srgbClr val="000000"/>
      </a:accent4>
      <a:accent5>
        <a:srgbClr val="ABBFB9"/>
      </a:accent5>
      <a:accent6>
        <a:srgbClr val="B8A835"/>
      </a:accent6>
      <a:hlink>
        <a:srgbClr val="3790D3"/>
      </a:hlink>
      <a:folHlink>
        <a:srgbClr val="BD6A1F"/>
      </a:folHlink>
    </a:clrScheme>
    <a:fontScheme name="cdb2004215l">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db2004215l 1">
        <a:dk1>
          <a:srgbClr val="000000"/>
        </a:dk1>
        <a:lt1>
          <a:srgbClr val="FFFFFF"/>
        </a:lt1>
        <a:dk2>
          <a:srgbClr val="351155"/>
        </a:dk2>
        <a:lt2>
          <a:srgbClr val="969696"/>
        </a:lt2>
        <a:accent1>
          <a:srgbClr val="7053CB"/>
        </a:accent1>
        <a:accent2>
          <a:srgbClr val="3282BE"/>
        </a:accent2>
        <a:accent3>
          <a:srgbClr val="FFFFFF"/>
        </a:accent3>
        <a:accent4>
          <a:srgbClr val="000000"/>
        </a:accent4>
        <a:accent5>
          <a:srgbClr val="BBB3E2"/>
        </a:accent5>
        <a:accent6>
          <a:srgbClr val="2C75AC"/>
        </a:accent6>
        <a:hlink>
          <a:srgbClr val="D17FB6"/>
        </a:hlink>
        <a:folHlink>
          <a:srgbClr val="E3981D"/>
        </a:folHlink>
      </a:clrScheme>
      <a:clrMap bg1="lt1" tx1="dk1" bg2="lt2" tx2="dk2" accent1="accent1" accent2="accent2" accent3="accent3" accent4="accent4" accent5="accent5" accent6="accent6" hlink="hlink" folHlink="folHlink"/>
    </a:extraClrScheme>
    <a:extraClrScheme>
      <a:clrScheme name="cdb2004215l 2">
        <a:dk1>
          <a:srgbClr val="000000"/>
        </a:dk1>
        <a:lt1>
          <a:srgbClr val="FFFFFF"/>
        </a:lt1>
        <a:dk2>
          <a:srgbClr val="1129A1"/>
        </a:dk2>
        <a:lt2>
          <a:srgbClr val="969696"/>
        </a:lt2>
        <a:accent1>
          <a:srgbClr val="4987E3"/>
        </a:accent1>
        <a:accent2>
          <a:srgbClr val="40C3EC"/>
        </a:accent2>
        <a:accent3>
          <a:srgbClr val="FFFFFF"/>
        </a:accent3>
        <a:accent4>
          <a:srgbClr val="000000"/>
        </a:accent4>
        <a:accent5>
          <a:srgbClr val="B1C3EF"/>
        </a:accent5>
        <a:accent6>
          <a:srgbClr val="39B0D6"/>
        </a:accent6>
        <a:hlink>
          <a:srgbClr val="36A1B6"/>
        </a:hlink>
        <a:folHlink>
          <a:srgbClr val="9CC769"/>
        </a:folHlink>
      </a:clrScheme>
      <a:clrMap bg1="lt1" tx1="dk1" bg2="lt2" tx2="dk2" accent1="accent1" accent2="accent2" accent3="accent3" accent4="accent4" accent5="accent5" accent6="accent6" hlink="hlink" folHlink="folHlink"/>
    </a:extraClrScheme>
    <a:extraClrScheme>
      <a:clrScheme name="cdb2004215l 3">
        <a:dk1>
          <a:srgbClr val="000000"/>
        </a:dk1>
        <a:lt1>
          <a:srgbClr val="FFFFFF"/>
        </a:lt1>
        <a:dk2>
          <a:srgbClr val="0F4D5B"/>
        </a:dk2>
        <a:lt2>
          <a:srgbClr val="969696"/>
        </a:lt2>
        <a:accent1>
          <a:srgbClr val="1B7D6A"/>
        </a:accent1>
        <a:accent2>
          <a:srgbClr val="CBBA3B"/>
        </a:accent2>
        <a:accent3>
          <a:srgbClr val="FFFFFF"/>
        </a:accent3>
        <a:accent4>
          <a:srgbClr val="000000"/>
        </a:accent4>
        <a:accent5>
          <a:srgbClr val="ABBFB9"/>
        </a:accent5>
        <a:accent6>
          <a:srgbClr val="B8A835"/>
        </a:accent6>
        <a:hlink>
          <a:srgbClr val="3790D3"/>
        </a:hlink>
        <a:folHlink>
          <a:srgbClr val="BD6A1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1586</TotalTime>
  <Words>4049</Words>
  <Application>Microsoft Office PowerPoint</Application>
  <PresentationFormat>Özel</PresentationFormat>
  <Paragraphs>635</Paragraphs>
  <Slides>47</Slides>
  <Notes>3</Notes>
  <HiddenSlides>0</HiddenSlides>
  <MMClips>0</MMClips>
  <ScaleCrop>false</ScaleCrop>
  <HeadingPairs>
    <vt:vector size="4" baseType="variant">
      <vt:variant>
        <vt:lpstr>Tema</vt:lpstr>
      </vt:variant>
      <vt:variant>
        <vt:i4>1</vt:i4>
      </vt:variant>
      <vt:variant>
        <vt:lpstr>Slayt Başlıkları</vt:lpstr>
      </vt:variant>
      <vt:variant>
        <vt:i4>47</vt:i4>
      </vt:variant>
    </vt:vector>
  </HeadingPairs>
  <TitlesOfParts>
    <vt:vector size="48" baseType="lpstr">
      <vt:lpstr>cdb2004215l</vt:lpstr>
      <vt:lpstr>PowerPoint Sunusu</vt:lpstr>
      <vt:lpstr>Kalite düzenlemesi</vt:lpstr>
      <vt:lpstr>I- TEDARİK SÜREKLİLİĞİ</vt:lpstr>
      <vt:lpstr>Düzenleme</vt:lpstr>
      <vt:lpstr>Veri toplama aşamaları</vt:lpstr>
      <vt:lpstr>Kesinti sebepleri</vt:lpstr>
      <vt:lpstr>Ödül/Ceza mekanizması</vt:lpstr>
      <vt:lpstr>Ödül/Ceza mekanizması</vt:lpstr>
      <vt:lpstr>Ödül/Ceza mekanizması</vt:lpstr>
      <vt:lpstr>Ödül/Ceza mekanizması</vt:lpstr>
      <vt:lpstr>Kullanıcıya ödenecek tazminatlar</vt:lpstr>
      <vt:lpstr>Kullanıcıya ödenecek tazminatlar</vt:lpstr>
      <vt:lpstr>Kullanıcıya ödenecek tazminatlar</vt:lpstr>
      <vt:lpstr>Kullanıcıya ödenecek tazminatlar</vt:lpstr>
      <vt:lpstr>Kullanıcıya ödenecek tazminatlar</vt:lpstr>
      <vt:lpstr>Kullanıcıya ödenecek tazminatlar</vt:lpstr>
      <vt:lpstr>Kullanıcıya ödenecek tazminatlar</vt:lpstr>
      <vt:lpstr>Tablo 9: Eşik kesinti süre ve sayıları</vt:lpstr>
      <vt:lpstr>Kullanıcı tarafından kayıt cihazı tesis ettirilmesi</vt:lpstr>
      <vt:lpstr>Tedarik sürekliliği: Öngörülen süreç</vt:lpstr>
      <vt:lpstr>Sistemler arası ilişkiler</vt:lpstr>
      <vt:lpstr>Tazminat ödemelerine ilişkin süreç</vt:lpstr>
      <vt:lpstr>Hizmet kalitesi sorumluluğu</vt:lpstr>
      <vt:lpstr>Bildirim</vt:lpstr>
      <vt:lpstr>Tedarik sürekliliği göstergeler</vt:lpstr>
      <vt:lpstr>Tedarik sürekliliği göstergeler</vt:lpstr>
      <vt:lpstr>Aylık-yıllık raporlama</vt:lpstr>
      <vt:lpstr>II- TİCARİ KALİTE</vt:lpstr>
      <vt:lpstr>Tazminat ödemeleri</vt:lpstr>
      <vt:lpstr>Dağıtım şirketi Tablo-6/A</vt:lpstr>
      <vt:lpstr>Tablo 6/A</vt:lpstr>
      <vt:lpstr>Tablo 6/A</vt:lpstr>
      <vt:lpstr>Tablo 6/A</vt:lpstr>
      <vt:lpstr>Tablo 6/C</vt:lpstr>
      <vt:lpstr>Tablo 7 Ticari kaliteye ilişkin gerçekleşmeler</vt:lpstr>
      <vt:lpstr>Tablo 8 Ticari kalite göstergeleri özeti: Dağıtım şirketi</vt:lpstr>
      <vt:lpstr>Tablo 8 (Ortak)</vt:lpstr>
      <vt:lpstr>Aylık-yıllık raporlama ve işlemler</vt:lpstr>
      <vt:lpstr>III-TEKNİK KALİTE</vt:lpstr>
      <vt:lpstr>Ölçüm talebi</vt:lpstr>
      <vt:lpstr>Cihazlar</vt:lpstr>
      <vt:lpstr>Cihazlara ilişkin süreç</vt:lpstr>
      <vt:lpstr>Kurulum ve raporlama</vt:lpstr>
      <vt:lpstr>Kullanıcı cihazlarının hasar görmesi</vt:lpstr>
      <vt:lpstr>Kullanıcı cihazlarının hasar görmesi</vt:lpstr>
      <vt:lpstr>Kullanıcı cihazlarının hasar görmesi</vt:lpstr>
      <vt:lpstr>+-+++++--</vt:lpstr>
    </vt:vector>
  </TitlesOfParts>
  <Company>EPDK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TURKISH ELECTRICITY MARKET</dc:title>
  <dc:creator>fkolmek</dc:creator>
  <cp:lastModifiedBy>Hasim</cp:lastModifiedBy>
  <cp:revision>280</cp:revision>
  <dcterms:created xsi:type="dcterms:W3CDTF">2011-02-20T17:45:57Z</dcterms:created>
  <dcterms:modified xsi:type="dcterms:W3CDTF">2013-04-05T11:02:04Z</dcterms:modified>
</cp:coreProperties>
</file>