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8"/>
  </p:notesMasterIdLst>
  <p:handoutMasterIdLst>
    <p:handoutMasterId r:id="rId19"/>
  </p:handoutMasterIdLst>
  <p:sldIdLst>
    <p:sldId id="256" r:id="rId2"/>
    <p:sldId id="257" r:id="rId3"/>
    <p:sldId id="258" r:id="rId4"/>
    <p:sldId id="259" r:id="rId5"/>
    <p:sldId id="278" r:id="rId6"/>
    <p:sldId id="262" r:id="rId7"/>
    <p:sldId id="265" r:id="rId8"/>
    <p:sldId id="266" r:id="rId9"/>
    <p:sldId id="267" r:id="rId10"/>
    <p:sldId id="268" r:id="rId11"/>
    <p:sldId id="269" r:id="rId12"/>
    <p:sldId id="279" r:id="rId13"/>
    <p:sldId id="270" r:id="rId14"/>
    <p:sldId id="272" r:id="rId15"/>
    <p:sldId id="276" r:id="rId16"/>
    <p:sldId id="274" r:id="rId17"/>
  </p:sldIdLst>
  <p:sldSz cx="9144000" cy="5329238"/>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7" autoAdjust="0"/>
  </p:normalViewPr>
  <p:slideViewPr>
    <p:cSldViewPr>
      <p:cViewPr varScale="1">
        <p:scale>
          <a:sx n="84" d="100"/>
          <a:sy n="84" d="100"/>
        </p:scale>
        <p:origin x="-96" y="-180"/>
      </p:cViewPr>
      <p:guideLst>
        <p:guide orient="horz" pos="1679"/>
        <p:guide pos="2880"/>
      </p:guideLst>
    </p:cSldViewPr>
  </p:slideViewPr>
  <p:outlineViewPr>
    <p:cViewPr>
      <p:scale>
        <a:sx n="33" d="100"/>
        <a:sy n="33" d="100"/>
      </p:scale>
      <p:origin x="0" y="8274"/>
    </p:cViewPr>
  </p:outlineViewPr>
  <p:notesTextViewPr>
    <p:cViewPr>
      <p:scale>
        <a:sx n="100" d="100"/>
        <a:sy n="100" d="100"/>
      </p:scale>
      <p:origin x="0" y="0"/>
    </p:cViewPr>
  </p:notesText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102AB7B-75AA-4F8D-8045-3912D16E2CF8}" type="datetimeFigureOut">
              <a:rPr lang="tr-TR" smtClean="0"/>
              <a:t>26.11.2011</a:t>
            </a:fld>
            <a:endParaRPr lang="tr-T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75A43FF-0C48-4CB9-A74C-1B2849028407}" type="slidenum">
              <a:rPr lang="tr-TR" smtClean="0"/>
              <a:t>‹#›</a:t>
            </a:fld>
            <a:endParaRPr lang="tr-TR"/>
          </a:p>
        </p:txBody>
      </p:sp>
    </p:spTree>
    <p:extLst>
      <p:ext uri="{BB962C8B-B14F-4D97-AF65-F5344CB8AC3E}">
        <p14:creationId xmlns:p14="http://schemas.microsoft.com/office/powerpoint/2010/main" val="2348962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9F830F-41D5-452C-8F9D-564550314762}" type="datetimeFigureOut">
              <a:rPr lang="tr-TR" smtClean="0"/>
              <a:pPr/>
              <a:t>26.11.2011</a:t>
            </a:fld>
            <a:endParaRPr lang="tr-TR"/>
          </a:p>
        </p:txBody>
      </p:sp>
      <p:sp>
        <p:nvSpPr>
          <p:cNvPr id="4" name="3 Slayt Görüntüsü Yer Tutucusu"/>
          <p:cNvSpPr>
            <a:spLocks noGrp="1" noRot="1" noChangeAspect="1"/>
          </p:cNvSpPr>
          <p:nvPr>
            <p:ph type="sldImg" idx="2"/>
          </p:nvPr>
        </p:nvSpPr>
        <p:spPr>
          <a:xfrm>
            <a:off x="487363" y="685800"/>
            <a:ext cx="5883275"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98BF2A-A3A0-42AF-AF19-EAF34A356E64}" type="slidenum">
              <a:rPr lang="tr-TR" smtClean="0"/>
              <a:pPr/>
              <a:t>‹#›</a:t>
            </a:fld>
            <a:endParaRPr lang="tr-TR"/>
          </a:p>
        </p:txBody>
      </p:sp>
    </p:spTree>
    <p:extLst>
      <p:ext uri="{BB962C8B-B14F-4D97-AF65-F5344CB8AC3E}">
        <p14:creationId xmlns:p14="http://schemas.microsoft.com/office/powerpoint/2010/main" val="449978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3" name="22 Dikdörtgen"/>
          <p:cNvSpPr/>
          <p:nvPr/>
        </p:nvSpPr>
        <p:spPr>
          <a:xfrm flipV="1">
            <a:off x="5410183" y="2960688"/>
            <a:ext cx="3733819" cy="7078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Dikdörtgen"/>
          <p:cNvSpPr/>
          <p:nvPr/>
        </p:nvSpPr>
        <p:spPr>
          <a:xfrm flipV="1">
            <a:off x="5410201" y="3028302"/>
            <a:ext cx="3733801" cy="149219"/>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Dikdörtgen"/>
          <p:cNvSpPr/>
          <p:nvPr/>
        </p:nvSpPr>
        <p:spPr>
          <a:xfrm flipV="1">
            <a:off x="5410201" y="3197828"/>
            <a:ext cx="3733801" cy="7106"/>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Dikdörtgen"/>
          <p:cNvSpPr/>
          <p:nvPr/>
        </p:nvSpPr>
        <p:spPr>
          <a:xfrm flipV="1">
            <a:off x="5410200" y="3236089"/>
            <a:ext cx="1965960" cy="14211"/>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Dikdörtgen"/>
          <p:cNvSpPr/>
          <p:nvPr/>
        </p:nvSpPr>
        <p:spPr>
          <a:xfrm flipV="1">
            <a:off x="5410200" y="3263418"/>
            <a:ext cx="1965960" cy="7106"/>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Yuvarlatılmış Dikdörtgen"/>
          <p:cNvSpPr/>
          <p:nvPr/>
        </p:nvSpPr>
        <p:spPr bwMode="white">
          <a:xfrm>
            <a:off x="5410200" y="3079115"/>
            <a:ext cx="3063240" cy="21317"/>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Yuvarlatılmış Dikdörtgen"/>
          <p:cNvSpPr/>
          <p:nvPr/>
        </p:nvSpPr>
        <p:spPr bwMode="white">
          <a:xfrm>
            <a:off x="7376507" y="3155722"/>
            <a:ext cx="1600200" cy="2842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Dikdörtgen"/>
          <p:cNvSpPr/>
          <p:nvPr/>
        </p:nvSpPr>
        <p:spPr>
          <a:xfrm>
            <a:off x="1" y="2836092"/>
            <a:ext cx="9144000" cy="18974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 y="2856191"/>
            <a:ext cx="9144001" cy="10931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flipV="1">
            <a:off x="6414051" y="2830985"/>
            <a:ext cx="2729950" cy="19305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a:xfrm>
            <a:off x="0" y="0"/>
            <a:ext cx="9144000" cy="287653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866467"/>
            <a:ext cx="8458200" cy="1142332"/>
          </a:xfrm>
        </p:spPr>
        <p:txBody>
          <a:bodyPr anchor="b"/>
          <a:lstStyle>
            <a:lvl1pPr>
              <a:defRPr sz="4400">
                <a:solidFill>
                  <a:schemeClr val="bg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457200" y="3030577"/>
            <a:ext cx="4953000" cy="1361916"/>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705600" y="3268599"/>
            <a:ext cx="960120" cy="355283"/>
          </a:xfrm>
        </p:spPr>
        <p:txBody>
          <a:bodyPr/>
          <a:lstStyle/>
          <a:p>
            <a:fld id="{5B7E0591-F75F-474A-B9C3-4AF3DB612917}" type="datetimeFigureOut">
              <a:rPr lang="tr-TR" smtClean="0"/>
              <a:pPr/>
              <a:t>26.11.2011</a:t>
            </a:fld>
            <a:endParaRPr lang="tr-TR"/>
          </a:p>
        </p:txBody>
      </p:sp>
      <p:sp>
        <p:nvSpPr>
          <p:cNvPr id="17" name="16 Altbilgi Yer Tutucusu"/>
          <p:cNvSpPr>
            <a:spLocks noGrp="1"/>
          </p:cNvSpPr>
          <p:nvPr>
            <p:ph type="ftr" sz="quarter" idx="11"/>
          </p:nvPr>
        </p:nvSpPr>
        <p:spPr>
          <a:xfrm>
            <a:off x="5410200" y="3267859"/>
            <a:ext cx="1295400" cy="355283"/>
          </a:xfrm>
        </p:spPr>
        <p:txBody>
          <a:bodyPr/>
          <a:lstStyle/>
          <a:p>
            <a:endParaRPr lang="tr-TR"/>
          </a:p>
        </p:txBody>
      </p:sp>
      <p:sp>
        <p:nvSpPr>
          <p:cNvPr id="29" name="28 Slayt Numarası Yer Tutucusu"/>
          <p:cNvSpPr>
            <a:spLocks noGrp="1"/>
          </p:cNvSpPr>
          <p:nvPr>
            <p:ph type="sldNum" sz="quarter" idx="12"/>
          </p:nvPr>
        </p:nvSpPr>
        <p:spPr>
          <a:xfrm>
            <a:off x="8320088" y="883"/>
            <a:ext cx="747712" cy="284226"/>
          </a:xfrm>
        </p:spPr>
        <p:txBody>
          <a:bodyPr/>
          <a:lstStyle>
            <a:lvl1pPr algn="r">
              <a:defRPr sz="1800">
                <a:solidFill>
                  <a:schemeClr val="bg1"/>
                </a:solidFill>
              </a:defRPr>
            </a:lvl1pPr>
          </a:lstStyle>
          <a:p>
            <a:fld id="{25D0F595-86FD-4239-A4F4-78DB2E6C5FE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B7E0591-F75F-474A-B9C3-4AF3DB612917}" type="datetimeFigureOut">
              <a:rPr lang="tr-TR" smtClean="0"/>
              <a:pPr/>
              <a:t>26.11.2011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D0F595-86FD-4239-A4F4-78DB2E6C5FE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888207"/>
            <a:ext cx="1905000" cy="426339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888207"/>
            <a:ext cx="6248400" cy="426339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B7E0591-F75F-474A-B9C3-4AF3DB612917}" type="datetimeFigureOut">
              <a:rPr lang="tr-TR" smtClean="0"/>
              <a:pPr/>
              <a:t>26.11.2011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D0F595-86FD-4239-A4F4-78DB2E6C5FE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B7E0591-F75F-474A-B9C3-4AF3DB612917}" type="datetimeFigureOut">
              <a:rPr lang="tr-TR" smtClean="0"/>
              <a:pPr/>
              <a:t>26.11.2011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D0F595-86FD-4239-A4F4-78DB2E6C5FE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1539558"/>
            <a:ext cx="7772400" cy="1058446"/>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616508"/>
            <a:ext cx="7772400" cy="117317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5B7E0591-F75F-474A-B9C3-4AF3DB612917}" type="datetimeFigureOut">
              <a:rPr lang="tr-TR" smtClean="0"/>
              <a:pPr/>
              <a:t>26.11.2011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D0F595-86FD-4239-A4F4-78DB2E6C5FE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47990"/>
            <a:ext cx="4038600" cy="3517051"/>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47990"/>
            <a:ext cx="4038600" cy="3517051"/>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B7E0591-F75F-474A-B9C3-4AF3DB612917}" type="datetimeFigureOut">
              <a:rPr lang="tr-TR" smtClean="0"/>
              <a:pPr/>
              <a:t>26.11.2011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5D0F595-86FD-4239-A4F4-78DB2E6C5FE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381000" y="888206"/>
            <a:ext cx="8382000" cy="831361"/>
          </a:xfrm>
        </p:spPr>
        <p:txBody>
          <a:bodyPr anchor="ctr"/>
          <a:lstStyle>
            <a:lvl1pPr>
              <a:defRPr sz="4000" b="0" i="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744529"/>
            <a:ext cx="4041648" cy="355283"/>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721226" y="1744529"/>
            <a:ext cx="4041775" cy="355283"/>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381000" y="2104745"/>
            <a:ext cx="4041648" cy="3019902"/>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718305" y="2104745"/>
            <a:ext cx="4041775" cy="3019902"/>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25 Veri Yer Tutucusu"/>
          <p:cNvSpPr>
            <a:spLocks noGrp="1"/>
          </p:cNvSpPr>
          <p:nvPr>
            <p:ph type="dt" sz="half" idx="10"/>
          </p:nvPr>
        </p:nvSpPr>
        <p:spPr/>
        <p:txBody>
          <a:bodyPr rtlCol="0"/>
          <a:lstStyle/>
          <a:p>
            <a:fld id="{5B7E0591-F75F-474A-B9C3-4AF3DB612917}" type="datetimeFigureOut">
              <a:rPr lang="tr-TR" smtClean="0"/>
              <a:pPr/>
              <a:t>26.11.2011</a:t>
            </a:fld>
            <a:endParaRPr lang="tr-TR"/>
          </a:p>
        </p:txBody>
      </p:sp>
      <p:sp>
        <p:nvSpPr>
          <p:cNvPr id="27" name="26 Slayt Numarası Yer Tutucusu"/>
          <p:cNvSpPr>
            <a:spLocks noGrp="1"/>
          </p:cNvSpPr>
          <p:nvPr>
            <p:ph type="sldNum" sz="quarter" idx="11"/>
          </p:nvPr>
        </p:nvSpPr>
        <p:spPr/>
        <p:txBody>
          <a:bodyPr rtlCol="0"/>
          <a:lstStyle/>
          <a:p>
            <a:fld id="{25D0F595-86FD-4239-A4F4-78DB2E6C5FEE}" type="slidenum">
              <a:rPr lang="tr-TR" smtClean="0"/>
              <a:pPr/>
              <a:t>‹#›</a:t>
            </a:fld>
            <a:endParaRPr lang="tr-TR"/>
          </a:p>
        </p:txBody>
      </p:sp>
      <p:sp>
        <p:nvSpPr>
          <p:cNvPr id="28" name="2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888206"/>
            <a:ext cx="8229600" cy="831361"/>
          </a:xfrm>
        </p:spPr>
        <p:txBody>
          <a:bodyPr anchor="ctr"/>
          <a:lstStyle>
            <a:lvl1pPr>
              <a:defRPr sz="4000">
                <a:solidFill>
                  <a:schemeClr val="tx2"/>
                </a:solidFill>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a:xfrm>
            <a:off x="6583680" y="476078"/>
            <a:ext cx="957264" cy="355283"/>
          </a:xfrm>
        </p:spPr>
        <p:txBody>
          <a:bodyPr/>
          <a:lstStyle/>
          <a:p>
            <a:fld id="{5B7E0591-F75F-474A-B9C3-4AF3DB612917}" type="datetimeFigureOut">
              <a:rPr lang="tr-TR" smtClean="0"/>
              <a:pPr/>
              <a:t>26.11.2011</a:t>
            </a:fld>
            <a:endParaRPr lang="tr-TR"/>
          </a:p>
        </p:txBody>
      </p:sp>
      <p:sp>
        <p:nvSpPr>
          <p:cNvPr id="4" name="3 Altbilgi Yer Tutucusu"/>
          <p:cNvSpPr>
            <a:spLocks noGrp="1"/>
          </p:cNvSpPr>
          <p:nvPr>
            <p:ph type="ftr" sz="quarter" idx="11"/>
          </p:nvPr>
        </p:nvSpPr>
        <p:spPr>
          <a:xfrm>
            <a:off x="5257800" y="476078"/>
            <a:ext cx="1325880" cy="355283"/>
          </a:xfrm>
        </p:spPr>
        <p:txBody>
          <a:bodyPr/>
          <a:lstStyle/>
          <a:p>
            <a:endParaRPr lang="tr-TR"/>
          </a:p>
        </p:txBody>
      </p:sp>
      <p:sp>
        <p:nvSpPr>
          <p:cNvPr id="5" name="4 Slayt Numarası Yer Tutucusu"/>
          <p:cNvSpPr>
            <a:spLocks noGrp="1"/>
          </p:cNvSpPr>
          <p:nvPr>
            <p:ph type="sldNum" sz="quarter" idx="12"/>
          </p:nvPr>
        </p:nvSpPr>
        <p:spPr>
          <a:xfrm>
            <a:off x="8174736" y="1766"/>
            <a:ext cx="762000" cy="284226"/>
          </a:xfrm>
        </p:spPr>
        <p:txBody>
          <a:bodyPr/>
          <a:lstStyle/>
          <a:p>
            <a:fld id="{25D0F595-86FD-4239-A4F4-78DB2E6C5FE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B7E0591-F75F-474A-B9C3-4AF3DB612917}" type="datetimeFigureOut">
              <a:rPr lang="tr-TR" smtClean="0"/>
              <a:pPr/>
              <a:t>26.11.2011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5D0F595-86FD-4239-A4F4-78DB2E6C5FE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353496" y="856323"/>
            <a:ext cx="3383280" cy="682142"/>
          </a:xfrm>
        </p:spPr>
        <p:txBody>
          <a:bodyPr anchor="b"/>
          <a:lstStyle>
            <a:lvl1pPr algn="l">
              <a:buNone/>
              <a:defRPr sz="1800" b="1"/>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353496" y="1562502"/>
            <a:ext cx="3383280" cy="3588354"/>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152400" y="603240"/>
            <a:ext cx="5102352" cy="4547616"/>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B7E0591-F75F-474A-B9C3-4AF3DB612917}" type="datetimeFigureOut">
              <a:rPr lang="tr-TR" smtClean="0"/>
              <a:pPr/>
              <a:t>26.11.2011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5D0F595-86FD-4239-A4F4-78DB2E6C5FE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440435" y="861910"/>
            <a:ext cx="586803" cy="3638022"/>
          </a:xfrm>
        </p:spPr>
        <p:txBody>
          <a:bodyPr vert="vert270" lIns="45720" tIns="0" rIns="45720" anchor="t"/>
          <a:lstStyle>
            <a:lvl1pPr algn="ctr">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03671" y="888207"/>
            <a:ext cx="4572000" cy="3552825"/>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088443" y="2544411"/>
            <a:ext cx="2590800" cy="1955522"/>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5B7E0591-F75F-474A-B9C3-4AF3DB612917}" type="datetimeFigureOut">
              <a:rPr lang="tr-TR" smtClean="0"/>
              <a:pPr/>
              <a:t>26.11.2011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5D0F595-86FD-4239-A4F4-78DB2E6C5FEE}"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Dikdörtgen"/>
          <p:cNvSpPr/>
          <p:nvPr/>
        </p:nvSpPr>
        <p:spPr>
          <a:xfrm>
            <a:off x="1" y="285049"/>
            <a:ext cx="9144000" cy="65591"/>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Dikdörtgen"/>
          <p:cNvSpPr/>
          <p:nvPr/>
        </p:nvSpPr>
        <p:spPr>
          <a:xfrm>
            <a:off x="0" y="0"/>
            <a:ext cx="9144000" cy="241411"/>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Dikdörtgen"/>
          <p:cNvSpPr/>
          <p:nvPr/>
        </p:nvSpPr>
        <p:spPr>
          <a:xfrm>
            <a:off x="1" y="239557"/>
            <a:ext cx="9144001" cy="7105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Dikdörtgen"/>
          <p:cNvSpPr/>
          <p:nvPr/>
        </p:nvSpPr>
        <p:spPr>
          <a:xfrm flipV="1">
            <a:off x="5410183" y="279942"/>
            <a:ext cx="3733819" cy="7078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flipV="1">
            <a:off x="5410201" y="342004"/>
            <a:ext cx="3733801" cy="139902"/>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Yuvarlatılmış Dikdörtgen"/>
          <p:cNvSpPr/>
          <p:nvPr/>
        </p:nvSpPr>
        <p:spPr bwMode="white">
          <a:xfrm>
            <a:off x="5407339" y="386602"/>
            <a:ext cx="3063240" cy="21317"/>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Yuvarlatılmış Dikdörtgen"/>
          <p:cNvSpPr/>
          <p:nvPr/>
        </p:nvSpPr>
        <p:spPr bwMode="white">
          <a:xfrm>
            <a:off x="7373646" y="457658"/>
            <a:ext cx="1600200" cy="2842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Dikdörtgen"/>
          <p:cNvSpPr/>
          <p:nvPr/>
        </p:nvSpPr>
        <p:spPr bwMode="invGray">
          <a:xfrm>
            <a:off x="9084966" y="-1555"/>
            <a:ext cx="57626" cy="483184"/>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Dikdörtgen"/>
          <p:cNvSpPr/>
          <p:nvPr/>
        </p:nvSpPr>
        <p:spPr bwMode="invGray">
          <a:xfrm>
            <a:off x="9044481" y="-1555"/>
            <a:ext cx="27432" cy="483184"/>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Dikdörtgen"/>
          <p:cNvSpPr/>
          <p:nvPr/>
        </p:nvSpPr>
        <p:spPr bwMode="invGray">
          <a:xfrm>
            <a:off x="9025428" y="-1555"/>
            <a:ext cx="9144" cy="483184"/>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Dikdörtgen"/>
          <p:cNvSpPr/>
          <p:nvPr/>
        </p:nvSpPr>
        <p:spPr bwMode="invGray">
          <a:xfrm>
            <a:off x="8975423" y="-1555"/>
            <a:ext cx="27432" cy="483184"/>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Dikdörtgen"/>
          <p:cNvSpPr/>
          <p:nvPr/>
        </p:nvSpPr>
        <p:spPr bwMode="invGray">
          <a:xfrm>
            <a:off x="8915677" y="295"/>
            <a:ext cx="54864" cy="454762"/>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Dikdörtgen"/>
          <p:cNvSpPr/>
          <p:nvPr/>
        </p:nvSpPr>
        <p:spPr bwMode="invGray">
          <a:xfrm>
            <a:off x="8873475" y="295"/>
            <a:ext cx="9144" cy="454762"/>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Başlık Yer Tutucusu"/>
          <p:cNvSpPr>
            <a:spLocks noGrp="1"/>
          </p:cNvSpPr>
          <p:nvPr>
            <p:ph type="title"/>
          </p:nvPr>
        </p:nvSpPr>
        <p:spPr>
          <a:xfrm>
            <a:off x="457200" y="888206"/>
            <a:ext cx="8229600" cy="828993"/>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747990"/>
            <a:ext cx="8229600" cy="336097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586536" y="476078"/>
            <a:ext cx="957264" cy="355283"/>
          </a:xfrm>
          <a:prstGeom prst="rect">
            <a:avLst/>
          </a:prstGeom>
        </p:spPr>
        <p:txBody>
          <a:bodyPr vert="horz"/>
          <a:lstStyle>
            <a:lvl1pPr algn="l" eaLnBrk="1" latinLnBrk="0" hangingPunct="1">
              <a:defRPr kumimoji="0" sz="800">
                <a:solidFill>
                  <a:schemeClr val="accent2"/>
                </a:solidFill>
              </a:defRPr>
            </a:lvl1pPr>
          </a:lstStyle>
          <a:p>
            <a:fld id="{5B7E0591-F75F-474A-B9C3-4AF3DB612917}" type="datetimeFigureOut">
              <a:rPr lang="tr-TR" smtClean="0"/>
              <a:pPr/>
              <a:t>26.11.2011</a:t>
            </a:fld>
            <a:endParaRPr lang="tr-TR"/>
          </a:p>
        </p:txBody>
      </p:sp>
      <p:sp>
        <p:nvSpPr>
          <p:cNvPr id="3" name="2 Altbilgi Yer Tutucusu"/>
          <p:cNvSpPr>
            <a:spLocks noGrp="1"/>
          </p:cNvSpPr>
          <p:nvPr>
            <p:ph type="ftr" sz="quarter" idx="3"/>
          </p:nvPr>
        </p:nvSpPr>
        <p:spPr>
          <a:xfrm>
            <a:off x="5257800" y="476078"/>
            <a:ext cx="1325880" cy="355283"/>
          </a:xfrm>
          <a:prstGeom prst="rect">
            <a:avLst/>
          </a:prstGeom>
        </p:spPr>
        <p:txBody>
          <a:bodyPr vert="horz"/>
          <a:lstStyle>
            <a:lvl1pPr algn="r" eaLnBrk="1" latinLnBrk="0" hangingPunct="1">
              <a:defRPr kumimoji="0" sz="800">
                <a:solidFill>
                  <a:schemeClr val="accent2"/>
                </a:solidFill>
              </a:defRPr>
            </a:lvl1pPr>
          </a:lstStyle>
          <a:p>
            <a:endParaRPr lang="tr-TR"/>
          </a:p>
        </p:txBody>
      </p:sp>
      <p:sp>
        <p:nvSpPr>
          <p:cNvPr id="23" name="22 Slayt Numarası Yer Tutucusu"/>
          <p:cNvSpPr>
            <a:spLocks noGrp="1"/>
          </p:cNvSpPr>
          <p:nvPr>
            <p:ph type="sldNum" sz="quarter" idx="4"/>
          </p:nvPr>
        </p:nvSpPr>
        <p:spPr>
          <a:xfrm>
            <a:off x="8174736" y="1766"/>
            <a:ext cx="762000" cy="284226"/>
          </a:xfrm>
          <a:prstGeom prst="rect">
            <a:avLst/>
          </a:prstGeom>
        </p:spPr>
        <p:txBody>
          <a:bodyPr vert="horz" anchor="b"/>
          <a:lstStyle>
            <a:lvl1pPr algn="r" eaLnBrk="1" latinLnBrk="0" hangingPunct="1">
              <a:defRPr kumimoji="0" sz="1800">
                <a:solidFill>
                  <a:srgbClr val="FFFFFF"/>
                </a:solidFill>
              </a:defRPr>
            </a:lvl1pPr>
          </a:lstStyle>
          <a:p>
            <a:fld id="{25D0F595-86FD-4239-A4F4-78DB2E6C5FE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Autofit/>
          </a:bodyPr>
          <a:lstStyle/>
          <a:p>
            <a:pPr algn="ctr"/>
            <a:r>
              <a:rPr lang="tr-TR" sz="2400" b="1" dirty="0" smtClean="0"/>
              <a:t>DOĞU AKDENİZ  HAVZASINDA KIBRIS’IN JEOPOLİTİK KONUMU</a:t>
            </a:r>
            <a:r>
              <a:rPr lang="tr-TR" sz="2400" dirty="0" smtClean="0"/>
              <a:t/>
            </a:r>
            <a:br>
              <a:rPr lang="tr-TR" sz="2400" dirty="0" smtClean="0"/>
            </a:br>
            <a:r>
              <a:rPr lang="tr-TR" sz="2400" b="1" dirty="0" smtClean="0"/>
              <a:t>ve</a:t>
            </a:r>
            <a:r>
              <a:rPr lang="tr-TR" sz="2400" dirty="0" smtClean="0"/>
              <a:t/>
            </a:r>
            <a:br>
              <a:rPr lang="tr-TR" sz="2400" dirty="0" smtClean="0"/>
            </a:br>
            <a:r>
              <a:rPr lang="tr-TR" sz="2400" b="1" dirty="0" smtClean="0"/>
              <a:t> DOĞALGAZ ARAMA SÜRECİNDE KIBRIS’TA YAŞANANLAR</a:t>
            </a:r>
            <a:r>
              <a:rPr lang="tr-TR" sz="3200" dirty="0" smtClean="0"/>
              <a:t/>
            </a:r>
            <a:br>
              <a:rPr lang="tr-TR" sz="3200" dirty="0" smtClean="0"/>
            </a:br>
            <a:r>
              <a:rPr lang="tr-TR" sz="3200" dirty="0" smtClean="0"/>
              <a:t> </a:t>
            </a:r>
            <a:br>
              <a:rPr lang="tr-TR" sz="3200" dirty="0" smtClean="0"/>
            </a:br>
            <a:endParaRPr lang="tr-TR" sz="3200" dirty="0"/>
          </a:p>
        </p:txBody>
      </p:sp>
      <p:sp>
        <p:nvSpPr>
          <p:cNvPr id="3" name="2 Alt Başlık"/>
          <p:cNvSpPr>
            <a:spLocks noGrp="1"/>
          </p:cNvSpPr>
          <p:nvPr>
            <p:ph type="subTitle" idx="1"/>
          </p:nvPr>
        </p:nvSpPr>
        <p:spPr>
          <a:xfrm>
            <a:off x="1643042" y="3608345"/>
            <a:ext cx="5329246" cy="1361916"/>
          </a:xfrm>
        </p:spPr>
        <p:txBody>
          <a:bodyPr>
            <a:normAutofit fontScale="92500" lnSpcReduction="20000"/>
          </a:bodyPr>
          <a:lstStyle/>
          <a:p>
            <a:pPr algn="ctr"/>
            <a:r>
              <a:rPr lang="tr-TR" dirty="0" smtClean="0"/>
              <a:t>SOLEY AKÇABA</a:t>
            </a:r>
          </a:p>
          <a:p>
            <a:pPr algn="ctr"/>
            <a:r>
              <a:rPr lang="tr-TR" dirty="0" smtClean="0"/>
              <a:t> MÜDÜR</a:t>
            </a:r>
          </a:p>
          <a:p>
            <a:pPr algn="ctr"/>
            <a:r>
              <a:rPr lang="tr-TR" dirty="0" smtClean="0"/>
              <a:t>EKONOMİ VE ENERJİ BAKANLIĞI</a:t>
            </a:r>
          </a:p>
          <a:p>
            <a:pPr algn="ctr"/>
            <a:r>
              <a:rPr lang="tr-TR" dirty="0" smtClean="0"/>
              <a:t>26.11.2011</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3600" b="1" dirty="0" err="1" smtClean="0"/>
              <a:t>GKRY’nin</a:t>
            </a:r>
            <a:r>
              <a:rPr lang="tr-TR" sz="3600" b="1" dirty="0" smtClean="0"/>
              <a:t> Bölgede yaptığı MEB Anlaşmaları </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sz="2400" dirty="0" smtClean="0"/>
              <a:t>17 Şubat 2003’de GKRY- Mısır MEB anlaşması</a:t>
            </a:r>
          </a:p>
          <a:p>
            <a:pPr>
              <a:buNone/>
            </a:pPr>
            <a:endParaRPr lang="tr-TR" sz="2400" dirty="0" smtClean="0"/>
          </a:p>
          <a:p>
            <a:r>
              <a:rPr lang="tr-TR" sz="2400" dirty="0" smtClean="0"/>
              <a:t>17 Ocak 2007 ‘de GKRY- Lübnan MEB anlaşması</a:t>
            </a:r>
          </a:p>
          <a:p>
            <a:pPr>
              <a:buNone/>
            </a:pPr>
            <a:endParaRPr lang="tr-TR" sz="2400" dirty="0" smtClean="0"/>
          </a:p>
          <a:p>
            <a:r>
              <a:rPr lang="tr-TR" sz="2400" dirty="0" smtClean="0"/>
              <a:t>17 Aralık 2010’da GKRY- İsrail MEB anlaşması</a:t>
            </a:r>
          </a:p>
          <a:p>
            <a:pPr>
              <a:buNone/>
            </a:pPr>
            <a:endParaRPr lang="tr-TR" sz="2400" dirty="0" smtClean="0"/>
          </a:p>
          <a:p>
            <a:r>
              <a:rPr lang="tr-TR" sz="2400" dirty="0" smtClean="0"/>
              <a:t>Gelecekte muhtemel GKRY-Suriye MEB anlaşması</a:t>
            </a:r>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888194"/>
            <a:ext cx="8229600" cy="828993"/>
          </a:xfrm>
        </p:spPr>
        <p:txBody>
          <a:bodyPr>
            <a:normAutofit/>
          </a:bodyPr>
          <a:lstStyle/>
          <a:p>
            <a:pPr algn="ctr"/>
            <a:r>
              <a:rPr lang="tr-TR" sz="3200" b="1" dirty="0" smtClean="0"/>
              <a:t>KKTC ve TC Tarafının Tepkisi</a:t>
            </a:r>
            <a:endParaRPr lang="tr-TR" sz="3200" dirty="0"/>
          </a:p>
        </p:txBody>
      </p:sp>
      <p:sp>
        <p:nvSpPr>
          <p:cNvPr id="3" name="2 İçerik Yer Tutucusu"/>
          <p:cNvSpPr>
            <a:spLocks noGrp="1"/>
          </p:cNvSpPr>
          <p:nvPr>
            <p:ph idx="1"/>
          </p:nvPr>
        </p:nvSpPr>
        <p:spPr/>
        <p:txBody>
          <a:bodyPr>
            <a:normAutofit lnSpcReduction="10000"/>
          </a:bodyPr>
          <a:lstStyle/>
          <a:p>
            <a:r>
              <a:rPr lang="tr-TR" sz="2400" dirty="0" smtClean="0"/>
              <a:t>Her iki taraf </a:t>
            </a:r>
            <a:r>
              <a:rPr lang="tr-TR" sz="2400" noProof="1" smtClean="0"/>
              <a:t>GKRY’nin</a:t>
            </a:r>
            <a:r>
              <a:rPr lang="tr-TR" sz="2400" dirty="0" smtClean="0"/>
              <a:t> MEB  anlaşmalarını tanımadıklarını duyurmuştur</a:t>
            </a:r>
          </a:p>
          <a:p>
            <a:r>
              <a:rPr lang="tr-TR" sz="2400" dirty="0" smtClean="0"/>
              <a:t>TC, </a:t>
            </a:r>
            <a:r>
              <a:rPr lang="tr-TR" sz="2400" noProof="1" smtClean="0"/>
              <a:t>GKRY’nin</a:t>
            </a:r>
            <a:r>
              <a:rPr lang="tr-TR" sz="2400" dirty="0" smtClean="0"/>
              <a:t> adadaki tek otorite olmadığını ve bu şekilde davranarak KKTC’nin haklarını hiçe sayamayacaklarını,</a:t>
            </a:r>
          </a:p>
          <a:p>
            <a:r>
              <a:rPr lang="tr-TR" sz="2400" dirty="0" smtClean="0"/>
              <a:t>KKTC tarafı ise, </a:t>
            </a:r>
            <a:r>
              <a:rPr lang="tr-TR" sz="2400" noProof="1" smtClean="0"/>
              <a:t>GKRY’nin</a:t>
            </a:r>
            <a:r>
              <a:rPr lang="tr-TR" sz="2400" dirty="0" smtClean="0"/>
              <a:t> bu tutumuna karşı Kıbrıs Türk tarafının karşılılık temelinde, Rum yönetimi tarafından atılacak adımlara benzer, eş değerli adımları atmasının söz konusu olduğunu bildirmiştir</a:t>
            </a:r>
          </a:p>
          <a:p>
            <a:pPr>
              <a:buNone/>
            </a:pPr>
            <a:endParaRPr lang="tr-TR"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t>12 Numaralı Parsel</a:t>
            </a:r>
            <a:endParaRPr lang="tr-TR" sz="3200" dirty="0"/>
          </a:p>
        </p:txBody>
      </p:sp>
      <p:pic>
        <p:nvPicPr>
          <p:cNvPr id="5" name="4 İçerik Yer Tutucusu" descr="Cyprus%20Lebanon%20Israel%20LNG%20map%20sm[1].png"/>
          <p:cNvPicPr>
            <a:picLocks noGrp="1" noChangeAspect="1"/>
          </p:cNvPicPr>
          <p:nvPr>
            <p:ph sz="half" idx="1"/>
          </p:nvPr>
        </p:nvPicPr>
        <p:blipFill>
          <a:blip r:embed="rId2" cstate="print"/>
          <a:stretch>
            <a:fillRect/>
          </a:stretch>
        </p:blipFill>
        <p:spPr>
          <a:xfrm>
            <a:off x="571473" y="1998460"/>
            <a:ext cx="3857652" cy="2266781"/>
          </a:xfrm>
        </p:spPr>
      </p:pic>
      <p:sp>
        <p:nvSpPr>
          <p:cNvPr id="4" name="3 İçerik Yer Tutucusu"/>
          <p:cNvSpPr>
            <a:spLocks noGrp="1"/>
          </p:cNvSpPr>
          <p:nvPr>
            <p:ph sz="half" idx="2"/>
          </p:nvPr>
        </p:nvSpPr>
        <p:spPr>
          <a:xfrm>
            <a:off x="4648200" y="1831920"/>
            <a:ext cx="4281518" cy="3433121"/>
          </a:xfrm>
        </p:spPr>
        <p:txBody>
          <a:bodyPr>
            <a:normAutofit lnSpcReduction="10000"/>
          </a:bodyPr>
          <a:lstStyle/>
          <a:p>
            <a:r>
              <a:rPr lang="tr-TR" sz="2400" dirty="0" smtClean="0"/>
              <a:t>GKRY </a:t>
            </a:r>
            <a:r>
              <a:rPr lang="tr-TR" sz="2400" noProof="1" smtClean="0"/>
              <a:t>,Limasol açıklarında</a:t>
            </a:r>
            <a:r>
              <a:rPr lang="tr-TR" sz="2400" dirty="0" smtClean="0"/>
              <a:t>, Afrodit adı verilen 12 numaralı parselde çalışmalara başlanmıştır.</a:t>
            </a:r>
          </a:p>
          <a:p>
            <a:r>
              <a:rPr lang="tr-TR" sz="2400" dirty="0" smtClean="0"/>
              <a:t> 3 ila 9 trilyon ayak küp doğalgaz</a:t>
            </a:r>
          </a:p>
          <a:p>
            <a:r>
              <a:rPr lang="tr-TR" sz="2400" dirty="0" smtClean="0"/>
              <a:t> 3.7 milyar varil petrol yatağı</a:t>
            </a:r>
          </a:p>
          <a:p>
            <a:endParaRPr lang="tr-TR" sz="2400" dirty="0" smtClean="0"/>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3600" b="1" dirty="0" smtClean="0"/>
              <a:t>Son Dönemde KKTC ile TC arasında  </a:t>
            </a:r>
            <a:br>
              <a:rPr lang="tr-TR" sz="3600" b="1" dirty="0" smtClean="0"/>
            </a:br>
            <a:r>
              <a:rPr lang="tr-TR" sz="3600" b="1" dirty="0" smtClean="0"/>
              <a:t>Atılan Adımlar</a:t>
            </a:r>
            <a:r>
              <a:rPr lang="tr-TR" dirty="0" smtClean="0"/>
              <a:t/>
            </a:r>
            <a:br>
              <a:rPr lang="tr-TR" dirty="0" smtClean="0"/>
            </a:br>
            <a:endParaRPr lang="tr-TR" dirty="0"/>
          </a:p>
        </p:txBody>
      </p:sp>
      <p:graphicFrame>
        <p:nvGraphicFramePr>
          <p:cNvPr id="5" name="4 İçerik Yer Tutucusu"/>
          <p:cNvGraphicFramePr>
            <a:graphicFrameLocks noGrp="1"/>
          </p:cNvGraphicFramePr>
          <p:nvPr>
            <p:ph idx="1"/>
          </p:nvPr>
        </p:nvGraphicFramePr>
        <p:xfrm>
          <a:off x="457200" y="1720892"/>
          <a:ext cx="8229600" cy="3482150"/>
        </p:xfrm>
        <a:graphic>
          <a:graphicData uri="http://schemas.openxmlformats.org/drawingml/2006/table">
            <a:tbl>
              <a:tblPr firstRow="1" bandRow="1">
                <a:tableStyleId>{5C22544A-7EE6-4342-B048-85BDC9FD1C3A}</a:tableStyleId>
              </a:tblPr>
              <a:tblGrid>
                <a:gridCol w="2757478"/>
                <a:gridCol w="5472122"/>
              </a:tblGrid>
              <a:tr h="1136904">
                <a:tc>
                  <a:txBody>
                    <a:bodyPr/>
                    <a:lstStyle/>
                    <a:p>
                      <a:r>
                        <a:rPr kumimoji="0" lang="tr-TR" sz="1400" b="1" kern="1200" dirty="0" smtClean="0">
                          <a:solidFill>
                            <a:schemeClr val="lt1"/>
                          </a:solidFill>
                          <a:latin typeface="+mn-lt"/>
                          <a:ea typeface="+mn-ea"/>
                          <a:cs typeface="+mn-cs"/>
                        </a:rPr>
                        <a:t>15 Eylül 2011 </a:t>
                      </a:r>
                      <a:endParaRPr lang="tr-TR" sz="1400" dirty="0"/>
                    </a:p>
                  </a:txBody>
                  <a:tcPr marT="35528" marB="35528"/>
                </a:tc>
                <a:tc>
                  <a:txBody>
                    <a:bodyPr/>
                    <a:lstStyle/>
                    <a:p>
                      <a:r>
                        <a:rPr kumimoji="0" lang="tr-TR" sz="1400" b="1" kern="1200" noProof="1" smtClean="0">
                          <a:solidFill>
                            <a:schemeClr val="lt1"/>
                          </a:solidFill>
                          <a:latin typeface="+mn-lt"/>
                          <a:ea typeface="+mn-ea"/>
                          <a:cs typeface="+mn-cs"/>
                        </a:rPr>
                        <a:t>GKRY’nin adanın güneyinde sondaj faaliyetlerine </a:t>
                      </a:r>
                      <a:r>
                        <a:rPr kumimoji="0" lang="tr-TR" sz="1400" b="1" kern="1200" dirty="0" smtClean="0">
                          <a:solidFill>
                            <a:schemeClr val="lt1"/>
                          </a:solidFill>
                          <a:latin typeface="+mn-lt"/>
                          <a:ea typeface="+mn-ea"/>
                          <a:cs typeface="+mn-cs"/>
                        </a:rPr>
                        <a:t>başlaması halinde Türkiye ile KKTC arasında bir “Kıta Sahanlığı Sınırlandırma “ anlaşmasının yapılacağı ilan edilmiştir.</a:t>
                      </a:r>
                      <a:endParaRPr lang="tr-TR" sz="1400" dirty="0"/>
                    </a:p>
                  </a:txBody>
                  <a:tcPr marT="35528" marB="35528"/>
                </a:tc>
              </a:tr>
              <a:tr h="923735">
                <a:tc>
                  <a:txBody>
                    <a:bodyPr/>
                    <a:lstStyle/>
                    <a:p>
                      <a:r>
                        <a:rPr kumimoji="0" lang="tr-TR" sz="1400" kern="1200" dirty="0" smtClean="0">
                          <a:solidFill>
                            <a:schemeClr val="dk1"/>
                          </a:solidFill>
                          <a:latin typeface="+mn-lt"/>
                          <a:ea typeface="+mn-ea"/>
                          <a:cs typeface="+mn-cs"/>
                        </a:rPr>
                        <a:t> 16 Eylül 2011 </a:t>
                      </a:r>
                      <a:endParaRPr lang="tr-TR" sz="1400" dirty="0"/>
                    </a:p>
                  </a:txBody>
                  <a:tcPr marT="35528" marB="3552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tr-TR" sz="1400" kern="1200" noProof="1" smtClean="0">
                          <a:solidFill>
                            <a:schemeClr val="dk1"/>
                          </a:solidFill>
                          <a:latin typeface="+mn-lt"/>
                          <a:ea typeface="+mn-ea"/>
                          <a:cs typeface="+mn-cs"/>
                        </a:rPr>
                        <a:t>TPOA’na</a:t>
                      </a:r>
                      <a:r>
                        <a:rPr kumimoji="0" lang="tr-TR" sz="1400" kern="1200" dirty="0" smtClean="0">
                          <a:solidFill>
                            <a:schemeClr val="dk1"/>
                          </a:solidFill>
                          <a:latin typeface="+mn-lt"/>
                          <a:ea typeface="+mn-ea"/>
                          <a:cs typeface="+mn-cs"/>
                        </a:rPr>
                        <a:t>  adanın etrafındaki deniz sahalarında “Arama Ruhsatı” vermesi konusunda mutabakata varılmıştır.</a:t>
                      </a:r>
                    </a:p>
                    <a:p>
                      <a:endParaRPr lang="tr-TR" sz="1400" dirty="0"/>
                    </a:p>
                  </a:txBody>
                  <a:tcPr marT="35528" marB="35528"/>
                </a:tc>
              </a:tr>
              <a:tr h="497396">
                <a:tc>
                  <a:txBody>
                    <a:bodyPr/>
                    <a:lstStyle/>
                    <a:p>
                      <a:r>
                        <a:rPr kumimoji="0" lang="tr-TR" sz="1400" kern="1200" dirty="0" smtClean="0">
                          <a:solidFill>
                            <a:schemeClr val="dk1"/>
                          </a:solidFill>
                          <a:latin typeface="+mn-lt"/>
                          <a:ea typeface="+mn-ea"/>
                          <a:cs typeface="+mn-cs"/>
                        </a:rPr>
                        <a:t>21 Eylül 2011 </a:t>
                      </a:r>
                      <a:endParaRPr lang="tr-TR" sz="1400" dirty="0"/>
                    </a:p>
                  </a:txBody>
                  <a:tcPr marT="35528" marB="35528"/>
                </a:tc>
                <a:tc>
                  <a:txBody>
                    <a:bodyPr/>
                    <a:lstStyle/>
                    <a:p>
                      <a:r>
                        <a:rPr kumimoji="0" lang="tr-TR" sz="1400" kern="1200" dirty="0" smtClean="0">
                          <a:solidFill>
                            <a:schemeClr val="dk1"/>
                          </a:solidFill>
                          <a:latin typeface="+mn-lt"/>
                          <a:ea typeface="+mn-ea"/>
                          <a:cs typeface="+mn-cs"/>
                        </a:rPr>
                        <a:t>TC-KKTC arasında Kıta Sahanlığı Sınırlandırma Anlaşması</a:t>
                      </a:r>
                      <a:r>
                        <a:rPr kumimoji="0" lang="tr-TR" sz="1400" kern="1200" baseline="0" dirty="0" smtClean="0">
                          <a:solidFill>
                            <a:schemeClr val="dk1"/>
                          </a:solidFill>
                          <a:latin typeface="+mn-lt"/>
                          <a:ea typeface="+mn-ea"/>
                          <a:cs typeface="+mn-cs"/>
                        </a:rPr>
                        <a:t> </a:t>
                      </a:r>
                      <a:r>
                        <a:rPr kumimoji="0" lang="tr-TR" sz="1400" kern="1200" dirty="0" smtClean="0">
                          <a:solidFill>
                            <a:schemeClr val="dk1"/>
                          </a:solidFill>
                          <a:latin typeface="+mn-lt"/>
                          <a:ea typeface="+mn-ea"/>
                          <a:cs typeface="+mn-cs"/>
                        </a:rPr>
                        <a:t>yapılmıştır</a:t>
                      </a:r>
                      <a:endParaRPr lang="tr-TR" sz="1400" dirty="0"/>
                    </a:p>
                  </a:txBody>
                  <a:tcPr marT="35528" marB="35528"/>
                </a:tc>
              </a:tr>
              <a:tr h="923735">
                <a:tc>
                  <a:txBody>
                    <a:bodyPr/>
                    <a:lstStyle/>
                    <a:p>
                      <a:r>
                        <a:rPr kumimoji="0" lang="tr-TR" sz="1400" kern="1200" dirty="0" smtClean="0">
                          <a:solidFill>
                            <a:schemeClr val="dk1"/>
                          </a:solidFill>
                          <a:latin typeface="+mn-lt"/>
                          <a:ea typeface="+mn-ea"/>
                          <a:cs typeface="+mn-cs"/>
                        </a:rPr>
                        <a:t>2 Kasım 2011 </a:t>
                      </a:r>
                      <a:endParaRPr lang="tr-TR" sz="1400" dirty="0"/>
                    </a:p>
                  </a:txBody>
                  <a:tcPr marT="35528" marB="3552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tr-TR" sz="1400" kern="1200" dirty="0" smtClean="0">
                          <a:solidFill>
                            <a:schemeClr val="dk1"/>
                          </a:solidFill>
                          <a:latin typeface="+mn-lt"/>
                          <a:ea typeface="+mn-ea"/>
                          <a:cs typeface="+mn-cs"/>
                        </a:rPr>
                        <a:t>KKTC</a:t>
                      </a:r>
                      <a:r>
                        <a:rPr kumimoji="0" lang="tr-TR" sz="1400" kern="1200" baseline="0" dirty="0" smtClean="0">
                          <a:solidFill>
                            <a:schemeClr val="dk1"/>
                          </a:solidFill>
                          <a:latin typeface="+mn-lt"/>
                          <a:ea typeface="+mn-ea"/>
                          <a:cs typeface="+mn-cs"/>
                        </a:rPr>
                        <a:t>  EEB-TPAO arasında </a:t>
                      </a:r>
                      <a:r>
                        <a:rPr kumimoji="0" lang="tr-TR" sz="1400" kern="1200" dirty="0" smtClean="0">
                          <a:solidFill>
                            <a:schemeClr val="dk1"/>
                          </a:solidFill>
                          <a:latin typeface="+mn-lt"/>
                          <a:ea typeface="+mn-ea"/>
                          <a:cs typeface="+mn-cs"/>
                        </a:rPr>
                        <a:t>Petrol Sahası Hizmetleri ve Üretim Paylaşım Sözleşmesi</a:t>
                      </a:r>
                      <a:r>
                        <a:rPr kumimoji="0" lang="tr-TR" sz="1400" kern="1200" baseline="0" dirty="0" smtClean="0">
                          <a:solidFill>
                            <a:schemeClr val="dk1"/>
                          </a:solidFill>
                          <a:latin typeface="+mn-lt"/>
                          <a:ea typeface="+mn-ea"/>
                          <a:cs typeface="+mn-cs"/>
                        </a:rPr>
                        <a:t> </a:t>
                      </a:r>
                      <a:r>
                        <a:rPr kumimoji="0" lang="tr-TR" sz="1400" kern="1200" dirty="0" smtClean="0">
                          <a:solidFill>
                            <a:schemeClr val="dk1"/>
                          </a:solidFill>
                          <a:latin typeface="+mn-lt"/>
                          <a:ea typeface="+mn-ea"/>
                          <a:cs typeface="+mn-cs"/>
                        </a:rPr>
                        <a:t>imzalanmıştır.</a:t>
                      </a:r>
                    </a:p>
                    <a:p>
                      <a:endParaRPr lang="tr-TR" sz="1400" dirty="0"/>
                    </a:p>
                  </a:txBody>
                  <a:tcPr marT="35528" marB="35528"/>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t>Piri Reis’in Çalışmaları</a:t>
            </a:r>
            <a:endParaRPr lang="tr-TR" sz="3200" dirty="0"/>
          </a:p>
        </p:txBody>
      </p:sp>
      <p:pic>
        <p:nvPicPr>
          <p:cNvPr id="5" name="4 İçerik Yer Tutucusu" descr="fft99_mf1647886[1].jpg"/>
          <p:cNvPicPr>
            <a:picLocks noGrp="1" noChangeAspect="1"/>
          </p:cNvPicPr>
          <p:nvPr>
            <p:ph sz="half" idx="1"/>
          </p:nvPr>
        </p:nvPicPr>
        <p:blipFill>
          <a:blip r:embed="rId2" cstate="print"/>
          <a:stretch>
            <a:fillRect/>
          </a:stretch>
        </p:blipFill>
        <p:spPr>
          <a:xfrm>
            <a:off x="142844" y="1942946"/>
            <a:ext cx="4429156" cy="2720151"/>
          </a:xfrm>
        </p:spPr>
      </p:pic>
      <p:sp>
        <p:nvSpPr>
          <p:cNvPr id="4" name="3 İçerik Yer Tutucusu"/>
          <p:cNvSpPr>
            <a:spLocks noGrp="1"/>
          </p:cNvSpPr>
          <p:nvPr>
            <p:ph sz="half" idx="2"/>
          </p:nvPr>
        </p:nvSpPr>
        <p:spPr>
          <a:xfrm>
            <a:off x="4644008" y="1656507"/>
            <a:ext cx="4038600" cy="3517051"/>
          </a:xfrm>
        </p:spPr>
        <p:txBody>
          <a:bodyPr>
            <a:normAutofit lnSpcReduction="10000"/>
          </a:bodyPr>
          <a:lstStyle/>
          <a:p>
            <a:endParaRPr lang="tr-TR" sz="2400" dirty="0" smtClean="0"/>
          </a:p>
          <a:p>
            <a:r>
              <a:rPr lang="tr-TR" sz="2400" dirty="0" smtClean="0"/>
              <a:t>KKTC ile TC arasında ruhsatlandırma yapılan alanlarda TPAO adına Piri Reis olarak adlandırılan sismik araştırma gemisi Akdeniz açıklarında  23 Eylül 2011 tarihinde çalışmalarına başlamıştır</a:t>
            </a:r>
            <a:endParaRPr lang="tr-TR"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t>Bundan Sonra Ne Yapılmalı?</a:t>
            </a:r>
            <a:endParaRPr lang="tr-TR" sz="3200" dirty="0"/>
          </a:p>
        </p:txBody>
      </p:sp>
      <p:sp>
        <p:nvSpPr>
          <p:cNvPr id="3" name="2 İçerik Yer Tutucusu"/>
          <p:cNvSpPr>
            <a:spLocks noGrp="1"/>
          </p:cNvSpPr>
          <p:nvPr>
            <p:ph idx="1"/>
          </p:nvPr>
        </p:nvSpPr>
        <p:spPr/>
        <p:txBody>
          <a:bodyPr/>
          <a:lstStyle/>
          <a:p>
            <a:r>
              <a:rPr lang="tr-TR" dirty="0" smtClean="0"/>
              <a:t>Petrol Yasa’nın çıkarılması gereklidir</a:t>
            </a:r>
          </a:p>
          <a:p>
            <a:pPr>
              <a:buNone/>
            </a:pPr>
            <a:endParaRPr lang="tr-TR" dirty="0" smtClean="0"/>
          </a:p>
          <a:p>
            <a:r>
              <a:rPr lang="tr-TR" dirty="0" smtClean="0"/>
              <a:t>Petrol faaliyetlerinin yönetim ve denetimini sağlayacak kurum ve mekanizmaların tesisi için hazırlıklar tamamlamalıdır.</a:t>
            </a:r>
          </a:p>
          <a:p>
            <a:pPr>
              <a:buNone/>
            </a:pP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Sevgi ve Saygılarımla Teşekkür Ederim</a:t>
            </a:r>
            <a:endParaRPr lang="tr-TR"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77167"/>
            <a:ext cx="8229600" cy="940032"/>
          </a:xfrm>
        </p:spPr>
        <p:txBody>
          <a:bodyPr>
            <a:normAutofit fontScale="90000"/>
          </a:bodyPr>
          <a:lstStyle/>
          <a:p>
            <a:pPr algn="ctr"/>
            <a:r>
              <a:rPr lang="tr-TR" sz="3100" b="1" dirty="0" smtClean="0"/>
              <a:t/>
            </a:r>
            <a:br>
              <a:rPr lang="tr-TR" sz="3100" b="1" dirty="0" smtClean="0"/>
            </a:br>
            <a:r>
              <a:rPr lang="tr-TR" sz="3100" b="1" dirty="0" smtClean="0"/>
              <a:t>Jeopolitik Ne Demektir?</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92500" lnSpcReduction="10000"/>
          </a:bodyPr>
          <a:lstStyle/>
          <a:p>
            <a:r>
              <a:rPr lang="tr-TR" sz="2400" dirty="0" smtClean="0"/>
              <a:t>İçinde yaşadığı coğrafi bölgenin ve tarihi gelişmelerin etkisi altında değişen siyasal hayat şekli olan devletin, üzerinde yaşadığı yer ile ilişkisidir.</a:t>
            </a:r>
          </a:p>
          <a:p>
            <a:r>
              <a:rPr lang="tr-TR" sz="2400" dirty="0" smtClean="0"/>
              <a:t>Bir bilim dalıdır.</a:t>
            </a:r>
          </a:p>
          <a:p>
            <a:r>
              <a:rPr lang="tr-TR" sz="2400" dirty="0" smtClean="0"/>
              <a:t>Coğrafyacı ve siyasi coğrafyaların öncülüğünde çıkmış ve yapılan çalışmalarla kurumsallaşmıştır. </a:t>
            </a:r>
          </a:p>
          <a:p>
            <a:r>
              <a:rPr lang="tr-TR" sz="2400" dirty="0" smtClean="0"/>
              <a:t>Jeopolitiği belirleyen siyasi coğrafyadır.</a:t>
            </a:r>
          </a:p>
          <a:p>
            <a:r>
              <a:rPr lang="tr-TR" sz="2400" dirty="0" smtClean="0"/>
              <a:t> Siyasi coğrafya ise; yeryüzü şekilleri</a:t>
            </a:r>
            <a:r>
              <a:rPr lang="tr-TR" sz="2400" noProof="1" smtClean="0"/>
              <a:t>, demografya, sosyo-kültürel ve ekonomik durum, siyasi sınırlar gibi </a:t>
            </a:r>
            <a:r>
              <a:rPr lang="tr-TR" sz="2400" dirty="0" smtClean="0"/>
              <a:t>unsurlardan beslenir.</a:t>
            </a:r>
          </a:p>
          <a:p>
            <a:endParaRPr lang="tr-TR" sz="2000" dirty="0" smtClean="0"/>
          </a:p>
          <a:p>
            <a:endParaRPr lang="tr-TR" sz="2000" dirty="0" smtClean="0"/>
          </a:p>
          <a:p>
            <a:pPr>
              <a:buNone/>
            </a:pPr>
            <a:endParaRPr lang="tr-TR"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t>Kıbrıs’ın Jeopolitik Konumu</a:t>
            </a:r>
            <a:endParaRPr lang="tr-TR" sz="3200" dirty="0"/>
          </a:p>
        </p:txBody>
      </p:sp>
      <p:pic>
        <p:nvPicPr>
          <p:cNvPr id="4" name="3 İçerik Yer Tutucusu" descr="AkdenizMunhasirEkonomikBolge[1].jpg"/>
          <p:cNvPicPr>
            <a:picLocks noGrp="1" noChangeAspect="1"/>
          </p:cNvPicPr>
          <p:nvPr>
            <p:ph idx="1"/>
          </p:nvPr>
        </p:nvPicPr>
        <p:blipFill>
          <a:blip r:embed="rId2" cstate="print"/>
          <a:stretch>
            <a:fillRect/>
          </a:stretch>
        </p:blipFill>
        <p:spPr>
          <a:xfrm>
            <a:off x="1000100" y="1443327"/>
            <a:ext cx="7143800" cy="3665094"/>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t>Kıbrıs Neden Önemlidir?</a:t>
            </a:r>
            <a:endParaRPr lang="tr-TR" sz="3200" dirty="0"/>
          </a:p>
        </p:txBody>
      </p:sp>
      <p:sp>
        <p:nvSpPr>
          <p:cNvPr id="3" name="2 İçerik Yer Tutucusu"/>
          <p:cNvSpPr>
            <a:spLocks noGrp="1"/>
          </p:cNvSpPr>
          <p:nvPr>
            <p:ph idx="1"/>
          </p:nvPr>
        </p:nvSpPr>
        <p:spPr/>
        <p:txBody>
          <a:bodyPr/>
          <a:lstStyle/>
          <a:p>
            <a:r>
              <a:rPr lang="tr-TR" sz="2400" dirty="0" smtClean="0"/>
              <a:t>Tarihinin her döneminde sürekli savaşlara ve işgallere maruz kaldığı görülmüştür</a:t>
            </a:r>
          </a:p>
          <a:p>
            <a:r>
              <a:rPr lang="tr-TR" sz="2400" dirty="0" smtClean="0"/>
              <a:t>Akdeniz’e ve Ortadoğu’ya hakim olmak isteyen devletler için vazgeçilmez stratejik ve ticari bir üs olarak kabul edilmiştir.</a:t>
            </a:r>
          </a:p>
          <a:p>
            <a:r>
              <a:rPr lang="tr-TR" sz="2400" dirty="0" smtClean="0"/>
              <a:t>Adayı elinde bulunduran ülkeler, tarih boyunca Doğu Akdeniz yanında Ortadoğu’yu kontrol etme şansını elde etmiştir.</a:t>
            </a:r>
          </a:p>
          <a:p>
            <a:pPr>
              <a:buNone/>
            </a:pP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flipV="1">
            <a:off x="457200" y="852677"/>
            <a:ext cx="8115328" cy="202056"/>
          </a:xfrm>
        </p:spPr>
        <p:txBody>
          <a:bodyPr>
            <a:normAutofit fontScale="90000"/>
          </a:bodyPr>
          <a:lstStyle/>
          <a:p>
            <a:r>
              <a:rPr lang="tr-TR" dirty="0" smtClean="0"/>
              <a:t>.</a:t>
            </a:r>
            <a:endParaRPr lang="tr-TR" dirty="0"/>
          </a:p>
        </p:txBody>
      </p:sp>
      <p:pic>
        <p:nvPicPr>
          <p:cNvPr id="4" name="3 İçerik Yer Tutucusu" descr="147176-3-4-b3cec[1].jpg"/>
          <p:cNvPicPr>
            <a:picLocks noGrp="1" noChangeAspect="1"/>
          </p:cNvPicPr>
          <p:nvPr>
            <p:ph idx="1"/>
          </p:nvPr>
        </p:nvPicPr>
        <p:blipFill>
          <a:blip r:embed="rId2" cstate="print"/>
          <a:stretch>
            <a:fillRect/>
          </a:stretch>
        </p:blipFill>
        <p:spPr>
          <a:xfrm>
            <a:off x="263607" y="1147684"/>
            <a:ext cx="8380360" cy="3848493"/>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Kıbrıs Neden Önemlidir?</a:t>
            </a:r>
            <a:endParaRPr lang="tr-TR" dirty="0"/>
          </a:p>
        </p:txBody>
      </p:sp>
      <p:sp>
        <p:nvSpPr>
          <p:cNvPr id="4" name="3 İçerik Yer Tutucusu"/>
          <p:cNvSpPr>
            <a:spLocks noGrp="1"/>
          </p:cNvSpPr>
          <p:nvPr>
            <p:ph sz="half" idx="2"/>
          </p:nvPr>
        </p:nvSpPr>
        <p:spPr/>
        <p:txBody>
          <a:bodyPr>
            <a:normAutofit/>
          </a:bodyPr>
          <a:lstStyle/>
          <a:p>
            <a:endParaRPr lang="tr-TR" sz="2400" dirty="0" smtClean="0"/>
          </a:p>
          <a:p>
            <a:r>
              <a:rPr lang="tr-TR" sz="2400" dirty="0" smtClean="0"/>
              <a:t>20. Yy başlarında petrol ve 21. </a:t>
            </a:r>
            <a:r>
              <a:rPr lang="tr-TR" sz="2400" noProof="1" smtClean="0"/>
              <a:t>Yy’da </a:t>
            </a:r>
            <a:r>
              <a:rPr lang="tr-TR" sz="2400" dirty="0" smtClean="0"/>
              <a:t>doğalgaz’ın hayatımıza girmesiyle birlikte, Doğu Akdeniz’in jeopolitik önemi bir o kadar daha artmıştır.</a:t>
            </a:r>
          </a:p>
          <a:p>
            <a:pPr>
              <a:buNone/>
            </a:pPr>
            <a:endParaRPr lang="tr-TR" dirty="0"/>
          </a:p>
        </p:txBody>
      </p:sp>
      <p:pic>
        <p:nvPicPr>
          <p:cNvPr id="9" name="8 İçerik Yer Tutucusu" descr="147176-3-4-b3cec[1].jpg"/>
          <p:cNvPicPr>
            <a:picLocks noGrp="1" noChangeAspect="1"/>
          </p:cNvPicPr>
          <p:nvPr>
            <p:ph sz="half" idx="1"/>
          </p:nvPr>
        </p:nvPicPr>
        <p:blipFill>
          <a:blip r:embed="rId2" cstate="print"/>
          <a:stretch>
            <a:fillRect/>
          </a:stretch>
        </p:blipFill>
        <p:spPr>
          <a:xfrm>
            <a:off x="285721" y="1720893"/>
            <a:ext cx="4714909" cy="2831178"/>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
            </a:r>
            <a:br>
              <a:rPr lang="tr-TR" b="1" dirty="0" smtClean="0"/>
            </a:br>
            <a:r>
              <a:rPr lang="tr-TR" sz="3600" b="1" dirty="0" smtClean="0"/>
              <a:t>Jeopolitik Zenginlik ve Kıbrıs’ın İçinde Bulunduğu Durum</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sz="2400" dirty="0" smtClean="0"/>
              <a:t>Kıbrıs adasının çevresinde zengin petrol ve doğalgaz yataklarının varlığı</a:t>
            </a:r>
          </a:p>
          <a:p>
            <a:r>
              <a:rPr lang="tr-TR" sz="2400" dirty="0" smtClean="0"/>
              <a:t>Bölge ülkelerinin  zenginlikleri  paylaşmak istemesi</a:t>
            </a:r>
          </a:p>
          <a:p>
            <a:r>
              <a:rPr lang="tr-TR" sz="2400" dirty="0" smtClean="0"/>
              <a:t>Pek çok ülkenin Münhasır Ekonomik Bölge (MEB) anlaşmaları imzalaması </a:t>
            </a:r>
          </a:p>
          <a:p>
            <a:r>
              <a:rPr lang="tr-TR" sz="2400" dirty="0" smtClean="0"/>
              <a:t>Özellikle</a:t>
            </a:r>
            <a:r>
              <a:rPr lang="tr-TR" sz="2400" b="1" dirty="0" smtClean="0"/>
              <a:t> </a:t>
            </a:r>
            <a:r>
              <a:rPr lang="tr-TR" sz="2400" dirty="0" smtClean="0"/>
              <a:t> Güney Kıbrıs Rum Yönetimi (GKRY) olmak üzere  bu kapsamda ülkeler arasında stratejik birliktelikler başlaması</a:t>
            </a:r>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Kamuoyunda Sıkça Duyulan Terimler</a:t>
            </a:r>
            <a:endParaRPr lang="tr-TR" sz="3200" dirty="0"/>
          </a:p>
        </p:txBody>
      </p:sp>
      <p:sp>
        <p:nvSpPr>
          <p:cNvPr id="3" name="2 İçerik Yer Tutucusu"/>
          <p:cNvSpPr>
            <a:spLocks noGrp="1"/>
          </p:cNvSpPr>
          <p:nvPr>
            <p:ph idx="1"/>
          </p:nvPr>
        </p:nvSpPr>
        <p:spPr/>
        <p:txBody>
          <a:bodyPr>
            <a:normAutofit fontScale="70000" lnSpcReduction="20000"/>
          </a:bodyPr>
          <a:lstStyle/>
          <a:p>
            <a:r>
              <a:rPr lang="tr-TR" b="1" dirty="0" smtClean="0"/>
              <a:t>Münhasır Ekonomik Bölge </a:t>
            </a:r>
            <a:r>
              <a:rPr lang="tr-TR" dirty="0" smtClean="0"/>
              <a:t>200 deniz mili boyunca ülkelere canlı veya cansız doğal kaynakların araştırılması ve işletilmesi, denize ilişkin genel araştırma yapma hakkı, deniz üzerine tesis inşa etme, denizaltı kabloları ve petrol boruları döşeme serbestliği tanıyan hukuki bir kavramdır.</a:t>
            </a:r>
          </a:p>
          <a:p>
            <a:pPr>
              <a:buNone/>
            </a:pPr>
            <a:endParaRPr lang="tr-TR" dirty="0" smtClean="0"/>
          </a:p>
          <a:p>
            <a:r>
              <a:rPr lang="tr-TR" sz="2600" b="1" dirty="0" smtClean="0"/>
              <a:t>Kıta Sahanlığı</a:t>
            </a:r>
            <a:r>
              <a:rPr lang="tr-TR" b="1" dirty="0" smtClean="0"/>
              <a:t> </a:t>
            </a:r>
            <a:r>
              <a:rPr lang="tr-TR" dirty="0" smtClean="0"/>
              <a:t>sahildar bir devletin, karasularının ölçülmeye başlandığı esas hatlardan itibaren 200 deniz mili mesafeye olan kısımda, bu devletin kara ülkesinin doğal uzantısının bütünündeki denizaltı alanlarının deniz yatağı ve toprak altını içerir.</a:t>
            </a:r>
          </a:p>
          <a:p>
            <a:pPr>
              <a:buNone/>
            </a:pPr>
            <a:r>
              <a:rPr lang="tr-TR" dirty="0" smtClean="0"/>
              <a:t> </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dirty="0" smtClean="0"/>
              <a:t>MEB Uygulamasında ki Sorunlar</a:t>
            </a:r>
            <a:endParaRPr lang="tr-TR" sz="3200" dirty="0"/>
          </a:p>
        </p:txBody>
      </p:sp>
      <p:sp>
        <p:nvSpPr>
          <p:cNvPr id="3" name="2 İçerik Yer Tutucusu"/>
          <p:cNvSpPr>
            <a:spLocks noGrp="1"/>
          </p:cNvSpPr>
          <p:nvPr>
            <p:ph idx="1"/>
          </p:nvPr>
        </p:nvSpPr>
        <p:spPr/>
        <p:txBody>
          <a:bodyPr>
            <a:normAutofit/>
          </a:bodyPr>
          <a:lstStyle/>
          <a:p>
            <a:r>
              <a:rPr lang="tr-TR" sz="2400" dirty="0" smtClean="0"/>
              <a:t>Coğrafi kısıtlamaların varlığı</a:t>
            </a:r>
          </a:p>
          <a:p>
            <a:pPr>
              <a:buNone/>
            </a:pPr>
            <a:endParaRPr lang="tr-TR" sz="2400" dirty="0" smtClean="0"/>
          </a:p>
          <a:p>
            <a:r>
              <a:rPr lang="tr-TR" sz="2400" dirty="0" smtClean="0"/>
              <a:t>Ülkelere ait olan 200 mil sınırının birbiri ile çakışması</a:t>
            </a:r>
          </a:p>
          <a:p>
            <a:pPr>
              <a:buNone/>
            </a:pPr>
            <a:endParaRPr lang="tr-TR" sz="2400" dirty="0" smtClean="0"/>
          </a:p>
          <a:p>
            <a:r>
              <a:rPr lang="tr-TR" sz="2400" dirty="0" smtClean="0"/>
              <a:t>Türkiye ile Mısır’ın, Suriye ile Lübnan’ın MEB’lerinin iç içe geçmesi</a:t>
            </a:r>
          </a:p>
          <a:p>
            <a:pPr>
              <a:buNone/>
            </a:pPr>
            <a:endParaRPr lang="tr-TR" sz="2400" dirty="0" smtClean="0"/>
          </a:p>
          <a:p>
            <a:r>
              <a:rPr lang="tr-TR" sz="2400" dirty="0" smtClean="0"/>
              <a:t>TC’nin 1982 (BMDHS) imzalamaması ve taraf olmaması</a:t>
            </a:r>
          </a:p>
          <a:p>
            <a:pPr>
              <a:buNone/>
            </a:pPr>
            <a:endParaRPr lang="tr-TR" dirty="0" smtClean="0"/>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Şehir Hayatı">
  <a:themeElements>
    <a:clrScheme name="Özel 2">
      <a:dk1>
        <a:sysClr val="windowText" lastClr="000000"/>
      </a:dk1>
      <a:lt1>
        <a:sysClr val="window" lastClr="FFFFFF"/>
      </a:lt1>
      <a:dk2>
        <a:srgbClr val="C00000"/>
      </a:dk2>
      <a:lt2>
        <a:srgbClr val="FFFFFF"/>
      </a:lt2>
      <a:accent1>
        <a:srgbClr val="C00000"/>
      </a:accent1>
      <a:accent2>
        <a:srgbClr val="FF0000"/>
      </a:accent2>
      <a:accent3>
        <a:srgbClr val="FF3300"/>
      </a:accent3>
      <a:accent4>
        <a:srgbClr val="CC3300"/>
      </a:accent4>
      <a:accent5>
        <a:srgbClr val="FF3300"/>
      </a:accent5>
      <a:accent6>
        <a:srgbClr val="FF0000"/>
      </a:accent6>
      <a:hlink>
        <a:srgbClr val="E2D700"/>
      </a:hlink>
      <a:folHlink>
        <a:srgbClr val="85DFD0"/>
      </a:folHlink>
    </a:clrScheme>
    <a:fontScheme name="Şehir Hayatı">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Şehir Hayatı">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793</TotalTime>
  <Words>565</Words>
  <Application>Microsoft Office PowerPoint</Application>
  <PresentationFormat>Özel</PresentationFormat>
  <Paragraphs>72</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Şehir Hayatı</vt:lpstr>
      <vt:lpstr>DOĞU AKDENİZ  HAVZASINDA KIBRIS’IN JEOPOLİTİK KONUMU ve  DOĞALGAZ ARAMA SÜRECİNDE KIBRIS’TA YAŞANANLAR   </vt:lpstr>
      <vt:lpstr> Jeopolitik Ne Demektir? </vt:lpstr>
      <vt:lpstr>Kıbrıs’ın Jeopolitik Konumu</vt:lpstr>
      <vt:lpstr>Kıbrıs Neden Önemlidir?</vt:lpstr>
      <vt:lpstr>.</vt:lpstr>
      <vt:lpstr>Kıbrıs Neden Önemlidir?</vt:lpstr>
      <vt:lpstr> Jeopolitik Zenginlik ve Kıbrıs’ın İçinde Bulunduğu Durum </vt:lpstr>
      <vt:lpstr>Kamuoyunda Sıkça Duyulan Terimler</vt:lpstr>
      <vt:lpstr>MEB Uygulamasında ki Sorunlar</vt:lpstr>
      <vt:lpstr>GKRY’nin Bölgede yaptığı MEB Anlaşmaları  </vt:lpstr>
      <vt:lpstr>KKTC ve TC Tarafının Tepkisi</vt:lpstr>
      <vt:lpstr>12 Numaralı Parsel</vt:lpstr>
      <vt:lpstr>Son Dönemde KKTC ile TC arasında   Atılan Adımlar </vt:lpstr>
      <vt:lpstr>Piri Reis’in Çalışmaları</vt:lpstr>
      <vt:lpstr>Bundan Sonra Ne Yapılmalı?</vt:lpstr>
      <vt:lpstr>      Sevgi ve Saygılarımla Teşekkür Ederim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Newtech</dc:creator>
  <cp:lastModifiedBy>Tecnoteam</cp:lastModifiedBy>
  <cp:revision>56</cp:revision>
  <dcterms:created xsi:type="dcterms:W3CDTF">2011-11-19T14:20:03Z</dcterms:created>
  <dcterms:modified xsi:type="dcterms:W3CDTF">2011-11-26T10:42:16Z</dcterms:modified>
</cp:coreProperties>
</file>