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4"/>
  </p:notesMasterIdLst>
  <p:sldIdLst>
    <p:sldId id="261" r:id="rId2"/>
    <p:sldId id="303" r:id="rId3"/>
    <p:sldId id="302" r:id="rId4"/>
    <p:sldId id="276" r:id="rId5"/>
    <p:sldId id="281" r:id="rId6"/>
    <p:sldId id="283" r:id="rId7"/>
    <p:sldId id="284" r:id="rId8"/>
    <p:sldId id="285" r:id="rId9"/>
    <p:sldId id="282" r:id="rId10"/>
    <p:sldId id="286" r:id="rId11"/>
    <p:sldId id="287" r:id="rId12"/>
    <p:sldId id="288" r:id="rId13"/>
    <p:sldId id="289" r:id="rId14"/>
    <p:sldId id="263" r:id="rId15"/>
    <p:sldId id="266" r:id="rId16"/>
    <p:sldId id="269" r:id="rId17"/>
    <p:sldId id="270" r:id="rId18"/>
    <p:sldId id="290" r:id="rId19"/>
    <p:sldId id="291" r:id="rId20"/>
    <p:sldId id="292" r:id="rId21"/>
    <p:sldId id="293" r:id="rId22"/>
    <p:sldId id="294" r:id="rId23"/>
    <p:sldId id="295" r:id="rId24"/>
    <p:sldId id="280" r:id="rId25"/>
    <p:sldId id="296" r:id="rId26"/>
    <p:sldId id="297" r:id="rId27"/>
    <p:sldId id="298" r:id="rId28"/>
    <p:sldId id="299" r:id="rId29"/>
    <p:sldId id="300" r:id="rId30"/>
    <p:sldId id="301" r:id="rId31"/>
    <p:sldId id="275" r:id="rId32"/>
    <p:sldId id="273"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32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5" autoAdjust="0"/>
    <p:restoredTop sz="89390" autoAdjust="0"/>
  </p:normalViewPr>
  <p:slideViewPr>
    <p:cSldViewPr>
      <p:cViewPr>
        <p:scale>
          <a:sx n="50" d="100"/>
          <a:sy n="50" d="100"/>
        </p:scale>
        <p:origin x="-1080"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8"/>
    </p:cViewPr>
  </p:sorterViewPr>
  <p:notesViewPr>
    <p:cSldViewPr>
      <p:cViewPr varScale="1">
        <p:scale>
          <a:sx n="59" d="100"/>
          <a:sy n="59" d="100"/>
        </p:scale>
        <p:origin x="-190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3561C-9739-4FD2-B513-7553513DE679}" type="doc">
      <dgm:prSet loTypeId="urn:microsoft.com/office/officeart/2005/8/layout/gear1" loCatId="process" qsTypeId="urn:microsoft.com/office/officeart/2005/8/quickstyle/simple1" qsCatId="simple" csTypeId="urn:microsoft.com/office/officeart/2005/8/colors/accent1_2" csCatId="accent1" phldr="1"/>
      <dgm:spPr/>
    </dgm:pt>
    <dgm:pt modelId="{047E235A-54D1-43DB-983A-BA27D70BC73E}">
      <dgm:prSet phldrT="[Metin]" custT="1"/>
      <dgm:spPr/>
      <dgm:t>
        <a:bodyPr/>
        <a:lstStyle/>
        <a:p>
          <a:r>
            <a:rPr lang="tr-TR" sz="1600" b="1" dirty="0" smtClean="0"/>
            <a:t>TEMSAN</a:t>
          </a:r>
          <a:endParaRPr lang="en-US" sz="1800" b="1" dirty="0"/>
        </a:p>
      </dgm:t>
    </dgm:pt>
    <dgm:pt modelId="{362609F0-AA43-45D5-8AE2-4F820E174976}" type="parTrans" cxnId="{68A099E6-82F0-41FF-B4C1-5ADE795FD56C}">
      <dgm:prSet/>
      <dgm:spPr/>
      <dgm:t>
        <a:bodyPr/>
        <a:lstStyle/>
        <a:p>
          <a:endParaRPr lang="en-US"/>
        </a:p>
      </dgm:t>
    </dgm:pt>
    <dgm:pt modelId="{3BAA5980-B7A4-43CC-8F43-90B3EC5F1134}" type="sibTrans" cxnId="{68A099E6-82F0-41FF-B4C1-5ADE795FD56C}">
      <dgm:prSet/>
      <dgm:spPr/>
      <dgm:t>
        <a:bodyPr/>
        <a:lstStyle/>
        <a:p>
          <a:endParaRPr lang="en-US"/>
        </a:p>
      </dgm:t>
    </dgm:pt>
    <dgm:pt modelId="{96EC114B-E627-490B-A3DA-BA1C34155B24}">
      <dgm:prSet phldrT="[Metin]" custT="1"/>
      <dgm:spPr/>
      <dgm:t>
        <a:bodyPr/>
        <a:lstStyle/>
        <a:p>
          <a:r>
            <a:rPr lang="tr-TR" sz="1400" b="1" dirty="0" smtClean="0"/>
            <a:t>GAZİ</a:t>
          </a:r>
          <a:endParaRPr lang="en-US" sz="1400" b="1" dirty="0"/>
        </a:p>
      </dgm:t>
    </dgm:pt>
    <dgm:pt modelId="{4D897F54-448A-40FD-A8C3-2F97B5F8BFE3}" type="parTrans" cxnId="{77B0C027-984E-433C-8466-77CF053E232D}">
      <dgm:prSet/>
      <dgm:spPr/>
      <dgm:t>
        <a:bodyPr/>
        <a:lstStyle/>
        <a:p>
          <a:endParaRPr lang="en-US"/>
        </a:p>
      </dgm:t>
    </dgm:pt>
    <dgm:pt modelId="{7A949BBA-98BF-4006-A2A4-3C70E9F73F56}" type="sibTrans" cxnId="{77B0C027-984E-433C-8466-77CF053E232D}">
      <dgm:prSet/>
      <dgm:spPr/>
      <dgm:t>
        <a:bodyPr/>
        <a:lstStyle/>
        <a:p>
          <a:endParaRPr lang="en-US"/>
        </a:p>
      </dgm:t>
    </dgm:pt>
    <dgm:pt modelId="{C2E2413B-A43E-4F6C-A3A3-F4991880C8D7}">
      <dgm:prSet phldrT="[Metin]" custT="1"/>
      <dgm:spPr/>
      <dgm:t>
        <a:bodyPr/>
        <a:lstStyle/>
        <a:p>
          <a:r>
            <a:rPr lang="tr-TR" sz="1600" b="1" dirty="0" smtClean="0">
              <a:latin typeface="Tahoma" pitchFamily="34" charset="0"/>
              <a:cs typeface="Tahoma" pitchFamily="34" charset="0"/>
            </a:rPr>
            <a:t>OSTİM</a:t>
          </a:r>
        </a:p>
      </dgm:t>
    </dgm:pt>
    <dgm:pt modelId="{2463430F-8905-4192-AFD2-4A802B35F409}" type="parTrans" cxnId="{834BE431-7E15-4C2D-8A48-82B83740315F}">
      <dgm:prSet/>
      <dgm:spPr/>
      <dgm:t>
        <a:bodyPr/>
        <a:lstStyle/>
        <a:p>
          <a:endParaRPr lang="en-US"/>
        </a:p>
      </dgm:t>
    </dgm:pt>
    <dgm:pt modelId="{B51EAD49-16F7-42B1-A257-6493808CF9FF}" type="sibTrans" cxnId="{834BE431-7E15-4C2D-8A48-82B83740315F}">
      <dgm:prSet/>
      <dgm:spPr/>
      <dgm:t>
        <a:bodyPr/>
        <a:lstStyle/>
        <a:p>
          <a:endParaRPr lang="en-US"/>
        </a:p>
      </dgm:t>
    </dgm:pt>
    <dgm:pt modelId="{DA811C93-C032-4BD9-A005-1211C69633DD}" type="pres">
      <dgm:prSet presAssocID="{8083561C-9739-4FD2-B513-7553513DE679}" presName="composite" presStyleCnt="0">
        <dgm:presLayoutVars>
          <dgm:chMax val="3"/>
          <dgm:animLvl val="lvl"/>
          <dgm:resizeHandles val="exact"/>
        </dgm:presLayoutVars>
      </dgm:prSet>
      <dgm:spPr/>
    </dgm:pt>
    <dgm:pt modelId="{D49CF126-FAF3-4792-9543-A45C52262073}" type="pres">
      <dgm:prSet presAssocID="{047E235A-54D1-43DB-983A-BA27D70BC73E}" presName="gear1" presStyleLbl="node1" presStyleIdx="0" presStyleCnt="3" custScaleX="91334" custScaleY="68138" custLinFactNeighborX="-9630" custLinFactNeighborY="-1080">
        <dgm:presLayoutVars>
          <dgm:chMax val="1"/>
          <dgm:bulletEnabled val="1"/>
        </dgm:presLayoutVars>
      </dgm:prSet>
      <dgm:spPr/>
      <dgm:t>
        <a:bodyPr/>
        <a:lstStyle/>
        <a:p>
          <a:endParaRPr lang="en-US"/>
        </a:p>
      </dgm:t>
    </dgm:pt>
    <dgm:pt modelId="{B392B10E-0AFB-444B-B5EE-18B3D4C06661}" type="pres">
      <dgm:prSet presAssocID="{047E235A-54D1-43DB-983A-BA27D70BC73E}" presName="gear1srcNode" presStyleLbl="node1" presStyleIdx="0" presStyleCnt="3"/>
      <dgm:spPr/>
      <dgm:t>
        <a:bodyPr/>
        <a:lstStyle/>
        <a:p>
          <a:endParaRPr lang="en-US"/>
        </a:p>
      </dgm:t>
    </dgm:pt>
    <dgm:pt modelId="{6DF31AB2-CF54-42F3-AC08-C58051EE8AB0}" type="pres">
      <dgm:prSet presAssocID="{047E235A-54D1-43DB-983A-BA27D70BC73E}" presName="gear1dstNode" presStyleLbl="node1" presStyleIdx="0" presStyleCnt="3"/>
      <dgm:spPr/>
      <dgm:t>
        <a:bodyPr/>
        <a:lstStyle/>
        <a:p>
          <a:endParaRPr lang="en-US"/>
        </a:p>
      </dgm:t>
    </dgm:pt>
    <dgm:pt modelId="{37111CAD-FBE8-489B-9091-08E0A504E770}" type="pres">
      <dgm:prSet presAssocID="{96EC114B-E627-490B-A3DA-BA1C34155B24}" presName="gear2" presStyleLbl="node1" presStyleIdx="1" presStyleCnt="3" custScaleX="126493" custScaleY="111704" custLinFactNeighborX="-32347" custLinFactNeighborY="-3077">
        <dgm:presLayoutVars>
          <dgm:chMax val="1"/>
          <dgm:bulletEnabled val="1"/>
        </dgm:presLayoutVars>
      </dgm:prSet>
      <dgm:spPr/>
      <dgm:t>
        <a:bodyPr/>
        <a:lstStyle/>
        <a:p>
          <a:endParaRPr lang="en-US"/>
        </a:p>
      </dgm:t>
    </dgm:pt>
    <dgm:pt modelId="{19BA214B-E10D-4880-A985-B8514B01AC42}" type="pres">
      <dgm:prSet presAssocID="{96EC114B-E627-490B-A3DA-BA1C34155B24}" presName="gear2srcNode" presStyleLbl="node1" presStyleIdx="1" presStyleCnt="3"/>
      <dgm:spPr/>
      <dgm:t>
        <a:bodyPr/>
        <a:lstStyle/>
        <a:p>
          <a:endParaRPr lang="en-US"/>
        </a:p>
      </dgm:t>
    </dgm:pt>
    <dgm:pt modelId="{F4BBADD1-BCD9-45E8-836E-64D94836BC02}" type="pres">
      <dgm:prSet presAssocID="{96EC114B-E627-490B-A3DA-BA1C34155B24}" presName="gear2dstNode" presStyleLbl="node1" presStyleIdx="1" presStyleCnt="3"/>
      <dgm:spPr/>
      <dgm:t>
        <a:bodyPr/>
        <a:lstStyle/>
        <a:p>
          <a:endParaRPr lang="en-US"/>
        </a:p>
      </dgm:t>
    </dgm:pt>
    <dgm:pt modelId="{CC411C95-8742-44EF-8F33-DFEEF97E0921}" type="pres">
      <dgm:prSet presAssocID="{C2E2413B-A43E-4F6C-A3A3-F4991880C8D7}" presName="gear3" presStyleLbl="node1" presStyleIdx="2" presStyleCnt="3" custLinFactNeighborX="8887" custLinFactNeighborY="-5449"/>
      <dgm:spPr/>
      <dgm:t>
        <a:bodyPr/>
        <a:lstStyle/>
        <a:p>
          <a:endParaRPr lang="en-US"/>
        </a:p>
      </dgm:t>
    </dgm:pt>
    <dgm:pt modelId="{12F14C8B-0180-4403-BD72-8AD453600D29}" type="pres">
      <dgm:prSet presAssocID="{C2E2413B-A43E-4F6C-A3A3-F4991880C8D7}" presName="gear3tx" presStyleLbl="node1" presStyleIdx="2" presStyleCnt="3">
        <dgm:presLayoutVars>
          <dgm:chMax val="1"/>
          <dgm:bulletEnabled val="1"/>
        </dgm:presLayoutVars>
      </dgm:prSet>
      <dgm:spPr/>
      <dgm:t>
        <a:bodyPr/>
        <a:lstStyle/>
        <a:p>
          <a:endParaRPr lang="en-US"/>
        </a:p>
      </dgm:t>
    </dgm:pt>
    <dgm:pt modelId="{8CE1CA83-2075-4255-9041-CB39D99F0DB1}" type="pres">
      <dgm:prSet presAssocID="{C2E2413B-A43E-4F6C-A3A3-F4991880C8D7}" presName="gear3srcNode" presStyleLbl="node1" presStyleIdx="2" presStyleCnt="3"/>
      <dgm:spPr/>
      <dgm:t>
        <a:bodyPr/>
        <a:lstStyle/>
        <a:p>
          <a:endParaRPr lang="en-US"/>
        </a:p>
      </dgm:t>
    </dgm:pt>
    <dgm:pt modelId="{36B1110F-FDC4-421F-9B67-EBD51113C490}" type="pres">
      <dgm:prSet presAssocID="{C2E2413B-A43E-4F6C-A3A3-F4991880C8D7}" presName="gear3dstNode" presStyleLbl="node1" presStyleIdx="2" presStyleCnt="3"/>
      <dgm:spPr/>
      <dgm:t>
        <a:bodyPr/>
        <a:lstStyle/>
        <a:p>
          <a:endParaRPr lang="en-US"/>
        </a:p>
      </dgm:t>
    </dgm:pt>
    <dgm:pt modelId="{5602ACB5-5880-4ABA-84A4-7E0B5C9BDD95}" type="pres">
      <dgm:prSet presAssocID="{3BAA5980-B7A4-43CC-8F43-90B3EC5F1134}" presName="connector1" presStyleLbl="sibTrans2D1" presStyleIdx="0" presStyleCnt="3" custScaleX="73559" custScaleY="69641" custLinFactNeighborX="-11385" custLinFactNeighborY="0"/>
      <dgm:spPr/>
      <dgm:t>
        <a:bodyPr/>
        <a:lstStyle/>
        <a:p>
          <a:endParaRPr lang="en-US"/>
        </a:p>
      </dgm:t>
    </dgm:pt>
    <dgm:pt modelId="{CCECAFF3-E643-4207-93A7-0CF77F0CC605}" type="pres">
      <dgm:prSet presAssocID="{7A949BBA-98BF-4006-A2A4-3C70E9F73F56}" presName="connector2" presStyleLbl="sibTrans2D1" presStyleIdx="1" presStyleCnt="3" custAng="447201" custLinFactNeighborX="-30624" custLinFactNeighborY="-9758"/>
      <dgm:spPr/>
      <dgm:t>
        <a:bodyPr/>
        <a:lstStyle/>
        <a:p>
          <a:endParaRPr lang="en-US"/>
        </a:p>
      </dgm:t>
    </dgm:pt>
    <dgm:pt modelId="{AB8C7495-EC03-4CA4-BA5B-DFAD79E6C4E3}" type="pres">
      <dgm:prSet presAssocID="{B51EAD49-16F7-42B1-A257-6493808CF9FF}" presName="connector3" presStyleLbl="sibTrans2D1" presStyleIdx="2" presStyleCnt="3" custAng="646136" custLinFactNeighborX="6418" custLinFactNeighborY="-1516"/>
      <dgm:spPr/>
      <dgm:t>
        <a:bodyPr/>
        <a:lstStyle/>
        <a:p>
          <a:endParaRPr lang="en-US"/>
        </a:p>
      </dgm:t>
    </dgm:pt>
  </dgm:ptLst>
  <dgm:cxnLst>
    <dgm:cxn modelId="{EFD43199-A286-4F37-8E8C-5F97F76519BC}" type="presOf" srcId="{047E235A-54D1-43DB-983A-BA27D70BC73E}" destId="{B392B10E-0AFB-444B-B5EE-18B3D4C06661}" srcOrd="1" destOrd="0" presId="urn:microsoft.com/office/officeart/2005/8/layout/gear1"/>
    <dgm:cxn modelId="{503529BB-C9F7-4098-912B-1E49C9D8BE0D}" type="presOf" srcId="{C2E2413B-A43E-4F6C-A3A3-F4991880C8D7}" destId="{CC411C95-8742-44EF-8F33-DFEEF97E0921}" srcOrd="0" destOrd="0" presId="urn:microsoft.com/office/officeart/2005/8/layout/gear1"/>
    <dgm:cxn modelId="{FFD11D46-B196-4435-A2BB-B9C031ACF661}" type="presOf" srcId="{C2E2413B-A43E-4F6C-A3A3-F4991880C8D7}" destId="{8CE1CA83-2075-4255-9041-CB39D99F0DB1}" srcOrd="2" destOrd="0" presId="urn:microsoft.com/office/officeart/2005/8/layout/gear1"/>
    <dgm:cxn modelId="{AB2BB280-3C09-4317-8398-E54CA76C8C3D}" type="presOf" srcId="{96EC114B-E627-490B-A3DA-BA1C34155B24}" destId="{F4BBADD1-BCD9-45E8-836E-64D94836BC02}" srcOrd="2" destOrd="0" presId="urn:microsoft.com/office/officeart/2005/8/layout/gear1"/>
    <dgm:cxn modelId="{80E5BB7F-7413-4F90-BE57-81AB9B895C13}" type="presOf" srcId="{3BAA5980-B7A4-43CC-8F43-90B3EC5F1134}" destId="{5602ACB5-5880-4ABA-84A4-7E0B5C9BDD95}" srcOrd="0" destOrd="0" presId="urn:microsoft.com/office/officeart/2005/8/layout/gear1"/>
    <dgm:cxn modelId="{2FE6DA99-DF8E-46AE-9421-8C5E0EDC9100}" type="presOf" srcId="{C2E2413B-A43E-4F6C-A3A3-F4991880C8D7}" destId="{12F14C8B-0180-4403-BD72-8AD453600D29}" srcOrd="1" destOrd="0" presId="urn:microsoft.com/office/officeart/2005/8/layout/gear1"/>
    <dgm:cxn modelId="{23404424-5AD1-4D07-9711-F6F5A9062741}" type="presOf" srcId="{C2E2413B-A43E-4F6C-A3A3-F4991880C8D7}" destId="{36B1110F-FDC4-421F-9B67-EBD51113C490}" srcOrd="3" destOrd="0" presId="urn:microsoft.com/office/officeart/2005/8/layout/gear1"/>
    <dgm:cxn modelId="{CD134D59-B9B4-42C8-9323-17A1F677871B}" type="presOf" srcId="{047E235A-54D1-43DB-983A-BA27D70BC73E}" destId="{6DF31AB2-CF54-42F3-AC08-C58051EE8AB0}" srcOrd="2" destOrd="0" presId="urn:microsoft.com/office/officeart/2005/8/layout/gear1"/>
    <dgm:cxn modelId="{4982B4F2-6CA6-434F-B3EF-D7F2F9087D5A}" type="presOf" srcId="{B51EAD49-16F7-42B1-A257-6493808CF9FF}" destId="{AB8C7495-EC03-4CA4-BA5B-DFAD79E6C4E3}" srcOrd="0" destOrd="0" presId="urn:microsoft.com/office/officeart/2005/8/layout/gear1"/>
    <dgm:cxn modelId="{5BA7F3B3-2734-43F4-A1A6-CAC85AFCB933}" type="presOf" srcId="{96EC114B-E627-490B-A3DA-BA1C34155B24}" destId="{19BA214B-E10D-4880-A985-B8514B01AC42}" srcOrd="1" destOrd="0" presId="urn:microsoft.com/office/officeart/2005/8/layout/gear1"/>
    <dgm:cxn modelId="{77B0C027-984E-433C-8466-77CF053E232D}" srcId="{8083561C-9739-4FD2-B513-7553513DE679}" destId="{96EC114B-E627-490B-A3DA-BA1C34155B24}" srcOrd="1" destOrd="0" parTransId="{4D897F54-448A-40FD-A8C3-2F97B5F8BFE3}" sibTransId="{7A949BBA-98BF-4006-A2A4-3C70E9F73F56}"/>
    <dgm:cxn modelId="{A6870015-FA4C-4A2C-839D-FD9CB4C7E2B2}" type="presOf" srcId="{7A949BBA-98BF-4006-A2A4-3C70E9F73F56}" destId="{CCECAFF3-E643-4207-93A7-0CF77F0CC605}" srcOrd="0" destOrd="0" presId="urn:microsoft.com/office/officeart/2005/8/layout/gear1"/>
    <dgm:cxn modelId="{7B786939-E54C-44BA-8829-38D9C68AB18C}" type="presOf" srcId="{047E235A-54D1-43DB-983A-BA27D70BC73E}" destId="{D49CF126-FAF3-4792-9543-A45C52262073}" srcOrd="0" destOrd="0" presId="urn:microsoft.com/office/officeart/2005/8/layout/gear1"/>
    <dgm:cxn modelId="{68A099E6-82F0-41FF-B4C1-5ADE795FD56C}" srcId="{8083561C-9739-4FD2-B513-7553513DE679}" destId="{047E235A-54D1-43DB-983A-BA27D70BC73E}" srcOrd="0" destOrd="0" parTransId="{362609F0-AA43-45D5-8AE2-4F820E174976}" sibTransId="{3BAA5980-B7A4-43CC-8F43-90B3EC5F1134}"/>
    <dgm:cxn modelId="{8E6E7DE6-A404-4431-B184-F3CDBDE7F548}" type="presOf" srcId="{96EC114B-E627-490B-A3DA-BA1C34155B24}" destId="{37111CAD-FBE8-489B-9091-08E0A504E770}" srcOrd="0" destOrd="0" presId="urn:microsoft.com/office/officeart/2005/8/layout/gear1"/>
    <dgm:cxn modelId="{834BE431-7E15-4C2D-8A48-82B83740315F}" srcId="{8083561C-9739-4FD2-B513-7553513DE679}" destId="{C2E2413B-A43E-4F6C-A3A3-F4991880C8D7}" srcOrd="2" destOrd="0" parTransId="{2463430F-8905-4192-AFD2-4A802B35F409}" sibTransId="{B51EAD49-16F7-42B1-A257-6493808CF9FF}"/>
    <dgm:cxn modelId="{8411063B-FABD-4899-9753-A405A02EC30F}" type="presOf" srcId="{8083561C-9739-4FD2-B513-7553513DE679}" destId="{DA811C93-C032-4BD9-A005-1211C69633DD}" srcOrd="0" destOrd="0" presId="urn:microsoft.com/office/officeart/2005/8/layout/gear1"/>
    <dgm:cxn modelId="{5B9736E5-593A-4213-860B-F0FA03141378}" type="presParOf" srcId="{DA811C93-C032-4BD9-A005-1211C69633DD}" destId="{D49CF126-FAF3-4792-9543-A45C52262073}" srcOrd="0" destOrd="0" presId="urn:microsoft.com/office/officeart/2005/8/layout/gear1"/>
    <dgm:cxn modelId="{B9D71615-F49A-4AAA-AE75-8AE0B262C9FF}" type="presParOf" srcId="{DA811C93-C032-4BD9-A005-1211C69633DD}" destId="{B392B10E-0AFB-444B-B5EE-18B3D4C06661}" srcOrd="1" destOrd="0" presId="urn:microsoft.com/office/officeart/2005/8/layout/gear1"/>
    <dgm:cxn modelId="{41D618A7-49BD-459D-BDF7-693E82D1348B}" type="presParOf" srcId="{DA811C93-C032-4BD9-A005-1211C69633DD}" destId="{6DF31AB2-CF54-42F3-AC08-C58051EE8AB0}" srcOrd="2" destOrd="0" presId="urn:microsoft.com/office/officeart/2005/8/layout/gear1"/>
    <dgm:cxn modelId="{B807DD30-3DC4-4618-B9FB-7C85D682DC73}" type="presParOf" srcId="{DA811C93-C032-4BD9-A005-1211C69633DD}" destId="{37111CAD-FBE8-489B-9091-08E0A504E770}" srcOrd="3" destOrd="0" presId="urn:microsoft.com/office/officeart/2005/8/layout/gear1"/>
    <dgm:cxn modelId="{02C21BC8-CF71-4603-8604-BA2CA9BC3E6A}" type="presParOf" srcId="{DA811C93-C032-4BD9-A005-1211C69633DD}" destId="{19BA214B-E10D-4880-A985-B8514B01AC42}" srcOrd="4" destOrd="0" presId="urn:microsoft.com/office/officeart/2005/8/layout/gear1"/>
    <dgm:cxn modelId="{EC3E8CEA-3BED-477E-8BB7-ACE3A1634E4D}" type="presParOf" srcId="{DA811C93-C032-4BD9-A005-1211C69633DD}" destId="{F4BBADD1-BCD9-45E8-836E-64D94836BC02}" srcOrd="5" destOrd="0" presId="urn:microsoft.com/office/officeart/2005/8/layout/gear1"/>
    <dgm:cxn modelId="{D2A68DCF-78F2-448D-9B7E-F70B8FCFE0F9}" type="presParOf" srcId="{DA811C93-C032-4BD9-A005-1211C69633DD}" destId="{CC411C95-8742-44EF-8F33-DFEEF97E0921}" srcOrd="6" destOrd="0" presId="urn:microsoft.com/office/officeart/2005/8/layout/gear1"/>
    <dgm:cxn modelId="{F61F6FDD-411D-4D67-9FBF-2C21968FBB52}" type="presParOf" srcId="{DA811C93-C032-4BD9-A005-1211C69633DD}" destId="{12F14C8B-0180-4403-BD72-8AD453600D29}" srcOrd="7" destOrd="0" presId="urn:microsoft.com/office/officeart/2005/8/layout/gear1"/>
    <dgm:cxn modelId="{C548F7CA-DD42-4FAD-8FBA-7672D9B7BC23}" type="presParOf" srcId="{DA811C93-C032-4BD9-A005-1211C69633DD}" destId="{8CE1CA83-2075-4255-9041-CB39D99F0DB1}" srcOrd="8" destOrd="0" presId="urn:microsoft.com/office/officeart/2005/8/layout/gear1"/>
    <dgm:cxn modelId="{25C5F864-5B02-41F6-A5B9-CA4E127C26D8}" type="presParOf" srcId="{DA811C93-C032-4BD9-A005-1211C69633DD}" destId="{36B1110F-FDC4-421F-9B67-EBD51113C490}" srcOrd="9" destOrd="0" presId="urn:microsoft.com/office/officeart/2005/8/layout/gear1"/>
    <dgm:cxn modelId="{38CE484A-50D7-44E1-BD1C-DB243BAB44C2}" type="presParOf" srcId="{DA811C93-C032-4BD9-A005-1211C69633DD}" destId="{5602ACB5-5880-4ABA-84A4-7E0B5C9BDD95}" srcOrd="10" destOrd="0" presId="urn:microsoft.com/office/officeart/2005/8/layout/gear1"/>
    <dgm:cxn modelId="{98E612C3-CF17-4D0C-9A40-C2EEEF043F84}" type="presParOf" srcId="{DA811C93-C032-4BD9-A005-1211C69633DD}" destId="{CCECAFF3-E643-4207-93A7-0CF77F0CC605}" srcOrd="11" destOrd="0" presId="urn:microsoft.com/office/officeart/2005/8/layout/gear1"/>
    <dgm:cxn modelId="{D963C097-F06C-476C-964C-2304FE27A45B}" type="presParOf" srcId="{DA811C93-C032-4BD9-A005-1211C69633DD}" destId="{AB8C7495-EC03-4CA4-BA5B-DFAD79E6C4E3}"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CF126-FAF3-4792-9543-A45C52262073}">
      <dsp:nvSpPr>
        <dsp:cNvPr id="0" name=""/>
        <dsp:cNvSpPr/>
      </dsp:nvSpPr>
      <dsp:spPr>
        <a:xfrm>
          <a:off x="2276515" y="2071701"/>
          <a:ext cx="1885703" cy="140679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TEMSAN</a:t>
          </a:r>
          <a:endParaRPr lang="en-US" sz="1800" b="1" kern="1200" dirty="0"/>
        </a:p>
      </dsp:txBody>
      <dsp:txXfrm>
        <a:off x="2276515" y="2071701"/>
        <a:ext cx="1885703" cy="1406793"/>
      </dsp:txXfrm>
    </dsp:sp>
    <dsp:sp modelId="{37111CAD-FBE8-489B-9091-08E0A504E770}">
      <dsp:nvSpPr>
        <dsp:cNvPr id="0" name=""/>
        <dsp:cNvSpPr/>
      </dsp:nvSpPr>
      <dsp:spPr>
        <a:xfrm>
          <a:off x="500036" y="1143009"/>
          <a:ext cx="1899348" cy="16772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GAZİ</a:t>
          </a:r>
          <a:endParaRPr lang="en-US" sz="1400" b="1" kern="1200" dirty="0"/>
        </a:p>
      </dsp:txBody>
      <dsp:txXfrm>
        <a:off x="500036" y="1143009"/>
        <a:ext cx="1899348" cy="1677285"/>
      </dsp:txXfrm>
    </dsp:sp>
    <dsp:sp modelId="{CC411C95-8742-44EF-8F33-DFEEF97E0921}">
      <dsp:nvSpPr>
        <dsp:cNvPr id="0" name=""/>
        <dsp:cNvSpPr/>
      </dsp:nvSpPr>
      <dsp:spPr>
        <a:xfrm rot="20700000">
          <a:off x="2185791" y="165323"/>
          <a:ext cx="1471207" cy="14712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Tahoma" pitchFamily="34" charset="0"/>
              <a:cs typeface="Tahoma" pitchFamily="34" charset="0"/>
            </a:rPr>
            <a:t>OSTİM</a:t>
          </a:r>
        </a:p>
      </dsp:txBody>
      <dsp:txXfrm>
        <a:off x="2508470" y="488001"/>
        <a:ext cx="825849" cy="825849"/>
      </dsp:txXfrm>
    </dsp:sp>
    <dsp:sp modelId="{5602ACB5-5880-4ABA-84A4-7E0B5C9BDD95}">
      <dsp:nvSpPr>
        <dsp:cNvPr id="0" name=""/>
        <dsp:cNvSpPr/>
      </dsp:nvSpPr>
      <dsp:spPr>
        <a:xfrm>
          <a:off x="2270856" y="1857392"/>
          <a:ext cx="1943957" cy="1840415"/>
        </a:xfrm>
        <a:prstGeom prst="circularArrow">
          <a:avLst>
            <a:gd name="adj1" fmla="val 4688"/>
            <a:gd name="adj2" fmla="val 299029"/>
            <a:gd name="adj3" fmla="val 2504798"/>
            <a:gd name="adj4" fmla="val 1588598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CAFF3-E643-4207-93A7-0CF77F0CC605}">
      <dsp:nvSpPr>
        <dsp:cNvPr id="0" name=""/>
        <dsp:cNvSpPr/>
      </dsp:nvSpPr>
      <dsp:spPr>
        <a:xfrm rot="447201">
          <a:off x="330710" y="759373"/>
          <a:ext cx="1920099" cy="19200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8C7495-EC03-4CA4-BA5B-DFAD79E6C4E3}">
      <dsp:nvSpPr>
        <dsp:cNvPr id="0" name=""/>
        <dsp:cNvSpPr/>
      </dsp:nvSpPr>
      <dsp:spPr>
        <a:xfrm rot="646136">
          <a:off x="1818224" y="-110574"/>
          <a:ext cx="2070254" cy="207025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F03A78-FF75-4F03-8CF3-7A81EA34CD08}" type="datetimeFigureOut">
              <a:rPr lang="tr-TR" smtClean="0"/>
              <a:pPr/>
              <a:t>30.10.2010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563ED-AF1A-4AF9-96C6-E0D3753CCD1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7A563ED-AF1A-4AF9-96C6-E0D3753CCD1E}" type="slidenum">
              <a:rPr lang="tr-TR" smtClean="0"/>
              <a:pPr/>
              <a:t>17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4588" y="685800"/>
            <a:ext cx="4568825" cy="3427413"/>
          </a:xfrm>
          <a:ln/>
        </p:spPr>
      </p:sp>
      <p:sp>
        <p:nvSpPr>
          <p:cNvPr id="98307"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4588" y="685800"/>
            <a:ext cx="4568825" cy="3427413"/>
          </a:xfrm>
          <a:ln/>
        </p:spPr>
      </p:sp>
      <p:sp>
        <p:nvSpPr>
          <p:cNvPr id="99331"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4588" y="685800"/>
            <a:ext cx="4568825" cy="3427413"/>
          </a:xfrm>
          <a:ln/>
        </p:spPr>
      </p:sp>
      <p:sp>
        <p:nvSpPr>
          <p:cNvPr id="100355"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44588" y="685800"/>
            <a:ext cx="4568825" cy="3427413"/>
          </a:xfrm>
          <a:ln/>
        </p:spPr>
      </p:sp>
      <p:sp>
        <p:nvSpPr>
          <p:cNvPr id="149507"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4588" y="685800"/>
            <a:ext cx="4568825" cy="3427413"/>
          </a:xfrm>
          <a:ln/>
        </p:spPr>
      </p:sp>
      <p:sp>
        <p:nvSpPr>
          <p:cNvPr id="101379" name="Rectangle 3"/>
          <p:cNvSpPr>
            <a:spLocks noGrp="1" noChangeArrowheads="1"/>
          </p:cNvSpPr>
          <p:nvPr>
            <p:ph type="body" idx="1"/>
          </p:nvPr>
        </p:nvSpPr>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3ECE8B4-007D-417A-90A5-EB28CAAFF278}" type="datetime1">
              <a:rPr lang="tr-TR" smtClean="0"/>
              <a:pPr/>
              <a:t>30.10.2010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FB813E8-1879-4BDE-A013-9162279F4BD9}" type="datetime1">
              <a:rPr lang="tr-TR" smtClean="0"/>
              <a:pPr/>
              <a:t>30.10.2010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5D2BC1-5354-48FF-927C-07A9C610414F}" type="datetime1">
              <a:rPr lang="tr-TR" smtClean="0"/>
              <a:pPr/>
              <a:t>30.10.2010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86FA3161-2A3C-45EC-BF65-86AC024DF0DF}" type="datetime1">
              <a:rPr lang="tr-TR"/>
              <a:pPr>
                <a:defRPr/>
              </a:pPr>
              <a:t>30.10.2010</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97A679A-BD19-4313-87D6-F6B6E32BBE31}"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pic>
        <p:nvPicPr>
          <p:cNvPr id="5" name="Picture 2" descr="C:\Users\Umit Guclu\Desktop\universite sanayi sunum zemin3.jpg"/>
          <p:cNvPicPr>
            <a:picLocks noChangeAspect="1" noChangeArrowheads="1"/>
          </p:cNvPicPr>
          <p:nvPr userDrawn="1"/>
        </p:nvPicPr>
        <p:blipFill>
          <a:blip r:embed="rId2" cstate="print"/>
          <a:srcRect l="2340" b="2351"/>
          <a:stretch>
            <a:fillRect/>
          </a:stretch>
        </p:blipFill>
        <p:spPr bwMode="auto">
          <a:xfrm>
            <a:off x="0" y="0"/>
            <a:ext cx="9144000" cy="6858000"/>
          </a:xfrm>
          <a:prstGeom prst="rect">
            <a:avLst/>
          </a:prstGeom>
          <a:noFill/>
        </p:spPr>
      </p:pic>
      <p:pic>
        <p:nvPicPr>
          <p:cNvPr id="6" name="Picture 2" descr="C:\Users\Umit Guclu\Desktop\OSTIM-sun\sunum_imaj\logolar_sunum\ostim.png">
            <a:hlinkClick r:id="rId3" action="ppaction://hlinksldjump"/>
          </p:cNvPr>
          <p:cNvPicPr>
            <a:picLocks noChangeAspect="1" noChangeArrowheads="1"/>
          </p:cNvPicPr>
          <p:nvPr userDrawn="1"/>
        </p:nvPicPr>
        <p:blipFill>
          <a:blip r:embed="rId4" cstate="print"/>
          <a:srcRect l="7054" t="25223" r="8537" b="21611"/>
          <a:stretch>
            <a:fillRect/>
          </a:stretch>
        </p:blipFill>
        <p:spPr bwMode="auto">
          <a:xfrm>
            <a:off x="63495" y="109539"/>
            <a:ext cx="1111298" cy="544473"/>
          </a:xfrm>
          <a:prstGeom prst="rect">
            <a:avLst/>
          </a:prstGeom>
          <a:noFill/>
        </p:spPr>
      </p:pic>
      <p:cxnSp>
        <p:nvCxnSpPr>
          <p:cNvPr id="7" name="6 Düz Bağlayıcı"/>
          <p:cNvCxnSpPr/>
          <p:nvPr userDrawn="1"/>
        </p:nvCxnSpPr>
        <p:spPr>
          <a:xfrm>
            <a:off x="493302" y="521369"/>
            <a:ext cx="8607155" cy="1145"/>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4AD7F16-3AD8-49AB-AF7A-7E53D86B587D}" type="datetime1">
              <a:rPr lang="tr-TR" smtClean="0"/>
              <a:pPr/>
              <a:t>30.10.2010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A4BBC28-D3C8-4832-9D0C-F430E066ED72}" type="datetime1">
              <a:rPr lang="tr-TR" smtClean="0"/>
              <a:pPr/>
              <a:t>30.10.2010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5E13321-3710-4823-9CBC-0F6B2B390511}" type="datetime1">
              <a:rPr lang="tr-TR" smtClean="0"/>
              <a:pPr/>
              <a:t>30.10.2010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4D32D57-0B8F-4756-9E17-30AF3F073C7C}" type="datetime1">
              <a:rPr lang="tr-TR" smtClean="0"/>
              <a:pPr/>
              <a:t>30.10.2010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450E317-7CEA-4E02-A78F-1CD1EF2815B9}" type="datetime1">
              <a:rPr lang="tr-TR" smtClean="0"/>
              <a:pPr/>
              <a:t>30.10.2010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81A7296-9F49-4125-9106-30CBAAFBC763}" type="datetime1">
              <a:rPr lang="tr-TR" smtClean="0"/>
              <a:pPr/>
              <a:t>30.10.2010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AF960D4-9F33-4E18-9622-CB35A970BAF6}" type="datetime1">
              <a:rPr lang="tr-TR" smtClean="0"/>
              <a:pPr/>
              <a:t>30.10.2010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F749F69-0989-404C-BB1A-6301AA71990F}" type="datetime1">
              <a:rPr lang="tr-TR" smtClean="0"/>
              <a:pPr/>
              <a:t>30.10.2010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F577B-6900-4156-95BE-B493B2558C2A}" type="datetime1">
              <a:rPr lang="tr-TR" smtClean="0"/>
              <a:pPr/>
              <a:t>30.10.2010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p:blinds dir="vert"/>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5.jpeg"/><Relationship Id="rId3" Type="http://schemas.openxmlformats.org/officeDocument/2006/relationships/image" Target="../media/image78.jpeg"/><Relationship Id="rId7" Type="http://schemas.openxmlformats.org/officeDocument/2006/relationships/image" Target="../media/image81.png"/><Relationship Id="rId12" Type="http://schemas.openxmlformats.org/officeDocument/2006/relationships/image" Target="../media/image8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82.png"/><Relationship Id="rId5" Type="http://schemas.openxmlformats.org/officeDocument/2006/relationships/image" Target="../media/image80.png"/><Relationship Id="rId10" Type="http://schemas.openxmlformats.org/officeDocument/2006/relationships/image" Target="../media/image64.jpeg"/><Relationship Id="rId4" Type="http://schemas.openxmlformats.org/officeDocument/2006/relationships/image" Target="../media/image79.jpeg"/><Relationship Id="rId9" Type="http://schemas.openxmlformats.org/officeDocument/2006/relationships/image" Target="../media/image61.gif"/></Relationships>
</file>

<file path=ppt/slides/_rels/slide14.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 Id="rId4" Type="http://schemas.openxmlformats.org/officeDocument/2006/relationships/image" Target="../media/image9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jpeg"/><Relationship Id="rId21" Type="http://schemas.openxmlformats.org/officeDocument/2006/relationships/image" Target="../media/image27.png"/><Relationship Id="rId34" Type="http://schemas.openxmlformats.org/officeDocument/2006/relationships/image" Target="../media/image40.jpeg"/><Relationship Id="rId42" Type="http://schemas.openxmlformats.org/officeDocument/2006/relationships/image" Target="../media/image48.png"/><Relationship Id="rId47" Type="http://schemas.openxmlformats.org/officeDocument/2006/relationships/image" Target="../media/image53.jpeg"/><Relationship Id="rId50" Type="http://schemas.openxmlformats.org/officeDocument/2006/relationships/image" Target="../media/image56.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jpeg"/><Relationship Id="rId2" Type="http://schemas.openxmlformats.org/officeDocument/2006/relationships/image" Target="../media/image3.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jpe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gif"/><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g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jpe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1.png"/><Relationship Id="rId4" Type="http://schemas.openxmlformats.org/officeDocument/2006/relationships/diagramData" Target="../diagrams/data1.xml"/><Relationship Id="rId9"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74.png"/><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3500430" y="285728"/>
            <a:ext cx="2354997" cy="785818"/>
          </a:xfrm>
          <a:prstGeom prst="rect">
            <a:avLst/>
          </a:prstGeom>
          <a:ln>
            <a:noFill/>
          </a:ln>
          <a:effectLst>
            <a:outerShdw blurRad="292100" dist="139700" dir="2700000" algn="tl" rotWithShape="0">
              <a:srgbClr val="333333">
                <a:alpha val="65000"/>
              </a:srgbClr>
            </a:outerShdw>
          </a:effectLst>
        </p:spPr>
      </p:pic>
      <p:sp>
        <p:nvSpPr>
          <p:cNvPr id="4" name="1 Başlık"/>
          <p:cNvSpPr txBox="1">
            <a:spLocks/>
          </p:cNvSpPr>
          <p:nvPr/>
        </p:nvSpPr>
        <p:spPr>
          <a:xfrm>
            <a:off x="428596" y="1643050"/>
            <a:ext cx="8715404" cy="78581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ENERJİ EKİPMANLARININ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YERLİ ÜRETİMİ</a:t>
            </a:r>
            <a:r>
              <a:rPr kumimoji="0" lang="tr-TR" sz="2800" b="1" i="0" u="none" strike="noStrike" kern="1200" cap="none" spc="0" normalizeH="0" noProof="0" dirty="0" smtClean="0">
                <a:ln>
                  <a:noFill/>
                </a:ln>
                <a:solidFill>
                  <a:schemeClr val="accent6">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İÇİN</a:t>
            </a:r>
            <a:endParaRPr lang="tr-TR" sz="28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OFFSET KONUSUNDA YAPILABİLECEKLER</a:t>
            </a:r>
            <a:endParaRPr kumimoji="0" lang="tr-TR" sz="28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5" name="4 Metin kutusu"/>
          <p:cNvSpPr txBox="1"/>
          <p:nvPr/>
        </p:nvSpPr>
        <p:spPr>
          <a:xfrm>
            <a:off x="357158" y="3429000"/>
            <a:ext cx="8786842" cy="3016210"/>
          </a:xfrm>
          <a:prstGeom prst="rect">
            <a:avLst/>
          </a:prstGeom>
          <a:noFill/>
        </p:spPr>
        <p:txBody>
          <a:bodyPr wrap="square" rtlCol="0">
            <a:spAutoFit/>
          </a:bodyPr>
          <a:lstStyle/>
          <a:p>
            <a:pPr algn="ctr"/>
            <a:endParaRPr lang="tr-TR" sz="20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endParaRPr lang="tr-TR" sz="20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r>
              <a:rPr lang="tr-TR" sz="20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ORHAN AYDIN</a:t>
            </a:r>
          </a:p>
          <a:p>
            <a:pPr algn="ctr"/>
            <a:endParaRPr lang="tr-TR" sz="20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r>
              <a:rPr lang="tr-TR" sz="1600" b="1" dirty="0" smtClean="0">
                <a:solidFill>
                  <a:schemeClr val="accent6">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OSTİM YÖNETİM KURULU BAŞKANI</a:t>
            </a:r>
          </a:p>
          <a:p>
            <a:endParaRPr lang="tr-TR" sz="1600" b="1" dirty="0" smtClean="0">
              <a:solidFill>
                <a:schemeClr val="accent6">
                  <a:lumMod val="50000"/>
                </a:schemeClr>
              </a:solidFill>
              <a:latin typeface="Tahoma" pitchFamily="34" charset="0"/>
              <a:cs typeface="Tahoma" pitchFamily="34" charset="0"/>
            </a:endParaRPr>
          </a:p>
          <a:p>
            <a:endParaRPr lang="tr-TR" b="1" dirty="0" smtClean="0">
              <a:solidFill>
                <a:schemeClr val="accent6">
                  <a:lumMod val="50000"/>
                </a:schemeClr>
              </a:solidFill>
              <a:latin typeface="Tahoma" pitchFamily="34" charset="0"/>
              <a:cs typeface="Tahoma" pitchFamily="34" charset="0"/>
            </a:endParaRPr>
          </a:p>
          <a:p>
            <a:endParaRPr lang="tr-TR" b="1" dirty="0" smtClean="0">
              <a:solidFill>
                <a:schemeClr val="accent6">
                  <a:lumMod val="50000"/>
                </a:schemeClr>
              </a:solidFill>
              <a:latin typeface="Tahoma" pitchFamily="34" charset="0"/>
              <a:cs typeface="Tahoma" pitchFamily="34" charset="0"/>
            </a:endParaRPr>
          </a:p>
          <a:p>
            <a:endParaRPr lang="tr-TR" sz="1400" b="1" i="1" dirty="0" smtClean="0">
              <a:solidFill>
                <a:schemeClr val="accent6">
                  <a:lumMod val="50000"/>
                </a:schemeClr>
              </a:solidFill>
              <a:effectLst>
                <a:outerShdw blurRad="38100" dist="38100" dir="2700000" algn="tl">
                  <a:srgbClr val="000000">
                    <a:alpha val="43137"/>
                  </a:srgbClr>
                </a:outerShdw>
              </a:effectLst>
              <a:latin typeface="Tahoma" pitchFamily="34" charset="0"/>
              <a:cs typeface="Tahoma" pitchFamily="34" charset="0"/>
            </a:endParaRPr>
          </a:p>
          <a:p>
            <a:r>
              <a:rPr lang="tr-TR" sz="1400" b="1" i="1" dirty="0" smtClean="0">
                <a:solidFill>
                  <a:schemeClr val="accent6">
                    <a:lumMod val="50000"/>
                  </a:schemeClr>
                </a:solidFill>
                <a:effectLst>
                  <a:outerShdw blurRad="38100" dist="38100" dir="2700000" algn="tl">
                    <a:srgbClr val="000000">
                      <a:alpha val="43137"/>
                    </a:srgbClr>
                  </a:outerShdw>
                </a:effectLst>
                <a:latin typeface="Tahoma" pitchFamily="34" charset="0"/>
                <a:cs typeface="Tahoma" pitchFamily="34" charset="0"/>
              </a:rPr>
              <a:t>					                               IV. OSB ENERJİ ZİRVESİ</a:t>
            </a:r>
          </a:p>
          <a:p>
            <a:r>
              <a:rPr lang="tr-TR" sz="1400" b="1" i="1" dirty="0" smtClean="0">
                <a:solidFill>
                  <a:schemeClr val="accent6">
                    <a:lumMod val="50000"/>
                  </a:schemeClr>
                </a:solidFill>
                <a:effectLst>
                  <a:outerShdw blurRad="38100" dist="38100" dir="2700000" algn="tl">
                    <a:srgbClr val="000000">
                      <a:alpha val="43137"/>
                    </a:srgbClr>
                  </a:outerShdw>
                </a:effectLst>
                <a:latin typeface="Tahoma" pitchFamily="34" charset="0"/>
                <a:cs typeface="Tahoma" pitchFamily="34" charset="0"/>
              </a:rPr>
              <a:t>							       29 Ekim 2010</a:t>
            </a:r>
          </a:p>
        </p:txBody>
      </p:sp>
      <p:pic>
        <p:nvPicPr>
          <p:cNvPr id="6"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6786578" y="285728"/>
            <a:ext cx="1900940" cy="920068"/>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cstate="print"/>
          <a:srcRect/>
          <a:stretch>
            <a:fillRect/>
          </a:stretch>
        </p:blipFill>
        <p:spPr bwMode="auto">
          <a:xfrm>
            <a:off x="285720" y="214290"/>
            <a:ext cx="1428760" cy="928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1715405" cy="572398"/>
          </a:xfrm>
          <a:prstGeom prst="rect">
            <a:avLst/>
          </a:prstGeom>
          <a:ln>
            <a:noFill/>
          </a:ln>
          <a:effectLst>
            <a:outerShdw blurRad="292100" dist="139700" dir="2700000" algn="tl" rotWithShape="0">
              <a:srgbClr val="333333">
                <a:alpha val="65000"/>
              </a:srgbClr>
            </a:outerShdw>
          </a:effectLst>
        </p:spPr>
      </p:pic>
      <p:pic>
        <p:nvPicPr>
          <p:cNvPr id="3" name="Picture 4" descr="C:\Documents and Settings\PINARR\Desktop\untitled.bmp"/>
          <p:cNvPicPr>
            <a:picLocks noChangeAspect="1" noChangeArrowheads="1"/>
          </p:cNvPicPr>
          <p:nvPr/>
        </p:nvPicPr>
        <p:blipFill>
          <a:blip r:embed="rId3" cstate="print"/>
          <a:srcRect/>
          <a:stretch>
            <a:fillRect/>
          </a:stretch>
        </p:blipFill>
        <p:spPr bwMode="auto">
          <a:xfrm>
            <a:off x="7500958" y="118819"/>
            <a:ext cx="1299670" cy="1024165"/>
          </a:xfrm>
          <a:prstGeom prst="rect">
            <a:avLst/>
          </a:prstGeom>
          <a:noFill/>
        </p:spPr>
      </p:pic>
      <p:sp>
        <p:nvSpPr>
          <p:cNvPr id="6" name="4 Dikdörtgen"/>
          <p:cNvSpPr>
            <a:spLocks noChangeArrowheads="1"/>
          </p:cNvSpPr>
          <p:nvPr/>
        </p:nvSpPr>
        <p:spPr bwMode="auto">
          <a:xfrm>
            <a:off x="1" y="5493924"/>
            <a:ext cx="9144000" cy="1292662"/>
          </a:xfrm>
          <a:prstGeom prst="rect">
            <a:avLst/>
          </a:prstGeom>
          <a:noFill/>
          <a:ln w="9525">
            <a:noFill/>
            <a:miter lim="800000"/>
            <a:headEnd/>
            <a:tailEnd/>
          </a:ln>
        </p:spPr>
        <p:txBody>
          <a:bodyPr wrap="square">
            <a:spAutoFit/>
          </a:bodyPr>
          <a:lstStyle/>
          <a:p>
            <a:pPr algn="ctr"/>
            <a:r>
              <a:rPr lang="tr-TR" sz="1400" b="1" dirty="0" smtClean="0">
                <a:solidFill>
                  <a:srgbClr val="009900"/>
                </a:solidFill>
                <a:latin typeface="Arial" pitchFamily="34" charset="0"/>
                <a:cs typeface="Arial" pitchFamily="34" charset="0"/>
              </a:rPr>
              <a:t>YÜKSEK PERFORMANSLI SÜRDÜRÜLEBİLİR </a:t>
            </a:r>
          </a:p>
          <a:p>
            <a:pPr algn="ctr"/>
            <a:r>
              <a:rPr lang="tr-TR" sz="2800" b="1" dirty="0" smtClean="0">
                <a:solidFill>
                  <a:srgbClr val="009900"/>
                </a:solidFill>
                <a:latin typeface="Arial" pitchFamily="34" charset="0"/>
                <a:cs typeface="Arial" pitchFamily="34" charset="0"/>
              </a:rPr>
              <a:t>YEŞİL YÖNETİM VE HİZMET BİNASI </a:t>
            </a:r>
          </a:p>
          <a:p>
            <a:pPr algn="ctr"/>
            <a:r>
              <a:rPr lang="tr-TR" b="1" dirty="0" smtClean="0">
                <a:solidFill>
                  <a:srgbClr val="009900"/>
                </a:solidFill>
                <a:latin typeface="Arial" pitchFamily="34" charset="0"/>
                <a:cs typeface="Arial" pitchFamily="34" charset="0"/>
              </a:rPr>
              <a:t>Çevreyi kirletmeyen, yenilenebilir enerjiden maksimum derecede faydalanılan, net-sıfır enerjili hizmet binası.</a:t>
            </a:r>
            <a:endParaRPr lang="tr-TR" sz="2800" b="1" dirty="0" smtClean="0">
              <a:solidFill>
                <a:srgbClr val="009900"/>
              </a:solidFill>
              <a:latin typeface="Arial" pitchFamily="34" charset="0"/>
              <a:cs typeface="Arial" pitchFamily="34" charset="0"/>
            </a:endParaRPr>
          </a:p>
        </p:txBody>
      </p:sp>
      <p:pic>
        <p:nvPicPr>
          <p:cNvPr id="7" name="Picture 2"/>
          <p:cNvPicPr>
            <a:picLocks noChangeAspect="1" noChangeArrowheads="1"/>
          </p:cNvPicPr>
          <p:nvPr/>
        </p:nvPicPr>
        <p:blipFill>
          <a:blip r:embed="rId4" cstate="print"/>
          <a:srcRect l="1047" t="2857" r="7914"/>
          <a:stretch>
            <a:fillRect/>
          </a:stretch>
        </p:blipFill>
        <p:spPr bwMode="auto">
          <a:xfrm>
            <a:off x="714348" y="1285860"/>
            <a:ext cx="7929618" cy="3929091"/>
          </a:xfrm>
          <a:prstGeom prst="rect">
            <a:avLst/>
          </a:prstGeom>
          <a:noFill/>
          <a:ln w="9525">
            <a:noFill/>
            <a:miter lim="800000"/>
            <a:headEnd/>
            <a:tailEnd/>
          </a:ln>
          <a:effectLst/>
        </p:spPr>
      </p:pic>
      <p:sp>
        <p:nvSpPr>
          <p:cNvPr id="9" name="8 Metin kutusu"/>
          <p:cNvSpPr txBox="1"/>
          <p:nvPr/>
        </p:nvSpPr>
        <p:spPr>
          <a:xfrm>
            <a:off x="2143108" y="357166"/>
            <a:ext cx="4357718" cy="461665"/>
          </a:xfrm>
          <a:prstGeom prst="rect">
            <a:avLst/>
          </a:prstGeom>
          <a:noFill/>
        </p:spPr>
        <p:txBody>
          <a:bodyPr wrap="square" rtlCol="0">
            <a:spAutoFit/>
          </a:bodyPr>
          <a:lstStyle/>
          <a:p>
            <a:r>
              <a:rPr lang="tr-TR" sz="2400" b="1" dirty="0" smtClean="0">
                <a:solidFill>
                  <a:srgbClr val="FF0000"/>
                </a:solidFill>
                <a:latin typeface="Tahoma" pitchFamily="34" charset="0"/>
                <a:cs typeface="Tahoma" pitchFamily="34" charset="0"/>
              </a:rPr>
              <a:t>3.BAŞKENT ÜNİVERSİTESİ</a:t>
            </a:r>
            <a:endParaRPr lang="tr-TR" sz="2400" b="1" dirty="0">
              <a:solidFill>
                <a:srgbClr val="FF0000"/>
              </a:solidFill>
              <a:latin typeface="Tahoma" pitchFamily="34" charset="0"/>
              <a:cs typeface="Tahoma"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5" presetClass="emph" presetSubtype="0" fill="hold" grpId="0" nodeType="withEffect">
                                  <p:stCondLst>
                                    <p:cond delay="0"/>
                                  </p:stCondLst>
                                  <p:childTnLst>
                                    <p:anim calcmode="discrete" valueType="str">
                                      <p:cBhvr>
                                        <p:cTn id="9"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000264" cy="667450"/>
          </a:xfrm>
          <a:prstGeom prst="rect">
            <a:avLst/>
          </a:prstGeom>
          <a:ln>
            <a:noFill/>
          </a:ln>
          <a:effectLst>
            <a:outerShdw blurRad="292100" dist="139700" dir="2700000" algn="tl" rotWithShape="0">
              <a:srgbClr val="333333">
                <a:alpha val="65000"/>
              </a:srgbClr>
            </a:outerShdw>
          </a:effectLst>
        </p:spPr>
      </p:pic>
      <p:pic>
        <p:nvPicPr>
          <p:cNvPr id="3" name="Picture 4"/>
          <p:cNvPicPr>
            <a:picLocks noChangeAspect="1" noChangeArrowheads="1"/>
          </p:cNvPicPr>
          <p:nvPr/>
        </p:nvPicPr>
        <p:blipFill>
          <a:blip r:embed="rId3" cstate="print"/>
          <a:srcRect/>
          <a:stretch>
            <a:fillRect/>
          </a:stretch>
        </p:blipFill>
        <p:spPr bwMode="auto">
          <a:xfrm>
            <a:off x="6500826" y="142852"/>
            <a:ext cx="2071703" cy="1056404"/>
          </a:xfrm>
          <a:prstGeom prst="rect">
            <a:avLst/>
          </a:prstGeom>
          <a:noFill/>
          <a:ln w="9525">
            <a:noFill/>
            <a:miter lim="800000"/>
            <a:headEnd/>
            <a:tailEnd/>
          </a:ln>
          <a:effectLst/>
        </p:spPr>
      </p:pic>
      <p:sp>
        <p:nvSpPr>
          <p:cNvPr id="5" name="4 Metin kutusu"/>
          <p:cNvSpPr txBox="1"/>
          <p:nvPr/>
        </p:nvSpPr>
        <p:spPr>
          <a:xfrm>
            <a:off x="4357686" y="1714488"/>
            <a:ext cx="4429156" cy="2308324"/>
          </a:xfrm>
          <a:prstGeom prst="rect">
            <a:avLst/>
          </a:prstGeom>
          <a:noFill/>
        </p:spPr>
        <p:txBody>
          <a:bodyPr wrap="square" rtlCol="0">
            <a:spAutoFit/>
          </a:bodyPr>
          <a:lstStyle/>
          <a:p>
            <a:endParaRPr lang="tr-TR" sz="2400" b="1" dirty="0" smtClean="0">
              <a:solidFill>
                <a:srgbClr val="002060"/>
              </a:solidFill>
              <a:latin typeface="Tahoma" pitchFamily="34" charset="0"/>
              <a:cs typeface="Tahoma" pitchFamily="34" charset="0"/>
            </a:endParaRPr>
          </a:p>
          <a:p>
            <a:pPr algn="ctr"/>
            <a:r>
              <a:rPr lang="tr-TR" sz="2400" b="1" dirty="0" smtClean="0">
                <a:solidFill>
                  <a:srgbClr val="002060"/>
                </a:solidFill>
                <a:latin typeface="Tahoma" pitchFamily="34" charset="0"/>
                <a:cs typeface="Tahoma" pitchFamily="34" charset="0"/>
              </a:rPr>
              <a:t>MİLRES</a:t>
            </a:r>
          </a:p>
          <a:p>
            <a:pPr algn="ctr"/>
            <a:endParaRPr lang="tr-TR" sz="2400" b="1" dirty="0" smtClean="0">
              <a:solidFill>
                <a:srgbClr val="002060"/>
              </a:solidFill>
              <a:latin typeface="Tahoma" pitchFamily="34" charset="0"/>
              <a:cs typeface="Tahoma" pitchFamily="34" charset="0"/>
            </a:endParaRPr>
          </a:p>
          <a:p>
            <a:pPr algn="ctr"/>
            <a:r>
              <a:rPr lang="tr-TR" sz="2400" b="1" dirty="0" smtClean="0">
                <a:solidFill>
                  <a:srgbClr val="002060"/>
                </a:solidFill>
                <a:latin typeface="Tahoma" pitchFamily="34" charset="0"/>
                <a:cs typeface="Tahoma" pitchFamily="34" charset="0"/>
              </a:rPr>
              <a:t>MİLLİ RÜZGAR TÜRBİNİ ÜRETİMİ PROJESİ</a:t>
            </a:r>
          </a:p>
          <a:p>
            <a:pPr algn="ctr"/>
            <a:endParaRPr lang="tr-TR" sz="2400" b="1" dirty="0" smtClean="0">
              <a:solidFill>
                <a:srgbClr val="002060"/>
              </a:solidFill>
              <a:latin typeface="Tahoma" pitchFamily="34" charset="0"/>
              <a:cs typeface="Tahoma" pitchFamily="34" charset="0"/>
            </a:endParaRPr>
          </a:p>
        </p:txBody>
      </p:sp>
      <p:pic>
        <p:nvPicPr>
          <p:cNvPr id="55299" name="Picture 3" descr="C:\Documents and Settings\PINARR\Desktop\imagesCAJFYCRP.jpg"/>
          <p:cNvPicPr>
            <a:picLocks noChangeAspect="1" noChangeArrowheads="1"/>
          </p:cNvPicPr>
          <p:nvPr/>
        </p:nvPicPr>
        <p:blipFill>
          <a:blip r:embed="rId4" cstate="print"/>
          <a:srcRect/>
          <a:stretch>
            <a:fillRect/>
          </a:stretch>
        </p:blipFill>
        <p:spPr bwMode="auto">
          <a:xfrm>
            <a:off x="285720" y="2143116"/>
            <a:ext cx="3643338" cy="4429156"/>
          </a:xfrm>
          <a:prstGeom prst="rect">
            <a:avLst/>
          </a:prstGeom>
          <a:noFill/>
        </p:spPr>
      </p:pic>
      <p:sp>
        <p:nvSpPr>
          <p:cNvPr id="10" name="9 Metin kutusu"/>
          <p:cNvSpPr txBox="1"/>
          <p:nvPr/>
        </p:nvSpPr>
        <p:spPr>
          <a:xfrm>
            <a:off x="2285984" y="1252823"/>
            <a:ext cx="4786346" cy="461665"/>
          </a:xfrm>
          <a:prstGeom prst="rect">
            <a:avLst/>
          </a:prstGeom>
          <a:noFill/>
        </p:spPr>
        <p:txBody>
          <a:bodyPr wrap="square" rtlCol="0">
            <a:spAutoFit/>
          </a:bodyPr>
          <a:lstStyle/>
          <a:p>
            <a:r>
              <a:rPr lang="tr-TR" sz="2400" b="1" dirty="0" smtClean="0">
                <a:solidFill>
                  <a:srgbClr val="FF0000"/>
                </a:solidFill>
                <a:latin typeface="Tahoma" pitchFamily="34" charset="0"/>
                <a:cs typeface="Tahoma" pitchFamily="34" charset="0"/>
              </a:rPr>
              <a:t>4.SABANCI ÜNİVERSİTESİ</a:t>
            </a:r>
            <a:endParaRPr lang="tr-TR" sz="2400" b="1" dirty="0">
              <a:solidFill>
                <a:srgbClr val="FF0000"/>
              </a:solidFill>
              <a:latin typeface="Tahoma" pitchFamily="34" charset="0"/>
              <a:cs typeface="Tahoma" pitchFamily="34" charset="0"/>
            </a:endParaRPr>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354998" cy="785818"/>
          </a:xfrm>
          <a:prstGeom prst="rect">
            <a:avLst/>
          </a:prstGeom>
          <a:ln>
            <a:noFill/>
          </a:ln>
          <a:effectLst>
            <a:outerShdw blurRad="292100" dist="139700" dir="2700000" algn="tl" rotWithShape="0">
              <a:srgbClr val="333333">
                <a:alpha val="65000"/>
              </a:srgbClr>
            </a:outerShdw>
          </a:effectLst>
        </p:spPr>
      </p:pic>
      <p:pic>
        <p:nvPicPr>
          <p:cNvPr id="3" name="Picture 6" descr="C:\Documents and Settings\PINARR\Desktop\imagesCATL0WIK.jpg"/>
          <p:cNvPicPr>
            <a:picLocks noChangeAspect="1" noChangeArrowheads="1"/>
          </p:cNvPicPr>
          <p:nvPr/>
        </p:nvPicPr>
        <p:blipFill>
          <a:blip r:embed="rId3" cstate="print"/>
          <a:srcRect/>
          <a:stretch>
            <a:fillRect/>
          </a:stretch>
        </p:blipFill>
        <p:spPr bwMode="auto">
          <a:xfrm>
            <a:off x="7215206" y="285728"/>
            <a:ext cx="1565286" cy="1485662"/>
          </a:xfrm>
          <a:prstGeom prst="rect">
            <a:avLst/>
          </a:prstGeom>
          <a:noFill/>
        </p:spPr>
      </p:pic>
      <p:pic>
        <p:nvPicPr>
          <p:cNvPr id="56322" name="Resim 7"/>
          <p:cNvPicPr>
            <a:picLocks noChangeAspect="1" noChangeArrowheads="1"/>
          </p:cNvPicPr>
          <p:nvPr/>
        </p:nvPicPr>
        <p:blipFill>
          <a:blip r:embed="rId4" cstate="print"/>
          <a:srcRect/>
          <a:stretch>
            <a:fillRect/>
          </a:stretch>
        </p:blipFill>
        <p:spPr bwMode="auto">
          <a:xfrm>
            <a:off x="428596" y="2454410"/>
            <a:ext cx="2786082" cy="2474788"/>
          </a:xfrm>
          <a:prstGeom prst="rect">
            <a:avLst/>
          </a:prstGeom>
          <a:noFill/>
          <a:ln w="9525">
            <a:noFill/>
            <a:miter lim="800000"/>
            <a:headEnd/>
            <a:tailEnd/>
          </a:ln>
        </p:spPr>
      </p:pic>
      <p:sp>
        <p:nvSpPr>
          <p:cNvPr id="6" name="5 Metin kutusu"/>
          <p:cNvSpPr txBox="1"/>
          <p:nvPr/>
        </p:nvSpPr>
        <p:spPr>
          <a:xfrm>
            <a:off x="3357554" y="3157365"/>
            <a:ext cx="5357850" cy="1200329"/>
          </a:xfrm>
          <a:prstGeom prst="rect">
            <a:avLst/>
          </a:prstGeom>
          <a:noFill/>
        </p:spPr>
        <p:txBody>
          <a:bodyPr wrap="square" rtlCol="0">
            <a:spAutoFit/>
          </a:bodyPr>
          <a:lstStyle/>
          <a:p>
            <a:r>
              <a:rPr lang="tr-TR" sz="2400" b="1" dirty="0" smtClean="0">
                <a:solidFill>
                  <a:srgbClr val="002060"/>
                </a:solidFill>
                <a:latin typeface="Tahoma" pitchFamily="34" charset="0"/>
                <a:cs typeface="Tahoma" pitchFamily="34" charset="0"/>
              </a:rPr>
              <a:t>ULUSAL FOTOVOLTAİK TEKNOLOJİ PLATFORMU </a:t>
            </a:r>
          </a:p>
          <a:p>
            <a:r>
              <a:rPr lang="tr-TR" sz="2400" b="1" dirty="0" smtClean="0">
                <a:solidFill>
                  <a:srgbClr val="002060"/>
                </a:solidFill>
                <a:latin typeface="Tahoma" pitchFamily="34" charset="0"/>
                <a:cs typeface="Tahoma" pitchFamily="34" charset="0"/>
              </a:rPr>
              <a:t>ÜYELİĞİ</a:t>
            </a:r>
            <a:endParaRPr lang="tr-TR" sz="2400" b="1" dirty="0">
              <a:solidFill>
                <a:srgbClr val="002060"/>
              </a:solidFill>
              <a:latin typeface="Tahoma" pitchFamily="34" charset="0"/>
              <a:cs typeface="Tahoma" pitchFamily="34" charset="0"/>
            </a:endParaRPr>
          </a:p>
        </p:txBody>
      </p:sp>
      <p:sp>
        <p:nvSpPr>
          <p:cNvPr id="7" name="6 Metin kutusu"/>
          <p:cNvSpPr txBox="1"/>
          <p:nvPr/>
        </p:nvSpPr>
        <p:spPr>
          <a:xfrm>
            <a:off x="2928926" y="895633"/>
            <a:ext cx="3929090" cy="461665"/>
          </a:xfrm>
          <a:prstGeom prst="rect">
            <a:avLst/>
          </a:prstGeom>
          <a:noFill/>
        </p:spPr>
        <p:txBody>
          <a:bodyPr wrap="square" rtlCol="0">
            <a:spAutoFit/>
          </a:bodyPr>
          <a:lstStyle/>
          <a:p>
            <a:r>
              <a:rPr lang="tr-TR" sz="2400" b="1" dirty="0" smtClean="0">
                <a:solidFill>
                  <a:srgbClr val="FF0000"/>
                </a:solidFill>
                <a:latin typeface="Tahoma" pitchFamily="34" charset="0"/>
                <a:cs typeface="Tahoma" pitchFamily="34" charset="0"/>
              </a:rPr>
              <a:t>5. EGE ÜNİVERSİTESİ</a:t>
            </a:r>
            <a:endParaRPr lang="tr-TR" sz="2400" b="1" dirty="0">
              <a:solidFill>
                <a:srgbClr val="FF0000"/>
              </a:solidFill>
              <a:latin typeface="Tahoma" pitchFamily="34" charset="0"/>
              <a:cs typeface="Tahoma" pitchFamily="34" charset="0"/>
            </a:endParaRPr>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1715405" cy="572398"/>
          </a:xfrm>
          <a:prstGeom prst="rect">
            <a:avLst/>
          </a:prstGeom>
          <a:ln>
            <a:noFill/>
          </a:ln>
          <a:effectLst>
            <a:outerShdw blurRad="292100" dist="139700" dir="2700000" algn="tl" rotWithShape="0">
              <a:srgbClr val="333333">
                <a:alpha val="65000"/>
              </a:srgbClr>
            </a:outerShdw>
          </a:effectLst>
        </p:spPr>
      </p:pic>
      <p:pic>
        <p:nvPicPr>
          <p:cNvPr id="3"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7430583" y="285729"/>
            <a:ext cx="1328372" cy="642941"/>
          </a:xfrm>
          <a:prstGeom prst="rect">
            <a:avLst/>
          </a:prstGeom>
          <a:ln>
            <a:noFill/>
          </a:ln>
          <a:effectLst>
            <a:outerShdw blurRad="292100" dist="139700" dir="2700000" algn="tl" rotWithShape="0">
              <a:srgbClr val="333333">
                <a:alpha val="65000"/>
              </a:srgbClr>
            </a:outerShdw>
          </a:effectLst>
        </p:spPr>
      </p:pic>
      <p:sp>
        <p:nvSpPr>
          <p:cNvPr id="5" name="4 Metin kutusu"/>
          <p:cNvSpPr txBox="1"/>
          <p:nvPr/>
        </p:nvSpPr>
        <p:spPr>
          <a:xfrm>
            <a:off x="1857356" y="214290"/>
            <a:ext cx="5643602" cy="830997"/>
          </a:xfrm>
          <a:prstGeom prst="rect">
            <a:avLst/>
          </a:prstGeom>
          <a:noFill/>
        </p:spPr>
        <p:txBody>
          <a:bodyPr wrap="square" rtlCol="0">
            <a:spAutoFit/>
          </a:bodyPr>
          <a:lstStyle/>
          <a:p>
            <a:pPr algn="ctr"/>
            <a:r>
              <a:rPr lang="tr-TR"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OSTİM EKOPARK </a:t>
            </a:r>
          </a:p>
          <a:p>
            <a:pPr algn="ctr"/>
            <a:r>
              <a:rPr lang="tr-TR"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TEKNOLOJİ GELİŞTİRME BÖLGESİ</a:t>
            </a:r>
            <a:endParaRPr lang="tr-TR" sz="24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pic>
        <p:nvPicPr>
          <p:cNvPr id="8" name="Picture 4" descr="C:\Documents and Settings\mete\Desktop\u1.JPG"/>
          <p:cNvPicPr>
            <a:picLocks noChangeAspect="1" noChangeArrowheads="1"/>
          </p:cNvPicPr>
          <p:nvPr/>
        </p:nvPicPr>
        <p:blipFill>
          <a:blip r:embed="rId4" cstate="print"/>
          <a:srcRect/>
          <a:stretch>
            <a:fillRect/>
          </a:stretch>
        </p:blipFill>
        <p:spPr bwMode="auto">
          <a:xfrm>
            <a:off x="285721" y="1142984"/>
            <a:ext cx="4357717" cy="421484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50800" dist="38100" dir="10800000" algn="r" rotWithShape="0">
              <a:prstClr val="black">
                <a:alpha val="40000"/>
              </a:prstClr>
            </a:outerShdw>
          </a:effectLst>
        </p:spPr>
      </p:pic>
      <p:pic>
        <p:nvPicPr>
          <p:cNvPr id="9" name="Picture 4"/>
          <p:cNvPicPr>
            <a:picLocks noChangeAspect="1" noChangeArrowheads="1"/>
          </p:cNvPicPr>
          <p:nvPr/>
        </p:nvPicPr>
        <p:blipFill>
          <a:blip r:embed="rId5" cstate="print"/>
          <a:srcRect/>
          <a:stretch>
            <a:fillRect/>
          </a:stretch>
        </p:blipFill>
        <p:spPr bwMode="auto">
          <a:xfrm>
            <a:off x="6929454" y="5572140"/>
            <a:ext cx="714380" cy="714380"/>
          </a:xfrm>
          <a:prstGeom prst="rect">
            <a:avLst/>
          </a:prstGeom>
          <a:noFill/>
          <a:ln w="9525">
            <a:noFill/>
            <a:miter lim="800000"/>
            <a:headEnd/>
            <a:tailEnd/>
          </a:ln>
          <a:effectLst/>
        </p:spPr>
      </p:pic>
      <p:pic>
        <p:nvPicPr>
          <p:cNvPr id="10" name="Picture 4" descr="C:\Documents and Settings\PINARR\Desktop\untitled.bmp"/>
          <p:cNvPicPr>
            <a:picLocks noChangeAspect="1" noChangeArrowheads="1"/>
          </p:cNvPicPr>
          <p:nvPr/>
        </p:nvPicPr>
        <p:blipFill>
          <a:blip r:embed="rId6" cstate="print"/>
          <a:srcRect/>
          <a:stretch>
            <a:fillRect/>
          </a:stretch>
        </p:blipFill>
        <p:spPr bwMode="auto">
          <a:xfrm>
            <a:off x="7858148" y="5515846"/>
            <a:ext cx="857255" cy="675534"/>
          </a:xfrm>
          <a:prstGeom prst="rect">
            <a:avLst/>
          </a:prstGeom>
          <a:noFill/>
        </p:spPr>
      </p:pic>
      <p:pic>
        <p:nvPicPr>
          <p:cNvPr id="11" name="Picture 4"/>
          <p:cNvPicPr>
            <a:picLocks noChangeAspect="1" noChangeArrowheads="1"/>
          </p:cNvPicPr>
          <p:nvPr/>
        </p:nvPicPr>
        <p:blipFill>
          <a:blip r:embed="rId7" cstate="print"/>
          <a:srcRect/>
          <a:stretch>
            <a:fillRect/>
          </a:stretch>
        </p:blipFill>
        <p:spPr bwMode="auto">
          <a:xfrm>
            <a:off x="5000628" y="5500702"/>
            <a:ext cx="714380" cy="714380"/>
          </a:xfrm>
          <a:prstGeom prst="rect">
            <a:avLst/>
          </a:prstGeom>
          <a:noFill/>
          <a:ln w="9525">
            <a:noFill/>
            <a:miter lim="800000"/>
            <a:headEnd/>
            <a:tailEnd/>
          </a:ln>
          <a:effectLst/>
        </p:spPr>
      </p:pic>
      <p:pic>
        <p:nvPicPr>
          <p:cNvPr id="12" name="Picture 3" descr="C:\Documents and Settings\PINARR\Desktop\images.jpg"/>
          <p:cNvPicPr>
            <a:picLocks noChangeAspect="1" noChangeArrowheads="1"/>
          </p:cNvPicPr>
          <p:nvPr/>
        </p:nvPicPr>
        <p:blipFill>
          <a:blip r:embed="rId8" cstate="print"/>
          <a:srcRect/>
          <a:stretch>
            <a:fillRect/>
          </a:stretch>
        </p:blipFill>
        <p:spPr bwMode="auto">
          <a:xfrm>
            <a:off x="5857884" y="5500702"/>
            <a:ext cx="1000132" cy="796402"/>
          </a:xfrm>
          <a:prstGeom prst="rect">
            <a:avLst/>
          </a:prstGeom>
          <a:noFill/>
        </p:spPr>
      </p:pic>
      <p:pic>
        <p:nvPicPr>
          <p:cNvPr id="13" name="Picture 2" descr="C:\Documents and Settings\PINARR\Desktop\A.gif"/>
          <p:cNvPicPr>
            <a:picLocks noChangeAspect="1" noChangeArrowheads="1"/>
          </p:cNvPicPr>
          <p:nvPr/>
        </p:nvPicPr>
        <p:blipFill>
          <a:blip r:embed="rId9" cstate="print"/>
          <a:srcRect/>
          <a:stretch>
            <a:fillRect/>
          </a:stretch>
        </p:blipFill>
        <p:spPr bwMode="auto">
          <a:xfrm>
            <a:off x="1071538" y="5572140"/>
            <a:ext cx="659249" cy="713540"/>
          </a:xfrm>
          <a:prstGeom prst="rect">
            <a:avLst/>
          </a:prstGeom>
          <a:noFill/>
        </p:spPr>
      </p:pic>
      <p:pic>
        <p:nvPicPr>
          <p:cNvPr id="14" name="Picture 5" descr="C:\Documents and Settings\PINARR\Desktop\gvfgsdf.jpg"/>
          <p:cNvPicPr>
            <a:picLocks noChangeAspect="1" noChangeArrowheads="1"/>
          </p:cNvPicPr>
          <p:nvPr/>
        </p:nvPicPr>
        <p:blipFill>
          <a:blip r:embed="rId10" cstate="print"/>
          <a:srcRect/>
          <a:stretch>
            <a:fillRect/>
          </a:stretch>
        </p:blipFill>
        <p:spPr bwMode="auto">
          <a:xfrm>
            <a:off x="3500430" y="5643578"/>
            <a:ext cx="1358308" cy="528636"/>
          </a:xfrm>
          <a:prstGeom prst="rect">
            <a:avLst/>
          </a:prstGeom>
          <a:noFill/>
          <a:ln>
            <a:noFill/>
          </a:ln>
        </p:spPr>
      </p:pic>
      <p:pic>
        <p:nvPicPr>
          <p:cNvPr id="15" name="Picture 2"/>
          <p:cNvPicPr>
            <a:picLocks noChangeAspect="1" noChangeArrowheads="1"/>
          </p:cNvPicPr>
          <p:nvPr/>
        </p:nvPicPr>
        <p:blipFill>
          <a:blip r:embed="rId11" cstate="print"/>
          <a:srcRect/>
          <a:stretch>
            <a:fillRect/>
          </a:stretch>
        </p:blipFill>
        <p:spPr bwMode="auto">
          <a:xfrm>
            <a:off x="1928794" y="5572140"/>
            <a:ext cx="499204" cy="744566"/>
          </a:xfrm>
          <a:prstGeom prst="rect">
            <a:avLst/>
          </a:prstGeom>
          <a:noFill/>
          <a:ln w="9525">
            <a:noFill/>
            <a:miter lim="800000"/>
            <a:headEnd/>
            <a:tailEnd/>
          </a:ln>
          <a:effectLst/>
        </p:spPr>
      </p:pic>
      <p:pic>
        <p:nvPicPr>
          <p:cNvPr id="16" name="Picture 2"/>
          <p:cNvPicPr>
            <a:picLocks noChangeAspect="1" noChangeArrowheads="1"/>
          </p:cNvPicPr>
          <p:nvPr/>
        </p:nvPicPr>
        <p:blipFill>
          <a:blip r:embed="rId12" cstate="print"/>
          <a:srcRect/>
          <a:stretch>
            <a:fillRect/>
          </a:stretch>
        </p:blipFill>
        <p:spPr bwMode="auto">
          <a:xfrm>
            <a:off x="2571736" y="5572140"/>
            <a:ext cx="714380" cy="714379"/>
          </a:xfrm>
          <a:prstGeom prst="rect">
            <a:avLst/>
          </a:prstGeom>
          <a:noFill/>
          <a:ln w="9525">
            <a:noFill/>
            <a:miter lim="800000"/>
            <a:headEnd/>
            <a:tailEnd/>
          </a:ln>
          <a:effectLst/>
        </p:spPr>
      </p:pic>
      <p:pic>
        <p:nvPicPr>
          <p:cNvPr id="18" name="Picture 6" descr="C:\Documents and Settings\PINARR\Desktop\imagesCATL0WIK.jpg"/>
          <p:cNvPicPr>
            <a:picLocks noChangeAspect="1" noChangeArrowheads="1"/>
          </p:cNvPicPr>
          <p:nvPr/>
        </p:nvPicPr>
        <p:blipFill>
          <a:blip r:embed="rId13" cstate="print"/>
          <a:srcRect/>
          <a:stretch>
            <a:fillRect/>
          </a:stretch>
        </p:blipFill>
        <p:spPr bwMode="auto">
          <a:xfrm>
            <a:off x="214282" y="5500702"/>
            <a:ext cx="785818" cy="789326"/>
          </a:xfrm>
          <a:prstGeom prst="rect">
            <a:avLst/>
          </a:prstGeom>
          <a:noFill/>
        </p:spPr>
      </p:pic>
      <p:sp>
        <p:nvSpPr>
          <p:cNvPr id="19" name="18 Dikdörtgen"/>
          <p:cNvSpPr/>
          <p:nvPr/>
        </p:nvSpPr>
        <p:spPr>
          <a:xfrm>
            <a:off x="4786282" y="1142984"/>
            <a:ext cx="4357718" cy="4247317"/>
          </a:xfrm>
          <a:prstGeom prst="rect">
            <a:avLst/>
          </a:prstGeom>
        </p:spPr>
        <p:txBody>
          <a:bodyPr wrap="square">
            <a:spAutoFit/>
          </a:bodyPr>
          <a:lstStyle/>
          <a:p>
            <a:pPr>
              <a:buFont typeface="Arial" pitchFamily="34" charset="0"/>
              <a:buChar char="•"/>
            </a:pPr>
            <a:r>
              <a:rPr lang="tr-TR" b="1" dirty="0" smtClean="0">
                <a:solidFill>
                  <a:srgbClr val="002060"/>
                </a:solidFill>
                <a:latin typeface="Tahoma" pitchFamily="34" charset="0"/>
                <a:cs typeface="Tahoma" pitchFamily="34" charset="0"/>
              </a:rPr>
              <a:t>Yenilenebilir Enerji ve Çevre Teknolojileri Ürünleri Uygulama Alanı</a:t>
            </a:r>
          </a:p>
          <a:p>
            <a:pPr>
              <a:buFont typeface="Arial" pitchFamily="34" charset="0"/>
              <a:buChar char="•"/>
            </a:pPr>
            <a:endParaRPr lang="tr-TR" b="1" dirty="0" smtClean="0">
              <a:solidFill>
                <a:srgbClr val="002060"/>
              </a:solidFill>
              <a:latin typeface="Tahoma" pitchFamily="34" charset="0"/>
              <a:cs typeface="Tahoma" pitchFamily="34" charset="0"/>
            </a:endParaRPr>
          </a:p>
          <a:p>
            <a:pPr>
              <a:buFont typeface="Arial" pitchFamily="34" charset="0"/>
              <a:buChar char="•"/>
            </a:pPr>
            <a:r>
              <a:rPr lang="tr-TR" b="1" dirty="0" smtClean="0">
                <a:solidFill>
                  <a:srgbClr val="002060"/>
                </a:solidFill>
                <a:latin typeface="Tahoma" pitchFamily="34" charset="0"/>
                <a:cs typeface="Tahoma" pitchFamily="34" charset="0"/>
              </a:rPr>
              <a:t>Araştırmacı, Üretici, Yatırımcı ve Kullanıcıların Buluşma Noktası</a:t>
            </a:r>
          </a:p>
          <a:p>
            <a:pPr lvl="1">
              <a:buFont typeface="Arial" pitchFamily="34" charset="0"/>
              <a:buChar char="•"/>
            </a:pPr>
            <a:r>
              <a:rPr lang="tr-TR" b="1" dirty="0" smtClean="0">
                <a:solidFill>
                  <a:srgbClr val="002060"/>
                </a:solidFill>
                <a:latin typeface="Tahoma" pitchFamily="34" charset="0"/>
                <a:cs typeface="Tahoma" pitchFamily="34" charset="0"/>
              </a:rPr>
              <a:t>Sinerji odağı</a:t>
            </a:r>
          </a:p>
          <a:p>
            <a:pPr lvl="1">
              <a:buFont typeface="Arial" pitchFamily="34" charset="0"/>
              <a:buChar char="•"/>
            </a:pPr>
            <a:r>
              <a:rPr lang="tr-TR" b="1" dirty="0" smtClean="0">
                <a:solidFill>
                  <a:srgbClr val="002060"/>
                </a:solidFill>
                <a:latin typeface="Tahoma" pitchFamily="34" charset="0"/>
                <a:cs typeface="Tahoma" pitchFamily="34" charset="0"/>
              </a:rPr>
              <a:t>Teknolojinin ticarileşme noktası</a:t>
            </a:r>
          </a:p>
          <a:p>
            <a:pPr lvl="1">
              <a:buFont typeface="Arial" pitchFamily="34" charset="0"/>
              <a:buChar char="•"/>
            </a:pPr>
            <a:r>
              <a:rPr lang="tr-TR" b="1" dirty="0" smtClean="0">
                <a:solidFill>
                  <a:srgbClr val="002060"/>
                </a:solidFill>
                <a:latin typeface="Tahoma" pitchFamily="34" charset="0"/>
                <a:cs typeface="Tahoma" pitchFamily="34" charset="0"/>
              </a:rPr>
              <a:t>Nitelikli insan gücü</a:t>
            </a:r>
          </a:p>
          <a:p>
            <a:pPr lvl="1">
              <a:buFont typeface="Arial" pitchFamily="34" charset="0"/>
              <a:buChar char="•"/>
            </a:pPr>
            <a:r>
              <a:rPr lang="tr-TR" b="1" dirty="0" smtClean="0">
                <a:solidFill>
                  <a:srgbClr val="002060"/>
                </a:solidFill>
                <a:latin typeface="Tahoma" pitchFamily="34" charset="0"/>
                <a:cs typeface="Tahoma" pitchFamily="34" charset="0"/>
              </a:rPr>
              <a:t>Ar-Ge ve </a:t>
            </a:r>
            <a:r>
              <a:rPr lang="tr-TR" b="1" dirty="0" err="1" smtClean="0">
                <a:solidFill>
                  <a:srgbClr val="002060"/>
                </a:solidFill>
                <a:latin typeface="Tahoma" pitchFamily="34" charset="0"/>
                <a:cs typeface="Tahoma" pitchFamily="34" charset="0"/>
              </a:rPr>
              <a:t>İnovasyon</a:t>
            </a:r>
            <a:r>
              <a:rPr lang="tr-TR" b="1" dirty="0" smtClean="0">
                <a:solidFill>
                  <a:srgbClr val="002060"/>
                </a:solidFill>
                <a:latin typeface="Tahoma" pitchFamily="34" charset="0"/>
                <a:cs typeface="Tahoma" pitchFamily="34" charset="0"/>
              </a:rPr>
              <a:t> merkezi</a:t>
            </a:r>
          </a:p>
          <a:p>
            <a:pPr lvl="1">
              <a:buFont typeface="Arial" pitchFamily="34" charset="0"/>
              <a:buChar char="•"/>
            </a:pPr>
            <a:r>
              <a:rPr lang="tr-TR" b="1" dirty="0" smtClean="0">
                <a:solidFill>
                  <a:srgbClr val="002060"/>
                </a:solidFill>
                <a:latin typeface="Tahoma" pitchFamily="34" charset="0"/>
                <a:cs typeface="Tahoma" pitchFamily="34" charset="0"/>
              </a:rPr>
              <a:t>Girişimci dinamizmi</a:t>
            </a:r>
          </a:p>
          <a:p>
            <a:pPr>
              <a:buFont typeface="Arial" pitchFamily="34" charset="0"/>
              <a:buChar char="•"/>
            </a:pPr>
            <a:endParaRPr lang="tr-TR" b="1" dirty="0" smtClean="0">
              <a:solidFill>
                <a:srgbClr val="002060"/>
              </a:solidFill>
              <a:latin typeface="Tahoma" pitchFamily="34" charset="0"/>
              <a:cs typeface="Tahoma" pitchFamily="34" charset="0"/>
            </a:endParaRPr>
          </a:p>
          <a:p>
            <a:pPr>
              <a:buFont typeface="Arial" pitchFamily="34" charset="0"/>
              <a:buChar char="•"/>
            </a:pPr>
            <a:r>
              <a:rPr lang="tr-TR" b="1" dirty="0" smtClean="0">
                <a:solidFill>
                  <a:srgbClr val="002060"/>
                </a:solidFill>
                <a:latin typeface="Tahoma" pitchFamily="34" charset="0"/>
                <a:cs typeface="Tahoma" pitchFamily="34" charset="0"/>
              </a:rPr>
              <a:t>2020 Vizyonunda Yaşam Alanı </a:t>
            </a:r>
          </a:p>
          <a:p>
            <a:pPr>
              <a:buFont typeface="Arial" pitchFamily="34" charset="0"/>
              <a:buChar char="•"/>
            </a:pPr>
            <a:endParaRPr lang="tr-TR" b="1" dirty="0" smtClean="0">
              <a:solidFill>
                <a:srgbClr val="002060"/>
              </a:solidFill>
              <a:latin typeface="Tahoma" pitchFamily="34" charset="0"/>
              <a:cs typeface="Tahoma"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wipe(down)">
                                      <p:cBhvr>
                                        <p:cTn id="10" dur="500"/>
                                        <p:tgtEl>
                                          <p:spTgt spid="19">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animEffect transition="in" filter="wipe(down)">
                                      <p:cBhvr>
                                        <p:cTn id="13" dur="500"/>
                                        <p:tgtEl>
                                          <p:spTgt spid="19">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xEl>
                                              <p:pRg st="4" end="4"/>
                                            </p:txEl>
                                          </p:spTgt>
                                        </p:tgtEl>
                                        <p:attrNameLst>
                                          <p:attrName>style.visibility</p:attrName>
                                        </p:attrNameLst>
                                      </p:cBhvr>
                                      <p:to>
                                        <p:strVal val="visible"/>
                                      </p:to>
                                    </p:set>
                                    <p:animEffect transition="in" filter="wipe(down)">
                                      <p:cBhvr>
                                        <p:cTn id="16" dur="500"/>
                                        <p:tgtEl>
                                          <p:spTgt spid="19">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animEffect transition="in" filter="wipe(down)">
                                      <p:cBhvr>
                                        <p:cTn id="19" dur="500"/>
                                        <p:tgtEl>
                                          <p:spTgt spid="19">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wipe(down)">
                                      <p:cBhvr>
                                        <p:cTn id="22" dur="500"/>
                                        <p:tgtEl>
                                          <p:spTgt spid="19">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xEl>
                                              <p:pRg st="7" end="7"/>
                                            </p:txEl>
                                          </p:spTgt>
                                        </p:tgtEl>
                                        <p:attrNameLst>
                                          <p:attrName>style.visibility</p:attrName>
                                        </p:attrNameLst>
                                      </p:cBhvr>
                                      <p:to>
                                        <p:strVal val="visible"/>
                                      </p:to>
                                    </p:set>
                                    <p:animEffect transition="in" filter="wipe(down)">
                                      <p:cBhvr>
                                        <p:cTn id="25" dur="500"/>
                                        <p:tgtEl>
                                          <p:spTgt spid="19">
                                            <p:txEl>
                                              <p:pRg st="7" end="7"/>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xEl>
                                              <p:pRg st="9" end="9"/>
                                            </p:txEl>
                                          </p:spTgt>
                                        </p:tgtEl>
                                        <p:attrNameLst>
                                          <p:attrName>style.visibility</p:attrName>
                                        </p:attrNameLst>
                                      </p:cBhvr>
                                      <p:to>
                                        <p:strVal val="visible"/>
                                      </p:to>
                                    </p:set>
                                    <p:animEffect transition="in" filter="wipe(down)">
                                      <p:cBhvr>
                                        <p:cTn id="28" dur="500"/>
                                        <p:tgtEl>
                                          <p:spTgt spid="19">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par>
                                <p:cTn id="34" presetID="5"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par>
                                <p:cTn id="37" presetID="5"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par>
                                <p:cTn id="40" presetID="5"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par>
                                <p:cTn id="43" presetID="5" presetClass="entr" presetSubtype="1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par>
                                <p:cTn id="46" presetID="5"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par>
                                <p:cTn id="49" presetID="5" presetClass="entr" presetSubtype="1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5"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heckerboard(across)">
                                      <p:cBhvr>
                                        <p:cTn id="54" dur="500"/>
                                        <p:tgtEl>
                                          <p:spTgt spid="16"/>
                                        </p:tgtEl>
                                      </p:cBhvr>
                                    </p:animEffect>
                                  </p:childTnLst>
                                </p:cTn>
                              </p:par>
                              <p:par>
                                <p:cTn id="55" presetID="5" presetClass="entr" presetSubtype="1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heckerboard(across)">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571768" cy="858150"/>
          </a:xfrm>
          <a:prstGeom prst="rect">
            <a:avLst/>
          </a:prstGeom>
          <a:ln>
            <a:noFill/>
          </a:ln>
          <a:effectLst>
            <a:outerShdw blurRad="292100" dist="139700" dir="2700000" algn="tl" rotWithShape="0">
              <a:srgbClr val="333333">
                <a:alpha val="65000"/>
              </a:srgbClr>
            </a:outerShdw>
          </a:effectLst>
        </p:spPr>
      </p:pic>
      <p:pic>
        <p:nvPicPr>
          <p:cNvPr id="4"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7072330" y="285729"/>
            <a:ext cx="1758064" cy="850915"/>
          </a:xfrm>
          <a:prstGeom prst="rect">
            <a:avLst/>
          </a:prstGeom>
          <a:ln>
            <a:noFill/>
          </a:ln>
          <a:effectLst>
            <a:outerShdw blurRad="292100" dist="139700" dir="2700000" algn="tl" rotWithShape="0">
              <a:srgbClr val="333333">
                <a:alpha val="65000"/>
              </a:srgbClr>
            </a:outerShdw>
          </a:effectLst>
        </p:spPr>
      </p:pic>
      <p:sp>
        <p:nvSpPr>
          <p:cNvPr id="5" name="4 Metin kutusu"/>
          <p:cNvSpPr txBox="1"/>
          <p:nvPr/>
        </p:nvSpPr>
        <p:spPr>
          <a:xfrm>
            <a:off x="357158" y="3143248"/>
            <a:ext cx="8501122" cy="3600986"/>
          </a:xfrm>
          <a:prstGeom prst="rect">
            <a:avLst/>
          </a:prstGeom>
          <a:noFill/>
        </p:spPr>
        <p:txBody>
          <a:bodyPr wrap="square" rtlCol="0">
            <a:spAutoFit/>
          </a:bodyPr>
          <a:lstStyle/>
          <a:p>
            <a:pPr algn="ctr"/>
            <a:endParaRPr lang="tr-TR" sz="2400" b="1" u="sng" dirty="0" smtClean="0">
              <a:solidFill>
                <a:srgbClr val="FF0000"/>
              </a:solidFill>
              <a:latin typeface="Tahoma" pitchFamily="34" charset="0"/>
              <a:ea typeface="Tahoma" pitchFamily="34" charset="0"/>
              <a:cs typeface="Tahoma" pitchFamily="34" charset="0"/>
            </a:endParaRPr>
          </a:p>
          <a:p>
            <a:pPr algn="ctr"/>
            <a:r>
              <a:rPr lang="tr-TR" sz="2800" b="1" u="sng" dirty="0" smtClean="0">
                <a:solidFill>
                  <a:srgbClr val="FF0000"/>
                </a:solidFill>
                <a:latin typeface="Tahoma" pitchFamily="34" charset="0"/>
                <a:ea typeface="Tahoma" pitchFamily="34" charset="0"/>
                <a:cs typeface="Tahoma" pitchFamily="34" charset="0"/>
              </a:rPr>
              <a:t> Yerli Enerji Teknolojileri Ar-</a:t>
            </a:r>
            <a:r>
              <a:rPr lang="tr-TR" sz="2800" b="1" u="sng" dirty="0" err="1" smtClean="0">
                <a:solidFill>
                  <a:srgbClr val="FF0000"/>
                </a:solidFill>
                <a:latin typeface="Tahoma" pitchFamily="34" charset="0"/>
                <a:ea typeface="Tahoma" pitchFamily="34" charset="0"/>
                <a:cs typeface="Tahoma" pitchFamily="34" charset="0"/>
              </a:rPr>
              <a:t>Ge</a:t>
            </a:r>
            <a:r>
              <a:rPr lang="tr-TR" sz="2800" b="1" u="sng" dirty="0" smtClean="0">
                <a:solidFill>
                  <a:srgbClr val="FF0000"/>
                </a:solidFill>
                <a:latin typeface="Tahoma" pitchFamily="34" charset="0"/>
                <a:ea typeface="Tahoma" pitchFamily="34" charset="0"/>
                <a:cs typeface="Tahoma" pitchFamily="34" charset="0"/>
              </a:rPr>
              <a:t> Platformu</a:t>
            </a:r>
            <a:endParaRPr lang="tr-TR" sz="2800" u="sng" dirty="0" smtClean="0">
              <a:solidFill>
                <a:srgbClr val="FF0000"/>
              </a:solidFill>
              <a:latin typeface="Tahoma" pitchFamily="34" charset="0"/>
              <a:ea typeface="Tahoma" pitchFamily="34" charset="0"/>
              <a:cs typeface="Tahoma" pitchFamily="34" charset="0"/>
            </a:endParaRPr>
          </a:p>
          <a:p>
            <a:pPr algn="ctr"/>
            <a:endParaRPr lang="tr-TR" sz="2400" dirty="0" smtClean="0">
              <a:solidFill>
                <a:srgbClr val="002060"/>
              </a:solidFill>
              <a:latin typeface="Tahoma" pitchFamily="34" charset="0"/>
              <a:ea typeface="Tahoma" pitchFamily="34" charset="0"/>
              <a:cs typeface="Tahoma" pitchFamily="34" charset="0"/>
            </a:endParaRPr>
          </a:p>
          <a:p>
            <a:pPr algn="just"/>
            <a:endParaRPr lang="tr-TR" dirty="0" smtClean="0">
              <a:solidFill>
                <a:srgbClr val="002060"/>
              </a:solidFill>
              <a:latin typeface="Tahoma" pitchFamily="34" charset="0"/>
              <a:ea typeface="Tahoma" pitchFamily="34" charset="0"/>
              <a:cs typeface="Tahoma" pitchFamily="34" charset="0"/>
            </a:endParaRPr>
          </a:p>
          <a:p>
            <a:pPr algn="ctr"/>
            <a:r>
              <a:rPr lang="tr-TR" sz="2000" b="1" dirty="0" smtClean="0">
                <a:solidFill>
                  <a:srgbClr val="002060"/>
                </a:solidFill>
                <a:latin typeface="Tahoma" pitchFamily="34" charset="0"/>
                <a:ea typeface="Tahoma" pitchFamily="34" charset="0"/>
                <a:cs typeface="Tahoma" pitchFamily="34" charset="0"/>
              </a:rPr>
              <a:t>Platformun Hedefi </a:t>
            </a:r>
            <a:r>
              <a:rPr lang="tr-TR" sz="2000" dirty="0" smtClean="0">
                <a:solidFill>
                  <a:srgbClr val="002060"/>
                </a:solidFill>
                <a:latin typeface="Tahoma" pitchFamily="34" charset="0"/>
                <a:ea typeface="Tahoma" pitchFamily="34" charset="0"/>
                <a:cs typeface="Tahoma" pitchFamily="34" charset="0"/>
              </a:rPr>
              <a:t>; </a:t>
            </a:r>
          </a:p>
          <a:p>
            <a:pPr algn="just"/>
            <a:r>
              <a:rPr lang="tr-TR" sz="2000" dirty="0" smtClean="0">
                <a:solidFill>
                  <a:srgbClr val="002060"/>
                </a:solidFill>
                <a:latin typeface="Tahoma" pitchFamily="34" charset="0"/>
                <a:ea typeface="Tahoma" pitchFamily="34" charset="0"/>
                <a:cs typeface="Tahoma" pitchFamily="34" charset="0"/>
              </a:rPr>
              <a:t>Enerji sektörünün tüm taraflarını bir araya getirmek kaydıyla oluşturulacak bilgi odaklı bir işbirliği ağı sayesinde,sektörde yerli üretimin payını arttırarak dışa bağımlı olan sektörde ulusal katma değerini arttırmaktır.</a:t>
            </a:r>
          </a:p>
          <a:p>
            <a:pPr algn="just"/>
            <a:endParaRPr lang="tr-TR" dirty="0" smtClean="0">
              <a:solidFill>
                <a:srgbClr val="002060"/>
              </a:solidFill>
              <a:latin typeface="Tahoma" pitchFamily="34" charset="0"/>
              <a:ea typeface="Tahoma" pitchFamily="34" charset="0"/>
              <a:cs typeface="Tahoma" pitchFamily="34" charset="0"/>
            </a:endParaRPr>
          </a:p>
          <a:p>
            <a:pPr algn="just">
              <a:buFont typeface="Arial" pitchFamily="34" charset="0"/>
              <a:buChar char="•"/>
            </a:pPr>
            <a:endParaRPr lang="tr-TR" dirty="0" smtClean="0">
              <a:solidFill>
                <a:srgbClr val="002060"/>
              </a:solidFill>
              <a:latin typeface="Tahoma" pitchFamily="34" charset="0"/>
              <a:ea typeface="Tahoma" pitchFamily="34" charset="0"/>
              <a:cs typeface="Tahoma" pitchFamily="34" charset="0"/>
            </a:endParaRPr>
          </a:p>
          <a:p>
            <a:pPr algn="just">
              <a:buFont typeface="Arial" pitchFamily="34" charset="0"/>
              <a:buChar char="•"/>
            </a:pPr>
            <a:endParaRPr lang="tr-TR" dirty="0">
              <a:solidFill>
                <a:srgbClr val="002060"/>
              </a:solidFill>
              <a:latin typeface="Tahoma" pitchFamily="34" charset="0"/>
              <a:ea typeface="Tahoma" pitchFamily="34" charset="0"/>
              <a:cs typeface="Tahoma" pitchFamily="34" charset="0"/>
            </a:endParaRPr>
          </a:p>
        </p:txBody>
      </p:sp>
      <p:pic>
        <p:nvPicPr>
          <p:cNvPr id="6" name="5 Resim" descr="C:\Documents and Settings\Administrator\Desktop\ENERJİ\TTGV-ETKB PLATFORM\logolar\ETKB Yeni Logo.jpg"/>
          <p:cNvPicPr/>
          <p:nvPr/>
        </p:nvPicPr>
        <p:blipFill>
          <a:blip r:embed="rId4" cstate="print"/>
          <a:srcRect/>
          <a:stretch>
            <a:fillRect/>
          </a:stretch>
        </p:blipFill>
        <p:spPr bwMode="auto">
          <a:xfrm>
            <a:off x="214282" y="2229481"/>
            <a:ext cx="2071702" cy="913767"/>
          </a:xfrm>
          <a:prstGeom prst="rect">
            <a:avLst/>
          </a:prstGeom>
          <a:noFill/>
          <a:ln w="9525">
            <a:noFill/>
            <a:miter lim="800000"/>
            <a:headEnd/>
            <a:tailEnd/>
          </a:ln>
        </p:spPr>
      </p:pic>
      <p:pic>
        <p:nvPicPr>
          <p:cNvPr id="7" name="6 Resim" descr="C:\Documents and Settings\Administrator\Desktop\ENERJİ\TTGV-ETKB PLATFORM\logolar\eüaş-2.bmp"/>
          <p:cNvPicPr/>
          <p:nvPr/>
        </p:nvPicPr>
        <p:blipFill>
          <a:blip r:embed="rId5" cstate="print"/>
          <a:srcRect/>
          <a:stretch>
            <a:fillRect/>
          </a:stretch>
        </p:blipFill>
        <p:spPr bwMode="auto">
          <a:xfrm>
            <a:off x="3000364" y="2185348"/>
            <a:ext cx="1000132" cy="886462"/>
          </a:xfrm>
          <a:prstGeom prst="rect">
            <a:avLst/>
          </a:prstGeom>
          <a:noFill/>
          <a:ln w="9525">
            <a:noFill/>
            <a:miter lim="800000"/>
            <a:headEnd/>
            <a:tailEnd/>
          </a:ln>
        </p:spPr>
      </p:pic>
      <p:pic>
        <p:nvPicPr>
          <p:cNvPr id="8" name="7 Resim" descr="C:\Documents and Settings\Administrator\Desktop\ENERJİ\TTGV-ETKB PLATFORM\logolar\ttgv logo.bmp"/>
          <p:cNvPicPr/>
          <p:nvPr/>
        </p:nvPicPr>
        <p:blipFill>
          <a:blip r:embed="rId6" cstate="print"/>
          <a:srcRect/>
          <a:stretch>
            <a:fillRect/>
          </a:stretch>
        </p:blipFill>
        <p:spPr bwMode="auto">
          <a:xfrm>
            <a:off x="7143768" y="2199318"/>
            <a:ext cx="1278574" cy="729616"/>
          </a:xfrm>
          <a:prstGeom prst="rect">
            <a:avLst/>
          </a:prstGeom>
          <a:noFill/>
          <a:ln w="9525">
            <a:noFill/>
            <a:miter lim="800000"/>
            <a:headEnd/>
            <a:tailEnd/>
          </a:ln>
        </p:spPr>
      </p:pic>
      <p:pic>
        <p:nvPicPr>
          <p:cNvPr id="9" name="8 Resim" descr="C:\Documents and Settings\Administrator\Desktop\ENERJİ\YEÇTK\LOGOLAR\enerjilogo copy.jpg"/>
          <p:cNvPicPr/>
          <p:nvPr/>
        </p:nvPicPr>
        <p:blipFill>
          <a:blip r:embed="rId7" cstate="print"/>
          <a:srcRect/>
          <a:stretch>
            <a:fillRect/>
          </a:stretch>
        </p:blipFill>
        <p:spPr bwMode="auto">
          <a:xfrm>
            <a:off x="4857752" y="2143116"/>
            <a:ext cx="1428760" cy="857256"/>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86116" y="642918"/>
            <a:ext cx="3143272" cy="400110"/>
          </a:xfrm>
          <a:prstGeom prst="rect">
            <a:avLst/>
          </a:prstGeom>
          <a:noFill/>
        </p:spPr>
        <p:txBody>
          <a:bodyPr wrap="square" rtlCol="0">
            <a:spAutoFit/>
          </a:bodyPr>
          <a:lstStyle/>
          <a:p>
            <a:r>
              <a:rPr lang="tr-TR" sz="20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OFFSET</a:t>
            </a:r>
            <a:r>
              <a:rPr lang="tr-TR" sz="20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NEDİR ?</a:t>
            </a:r>
            <a:endParaRPr lang="tr-TR" sz="20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3"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571768" cy="858150"/>
          </a:xfrm>
          <a:prstGeom prst="rect">
            <a:avLst/>
          </a:prstGeom>
          <a:ln>
            <a:noFill/>
          </a:ln>
          <a:effectLst>
            <a:outerShdw blurRad="292100" dist="139700" dir="2700000" algn="tl" rotWithShape="0">
              <a:srgbClr val="333333">
                <a:alpha val="65000"/>
              </a:srgbClr>
            </a:outerShdw>
          </a:effectLst>
        </p:spPr>
      </p:pic>
      <p:pic>
        <p:nvPicPr>
          <p:cNvPr id="4"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6929454" y="285729"/>
            <a:ext cx="1900940" cy="920068"/>
          </a:xfrm>
          <a:prstGeom prst="rect">
            <a:avLst/>
          </a:prstGeom>
          <a:ln>
            <a:noFill/>
          </a:ln>
          <a:effectLst>
            <a:outerShdw blurRad="292100" dist="139700" dir="2700000" algn="tl" rotWithShape="0">
              <a:srgbClr val="333333">
                <a:alpha val="65000"/>
              </a:srgbClr>
            </a:outerShdw>
          </a:effectLst>
        </p:spPr>
      </p:pic>
      <p:sp>
        <p:nvSpPr>
          <p:cNvPr id="5" name="4 Dikdörtgen"/>
          <p:cNvSpPr/>
          <p:nvPr/>
        </p:nvSpPr>
        <p:spPr>
          <a:xfrm>
            <a:off x="357158" y="1500174"/>
            <a:ext cx="8358246" cy="4801314"/>
          </a:xfrm>
          <a:prstGeom prst="rect">
            <a:avLst/>
          </a:prstGeom>
        </p:spPr>
        <p:txBody>
          <a:bodyPr wrap="square">
            <a:spAutoFit/>
          </a:bodyPr>
          <a:lstStyle/>
          <a:p>
            <a:pPr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Kamu ve özel kurum ve kuruluşları tarafından açılan uluslararası ihaleler neticesinde Türkiye’den çıkacak dövizi telafi etmek ve Türkiye’nin ihracat potansiyelini arttırmak amacıyla, ihaleyi kazanan yabancı firma tarafından ana ihale anlaşmasına ek alınan aşağıdaki taahhütlerdir.</a:t>
            </a:r>
          </a:p>
          <a:p>
            <a:pPr algn="just"/>
            <a:endParaRPr lang="tr-TR" dirty="0" smtClean="0">
              <a:solidFill>
                <a:srgbClr val="002060"/>
              </a:solidFill>
              <a:latin typeface="Tahoma" pitchFamily="34" charset="0"/>
              <a:ea typeface="Tahoma" pitchFamily="34" charset="0"/>
              <a:cs typeface="Tahoma" pitchFamily="34" charset="0"/>
            </a:endParaRPr>
          </a:p>
          <a:p>
            <a:pPr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Bu </a:t>
            </a:r>
            <a:r>
              <a:rPr lang="tr-TR" dirty="0" err="1" smtClean="0">
                <a:solidFill>
                  <a:srgbClr val="002060"/>
                </a:solidFill>
                <a:latin typeface="Tahoma" pitchFamily="34" charset="0"/>
                <a:ea typeface="Tahoma" pitchFamily="34" charset="0"/>
                <a:cs typeface="Tahoma" pitchFamily="34" charset="0"/>
              </a:rPr>
              <a:t>taahütler</a:t>
            </a:r>
            <a:r>
              <a:rPr lang="tr-TR" dirty="0" smtClean="0">
                <a:solidFill>
                  <a:srgbClr val="002060"/>
                </a:solidFill>
                <a:latin typeface="Tahoma" pitchFamily="34" charset="0"/>
                <a:ea typeface="Tahoma" pitchFamily="34" charset="0"/>
                <a:cs typeface="Tahoma" pitchFamily="34" charset="0"/>
              </a:rPr>
              <a:t>;</a:t>
            </a:r>
          </a:p>
          <a:p>
            <a:pPr algn="just"/>
            <a:endParaRPr lang="tr-TR" dirty="0" smtClean="0">
              <a:solidFill>
                <a:srgbClr val="002060"/>
              </a:solidFill>
              <a:latin typeface="Tahoma" pitchFamily="34" charset="0"/>
              <a:ea typeface="Tahoma" pitchFamily="34" charset="0"/>
              <a:cs typeface="Tahoma" pitchFamily="34" charset="0"/>
            </a:endParaRPr>
          </a:p>
          <a:p>
            <a:pPr lvl="1"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İhracat</a:t>
            </a:r>
          </a:p>
          <a:p>
            <a:pPr lvl="1"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Türkiye’ye yabancı sermaye yatırımları</a:t>
            </a:r>
          </a:p>
          <a:p>
            <a:pPr lvl="1"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Ortak yatırımlar</a:t>
            </a:r>
          </a:p>
          <a:p>
            <a:pPr lvl="1"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Teknoloji,lisans ve </a:t>
            </a:r>
            <a:r>
              <a:rPr lang="tr-TR" dirty="0" err="1" smtClean="0">
                <a:solidFill>
                  <a:srgbClr val="002060"/>
                </a:solidFill>
                <a:latin typeface="Tahoma" pitchFamily="34" charset="0"/>
                <a:ea typeface="Tahoma" pitchFamily="34" charset="0"/>
                <a:cs typeface="Tahoma" pitchFamily="34" charset="0"/>
              </a:rPr>
              <a:t>know</a:t>
            </a:r>
            <a:r>
              <a:rPr lang="tr-TR" dirty="0" smtClean="0">
                <a:solidFill>
                  <a:srgbClr val="002060"/>
                </a:solidFill>
                <a:latin typeface="Tahoma" pitchFamily="34" charset="0"/>
                <a:ea typeface="Tahoma" pitchFamily="34" charset="0"/>
                <a:cs typeface="Tahoma" pitchFamily="34" charset="0"/>
              </a:rPr>
              <a:t>-</a:t>
            </a:r>
            <a:r>
              <a:rPr lang="tr-TR" dirty="0" err="1" smtClean="0">
                <a:solidFill>
                  <a:srgbClr val="002060"/>
                </a:solidFill>
                <a:latin typeface="Tahoma" pitchFamily="34" charset="0"/>
                <a:ea typeface="Tahoma" pitchFamily="34" charset="0"/>
                <a:cs typeface="Tahoma" pitchFamily="34" charset="0"/>
              </a:rPr>
              <a:t>how</a:t>
            </a:r>
            <a:r>
              <a:rPr lang="tr-TR" dirty="0" smtClean="0">
                <a:solidFill>
                  <a:srgbClr val="002060"/>
                </a:solidFill>
                <a:latin typeface="Tahoma" pitchFamily="34" charset="0"/>
                <a:ea typeface="Tahoma" pitchFamily="34" charset="0"/>
                <a:cs typeface="Tahoma" pitchFamily="34" charset="0"/>
              </a:rPr>
              <a:t> transferleri</a:t>
            </a:r>
          </a:p>
          <a:p>
            <a:pPr lvl="1"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Kalifikasyonu arttırmak amacıyla yurtiçi-yurtdışı eğitim imkanları</a:t>
            </a:r>
          </a:p>
          <a:p>
            <a:pPr lvl="1" algn="just">
              <a:buFont typeface="Arial" pitchFamily="34" charset="0"/>
              <a:buChar char="•"/>
            </a:pPr>
            <a:r>
              <a:rPr lang="tr-TR" dirty="0" smtClean="0">
                <a:solidFill>
                  <a:srgbClr val="002060"/>
                </a:solidFill>
                <a:latin typeface="Tahoma" pitchFamily="34" charset="0"/>
                <a:ea typeface="Tahoma" pitchFamily="34" charset="0"/>
                <a:cs typeface="Tahoma" pitchFamily="34" charset="0"/>
              </a:rPr>
              <a:t>Ar-</a:t>
            </a:r>
            <a:r>
              <a:rPr lang="tr-TR" dirty="0" err="1" smtClean="0">
                <a:solidFill>
                  <a:srgbClr val="002060"/>
                </a:solidFill>
                <a:latin typeface="Tahoma" pitchFamily="34" charset="0"/>
                <a:ea typeface="Tahoma" pitchFamily="34" charset="0"/>
                <a:cs typeface="Tahoma" pitchFamily="34" charset="0"/>
              </a:rPr>
              <a:t>Ge</a:t>
            </a:r>
            <a:r>
              <a:rPr lang="tr-TR" dirty="0" smtClean="0">
                <a:solidFill>
                  <a:srgbClr val="002060"/>
                </a:solidFill>
                <a:latin typeface="Tahoma" pitchFamily="34" charset="0"/>
                <a:ea typeface="Tahoma" pitchFamily="34" charset="0"/>
                <a:cs typeface="Tahoma" pitchFamily="34" charset="0"/>
              </a:rPr>
              <a:t> çalışmaları</a:t>
            </a:r>
          </a:p>
          <a:p>
            <a:pPr lvl="1" algn="just"/>
            <a:endParaRPr lang="tr-TR" dirty="0" smtClean="0">
              <a:solidFill>
                <a:srgbClr val="002060"/>
              </a:solidFill>
              <a:latin typeface="Tahoma" pitchFamily="34" charset="0"/>
              <a:ea typeface="Tahoma" pitchFamily="34" charset="0"/>
              <a:cs typeface="Tahoma" pitchFamily="34" charset="0"/>
            </a:endParaRPr>
          </a:p>
          <a:p>
            <a:pPr algn="just"/>
            <a:r>
              <a:rPr lang="tr-TR" dirty="0" smtClean="0">
                <a:solidFill>
                  <a:srgbClr val="002060"/>
                </a:solidFill>
                <a:latin typeface="Tahoma" pitchFamily="34" charset="0"/>
                <a:ea typeface="Tahoma" pitchFamily="34" charset="0"/>
                <a:cs typeface="Tahoma" pitchFamily="34" charset="0"/>
              </a:rPr>
              <a:t>Şeklinde olabilir.</a:t>
            </a:r>
          </a:p>
          <a:p>
            <a:pPr algn="just"/>
            <a:endParaRPr lang="tr-TR" dirty="0" smtClean="0">
              <a:solidFill>
                <a:srgbClr val="002060"/>
              </a:solidFill>
              <a:latin typeface="Tahoma" pitchFamily="34" charset="0"/>
              <a:ea typeface="Tahoma" pitchFamily="34" charset="0"/>
              <a:cs typeface="Tahoma" pitchFamily="34" charset="0"/>
            </a:endParaRPr>
          </a:p>
          <a:p>
            <a:pPr algn="just">
              <a:buFont typeface="Arial" pitchFamily="34" charset="0"/>
              <a:buChar char="•"/>
            </a:pPr>
            <a:endParaRPr lang="tr-TR" dirty="0">
              <a:solidFill>
                <a:srgbClr val="002060"/>
              </a:solidFill>
              <a:latin typeface="Tahoma" pitchFamily="34" charset="0"/>
              <a:ea typeface="Tahoma" pitchFamily="34" charset="0"/>
              <a:cs typeface="Tahoma" pitchFamily="34" charset="0"/>
            </a:endParaRP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1428736"/>
            <a:ext cx="8429684" cy="4524315"/>
          </a:xfrm>
          <a:prstGeom prst="rect">
            <a:avLst/>
          </a:prstGeom>
        </p:spPr>
        <p:txBody>
          <a:bodyPr wrap="square">
            <a:spAutoFit/>
          </a:bodyPr>
          <a:lstStyle/>
          <a:p>
            <a:pPr algn="just">
              <a:buFont typeface="Arial" pitchFamily="34" charset="0"/>
              <a:buChar char="•"/>
            </a:pPr>
            <a:r>
              <a:rPr lang="tr-TR" dirty="0" smtClean="0">
                <a:solidFill>
                  <a:srgbClr val="FF0000"/>
                </a:solidFill>
                <a:latin typeface="Tahoma" pitchFamily="34" charset="0"/>
                <a:ea typeface="Tahoma" pitchFamily="34" charset="0"/>
                <a:cs typeface="Tahoma" pitchFamily="34" charset="0"/>
              </a:rPr>
              <a:t>Offset</a:t>
            </a:r>
            <a:r>
              <a:rPr lang="tr-TR" dirty="0" smtClean="0">
                <a:solidFill>
                  <a:srgbClr val="002060"/>
                </a:solidFill>
                <a:latin typeface="Tahoma" pitchFamily="34" charset="0"/>
                <a:ea typeface="Tahoma" pitchFamily="34" charset="0"/>
                <a:cs typeface="Tahoma" pitchFamily="34" charset="0"/>
              </a:rPr>
              <a:t> uygulamaları </a:t>
            </a:r>
            <a:r>
              <a:rPr lang="tr-TR" dirty="0" err="1" smtClean="0">
                <a:solidFill>
                  <a:srgbClr val="FF0000"/>
                </a:solidFill>
                <a:latin typeface="Tahoma" pitchFamily="34" charset="0"/>
                <a:ea typeface="Tahoma" pitchFamily="34" charset="0"/>
                <a:cs typeface="Tahoma" pitchFamily="34" charset="0"/>
              </a:rPr>
              <a:t>offsete</a:t>
            </a:r>
            <a:r>
              <a:rPr lang="tr-TR" dirty="0" smtClean="0">
                <a:solidFill>
                  <a:srgbClr val="002060"/>
                </a:solidFill>
                <a:latin typeface="Tahoma" pitchFamily="34" charset="0"/>
                <a:ea typeface="Tahoma" pitchFamily="34" charset="0"/>
                <a:cs typeface="Tahoma" pitchFamily="34" charset="0"/>
              </a:rPr>
              <a:t> konu olan kamu ve özel ihalesinin niteliğine göre askeri ve sivil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FF0000"/>
                </a:solidFill>
                <a:latin typeface="Tahoma" pitchFamily="34" charset="0"/>
                <a:ea typeface="Tahoma" pitchFamily="34" charset="0"/>
                <a:cs typeface="Tahoma" pitchFamily="34" charset="0"/>
              </a:rPr>
              <a:t> </a:t>
            </a:r>
            <a:r>
              <a:rPr lang="tr-TR" dirty="0" smtClean="0">
                <a:solidFill>
                  <a:srgbClr val="002060"/>
                </a:solidFill>
                <a:latin typeface="Tahoma" pitchFamily="34" charset="0"/>
                <a:ea typeface="Tahoma" pitchFamily="34" charset="0"/>
                <a:cs typeface="Tahoma" pitchFamily="34" charset="0"/>
              </a:rPr>
              <a:t>olmak üzere ikiye ayrılmaktadır :</a:t>
            </a:r>
          </a:p>
          <a:p>
            <a:pPr algn="just"/>
            <a:endParaRPr lang="tr-TR" dirty="0" smtClean="0">
              <a:solidFill>
                <a:srgbClr val="002060"/>
              </a:solidFill>
              <a:latin typeface="Tahoma" pitchFamily="34" charset="0"/>
              <a:ea typeface="Tahoma" pitchFamily="34" charset="0"/>
              <a:cs typeface="Tahoma" pitchFamily="34" charset="0"/>
            </a:endParaRPr>
          </a:p>
          <a:p>
            <a:pPr marL="457200" lvl="2" algn="just">
              <a:buFont typeface="Arial" pitchFamily="34" charset="0"/>
              <a:buChar char="•"/>
            </a:pPr>
            <a:r>
              <a:rPr lang="tr-TR" b="1" dirty="0" smtClean="0">
                <a:solidFill>
                  <a:srgbClr val="002060"/>
                </a:solidFill>
                <a:latin typeface="Tahoma" pitchFamily="34" charset="0"/>
                <a:ea typeface="Tahoma" pitchFamily="34" charset="0"/>
                <a:cs typeface="Tahoma" pitchFamily="34" charset="0"/>
              </a:rPr>
              <a:t>Sivil ve Kamu </a:t>
            </a:r>
            <a:r>
              <a:rPr lang="tr-TR" b="1" dirty="0" smtClean="0">
                <a:solidFill>
                  <a:srgbClr val="FF0000"/>
                </a:solidFill>
                <a:latin typeface="Tahoma" pitchFamily="34" charset="0"/>
                <a:ea typeface="Tahoma" pitchFamily="34" charset="0"/>
                <a:cs typeface="Tahoma" pitchFamily="34" charset="0"/>
              </a:rPr>
              <a:t>Offset </a:t>
            </a:r>
            <a:r>
              <a:rPr lang="tr-TR" b="1" dirty="0" smtClean="0">
                <a:solidFill>
                  <a:srgbClr val="002060"/>
                </a:solidFill>
                <a:latin typeface="Tahoma" pitchFamily="34" charset="0"/>
                <a:ea typeface="Tahoma" pitchFamily="34" charset="0"/>
                <a:cs typeface="Tahoma" pitchFamily="34" charset="0"/>
              </a:rPr>
              <a:t>Uygulamaları</a:t>
            </a:r>
            <a:r>
              <a:rPr lang="tr-TR" dirty="0" smtClean="0">
                <a:solidFill>
                  <a:srgbClr val="002060"/>
                </a:solidFill>
                <a:latin typeface="Tahoma" pitchFamily="34" charset="0"/>
                <a:ea typeface="Tahoma" pitchFamily="34" charset="0"/>
                <a:cs typeface="Tahoma" pitchFamily="34" charset="0"/>
              </a:rPr>
              <a:t>: Sivil kamu alımları çerçevesindeki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002060"/>
                </a:solidFill>
                <a:latin typeface="Tahoma" pitchFamily="34" charset="0"/>
                <a:ea typeface="Tahoma" pitchFamily="34" charset="0"/>
                <a:cs typeface="Tahoma" pitchFamily="34" charset="0"/>
              </a:rPr>
              <a:t> uygulamalarıdır. Dünyada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002060"/>
                </a:solidFill>
                <a:latin typeface="Tahoma" pitchFamily="34" charset="0"/>
                <a:ea typeface="Tahoma" pitchFamily="34" charset="0"/>
                <a:cs typeface="Tahoma" pitchFamily="34" charset="0"/>
              </a:rPr>
              <a:t> uygulamaları daha çok askeri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002060"/>
                </a:solidFill>
                <a:latin typeface="Tahoma" pitchFamily="34" charset="0"/>
                <a:ea typeface="Tahoma" pitchFamily="34" charset="0"/>
                <a:cs typeface="Tahoma" pitchFamily="34" charset="0"/>
              </a:rPr>
              <a:t> şeklinde başlamış ve gelişmiş olmasına karşılık, günümüzde özellikle gelişmekte olan ülkeler sivil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FF0000"/>
                </a:solidFill>
                <a:latin typeface="Tahoma" pitchFamily="34" charset="0"/>
                <a:ea typeface="Tahoma" pitchFamily="34" charset="0"/>
                <a:cs typeface="Tahoma" pitchFamily="34" charset="0"/>
              </a:rPr>
              <a:t> in </a:t>
            </a:r>
            <a:r>
              <a:rPr lang="tr-TR" dirty="0" smtClean="0">
                <a:solidFill>
                  <a:srgbClr val="002060"/>
                </a:solidFill>
                <a:latin typeface="Tahoma" pitchFamily="34" charset="0"/>
                <a:ea typeface="Tahoma" pitchFamily="34" charset="0"/>
                <a:cs typeface="Tahoma" pitchFamily="34" charset="0"/>
              </a:rPr>
              <a:t>yaygınlaştırılması yönünde çalışmalarda bulunmaktadırlar. Ülkemizde sivil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002060"/>
                </a:solidFill>
                <a:latin typeface="Tahoma" pitchFamily="34" charset="0"/>
                <a:ea typeface="Tahoma" pitchFamily="34" charset="0"/>
                <a:cs typeface="Tahoma" pitchFamily="34" charset="0"/>
              </a:rPr>
              <a:t> uygulamaları Dış Ticaret Müsteşarlığı tarafından yürütülmektedir.</a:t>
            </a:r>
          </a:p>
          <a:p>
            <a:pPr marL="457200" lvl="2" algn="just"/>
            <a:endParaRPr lang="tr-TR" dirty="0" smtClean="0">
              <a:solidFill>
                <a:srgbClr val="002060"/>
              </a:solidFill>
              <a:latin typeface="Tahoma" pitchFamily="34" charset="0"/>
              <a:ea typeface="Tahoma" pitchFamily="34" charset="0"/>
              <a:cs typeface="Tahoma" pitchFamily="34" charset="0"/>
            </a:endParaRPr>
          </a:p>
          <a:p>
            <a:pPr marL="457200" lvl="2" algn="just">
              <a:buFont typeface="Arial" pitchFamily="34" charset="0"/>
              <a:buChar char="•"/>
            </a:pPr>
            <a:r>
              <a:rPr lang="tr-TR" b="1" dirty="0" smtClean="0">
                <a:solidFill>
                  <a:srgbClr val="002060"/>
                </a:solidFill>
                <a:latin typeface="Tahoma" pitchFamily="34" charset="0"/>
                <a:ea typeface="Tahoma" pitchFamily="34" charset="0"/>
                <a:cs typeface="Tahoma" pitchFamily="34" charset="0"/>
              </a:rPr>
              <a:t>Savunma </a:t>
            </a:r>
            <a:r>
              <a:rPr lang="tr-TR" b="1" dirty="0" err="1" smtClean="0">
                <a:solidFill>
                  <a:srgbClr val="002060"/>
                </a:solidFill>
                <a:latin typeface="Tahoma" pitchFamily="34" charset="0"/>
                <a:ea typeface="Tahoma" pitchFamily="34" charset="0"/>
                <a:cs typeface="Tahoma" pitchFamily="34" charset="0"/>
              </a:rPr>
              <a:t>Sanayii</a:t>
            </a:r>
            <a:r>
              <a:rPr lang="tr-TR" b="1" dirty="0" smtClean="0">
                <a:solidFill>
                  <a:srgbClr val="002060"/>
                </a:solidFill>
                <a:latin typeface="Tahoma" pitchFamily="34" charset="0"/>
                <a:ea typeface="Tahoma" pitchFamily="34" charset="0"/>
                <a:cs typeface="Tahoma" pitchFamily="34" charset="0"/>
              </a:rPr>
              <a:t> </a:t>
            </a:r>
            <a:r>
              <a:rPr lang="tr-TR" b="1" dirty="0" smtClean="0">
                <a:solidFill>
                  <a:srgbClr val="FF0000"/>
                </a:solidFill>
                <a:latin typeface="Tahoma" pitchFamily="34" charset="0"/>
                <a:ea typeface="Tahoma" pitchFamily="34" charset="0"/>
                <a:cs typeface="Tahoma" pitchFamily="34" charset="0"/>
              </a:rPr>
              <a:t>Offset </a:t>
            </a:r>
            <a:r>
              <a:rPr lang="tr-TR" b="1" dirty="0" smtClean="0">
                <a:solidFill>
                  <a:srgbClr val="002060"/>
                </a:solidFill>
                <a:latin typeface="Tahoma" pitchFamily="34" charset="0"/>
                <a:ea typeface="Tahoma" pitchFamily="34" charset="0"/>
                <a:cs typeface="Tahoma" pitchFamily="34" charset="0"/>
              </a:rPr>
              <a:t>Uygulamaları: </a:t>
            </a:r>
            <a:r>
              <a:rPr lang="tr-TR" dirty="0" smtClean="0">
                <a:solidFill>
                  <a:srgbClr val="002060"/>
                </a:solidFill>
                <a:latin typeface="Tahoma" pitchFamily="34" charset="0"/>
                <a:ea typeface="Tahoma" pitchFamily="34" charset="0"/>
                <a:cs typeface="Tahoma" pitchFamily="34" charset="0"/>
              </a:rPr>
              <a:t>Askeri alımlar çerçevesindeki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002060"/>
                </a:solidFill>
                <a:latin typeface="Tahoma" pitchFamily="34" charset="0"/>
                <a:ea typeface="Tahoma" pitchFamily="34" charset="0"/>
                <a:cs typeface="Tahoma" pitchFamily="34" charset="0"/>
              </a:rPr>
              <a:t> uygulamalarıdır. Savunma sanayi ile ilgili olabileceği gibi ihale konusunun niteliğine göre sivil sektörlerle de ilgili olabilir. Hâlihazırda, ülkemizdeki savunma </a:t>
            </a:r>
            <a:r>
              <a:rPr lang="tr-TR" dirty="0" err="1" smtClean="0">
                <a:solidFill>
                  <a:srgbClr val="002060"/>
                </a:solidFill>
                <a:latin typeface="Tahoma" pitchFamily="34" charset="0"/>
                <a:ea typeface="Tahoma" pitchFamily="34" charset="0"/>
                <a:cs typeface="Tahoma" pitchFamily="34" charset="0"/>
              </a:rPr>
              <a:t>sanayii</a:t>
            </a:r>
            <a:r>
              <a:rPr lang="tr-TR" dirty="0" smtClean="0">
                <a:solidFill>
                  <a:srgbClr val="002060"/>
                </a:solidFill>
                <a:latin typeface="Tahoma" pitchFamily="34" charset="0"/>
                <a:ea typeface="Tahoma" pitchFamily="34" charset="0"/>
                <a:cs typeface="Tahoma" pitchFamily="34" charset="0"/>
              </a:rPr>
              <a:t> </a:t>
            </a:r>
            <a:r>
              <a:rPr lang="tr-TR" dirty="0" err="1" smtClean="0">
                <a:solidFill>
                  <a:srgbClr val="FF0000"/>
                </a:solidFill>
                <a:latin typeface="Tahoma" pitchFamily="34" charset="0"/>
                <a:ea typeface="Tahoma" pitchFamily="34" charset="0"/>
                <a:cs typeface="Tahoma" pitchFamily="34" charset="0"/>
              </a:rPr>
              <a:t>offset</a:t>
            </a:r>
            <a:r>
              <a:rPr lang="tr-TR" dirty="0" smtClean="0">
                <a:solidFill>
                  <a:srgbClr val="002060"/>
                </a:solidFill>
                <a:latin typeface="Tahoma" pitchFamily="34" charset="0"/>
                <a:ea typeface="Tahoma" pitchFamily="34" charset="0"/>
                <a:cs typeface="Tahoma" pitchFamily="34" charset="0"/>
              </a:rPr>
              <a:t> uygulamaları Savunma Sanayi Müsteşarlığı (SSM) tarafından yürütülmektedir</a:t>
            </a:r>
          </a:p>
          <a:p>
            <a:pPr algn="just">
              <a:buFont typeface="Arial" pitchFamily="34" charset="0"/>
              <a:buChar char="•"/>
            </a:pPr>
            <a:endParaRPr lang="tr-TR" dirty="0">
              <a:solidFill>
                <a:srgbClr val="002060"/>
              </a:solidFill>
              <a:latin typeface="Tahoma" pitchFamily="34" charset="0"/>
              <a:ea typeface="Tahoma" pitchFamily="34" charset="0"/>
              <a:cs typeface="Tahoma" pitchFamily="34" charset="0"/>
            </a:endParaRPr>
          </a:p>
        </p:txBody>
      </p:sp>
      <p:pic>
        <p:nvPicPr>
          <p:cNvPr id="3"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571768" cy="858150"/>
          </a:xfrm>
          <a:prstGeom prst="rect">
            <a:avLst/>
          </a:prstGeom>
          <a:ln>
            <a:noFill/>
          </a:ln>
          <a:effectLst>
            <a:outerShdw blurRad="292100" dist="139700" dir="2700000" algn="tl" rotWithShape="0">
              <a:srgbClr val="333333">
                <a:alpha val="65000"/>
              </a:srgbClr>
            </a:outerShdw>
          </a:effectLst>
        </p:spPr>
      </p:pic>
      <p:pic>
        <p:nvPicPr>
          <p:cNvPr id="4"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6929454" y="285729"/>
            <a:ext cx="1900940" cy="9200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3" cstate="print"/>
          <a:srcRect/>
          <a:stretch>
            <a:fillRect/>
          </a:stretch>
        </p:blipFill>
        <p:spPr bwMode="auto">
          <a:xfrm>
            <a:off x="285720" y="214290"/>
            <a:ext cx="2571768" cy="858150"/>
          </a:xfrm>
          <a:prstGeom prst="rect">
            <a:avLst/>
          </a:prstGeom>
          <a:ln>
            <a:noFill/>
          </a:ln>
          <a:effectLst>
            <a:outerShdw blurRad="292100" dist="139700" dir="2700000" algn="tl" rotWithShape="0">
              <a:srgbClr val="333333">
                <a:alpha val="65000"/>
              </a:srgbClr>
            </a:outerShdw>
          </a:effectLst>
        </p:spPr>
      </p:pic>
      <p:pic>
        <p:nvPicPr>
          <p:cNvPr id="3" name="Picture 3" descr="C:\Documents and Settings\PINARR\Desktop\ENERJİ\YEÇTK\KÜME\LOGOLAR\enerjilogo.jpg"/>
          <p:cNvPicPr>
            <a:picLocks noChangeAspect="1" noChangeArrowheads="1"/>
          </p:cNvPicPr>
          <p:nvPr/>
        </p:nvPicPr>
        <p:blipFill>
          <a:blip r:embed="rId4" cstate="print"/>
          <a:srcRect/>
          <a:stretch>
            <a:fillRect/>
          </a:stretch>
        </p:blipFill>
        <p:spPr bwMode="auto">
          <a:xfrm>
            <a:off x="6929454" y="285729"/>
            <a:ext cx="1900940" cy="920068"/>
          </a:xfrm>
          <a:prstGeom prst="rect">
            <a:avLst/>
          </a:prstGeom>
          <a:ln>
            <a:noFill/>
          </a:ln>
          <a:effectLst>
            <a:outerShdw blurRad="292100" dist="139700" dir="2700000" algn="tl" rotWithShape="0">
              <a:srgbClr val="333333">
                <a:alpha val="65000"/>
              </a:srgbClr>
            </a:outerShdw>
          </a:effectLst>
        </p:spPr>
      </p:pic>
      <p:sp>
        <p:nvSpPr>
          <p:cNvPr id="1025" name="Rectangle 1"/>
          <p:cNvSpPr>
            <a:spLocks noChangeArrowheads="1"/>
          </p:cNvSpPr>
          <p:nvPr/>
        </p:nvSpPr>
        <p:spPr bwMode="auto">
          <a:xfrm>
            <a:off x="500034" y="1500174"/>
            <a:ext cx="72042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tr-TR" b="1" i="0" u="none" strike="noStrike" cap="none" normalizeH="0" baseline="0" dirty="0" smtClean="0">
                <a:ln>
                  <a:noFill/>
                </a:ln>
                <a:solidFill>
                  <a:srgbClr val="FF0000"/>
                </a:solidFill>
                <a:latin typeface="Tahoma" pitchFamily="34" charset="0"/>
                <a:cs typeface="Tahoma" pitchFamily="34" charset="0"/>
              </a:rPr>
              <a:t>OFFSET</a:t>
            </a:r>
            <a:r>
              <a:rPr kumimoji="0" lang="tr-TR" b="1" i="0" u="none" strike="noStrike" cap="none" normalizeH="0" dirty="0" smtClean="0">
                <a:ln>
                  <a:noFill/>
                </a:ln>
                <a:solidFill>
                  <a:srgbClr val="002060"/>
                </a:solidFill>
                <a:latin typeface="Tahoma" pitchFamily="34" charset="0"/>
                <a:cs typeface="Tahoma" pitchFamily="34" charset="0"/>
              </a:rPr>
              <a:t> UYGULAMALARININ AVANTAJLARI NELERDİR?</a:t>
            </a:r>
            <a:endParaRPr kumimoji="0" lang="tr-TR" sz="2800" b="0" i="0" u="none" strike="noStrike" cap="none" normalizeH="0" baseline="0" dirty="0" smtClean="0">
              <a:ln>
                <a:noFill/>
              </a:ln>
              <a:solidFill>
                <a:srgbClr val="002060"/>
              </a:solidFill>
              <a:latin typeface="Arial" pitchFamily="34" charset="0"/>
              <a:cs typeface="Arial" pitchFamily="34" charset="0"/>
            </a:endParaRPr>
          </a:p>
        </p:txBody>
      </p:sp>
      <p:sp>
        <p:nvSpPr>
          <p:cNvPr id="1026" name="Rectangle 2"/>
          <p:cNvSpPr>
            <a:spLocks noChangeArrowheads="1"/>
          </p:cNvSpPr>
          <p:nvPr/>
        </p:nvSpPr>
        <p:spPr bwMode="auto">
          <a:xfrm>
            <a:off x="0" y="2324955"/>
            <a:ext cx="878684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 typeface="Arial" pitchFamily="34" charset="0"/>
              <a:buChar char="•"/>
            </a:pPr>
            <a:r>
              <a:rPr lang="tr-TR" dirty="0" smtClean="0">
                <a:solidFill>
                  <a:srgbClr val="002060"/>
                </a:solidFill>
                <a:latin typeface="Tahoma" pitchFamily="34" charset="0"/>
                <a:cs typeface="Tahoma" pitchFamily="34" charset="0"/>
              </a:rPr>
              <a:t>Yurtdışı</a:t>
            </a:r>
            <a:r>
              <a:rPr kumimoji="0" lang="tr-TR" b="0" i="0" u="none" strike="noStrike" cap="none" normalizeH="0" baseline="0" dirty="0" smtClean="0">
                <a:ln>
                  <a:noFill/>
                </a:ln>
                <a:solidFill>
                  <a:srgbClr val="002060"/>
                </a:solidFill>
                <a:effectLst/>
                <a:latin typeface="Tahoma" pitchFamily="34" charset="0"/>
                <a:cs typeface="Tahoma" pitchFamily="34" charset="0"/>
              </a:rPr>
              <a:t> harcamalarının bir bölümünü telafi etmek,</a:t>
            </a:r>
          </a:p>
          <a:p>
            <a:pPr lvl="1" fontAlgn="base">
              <a:spcBef>
                <a:spcPct val="0"/>
              </a:spcBef>
              <a:spcAft>
                <a:spcPct val="0"/>
              </a:spcAft>
            </a:pPr>
            <a:endParaRPr lang="tr-TR" dirty="0" smtClean="0">
              <a:solidFill>
                <a:srgbClr val="002060"/>
              </a:solidFill>
              <a:latin typeface="Arial" pitchFamily="34" charset="0"/>
              <a:cs typeface="Arial" pitchFamily="34" charset="0"/>
            </a:endParaRPr>
          </a:p>
          <a:p>
            <a:pPr lvl="1" fontAlgn="base">
              <a:spcBef>
                <a:spcPct val="0"/>
              </a:spcBef>
              <a:spcAft>
                <a:spcPct val="0"/>
              </a:spcAft>
              <a:buFont typeface="Arial" pitchFamily="34" charset="0"/>
              <a:buChar char="•"/>
            </a:pPr>
            <a:r>
              <a:rPr kumimoji="0" lang="tr-TR" b="0" i="0" u="none" strike="noStrike" cap="none" normalizeH="0" baseline="0" dirty="0" smtClean="0">
                <a:ln>
                  <a:noFill/>
                </a:ln>
                <a:solidFill>
                  <a:srgbClr val="002060"/>
                </a:solidFill>
                <a:effectLst/>
                <a:latin typeface="Tahoma" pitchFamily="34" charset="0"/>
                <a:cs typeface="Tahoma" pitchFamily="34" charset="0"/>
              </a:rPr>
              <a:t>İhracatçılarımızın yeni dış pazarlara açılmalarına ve/veya mevcut dış pazarlarda ihracat artışı kaydetmelerine imkan sağlamak,</a:t>
            </a:r>
          </a:p>
          <a:p>
            <a:pPr lvl="1" fontAlgn="base">
              <a:spcBef>
                <a:spcPct val="0"/>
              </a:spcBef>
              <a:spcAft>
                <a:spcPct val="0"/>
              </a:spcAft>
            </a:pPr>
            <a:endParaRPr lang="tr-TR" dirty="0" smtClean="0">
              <a:solidFill>
                <a:srgbClr val="002060"/>
              </a:solidFill>
              <a:latin typeface="Arial" pitchFamily="34" charset="0"/>
              <a:cs typeface="Arial" pitchFamily="34" charset="0"/>
            </a:endParaRPr>
          </a:p>
          <a:p>
            <a:pPr lvl="1" fontAlgn="base">
              <a:spcBef>
                <a:spcPct val="0"/>
              </a:spcBef>
              <a:spcAft>
                <a:spcPct val="0"/>
              </a:spcAft>
              <a:buFont typeface="Arial" pitchFamily="34" charset="0"/>
              <a:buChar char="•"/>
            </a:pPr>
            <a:r>
              <a:rPr kumimoji="0" lang="tr-TR" b="0" i="0" u="none" strike="noStrike" cap="none" normalizeH="0" baseline="0" dirty="0" smtClean="0">
                <a:ln>
                  <a:noFill/>
                </a:ln>
                <a:solidFill>
                  <a:srgbClr val="002060"/>
                </a:solidFill>
                <a:effectLst/>
                <a:latin typeface="Tahoma" pitchFamily="34" charset="0"/>
                <a:cs typeface="Tahoma" pitchFamily="34" charset="0"/>
              </a:rPr>
              <a:t> Yabancı sermaye girişinde artış sağlamak,</a:t>
            </a:r>
          </a:p>
          <a:p>
            <a:pPr lvl="1" fontAlgn="base">
              <a:spcBef>
                <a:spcPct val="0"/>
              </a:spcBef>
              <a:spcAft>
                <a:spcPct val="0"/>
              </a:spcAft>
            </a:pPr>
            <a:endParaRPr lang="tr-TR" dirty="0" smtClean="0">
              <a:solidFill>
                <a:srgbClr val="002060"/>
              </a:solidFill>
              <a:latin typeface="Arial" pitchFamily="34" charset="0"/>
              <a:cs typeface="Arial" pitchFamily="34" charset="0"/>
            </a:endParaRPr>
          </a:p>
          <a:p>
            <a:pPr lvl="1" fontAlgn="base">
              <a:spcBef>
                <a:spcPct val="0"/>
              </a:spcBef>
              <a:spcAft>
                <a:spcPct val="0"/>
              </a:spcAft>
              <a:buFont typeface="Arial" pitchFamily="34" charset="0"/>
              <a:buChar char="•"/>
            </a:pPr>
            <a:r>
              <a:rPr kumimoji="0" lang="tr-TR" b="0" i="0" u="none" strike="noStrike" cap="none" normalizeH="0" baseline="0" dirty="0" smtClean="0">
                <a:ln>
                  <a:noFill/>
                </a:ln>
                <a:solidFill>
                  <a:srgbClr val="002060"/>
                </a:solidFill>
                <a:effectLst/>
                <a:latin typeface="Tahoma" pitchFamily="34" charset="0"/>
                <a:cs typeface="Tahoma" pitchFamily="34" charset="0"/>
              </a:rPr>
              <a:t>Yeni istihdam olanakları yaratmak,</a:t>
            </a:r>
          </a:p>
          <a:p>
            <a:pPr lvl="1" fontAlgn="base">
              <a:spcBef>
                <a:spcPct val="0"/>
              </a:spcBef>
              <a:spcAft>
                <a:spcPct val="0"/>
              </a:spcAft>
            </a:pPr>
            <a:endParaRPr lang="tr-TR" dirty="0" smtClean="0">
              <a:solidFill>
                <a:srgbClr val="002060"/>
              </a:solidFill>
              <a:latin typeface="Arial" pitchFamily="34" charset="0"/>
              <a:cs typeface="Arial" pitchFamily="34" charset="0"/>
            </a:endParaRPr>
          </a:p>
          <a:p>
            <a:pPr lvl="1" fontAlgn="base">
              <a:spcBef>
                <a:spcPct val="0"/>
              </a:spcBef>
              <a:spcAft>
                <a:spcPct val="0"/>
              </a:spcAft>
              <a:buFont typeface="Arial" pitchFamily="34" charset="0"/>
              <a:buChar char="•"/>
            </a:pPr>
            <a:r>
              <a:rPr kumimoji="0" lang="tr-TR" b="0" i="0" u="none" strike="noStrike" cap="none" normalizeH="0" baseline="0" dirty="0" smtClean="0">
                <a:ln>
                  <a:noFill/>
                </a:ln>
                <a:solidFill>
                  <a:srgbClr val="002060"/>
                </a:solidFill>
                <a:effectLst/>
                <a:latin typeface="Tahoma" pitchFamily="34" charset="0"/>
                <a:cs typeface="Tahoma" pitchFamily="34" charset="0"/>
              </a:rPr>
              <a:t>İç pazarın ve dış ticaretin dinamizmini artırmak,</a:t>
            </a:r>
          </a:p>
          <a:p>
            <a:pPr lvl="1" fontAlgn="base">
              <a:spcBef>
                <a:spcPct val="0"/>
              </a:spcBef>
              <a:spcAft>
                <a:spcPct val="0"/>
              </a:spcAft>
            </a:pPr>
            <a:endParaRPr lang="tr-TR" dirty="0" smtClean="0">
              <a:solidFill>
                <a:srgbClr val="002060"/>
              </a:solidFill>
              <a:latin typeface="Arial" pitchFamily="34" charset="0"/>
              <a:cs typeface="Arial" pitchFamily="34" charset="0"/>
            </a:endParaRPr>
          </a:p>
          <a:p>
            <a:pPr lvl="1" fontAlgn="base">
              <a:spcBef>
                <a:spcPct val="0"/>
              </a:spcBef>
              <a:spcAft>
                <a:spcPct val="0"/>
              </a:spcAft>
              <a:buFont typeface="Arial" pitchFamily="34" charset="0"/>
              <a:buChar char="•"/>
            </a:pPr>
            <a:r>
              <a:rPr kumimoji="0" lang="tr-TR" b="0" i="0" u="none" strike="noStrike" cap="none" normalizeH="0" baseline="0" dirty="0" smtClean="0">
                <a:ln>
                  <a:noFill/>
                </a:ln>
                <a:solidFill>
                  <a:srgbClr val="002060"/>
                </a:solidFill>
                <a:effectLst/>
                <a:latin typeface="Tahoma" pitchFamily="34" charset="0"/>
                <a:cs typeface="Tahoma" pitchFamily="34" charset="0"/>
              </a:rPr>
              <a:t>Teknoloji transferi yoluyla üretim kalitesinin artırılmasına yardımcı olmak,</a:t>
            </a:r>
          </a:p>
          <a:p>
            <a:pPr lvl="1" fontAlgn="base">
              <a:spcBef>
                <a:spcPct val="0"/>
              </a:spcBef>
              <a:spcAft>
                <a:spcPct val="0"/>
              </a:spcAft>
            </a:pPr>
            <a:endParaRPr lang="tr-TR" dirty="0" smtClean="0">
              <a:solidFill>
                <a:srgbClr val="002060"/>
              </a:solidFill>
              <a:latin typeface="Arial" pitchFamily="34" charset="0"/>
              <a:cs typeface="Arial" pitchFamily="34" charset="0"/>
            </a:endParaRPr>
          </a:p>
          <a:p>
            <a:pPr lvl="1" fontAlgn="base">
              <a:spcBef>
                <a:spcPct val="0"/>
              </a:spcBef>
              <a:spcAft>
                <a:spcPct val="0"/>
              </a:spcAft>
              <a:buFont typeface="Arial" pitchFamily="34" charset="0"/>
              <a:buChar char="•"/>
            </a:pPr>
            <a:r>
              <a:rPr kumimoji="0" lang="tr-TR" b="0" i="0" u="none" strike="noStrike" cap="none" normalizeH="0" baseline="0" dirty="0" smtClean="0">
                <a:ln>
                  <a:noFill/>
                </a:ln>
                <a:solidFill>
                  <a:srgbClr val="002060"/>
                </a:solidFill>
                <a:effectLst/>
                <a:latin typeface="Tahoma" pitchFamily="34" charset="0"/>
                <a:cs typeface="Tahoma" pitchFamily="34" charset="0"/>
              </a:rPr>
              <a:t>Sağlanan yurt içi ve yurt dışı eğitim olanaklarıyla kalifiye işgücünün niteliğini ve niceliğini artırmak,</a:t>
            </a:r>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6727" name="Picture 119" descr="harita"/>
          <p:cNvPicPr>
            <a:picLocks noChangeAspect="1" noChangeArrowheads="1"/>
          </p:cNvPicPr>
          <p:nvPr/>
        </p:nvPicPr>
        <p:blipFill>
          <a:blip r:embed="rId2" cstate="print">
            <a:lum bright="50000" contrast="-40000"/>
          </a:blip>
          <a:srcRect/>
          <a:stretch>
            <a:fillRect/>
          </a:stretch>
        </p:blipFill>
        <p:spPr bwMode="auto">
          <a:xfrm>
            <a:off x="1331913" y="1276350"/>
            <a:ext cx="7283450" cy="4816475"/>
          </a:xfrm>
          <a:prstGeom prst="rect">
            <a:avLst/>
          </a:prstGeom>
          <a:noFill/>
        </p:spPr>
      </p:pic>
      <p:graphicFrame>
        <p:nvGraphicFramePr>
          <p:cNvPr id="196725" name="Group 117"/>
          <p:cNvGraphicFramePr>
            <a:graphicFrameLocks noGrp="1"/>
          </p:cNvGraphicFramePr>
          <p:nvPr>
            <p:ph/>
          </p:nvPr>
        </p:nvGraphicFramePr>
        <p:xfrm>
          <a:off x="185738" y="1360488"/>
          <a:ext cx="8778875" cy="4746554"/>
        </p:xfrm>
        <a:graphic>
          <a:graphicData uri="http://schemas.openxmlformats.org/drawingml/2006/table">
            <a:tbl>
              <a:tblPr/>
              <a:tblGrid>
                <a:gridCol w="2206625"/>
                <a:gridCol w="2143125"/>
                <a:gridCol w="2857500"/>
                <a:gridCol w="1571625"/>
              </a:tblGrid>
              <a:tr h="338138">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400" b="1" i="0" u="none" strike="noStrike" cap="none" normalizeH="0" baseline="0" dirty="0" smtClean="0">
                          <a:ln>
                            <a:noFill/>
                          </a:ln>
                          <a:solidFill>
                            <a:schemeClr val="bg1"/>
                          </a:solidFill>
                          <a:effectLst/>
                          <a:latin typeface="Verdana"/>
                        </a:rPr>
                        <a:t>Ü</a:t>
                      </a:r>
                      <a:r>
                        <a:rPr kumimoji="0" lang="tr-TR" sz="1400" b="1" i="0" u="none" strike="noStrike" cap="none" normalizeH="0" baseline="0" dirty="0" smtClean="0">
                          <a:ln>
                            <a:noFill/>
                          </a:ln>
                          <a:solidFill>
                            <a:schemeClr val="bg1"/>
                          </a:solidFill>
                          <a:effectLst/>
                          <a:latin typeface="Arial" charset="0"/>
                        </a:rPr>
                        <a:t>LKE</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400" b="1" i="0" u="none" strike="noStrike" cap="none" normalizeH="0" baseline="0" smtClean="0">
                          <a:ln>
                            <a:noFill/>
                          </a:ln>
                          <a:solidFill>
                            <a:schemeClr val="bg1"/>
                          </a:solidFill>
                          <a:effectLst/>
                          <a:latin typeface="Arial" charset="0"/>
                        </a:rPr>
                        <a:t>ZORUNLULUK</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400" b="1" i="0" u="none" strike="noStrike" cap="none" normalizeH="0" baseline="0" smtClean="0">
                          <a:ln>
                            <a:noFill/>
                          </a:ln>
                          <a:solidFill>
                            <a:schemeClr val="bg1"/>
                          </a:solidFill>
                          <a:effectLst/>
                          <a:latin typeface="Arial" charset="0"/>
                        </a:rPr>
                        <a:t>OFFSET TİPİ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400" b="1" i="0" u="none" strike="noStrike" cap="none" normalizeH="0" baseline="0" smtClean="0">
                          <a:ln>
                            <a:noFill/>
                          </a:ln>
                          <a:solidFill>
                            <a:schemeClr val="bg1"/>
                          </a:solidFill>
                          <a:effectLst/>
                          <a:latin typeface="Arial" charset="0"/>
                        </a:rPr>
                        <a:t>ORAN</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ALMANYA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 DEĞİL</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İNGİLTERE</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 DEĞİL</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SERBEST</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FRANSA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OFFSET YOK</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HOLLANDA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 + DOLAYLI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İSPANYA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 + DOLAYLI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İTALYA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 + DOLAYLI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70 - %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NORVE</a:t>
                      </a:r>
                      <a:r>
                        <a:rPr kumimoji="0" lang="tr-TR" sz="1200" b="1" i="0" u="none" strike="noStrike" cap="none" normalizeH="0" baseline="0" smtClean="0">
                          <a:ln>
                            <a:noFill/>
                          </a:ln>
                          <a:solidFill>
                            <a:schemeClr val="tx1"/>
                          </a:solidFill>
                          <a:effectLst/>
                          <a:latin typeface="Verdana"/>
                        </a:rPr>
                        <a:t>Ç</a:t>
                      </a:r>
                      <a:endParaRPr kumimoji="0" lang="tr-TR" sz="1200" b="1" i="0" u="none" strike="noStrike" cap="none" normalizeH="0" baseline="0" smtClean="0">
                        <a:ln>
                          <a:noFill/>
                        </a:ln>
                        <a:solidFill>
                          <a:schemeClr val="tx1"/>
                        </a:solidFill>
                        <a:effectLst/>
                        <a:latin typeface="Arial" charset="0"/>
                      </a:endParaRP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 + DOLAYLI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POLONYA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YUNANİSTAN</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İSRAİL</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35</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S. ARABİSTAN</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 + DOLAYLI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35</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BAE</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 + DOLAYLI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60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AVUSTRALYA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G. KORE</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 + DOLAYLI</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30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HİNDİSTAN</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30 - % 50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533400" marR="0" lvl="0" indent="-53340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0" u="none" strike="noStrike" cap="none" normalizeH="0" baseline="0" smtClean="0">
                          <a:ln>
                            <a:noFill/>
                          </a:ln>
                          <a:solidFill>
                            <a:schemeClr val="tx1"/>
                          </a:solidFill>
                          <a:effectLst/>
                          <a:latin typeface="Arial" charset="0"/>
                        </a:rPr>
                        <a:t>BREZİLYA</a:t>
                      </a:r>
                    </a:p>
                  </a:txBody>
                  <a:tcPr marL="92645" marR="92645" marT="46323" marB="463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ZORUNLU</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dirty="0" smtClean="0">
                          <a:ln>
                            <a:noFill/>
                          </a:ln>
                          <a:solidFill>
                            <a:schemeClr val="tx1"/>
                          </a:solidFill>
                          <a:effectLst/>
                          <a:latin typeface="Arial" charset="0"/>
                        </a:rPr>
                        <a:t>DOĞRUDAN</a:t>
                      </a:r>
                    </a:p>
                  </a:txBody>
                  <a:tcPr marL="92645" marR="92645" marT="46323" marB="46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9938" rtl="0" eaLnBrk="0" fontAlgn="base" latinLnBrk="0" hangingPunct="0">
                        <a:lnSpc>
                          <a:spcPct val="100000"/>
                        </a:lnSpc>
                        <a:spcBef>
                          <a:spcPct val="20000"/>
                        </a:spcBef>
                        <a:spcAft>
                          <a:spcPct val="0"/>
                        </a:spcAft>
                        <a:buClr>
                          <a:srgbClr val="CC9900"/>
                        </a:buClr>
                        <a:buSzTx/>
                        <a:buFont typeface="Wingdings 2" pitchFamily="18" charset="2"/>
                        <a:buNone/>
                        <a:tabLst/>
                      </a:pPr>
                      <a:r>
                        <a:rPr kumimoji="0" lang="tr-TR" sz="1200" b="1" i="1" u="none" strike="noStrike" cap="none" normalizeH="0" baseline="0" smtClean="0">
                          <a:ln>
                            <a:noFill/>
                          </a:ln>
                          <a:solidFill>
                            <a:schemeClr val="tx1"/>
                          </a:solidFill>
                          <a:effectLst/>
                          <a:latin typeface="Arial" charset="0"/>
                        </a:rPr>
                        <a:t>% 100</a:t>
                      </a:r>
                    </a:p>
                  </a:txBody>
                  <a:tcPr marL="92645" marR="92645" marT="46323" marB="463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6726" name="Rectangle 3"/>
          <p:cNvSpPr>
            <a:spLocks noChangeArrowheads="1"/>
          </p:cNvSpPr>
          <p:nvPr/>
        </p:nvSpPr>
        <p:spPr bwMode="auto">
          <a:xfrm>
            <a:off x="1476375" y="476250"/>
            <a:ext cx="7416800" cy="577850"/>
          </a:xfrm>
          <a:prstGeom prst="rect">
            <a:avLst/>
          </a:prstGeom>
          <a:noFill/>
          <a:ln w="9525" algn="ctr">
            <a:noFill/>
            <a:miter lim="800000"/>
            <a:headEnd/>
            <a:tailEnd/>
          </a:ln>
        </p:spPr>
        <p:txBody>
          <a:bodyPr anchor="ctr"/>
          <a:lstStyle/>
          <a:p>
            <a:r>
              <a:rPr lang="tr-TR" sz="2400" b="1" dirty="0">
                <a:solidFill>
                  <a:schemeClr val="accent2"/>
                </a:solidFill>
                <a:latin typeface="Tahoma" pitchFamily="34" charset="0"/>
                <a:cs typeface="Tahoma" pitchFamily="34" charset="0"/>
              </a:rPr>
              <a:t>ÜLKELERİN OFFSET UYGULAMALARI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E552152-328B-41F4-A579-47C5C3E792E3}" type="slidenum">
              <a:rPr lang="tr-TR"/>
              <a:pPr>
                <a:defRPr/>
              </a:pPr>
              <a:t>19</a:t>
            </a:fld>
            <a:endParaRPr lang="tr-TR"/>
          </a:p>
        </p:txBody>
      </p:sp>
      <p:sp>
        <p:nvSpPr>
          <p:cNvPr id="32771" name="Rectangle 46"/>
          <p:cNvSpPr>
            <a:spLocks noGrp="1" noChangeArrowheads="1"/>
          </p:cNvSpPr>
          <p:nvPr>
            <p:ph type="title" idx="4294967295"/>
          </p:nvPr>
        </p:nvSpPr>
        <p:spPr>
          <a:xfrm>
            <a:off x="785786" y="365125"/>
            <a:ext cx="7342187" cy="777875"/>
          </a:xfrm>
        </p:spPr>
        <p:txBody>
          <a:bodyPr>
            <a:normAutofit/>
          </a:bodyPr>
          <a:lstStyle/>
          <a:p>
            <a:pPr eaLnBrk="1" hangingPunct="1"/>
            <a:r>
              <a:rPr lang="tr-TR" sz="2400" b="1" dirty="0" smtClean="0">
                <a:solidFill>
                  <a:schemeClr val="accent2"/>
                </a:solidFill>
                <a:latin typeface="Tahoma" pitchFamily="34" charset="0"/>
                <a:cs typeface="Tahoma" pitchFamily="34" charset="0"/>
              </a:rPr>
              <a:t>OFFSET BAŞARI ÖRNEĞİ: TUSAŞ</a:t>
            </a:r>
            <a:endParaRPr lang="en-GB" sz="2400" b="1" dirty="0" smtClean="0">
              <a:solidFill>
                <a:schemeClr val="accent2"/>
              </a:solidFill>
              <a:latin typeface="Tahoma" pitchFamily="34" charset="0"/>
              <a:cs typeface="Tahoma" pitchFamily="34" charset="0"/>
            </a:endParaRPr>
          </a:p>
        </p:txBody>
      </p:sp>
      <p:sp>
        <p:nvSpPr>
          <p:cNvPr id="5" name="Slide Number Placeholder 4"/>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6FD91837-429F-42E8-ADC4-A5AD3D1FC89B}" type="slidenum">
              <a:rPr lang="tr-TR" sz="1400" b="0">
                <a:cs typeface="+mn-cs"/>
              </a:rPr>
              <a:pPr algn="r">
                <a:defRPr/>
              </a:pPr>
              <a:t>19</a:t>
            </a:fld>
            <a:endParaRPr lang="tr-TR" sz="1400" b="0">
              <a:cs typeface="+mn-cs"/>
            </a:endParaRPr>
          </a:p>
        </p:txBody>
      </p:sp>
      <p:sp>
        <p:nvSpPr>
          <p:cNvPr id="32773" name="Rectangle 3"/>
          <p:cNvSpPr txBox="1">
            <a:spLocks noChangeArrowheads="1"/>
          </p:cNvSpPr>
          <p:nvPr/>
        </p:nvSpPr>
        <p:spPr bwMode="auto">
          <a:xfrm>
            <a:off x="323850" y="1412875"/>
            <a:ext cx="8280400" cy="1871663"/>
          </a:xfrm>
          <a:prstGeom prst="rect">
            <a:avLst/>
          </a:prstGeom>
          <a:noFill/>
          <a:ln w="9525">
            <a:noFill/>
            <a:miter lim="800000"/>
            <a:headEnd/>
            <a:tailEnd/>
          </a:ln>
        </p:spPr>
        <p:txBody>
          <a:bodyPr/>
          <a:lstStyle/>
          <a:p>
            <a:pPr marL="342900" indent="-342900" algn="just" eaLnBrk="0" hangingPunct="0">
              <a:lnSpc>
                <a:spcPct val="150000"/>
              </a:lnSpc>
              <a:spcBef>
                <a:spcPts val="400"/>
              </a:spcBef>
              <a:buClr>
                <a:srgbClr val="CC9900"/>
              </a:buClr>
              <a:buFont typeface="Wingdings 2" pitchFamily="18" charset="2"/>
              <a:buChar char="¡"/>
            </a:pPr>
            <a:r>
              <a:rPr lang="tr-TR" sz="2400"/>
              <a:t>General Dynamics firmasının F-16 projesindeki offset yükümlülüğü kapsamında, 1984’te Ankara’da kuruldu</a:t>
            </a:r>
          </a:p>
          <a:p>
            <a:pPr marL="342900" indent="-342900" algn="just" eaLnBrk="0" hangingPunct="0">
              <a:lnSpc>
                <a:spcPct val="150000"/>
              </a:lnSpc>
              <a:spcBef>
                <a:spcPts val="400"/>
              </a:spcBef>
              <a:buClr>
                <a:srgbClr val="CC9900"/>
              </a:buClr>
              <a:buFont typeface="Wingdings 2" pitchFamily="18" charset="2"/>
              <a:buChar char="¡"/>
            </a:pPr>
            <a:r>
              <a:rPr lang="tr-TR" sz="2400"/>
              <a:t>Türkiye’nin hava aracı tasarım ve üretim merkezi</a:t>
            </a:r>
          </a:p>
        </p:txBody>
      </p:sp>
      <p:sp>
        <p:nvSpPr>
          <p:cNvPr id="32774" name="Rectangle 3"/>
          <p:cNvSpPr txBox="1">
            <a:spLocks noChangeArrowheads="1"/>
          </p:cNvSpPr>
          <p:nvPr/>
        </p:nvSpPr>
        <p:spPr bwMode="auto">
          <a:xfrm>
            <a:off x="285750" y="3429000"/>
            <a:ext cx="5786438" cy="2087563"/>
          </a:xfrm>
          <a:prstGeom prst="rect">
            <a:avLst/>
          </a:prstGeom>
          <a:noFill/>
          <a:ln w="9525">
            <a:noFill/>
            <a:miter lim="800000"/>
            <a:headEnd/>
            <a:tailEnd/>
          </a:ln>
        </p:spPr>
        <p:txBody>
          <a:bodyPr/>
          <a:lstStyle/>
          <a:p>
            <a:pPr marL="342900" indent="-342900" algn="just" eaLnBrk="0" hangingPunct="0">
              <a:lnSpc>
                <a:spcPct val="150000"/>
              </a:lnSpc>
              <a:spcBef>
                <a:spcPts val="400"/>
              </a:spcBef>
              <a:buClr>
                <a:srgbClr val="CC9900"/>
              </a:buClr>
              <a:buFont typeface="Wingdings 2" pitchFamily="18" charset="2"/>
              <a:buChar char="¡"/>
            </a:pPr>
            <a:r>
              <a:rPr lang="tr-TR" sz="2000" i="1"/>
              <a:t>Çalışan Sayısı	: 3.200</a:t>
            </a:r>
          </a:p>
          <a:p>
            <a:pPr marL="342900" indent="-342900" algn="just" eaLnBrk="0" hangingPunct="0">
              <a:lnSpc>
                <a:spcPct val="150000"/>
              </a:lnSpc>
              <a:spcBef>
                <a:spcPts val="400"/>
              </a:spcBef>
              <a:buClr>
                <a:srgbClr val="CC9900"/>
              </a:buClr>
              <a:buFont typeface="Wingdings 2" pitchFamily="18" charset="2"/>
              <a:buChar char="¡"/>
            </a:pPr>
            <a:r>
              <a:rPr lang="tr-TR" sz="2000" i="1"/>
              <a:t>Toplam İş Hacmi	: 20 Milyar Dolar </a:t>
            </a:r>
          </a:p>
          <a:p>
            <a:pPr marL="342900" indent="-342900" algn="just" eaLnBrk="0" hangingPunct="0">
              <a:lnSpc>
                <a:spcPct val="150000"/>
              </a:lnSpc>
              <a:spcBef>
                <a:spcPts val="400"/>
              </a:spcBef>
              <a:buClr>
                <a:srgbClr val="CC9900"/>
              </a:buClr>
              <a:buFont typeface="Wingdings 2" pitchFamily="18" charset="2"/>
              <a:buChar char="¡"/>
            </a:pPr>
            <a:r>
              <a:rPr lang="tr-TR" sz="2000" i="1"/>
              <a:t>2009 Yılı Satışı	: 371 Milyon Dolar</a:t>
            </a:r>
          </a:p>
          <a:p>
            <a:pPr marL="342900" indent="-342900" eaLnBrk="0" hangingPunct="0">
              <a:lnSpc>
                <a:spcPct val="150000"/>
              </a:lnSpc>
              <a:spcBef>
                <a:spcPts val="400"/>
              </a:spcBef>
              <a:buClr>
                <a:srgbClr val="CC9900"/>
              </a:buClr>
              <a:buFont typeface="Wingdings 2" pitchFamily="18" charset="2"/>
              <a:buChar char="¡"/>
            </a:pPr>
            <a:r>
              <a:rPr lang="tr-TR" sz="2000" i="1"/>
              <a:t>2009 Yılı İhracatı 	: 180 Milyon Dolar</a:t>
            </a:r>
          </a:p>
        </p:txBody>
      </p:sp>
      <p:pic>
        <p:nvPicPr>
          <p:cNvPr id="32775" name="Picture 10" descr="F-16%2520MODERN"/>
          <p:cNvPicPr>
            <a:picLocks noChangeAspect="1" noChangeArrowheads="1"/>
          </p:cNvPicPr>
          <p:nvPr/>
        </p:nvPicPr>
        <p:blipFill>
          <a:blip r:embed="rId3" cstate="print"/>
          <a:srcRect/>
          <a:stretch>
            <a:fillRect/>
          </a:stretch>
        </p:blipFill>
        <p:spPr bwMode="auto">
          <a:xfrm>
            <a:off x="5364163" y="3303588"/>
            <a:ext cx="3214687" cy="2212975"/>
          </a:xfrm>
          <a:prstGeom prst="rect">
            <a:avLst/>
          </a:prstGeom>
          <a:noFill/>
          <a:ln w="9525">
            <a:noFill/>
            <a:miter lim="800000"/>
            <a:headEnd/>
            <a:tailEnd/>
          </a:ln>
        </p:spPr>
      </p:pic>
      <p:sp>
        <p:nvSpPr>
          <p:cNvPr id="32779" name="Text Box 11"/>
          <p:cNvSpPr txBox="1">
            <a:spLocks noChangeArrowheads="1"/>
          </p:cNvSpPr>
          <p:nvPr/>
        </p:nvSpPr>
        <p:spPr bwMode="auto">
          <a:xfrm>
            <a:off x="539750" y="5588000"/>
            <a:ext cx="5040313" cy="457200"/>
          </a:xfrm>
          <a:prstGeom prst="rect">
            <a:avLst/>
          </a:prstGeom>
          <a:solidFill>
            <a:srgbClr val="CC0000"/>
          </a:solidFill>
          <a:ln w="9525" algn="ctr">
            <a:noFill/>
            <a:miter lim="800000"/>
            <a:headEnd/>
            <a:tailEnd/>
          </a:ln>
          <a:effectLst/>
        </p:spPr>
        <p:txBody>
          <a:bodyPr lIns="90507" tIns="45254" rIns="90507" bIns="45254">
            <a:spAutoFit/>
          </a:bodyPr>
          <a:lstStyle/>
          <a:p>
            <a:pPr algn="ctr"/>
            <a:r>
              <a:rPr lang="tr-TR" sz="2400">
                <a:solidFill>
                  <a:schemeClr val="bg1"/>
                </a:solidFill>
              </a:rPr>
              <a:t>İhracatta Offsetin Payı: % 80</a:t>
            </a:r>
            <a:endParaRPr lang="en-GB" sz="2400">
              <a:solidFill>
                <a:schemeClr val="bg1"/>
              </a:solidFill>
            </a:endParaRPr>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0" y="3209923"/>
            <a:ext cx="9144000" cy="36480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29" name="Picture 5"/>
          <p:cNvPicPr>
            <a:picLocks noChangeAspect="1" noChangeArrowheads="1"/>
          </p:cNvPicPr>
          <p:nvPr/>
        </p:nvPicPr>
        <p:blipFill>
          <a:blip r:embed="rId2" cstate="print">
            <a:clrChange>
              <a:clrFrom>
                <a:srgbClr val="000000">
                  <a:alpha val="0"/>
                </a:srgbClr>
              </a:clrFrom>
              <a:clrTo>
                <a:srgbClr val="000000">
                  <a:alpha val="0"/>
                </a:srgbClr>
              </a:clrTo>
            </a:clrChange>
          </a:blip>
          <a:srcRect b="6383"/>
          <a:stretch>
            <a:fillRect/>
          </a:stretch>
        </p:blipFill>
        <p:spPr bwMode="auto">
          <a:xfrm>
            <a:off x="0" y="0"/>
            <a:ext cx="9143184" cy="3143248"/>
          </a:xfrm>
          <a:prstGeom prst="rect">
            <a:avLst/>
          </a:prstGeom>
          <a:noFill/>
          <a:ln w="9525">
            <a:noFill/>
            <a:miter lim="800000"/>
            <a:headEnd/>
            <a:tailEnd/>
          </a:ln>
          <a:effectLst/>
        </p:spPr>
      </p:pic>
      <p:sp>
        <p:nvSpPr>
          <p:cNvPr id="7" name="2 Alt Başlık"/>
          <p:cNvSpPr>
            <a:spLocks noGrp="1"/>
          </p:cNvSpPr>
          <p:nvPr>
            <p:ph type="subTitle" idx="1"/>
          </p:nvPr>
        </p:nvSpPr>
        <p:spPr>
          <a:xfrm>
            <a:off x="0" y="2428868"/>
            <a:ext cx="5214942" cy="685808"/>
          </a:xfrm>
        </p:spPr>
        <p:txBody>
          <a:bodyPr>
            <a:noAutofit/>
          </a:bodyPr>
          <a:lstStyle/>
          <a:p>
            <a:r>
              <a:rPr lang="tr-TR" sz="3600" b="1" dirty="0" smtClean="0">
                <a:ln w="11430"/>
                <a:solidFill>
                  <a:schemeClr val="tx1"/>
                </a:solidFill>
                <a:effectLst>
                  <a:outerShdw blurRad="38100" dist="38100" dir="2700000" algn="tl">
                    <a:srgbClr val="000000">
                      <a:alpha val="43137"/>
                    </a:srgbClr>
                  </a:outerShdw>
                </a:effectLst>
                <a:latin typeface="Arial" pitchFamily="34" charset="0"/>
                <a:cs typeface="Arial" pitchFamily="34" charset="0"/>
              </a:rPr>
              <a:t>…bir sanayi kenti</a:t>
            </a:r>
            <a:endParaRPr lang="tr-TR" sz="3600" b="1" dirty="0">
              <a:ln w="1143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2" descr="C:\Users\Umit Guclu\Documents\Günlükler\Genel\png_logo_ostim\ostim.png"/>
          <p:cNvPicPr>
            <a:picLocks noChangeAspect="1" noChangeArrowheads="1"/>
          </p:cNvPicPr>
          <p:nvPr/>
        </p:nvPicPr>
        <p:blipFill>
          <a:blip r:embed="rId3" cstate="print"/>
          <a:srcRect t="24651" b="24287"/>
          <a:stretch>
            <a:fillRect/>
          </a:stretch>
        </p:blipFill>
        <p:spPr bwMode="auto">
          <a:xfrm>
            <a:off x="1357290" y="3357562"/>
            <a:ext cx="5786478" cy="2363492"/>
          </a:xfrm>
          <a:prstGeom prst="rect">
            <a:avLst/>
          </a:prstGeom>
          <a:noFill/>
        </p:spPr>
      </p:pic>
      <p:sp>
        <p:nvSpPr>
          <p:cNvPr id="9" name="8 Dikdörtgen"/>
          <p:cNvSpPr/>
          <p:nvPr/>
        </p:nvSpPr>
        <p:spPr>
          <a:xfrm>
            <a:off x="0" y="3143248"/>
            <a:ext cx="9144000" cy="714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0" name="2 Alt Başlık"/>
          <p:cNvSpPr txBox="1">
            <a:spLocks/>
          </p:cNvSpPr>
          <p:nvPr/>
        </p:nvSpPr>
        <p:spPr>
          <a:xfrm>
            <a:off x="446031" y="5619780"/>
            <a:ext cx="8361477" cy="109216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w="11430"/>
                <a:effectLst>
                  <a:outerShdw blurRad="38100" dist="38100" dir="2700000" algn="tl">
                    <a:srgbClr val="000000">
                      <a:alpha val="43137"/>
                    </a:srgbClr>
                  </a:outerShdw>
                </a:effectLst>
                <a:uLnTx/>
                <a:uFillTx/>
                <a:latin typeface="Arial" pitchFamily="34" charset="0"/>
                <a:ea typeface="+mn-ea"/>
                <a:cs typeface="Arial" pitchFamily="34" charset="0"/>
              </a:rPr>
              <a:t>5.000 işletme, 50.000</a:t>
            </a:r>
            <a:r>
              <a:rPr kumimoji="0" lang="tr-TR" sz="3200" b="1" i="0" u="none" strike="noStrike" kern="1200" cap="none" spc="0" normalizeH="0" noProof="0" dirty="0" smtClean="0">
                <a:ln w="11430"/>
                <a:effectLst>
                  <a:outerShdw blurRad="38100" dist="38100" dir="2700000" algn="tl">
                    <a:srgbClr val="000000">
                      <a:alpha val="43137"/>
                    </a:srgbClr>
                  </a:outerShdw>
                </a:effectLst>
                <a:uLnTx/>
                <a:uFillTx/>
                <a:latin typeface="Arial" pitchFamily="34" charset="0"/>
                <a:ea typeface="+mn-ea"/>
                <a:cs typeface="Arial" pitchFamily="34" charset="0"/>
              </a:rPr>
              <a:t> çalışanıyla</a:t>
            </a:r>
            <a:r>
              <a:rPr kumimoji="0" lang="tr-TR" sz="2000" b="1" i="0" u="none" strike="noStrike" kern="1200" cap="none" spc="0" normalizeH="0" noProof="0" dirty="0" smtClean="0">
                <a:ln w="11430"/>
                <a:effectLst>
                  <a:outerShdw blurRad="38100" dist="38100" dir="2700000" algn="tl">
                    <a:srgbClr val="000000">
                      <a:alpha val="43137"/>
                    </a:srgbClr>
                  </a:outerShdw>
                </a:effectLst>
                <a:uLnTx/>
                <a:uFillTx/>
                <a:latin typeface="Arial" pitchFamily="34" charset="0"/>
                <a:ea typeface="+mn-ea"/>
                <a:cs typeface="Arial" pitchFamily="34" charset="0"/>
              </a:rPr>
              <a:t> 17 ana sektörde </a:t>
            </a:r>
            <a:r>
              <a:rPr kumimoji="0" lang="tr-TR" sz="2800" b="1" i="0" u="none" strike="noStrike" kern="1200" cap="none" spc="0" normalizeH="0" noProof="0" dirty="0" smtClean="0">
                <a:ln w="11430"/>
                <a:effectLst>
                  <a:outerShdw blurRad="38100" dist="38100" dir="2700000" algn="tl">
                    <a:srgbClr val="000000">
                      <a:alpha val="43137"/>
                    </a:srgbClr>
                  </a:outerShdw>
                </a:effectLst>
                <a:uLnTx/>
                <a:uFillTx/>
                <a:latin typeface="Arial" pitchFamily="34" charset="0"/>
                <a:ea typeface="+mn-ea"/>
                <a:cs typeface="Arial" pitchFamily="34" charset="0"/>
              </a:rPr>
              <a:t>Türkiye ve dünya için üretiyor</a:t>
            </a:r>
            <a:r>
              <a:rPr kumimoji="0" lang="tr-TR" sz="2000" b="1" i="0" u="none" strike="noStrike" kern="1200" cap="none" spc="0" normalizeH="0" noProof="0" dirty="0" smtClean="0">
                <a:ln w="11430"/>
                <a:effectLst>
                  <a:outerShdw blurRad="38100" dist="38100" dir="2700000" algn="tl">
                    <a:srgbClr val="000000">
                      <a:alpha val="43137"/>
                    </a:srgbClr>
                  </a:outerShdw>
                </a:effectLst>
                <a:uLnTx/>
                <a:uFillTx/>
                <a:latin typeface="Arial" pitchFamily="34" charset="0"/>
                <a:ea typeface="+mn-ea"/>
                <a:cs typeface="Arial" pitchFamily="34" charset="0"/>
              </a:rPr>
              <a:t>…</a:t>
            </a:r>
            <a:endParaRPr kumimoji="0" lang="tr-TR" sz="2000" b="1" i="0" u="none" strike="noStrike" kern="1200" cap="none" spc="0" normalizeH="0" baseline="0" noProof="0" dirty="0">
              <a:ln w="11430"/>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par>
                                <p:cTn id="8" presetID="5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par>
                                <p:cTn id="13" presetID="4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17"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par>
                                <p:cTn id="27" presetID="41" presetClass="entr" presetSubtype="0"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P spid="9" grpId="0" animBg="1"/>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01F0B66D-01D8-4816-8E62-CC23B9C27335}" type="slidenum">
              <a:rPr lang="tr-TR"/>
              <a:pPr>
                <a:defRPr/>
              </a:pPr>
              <a:t>20</a:t>
            </a:fld>
            <a:endParaRPr lang="tr-TR"/>
          </a:p>
        </p:txBody>
      </p:sp>
      <p:sp>
        <p:nvSpPr>
          <p:cNvPr id="33795" name="Rectangle 46"/>
          <p:cNvSpPr>
            <a:spLocks noGrp="1" noChangeArrowheads="1"/>
          </p:cNvSpPr>
          <p:nvPr>
            <p:ph type="title" idx="4294967295"/>
          </p:nvPr>
        </p:nvSpPr>
        <p:spPr>
          <a:xfrm>
            <a:off x="714348" y="428604"/>
            <a:ext cx="7342187" cy="777875"/>
          </a:xfrm>
        </p:spPr>
        <p:txBody>
          <a:bodyPr>
            <a:normAutofit/>
          </a:bodyPr>
          <a:lstStyle/>
          <a:p>
            <a:pPr eaLnBrk="1" hangingPunct="1"/>
            <a:r>
              <a:rPr lang="tr-TR" sz="2400" b="1" dirty="0" smtClean="0">
                <a:solidFill>
                  <a:schemeClr val="accent2"/>
                </a:solidFill>
                <a:latin typeface="Tahoma" pitchFamily="34" charset="0"/>
                <a:cs typeface="Tahoma" pitchFamily="34" charset="0"/>
              </a:rPr>
              <a:t>OFFSET BAŞARI ÖRNEĞİ: TEI</a:t>
            </a:r>
            <a:endParaRPr lang="en-GB" sz="2400" b="1" dirty="0" smtClean="0">
              <a:solidFill>
                <a:schemeClr val="accent2"/>
              </a:solidFill>
              <a:latin typeface="Tahoma" pitchFamily="34" charset="0"/>
              <a:cs typeface="Tahoma" pitchFamily="34" charset="0"/>
            </a:endParaRPr>
          </a:p>
        </p:txBody>
      </p:sp>
      <p:sp>
        <p:nvSpPr>
          <p:cNvPr id="5" name="Slide Number Placeholder 4"/>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CBB5E6C-6C48-42CC-8112-B8F56BDB8CBD}" type="slidenum">
              <a:rPr lang="tr-TR" sz="1400" b="0">
                <a:cs typeface="+mn-cs"/>
              </a:rPr>
              <a:pPr algn="r">
                <a:defRPr/>
              </a:pPr>
              <a:t>20</a:t>
            </a:fld>
            <a:endParaRPr lang="tr-TR" sz="1400" b="0">
              <a:cs typeface="+mn-cs"/>
            </a:endParaRPr>
          </a:p>
        </p:txBody>
      </p:sp>
      <p:sp>
        <p:nvSpPr>
          <p:cNvPr id="33797" name="Rectangle 3"/>
          <p:cNvSpPr txBox="1">
            <a:spLocks noChangeArrowheads="1"/>
          </p:cNvSpPr>
          <p:nvPr/>
        </p:nvSpPr>
        <p:spPr bwMode="auto">
          <a:xfrm>
            <a:off x="395288" y="1412875"/>
            <a:ext cx="8569325" cy="1655763"/>
          </a:xfrm>
          <a:prstGeom prst="rect">
            <a:avLst/>
          </a:prstGeom>
          <a:noFill/>
          <a:ln w="9525">
            <a:noFill/>
            <a:miter lim="800000"/>
            <a:headEnd/>
            <a:tailEnd/>
          </a:ln>
        </p:spPr>
        <p:txBody>
          <a:bodyPr/>
          <a:lstStyle/>
          <a:p>
            <a:pPr marL="268288" indent="-268288" algn="just" eaLnBrk="0" hangingPunct="0">
              <a:lnSpc>
                <a:spcPct val="130000"/>
              </a:lnSpc>
              <a:spcBef>
                <a:spcPts val="300"/>
              </a:spcBef>
              <a:buClr>
                <a:srgbClr val="CC9900"/>
              </a:buClr>
              <a:buFont typeface="Wingdings 2" pitchFamily="18" charset="2"/>
              <a:buChar char="¡"/>
            </a:pPr>
            <a:r>
              <a:rPr lang="tr-TR" sz="2400"/>
              <a:t>General Electric firmasının F-16 projesindeki offset yükümlülüğü kapsamında, 1985’te Eskişehir’de kuruldu</a:t>
            </a:r>
          </a:p>
          <a:p>
            <a:pPr marL="268288" indent="-268288" algn="just" eaLnBrk="0" hangingPunct="0">
              <a:lnSpc>
                <a:spcPct val="130000"/>
              </a:lnSpc>
              <a:spcBef>
                <a:spcPts val="300"/>
              </a:spcBef>
              <a:buClr>
                <a:srgbClr val="CC9900"/>
              </a:buClr>
              <a:buFont typeface="Wingdings 2" pitchFamily="18" charset="2"/>
              <a:buChar char="¡"/>
            </a:pPr>
            <a:r>
              <a:rPr lang="tr-TR" sz="2400"/>
              <a:t>Türkiye’nin uçak motoru tasarım ve üretim merkezi</a:t>
            </a:r>
          </a:p>
        </p:txBody>
      </p:sp>
      <p:sp>
        <p:nvSpPr>
          <p:cNvPr id="33798" name="Rectangle 3"/>
          <p:cNvSpPr txBox="1">
            <a:spLocks noChangeArrowheads="1"/>
          </p:cNvSpPr>
          <p:nvPr/>
        </p:nvSpPr>
        <p:spPr bwMode="auto">
          <a:xfrm>
            <a:off x="3635375" y="3140075"/>
            <a:ext cx="5113338" cy="2376488"/>
          </a:xfrm>
          <a:prstGeom prst="rect">
            <a:avLst/>
          </a:prstGeom>
          <a:noFill/>
          <a:ln w="9525">
            <a:noFill/>
            <a:miter lim="800000"/>
            <a:headEnd/>
            <a:tailEnd/>
          </a:ln>
        </p:spPr>
        <p:txBody>
          <a:bodyPr/>
          <a:lstStyle/>
          <a:p>
            <a:pPr marL="342900" indent="-342900" algn="just" eaLnBrk="0" hangingPunct="0">
              <a:lnSpc>
                <a:spcPct val="150000"/>
              </a:lnSpc>
              <a:spcBef>
                <a:spcPts val="600"/>
              </a:spcBef>
              <a:buClr>
                <a:srgbClr val="CC9900"/>
              </a:buClr>
              <a:buFont typeface="Wingdings 2" pitchFamily="18" charset="2"/>
              <a:buChar char="¡"/>
            </a:pPr>
            <a:r>
              <a:rPr lang="tr-TR" sz="2000" i="1"/>
              <a:t>Çalışan Sayısı	: 1.030</a:t>
            </a:r>
          </a:p>
          <a:p>
            <a:pPr marL="342900" indent="-342900" algn="just" eaLnBrk="0" hangingPunct="0">
              <a:lnSpc>
                <a:spcPct val="150000"/>
              </a:lnSpc>
              <a:spcBef>
                <a:spcPts val="600"/>
              </a:spcBef>
              <a:buClr>
                <a:srgbClr val="CC9900"/>
              </a:buClr>
              <a:buFont typeface="Wingdings 2" pitchFamily="18" charset="2"/>
              <a:buChar char="¡"/>
            </a:pPr>
            <a:r>
              <a:rPr lang="tr-TR" sz="2000" i="1"/>
              <a:t>Toplam İş Hacmi	: 3,5 Milyar Dolar </a:t>
            </a:r>
          </a:p>
          <a:p>
            <a:pPr marL="342900" indent="-342900" algn="just" eaLnBrk="0" hangingPunct="0">
              <a:lnSpc>
                <a:spcPct val="150000"/>
              </a:lnSpc>
              <a:spcBef>
                <a:spcPts val="600"/>
              </a:spcBef>
              <a:buClr>
                <a:srgbClr val="CC9900"/>
              </a:buClr>
              <a:buFont typeface="Wingdings 2" pitchFamily="18" charset="2"/>
              <a:buChar char="¡"/>
            </a:pPr>
            <a:r>
              <a:rPr lang="tr-TR" sz="2000" i="1"/>
              <a:t>2009 Yılı Satışı	: 208 Milyon Dolar</a:t>
            </a:r>
          </a:p>
          <a:p>
            <a:pPr marL="342900" indent="-342900" eaLnBrk="0" hangingPunct="0">
              <a:lnSpc>
                <a:spcPct val="150000"/>
              </a:lnSpc>
              <a:spcBef>
                <a:spcPts val="600"/>
              </a:spcBef>
              <a:buClr>
                <a:srgbClr val="CC9900"/>
              </a:buClr>
              <a:buFont typeface="Wingdings 2" pitchFamily="18" charset="2"/>
              <a:buChar char="¡"/>
            </a:pPr>
            <a:r>
              <a:rPr lang="tr-TR" sz="2000" i="1"/>
              <a:t>2009 Yılı İhracatı	: 74 Milyon Dolar</a:t>
            </a:r>
          </a:p>
        </p:txBody>
      </p:sp>
      <p:pic>
        <p:nvPicPr>
          <p:cNvPr id="33799" name="Picture 8" descr="engines1"/>
          <p:cNvPicPr>
            <a:picLocks noChangeAspect="1" noChangeArrowheads="1"/>
          </p:cNvPicPr>
          <p:nvPr/>
        </p:nvPicPr>
        <p:blipFill>
          <a:blip r:embed="rId3" cstate="print"/>
          <a:srcRect/>
          <a:stretch>
            <a:fillRect/>
          </a:stretch>
        </p:blipFill>
        <p:spPr bwMode="auto">
          <a:xfrm>
            <a:off x="468313" y="3068638"/>
            <a:ext cx="3167062" cy="2808287"/>
          </a:xfrm>
          <a:prstGeom prst="rect">
            <a:avLst/>
          </a:prstGeom>
          <a:noFill/>
          <a:ln w="9525">
            <a:noFill/>
            <a:miter lim="800000"/>
            <a:headEnd/>
            <a:tailEnd/>
          </a:ln>
        </p:spPr>
      </p:pic>
      <p:sp>
        <p:nvSpPr>
          <p:cNvPr id="33803" name="Text Box 11"/>
          <p:cNvSpPr txBox="1">
            <a:spLocks noChangeArrowheads="1"/>
          </p:cNvSpPr>
          <p:nvPr/>
        </p:nvSpPr>
        <p:spPr bwMode="auto">
          <a:xfrm>
            <a:off x="3852863" y="5564188"/>
            <a:ext cx="5040312" cy="457200"/>
          </a:xfrm>
          <a:prstGeom prst="rect">
            <a:avLst/>
          </a:prstGeom>
          <a:solidFill>
            <a:srgbClr val="CC0000"/>
          </a:solidFill>
          <a:ln w="9525" algn="ctr">
            <a:noFill/>
            <a:miter lim="800000"/>
            <a:headEnd/>
            <a:tailEnd/>
          </a:ln>
          <a:effectLst/>
        </p:spPr>
        <p:txBody>
          <a:bodyPr lIns="90507" tIns="45254" rIns="90507" bIns="45254">
            <a:spAutoFit/>
          </a:bodyPr>
          <a:lstStyle/>
          <a:p>
            <a:pPr algn="ctr"/>
            <a:r>
              <a:rPr lang="tr-TR" sz="2400">
                <a:solidFill>
                  <a:schemeClr val="bg1"/>
                </a:solidFill>
              </a:rPr>
              <a:t>İhracatta Offsetin Payı: % 50</a:t>
            </a:r>
            <a:endParaRPr lang="en-GB" sz="2400">
              <a:solidFill>
                <a:schemeClr val="bg1"/>
              </a:solidFill>
            </a:endParaRP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3F4854B5-F6B2-487B-AEBC-BC9F54AAA171}" type="slidenum">
              <a:rPr lang="tr-TR"/>
              <a:pPr>
                <a:defRPr/>
              </a:pPr>
              <a:t>21</a:t>
            </a:fld>
            <a:endParaRPr lang="tr-TR"/>
          </a:p>
        </p:txBody>
      </p:sp>
      <p:sp>
        <p:nvSpPr>
          <p:cNvPr id="34819" name="Rectangle 46"/>
          <p:cNvSpPr>
            <a:spLocks noGrp="1" noChangeArrowheads="1"/>
          </p:cNvSpPr>
          <p:nvPr>
            <p:ph type="title" idx="4294967295"/>
          </p:nvPr>
        </p:nvSpPr>
        <p:spPr>
          <a:xfrm>
            <a:off x="500034" y="285728"/>
            <a:ext cx="7572375" cy="777875"/>
          </a:xfrm>
        </p:spPr>
        <p:txBody>
          <a:bodyPr>
            <a:normAutofit/>
          </a:bodyPr>
          <a:lstStyle/>
          <a:p>
            <a:pPr eaLnBrk="1" hangingPunct="1"/>
            <a:r>
              <a:rPr lang="tr-TR" sz="2400" b="1" dirty="0" smtClean="0">
                <a:solidFill>
                  <a:schemeClr val="accent2"/>
                </a:solidFill>
                <a:latin typeface="Tahoma" pitchFamily="34" charset="0"/>
                <a:cs typeface="Tahoma" pitchFamily="34" charset="0"/>
              </a:rPr>
              <a:t>OFFSET BAŞARI ÖRNEĞİ: ALP HAVACILIK</a:t>
            </a:r>
            <a:endParaRPr lang="en-GB" sz="2400" b="1" dirty="0" smtClean="0">
              <a:solidFill>
                <a:schemeClr val="accent2"/>
              </a:solidFill>
              <a:latin typeface="Tahoma" pitchFamily="34" charset="0"/>
              <a:cs typeface="Tahoma" pitchFamily="34" charset="0"/>
            </a:endParaRPr>
          </a:p>
        </p:txBody>
      </p:sp>
      <p:sp>
        <p:nvSpPr>
          <p:cNvPr id="5" name="Slide Number Placeholder 4"/>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F8D95C4-5145-455F-BA95-A339CA1A99B1}" type="slidenum">
              <a:rPr lang="tr-TR" sz="1400" b="0">
                <a:cs typeface="+mn-cs"/>
              </a:rPr>
              <a:pPr algn="r">
                <a:defRPr/>
              </a:pPr>
              <a:t>21</a:t>
            </a:fld>
            <a:endParaRPr lang="tr-TR" sz="1400" b="0">
              <a:cs typeface="+mn-cs"/>
            </a:endParaRPr>
          </a:p>
        </p:txBody>
      </p:sp>
      <p:sp>
        <p:nvSpPr>
          <p:cNvPr id="34821" name="Rectangle 3"/>
          <p:cNvSpPr txBox="1">
            <a:spLocks noChangeArrowheads="1"/>
          </p:cNvSpPr>
          <p:nvPr/>
        </p:nvSpPr>
        <p:spPr bwMode="auto">
          <a:xfrm>
            <a:off x="323850" y="1414463"/>
            <a:ext cx="8640763" cy="1582737"/>
          </a:xfrm>
          <a:prstGeom prst="rect">
            <a:avLst/>
          </a:prstGeom>
          <a:noFill/>
          <a:ln w="9525">
            <a:noFill/>
            <a:miter lim="800000"/>
            <a:headEnd/>
            <a:tailEnd/>
          </a:ln>
        </p:spPr>
        <p:txBody>
          <a:bodyPr/>
          <a:lstStyle/>
          <a:p>
            <a:pPr marL="268288" indent="-268288" algn="just" eaLnBrk="0" hangingPunct="0">
              <a:lnSpc>
                <a:spcPct val="130000"/>
              </a:lnSpc>
              <a:spcBef>
                <a:spcPts val="600"/>
              </a:spcBef>
              <a:buClr>
                <a:srgbClr val="CC9900"/>
              </a:buClr>
              <a:buFont typeface="Wingdings 2" pitchFamily="18" charset="2"/>
              <a:buChar char="¡"/>
            </a:pPr>
            <a:r>
              <a:rPr lang="tr-TR" sz="2400"/>
              <a:t>Sikorsky firmasının helikopter projesindeki offset yükümlülüğü kapsamında, 1998’te Eskişehir’de kuruldu</a:t>
            </a:r>
          </a:p>
          <a:p>
            <a:pPr marL="268288" indent="-268288" algn="just" eaLnBrk="0" hangingPunct="0">
              <a:lnSpc>
                <a:spcPct val="130000"/>
              </a:lnSpc>
              <a:spcBef>
                <a:spcPts val="600"/>
              </a:spcBef>
              <a:buClr>
                <a:srgbClr val="CC9900"/>
              </a:buClr>
              <a:buFont typeface="Wingdings 2" pitchFamily="18" charset="2"/>
              <a:buChar char="¡"/>
            </a:pPr>
            <a:r>
              <a:rPr lang="tr-TR" sz="2400"/>
              <a:t>Uçuş kritik uçak ve helikopter parçaları üretimi</a:t>
            </a:r>
          </a:p>
        </p:txBody>
      </p:sp>
      <p:sp>
        <p:nvSpPr>
          <p:cNvPr id="34822" name="Rectangle 3"/>
          <p:cNvSpPr txBox="1">
            <a:spLocks noChangeArrowheads="1"/>
          </p:cNvSpPr>
          <p:nvPr/>
        </p:nvSpPr>
        <p:spPr bwMode="auto">
          <a:xfrm>
            <a:off x="258763" y="3141663"/>
            <a:ext cx="5249862" cy="2087562"/>
          </a:xfrm>
          <a:prstGeom prst="rect">
            <a:avLst/>
          </a:prstGeom>
          <a:noFill/>
          <a:ln w="9525">
            <a:noFill/>
            <a:miter lim="800000"/>
            <a:headEnd/>
            <a:tailEnd/>
          </a:ln>
        </p:spPr>
        <p:txBody>
          <a:bodyPr/>
          <a:lstStyle/>
          <a:p>
            <a:pPr marL="263525" indent="-263525" eaLnBrk="0" hangingPunct="0">
              <a:lnSpc>
                <a:spcPct val="150000"/>
              </a:lnSpc>
              <a:spcBef>
                <a:spcPts val="600"/>
              </a:spcBef>
              <a:buClr>
                <a:srgbClr val="CC9900"/>
              </a:buClr>
              <a:buFont typeface="Wingdings 2" pitchFamily="18" charset="2"/>
              <a:buChar char="¡"/>
            </a:pPr>
            <a:r>
              <a:rPr lang="tr-TR" sz="2000" i="1"/>
              <a:t>Çalışan Sayısı	: 302</a:t>
            </a:r>
          </a:p>
          <a:p>
            <a:pPr marL="263525" indent="-263525" eaLnBrk="0" hangingPunct="0">
              <a:lnSpc>
                <a:spcPct val="150000"/>
              </a:lnSpc>
              <a:spcBef>
                <a:spcPts val="600"/>
              </a:spcBef>
              <a:buClr>
                <a:srgbClr val="CC9900"/>
              </a:buClr>
              <a:buFont typeface="Wingdings 2" pitchFamily="18" charset="2"/>
              <a:buChar char="¡"/>
            </a:pPr>
            <a:r>
              <a:rPr lang="tr-TR" sz="2000" i="1"/>
              <a:t>Toplam İş Hacmi	: 1,7 Milyar Dolar</a:t>
            </a:r>
          </a:p>
          <a:p>
            <a:pPr marL="263525" indent="-263525" eaLnBrk="0" hangingPunct="0">
              <a:lnSpc>
                <a:spcPct val="150000"/>
              </a:lnSpc>
              <a:spcBef>
                <a:spcPts val="600"/>
              </a:spcBef>
              <a:buClr>
                <a:srgbClr val="CC9900"/>
              </a:buClr>
              <a:buFont typeface="Wingdings 2" pitchFamily="18" charset="2"/>
              <a:buChar char="¡"/>
            </a:pPr>
            <a:r>
              <a:rPr lang="tr-TR" sz="2000" i="1"/>
              <a:t>2009 Yılı Satışı	: 35 Milyon Dolar</a:t>
            </a:r>
          </a:p>
          <a:p>
            <a:pPr marL="263525" indent="-263525" eaLnBrk="0" hangingPunct="0">
              <a:lnSpc>
                <a:spcPct val="150000"/>
              </a:lnSpc>
              <a:spcBef>
                <a:spcPts val="600"/>
              </a:spcBef>
              <a:buClr>
                <a:srgbClr val="CC9900"/>
              </a:buClr>
              <a:buFont typeface="Wingdings 2" pitchFamily="18" charset="2"/>
              <a:buChar char="¡"/>
            </a:pPr>
            <a:r>
              <a:rPr lang="tr-TR" sz="2000" i="1"/>
              <a:t>2009 Yılı İhracatı	: 32 Milyon Dolar</a:t>
            </a:r>
          </a:p>
        </p:txBody>
      </p:sp>
      <p:pic>
        <p:nvPicPr>
          <p:cNvPr id="34823" name="Picture 10" descr="TX10"/>
          <p:cNvPicPr>
            <a:picLocks noChangeAspect="1" noChangeArrowheads="1"/>
          </p:cNvPicPr>
          <p:nvPr/>
        </p:nvPicPr>
        <p:blipFill>
          <a:blip r:embed="rId3" cstate="print"/>
          <a:srcRect/>
          <a:stretch>
            <a:fillRect/>
          </a:stretch>
        </p:blipFill>
        <p:spPr bwMode="auto">
          <a:xfrm>
            <a:off x="5364163" y="2924175"/>
            <a:ext cx="3492500" cy="2592388"/>
          </a:xfrm>
          <a:prstGeom prst="rect">
            <a:avLst/>
          </a:prstGeom>
          <a:noFill/>
          <a:ln w="9525">
            <a:noFill/>
            <a:miter lim="800000"/>
            <a:headEnd/>
            <a:tailEnd/>
          </a:ln>
        </p:spPr>
      </p:pic>
      <p:sp>
        <p:nvSpPr>
          <p:cNvPr id="34828" name="Text Box 12"/>
          <p:cNvSpPr txBox="1">
            <a:spLocks noChangeArrowheads="1"/>
          </p:cNvSpPr>
          <p:nvPr/>
        </p:nvSpPr>
        <p:spPr bwMode="auto">
          <a:xfrm>
            <a:off x="323850" y="5588000"/>
            <a:ext cx="5040313" cy="457200"/>
          </a:xfrm>
          <a:prstGeom prst="rect">
            <a:avLst/>
          </a:prstGeom>
          <a:solidFill>
            <a:srgbClr val="CC0000"/>
          </a:solidFill>
          <a:ln w="9525" algn="ctr">
            <a:noFill/>
            <a:miter lim="800000"/>
            <a:headEnd/>
            <a:tailEnd/>
          </a:ln>
          <a:effectLst/>
        </p:spPr>
        <p:txBody>
          <a:bodyPr lIns="90507" tIns="45254" rIns="90507" bIns="45254">
            <a:spAutoFit/>
          </a:bodyPr>
          <a:lstStyle/>
          <a:p>
            <a:pPr algn="ctr"/>
            <a:r>
              <a:rPr lang="tr-TR" sz="2400">
                <a:solidFill>
                  <a:schemeClr val="bg1"/>
                </a:solidFill>
              </a:rPr>
              <a:t>İhracatta Offsetin Payı: % 95</a:t>
            </a:r>
            <a:endParaRPr lang="en-GB" sz="2400">
              <a:solidFill>
                <a:schemeClr val="bg1"/>
              </a:solidFill>
            </a:endParaRPr>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24052825-AD3B-4C7E-B6E5-792C26EF024F}" type="slidenum">
              <a:rPr lang="tr-TR" sz="1400" b="0">
                <a:cs typeface="+mn-cs"/>
              </a:rPr>
              <a:pPr algn="r">
                <a:defRPr/>
              </a:pPr>
              <a:t>22</a:t>
            </a:fld>
            <a:endParaRPr lang="tr-TR" sz="1400" b="0">
              <a:cs typeface="+mn-cs"/>
            </a:endParaRPr>
          </a:p>
        </p:txBody>
      </p:sp>
      <p:sp>
        <p:nvSpPr>
          <p:cNvPr id="148483" name="Rectangle 46"/>
          <p:cNvSpPr>
            <a:spLocks noGrp="1" noChangeArrowheads="1"/>
          </p:cNvSpPr>
          <p:nvPr>
            <p:ph type="title" idx="4294967295"/>
          </p:nvPr>
        </p:nvSpPr>
        <p:spPr>
          <a:xfrm>
            <a:off x="642910" y="357166"/>
            <a:ext cx="7593012" cy="777875"/>
          </a:xfrm>
        </p:spPr>
        <p:txBody>
          <a:bodyPr>
            <a:normAutofit/>
          </a:bodyPr>
          <a:lstStyle/>
          <a:p>
            <a:pPr eaLnBrk="1" hangingPunct="1"/>
            <a:r>
              <a:rPr lang="tr-TR" sz="2400" b="1" smtClean="0">
                <a:solidFill>
                  <a:schemeClr val="accent2"/>
                </a:solidFill>
                <a:latin typeface="Tahoma" pitchFamily="34" charset="0"/>
                <a:cs typeface="Tahoma" pitchFamily="34" charset="0"/>
              </a:rPr>
              <a:t>OFFSET BAŞARI ÖRNEĞİ: FNSS</a:t>
            </a:r>
            <a:endParaRPr lang="en-GB" sz="2400" b="1" smtClean="0">
              <a:solidFill>
                <a:schemeClr val="accent2"/>
              </a:solidFill>
              <a:latin typeface="Tahoma" pitchFamily="34" charset="0"/>
              <a:cs typeface="Tahoma" pitchFamily="34" charset="0"/>
            </a:endParaRPr>
          </a:p>
        </p:txBody>
      </p:sp>
      <p:sp>
        <p:nvSpPr>
          <p:cNvPr id="5" name="Slide Number Placeholder 4"/>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106EA5B5-0892-48C2-8827-E83BBF70B38E}" type="slidenum">
              <a:rPr lang="tr-TR" sz="1400" b="0">
                <a:cs typeface="+mn-cs"/>
              </a:rPr>
              <a:pPr algn="r">
                <a:defRPr/>
              </a:pPr>
              <a:t>22</a:t>
            </a:fld>
            <a:endParaRPr lang="tr-TR" sz="1400" b="0">
              <a:cs typeface="+mn-cs"/>
            </a:endParaRPr>
          </a:p>
        </p:txBody>
      </p:sp>
      <p:sp>
        <p:nvSpPr>
          <p:cNvPr id="148485" name="Rectangle 3"/>
          <p:cNvSpPr txBox="1">
            <a:spLocks noChangeArrowheads="1"/>
          </p:cNvSpPr>
          <p:nvPr/>
        </p:nvSpPr>
        <p:spPr bwMode="auto">
          <a:xfrm>
            <a:off x="457200" y="1627188"/>
            <a:ext cx="8435975" cy="1296987"/>
          </a:xfrm>
          <a:prstGeom prst="rect">
            <a:avLst/>
          </a:prstGeom>
          <a:noFill/>
          <a:ln w="9525">
            <a:noFill/>
            <a:miter lim="800000"/>
            <a:headEnd/>
            <a:tailEnd/>
          </a:ln>
        </p:spPr>
        <p:txBody>
          <a:bodyPr/>
          <a:lstStyle/>
          <a:p>
            <a:pPr marL="342900" indent="-342900" algn="just" eaLnBrk="0" hangingPunct="0">
              <a:lnSpc>
                <a:spcPct val="150000"/>
              </a:lnSpc>
              <a:spcBef>
                <a:spcPts val="600"/>
              </a:spcBef>
              <a:buClr>
                <a:srgbClr val="CC9900"/>
              </a:buClr>
              <a:buFont typeface="Wingdings 2" pitchFamily="18" charset="2"/>
              <a:buChar char="¡"/>
            </a:pPr>
            <a:r>
              <a:rPr lang="tr-TR" sz="2400"/>
              <a:t>Zırhlı Muharebe Aracı (ZMA) ve Zırhlı Personel Taşıyıcı (ZPT) ihracatı</a:t>
            </a:r>
          </a:p>
        </p:txBody>
      </p:sp>
      <p:sp>
        <p:nvSpPr>
          <p:cNvPr id="148488" name="Rectangle 3"/>
          <p:cNvSpPr txBox="1">
            <a:spLocks noChangeArrowheads="1"/>
          </p:cNvSpPr>
          <p:nvPr/>
        </p:nvSpPr>
        <p:spPr bwMode="auto">
          <a:xfrm>
            <a:off x="179388" y="3068638"/>
            <a:ext cx="5472112" cy="2305050"/>
          </a:xfrm>
          <a:prstGeom prst="rect">
            <a:avLst/>
          </a:prstGeom>
          <a:noFill/>
          <a:ln w="9525">
            <a:noFill/>
            <a:miter lim="800000"/>
            <a:headEnd/>
            <a:tailEnd/>
          </a:ln>
        </p:spPr>
        <p:txBody>
          <a:bodyPr/>
          <a:lstStyle/>
          <a:p>
            <a:pPr marL="268288" indent="-268288" algn="just" eaLnBrk="0" hangingPunct="0">
              <a:lnSpc>
                <a:spcPct val="150000"/>
              </a:lnSpc>
              <a:spcBef>
                <a:spcPts val="600"/>
              </a:spcBef>
              <a:buClr>
                <a:srgbClr val="CC9900"/>
              </a:buClr>
              <a:buFont typeface="Wingdings 2" pitchFamily="18" charset="2"/>
              <a:buChar char="¡"/>
              <a:tabLst>
                <a:tab pos="2420938" algn="l"/>
              </a:tabLst>
            </a:pPr>
            <a:r>
              <a:rPr lang="tr-TR" sz="2000" i="1"/>
              <a:t>Ülkeler	: Malezya, S.Arabistan, 	   BAE, Belçika, Ürdün</a:t>
            </a:r>
          </a:p>
          <a:p>
            <a:pPr marL="268288" indent="-268288" algn="just" eaLnBrk="0" hangingPunct="0">
              <a:lnSpc>
                <a:spcPct val="150000"/>
              </a:lnSpc>
              <a:spcBef>
                <a:spcPts val="600"/>
              </a:spcBef>
              <a:buClr>
                <a:srgbClr val="CC9900"/>
              </a:buClr>
              <a:buFont typeface="Wingdings 2" pitchFamily="18" charset="2"/>
              <a:buChar char="¡"/>
              <a:tabLst>
                <a:tab pos="2420938" algn="l"/>
              </a:tabLst>
            </a:pPr>
            <a:r>
              <a:rPr lang="tr-TR" sz="2000" i="1"/>
              <a:t>2009 Yılı Satışı	: 137 Milyon Dolar</a:t>
            </a:r>
          </a:p>
          <a:p>
            <a:pPr marL="268288" indent="-268288" algn="just" eaLnBrk="0" hangingPunct="0">
              <a:lnSpc>
                <a:spcPct val="150000"/>
              </a:lnSpc>
              <a:spcBef>
                <a:spcPts val="600"/>
              </a:spcBef>
              <a:buClr>
                <a:srgbClr val="CC9900"/>
              </a:buClr>
              <a:buFont typeface="Wingdings 2" pitchFamily="18" charset="2"/>
              <a:buChar char="¡"/>
              <a:tabLst>
                <a:tab pos="2420938" algn="l"/>
              </a:tabLst>
            </a:pPr>
            <a:r>
              <a:rPr lang="tr-TR" sz="2000" i="1"/>
              <a:t>2009 Yılı İhracatı	: 137 Milyon Dolar</a:t>
            </a:r>
          </a:p>
        </p:txBody>
      </p:sp>
      <p:sp>
        <p:nvSpPr>
          <p:cNvPr id="148489" name="Text Box 9"/>
          <p:cNvSpPr txBox="1">
            <a:spLocks noChangeArrowheads="1"/>
          </p:cNvSpPr>
          <p:nvPr/>
        </p:nvSpPr>
        <p:spPr bwMode="auto">
          <a:xfrm>
            <a:off x="468313" y="5445125"/>
            <a:ext cx="5040312" cy="457200"/>
          </a:xfrm>
          <a:prstGeom prst="rect">
            <a:avLst/>
          </a:prstGeom>
          <a:solidFill>
            <a:srgbClr val="CC0000"/>
          </a:solidFill>
          <a:ln w="9525" algn="ctr">
            <a:noFill/>
            <a:miter lim="800000"/>
            <a:headEnd/>
            <a:tailEnd/>
          </a:ln>
          <a:effectLst/>
        </p:spPr>
        <p:txBody>
          <a:bodyPr lIns="90507" tIns="45254" rIns="90507" bIns="45254">
            <a:spAutoFit/>
          </a:bodyPr>
          <a:lstStyle/>
          <a:p>
            <a:pPr algn="ctr"/>
            <a:r>
              <a:rPr lang="tr-TR" sz="2400">
                <a:solidFill>
                  <a:schemeClr val="bg1"/>
                </a:solidFill>
              </a:rPr>
              <a:t>İhracatta Offsetin Payı: % 100</a:t>
            </a:r>
            <a:endParaRPr lang="en-GB" sz="2400">
              <a:solidFill>
                <a:schemeClr val="bg1"/>
              </a:solidFill>
            </a:endParaRPr>
          </a:p>
        </p:txBody>
      </p:sp>
      <p:pic>
        <p:nvPicPr>
          <p:cNvPr id="148490" name="Picture 16" descr="ZMA adnan_50cal2"/>
          <p:cNvPicPr>
            <a:picLocks noChangeAspect="1" noChangeArrowheads="1"/>
          </p:cNvPicPr>
          <p:nvPr/>
        </p:nvPicPr>
        <p:blipFill>
          <a:blip r:embed="rId3" cstate="print"/>
          <a:srcRect/>
          <a:stretch>
            <a:fillRect/>
          </a:stretch>
        </p:blipFill>
        <p:spPr bwMode="auto">
          <a:xfrm>
            <a:off x="5661025" y="3213100"/>
            <a:ext cx="3303588" cy="210343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B9459135-D74B-4068-80D2-2114DF1E3A2B}" type="slidenum">
              <a:rPr lang="tr-TR"/>
              <a:pPr>
                <a:defRPr/>
              </a:pPr>
              <a:t>23</a:t>
            </a:fld>
            <a:endParaRPr lang="tr-TR"/>
          </a:p>
        </p:txBody>
      </p:sp>
      <p:sp>
        <p:nvSpPr>
          <p:cNvPr id="35843" name="Rectangle 46"/>
          <p:cNvSpPr>
            <a:spLocks noGrp="1" noChangeArrowheads="1"/>
          </p:cNvSpPr>
          <p:nvPr>
            <p:ph type="title" idx="4294967295"/>
          </p:nvPr>
        </p:nvSpPr>
        <p:spPr>
          <a:xfrm>
            <a:off x="500034" y="357166"/>
            <a:ext cx="7593012" cy="777875"/>
          </a:xfrm>
        </p:spPr>
        <p:txBody>
          <a:bodyPr>
            <a:normAutofit/>
          </a:bodyPr>
          <a:lstStyle/>
          <a:p>
            <a:pPr eaLnBrk="1" hangingPunct="1"/>
            <a:r>
              <a:rPr lang="tr-TR" sz="2400" b="1" dirty="0" smtClean="0">
                <a:solidFill>
                  <a:schemeClr val="accent2"/>
                </a:solidFill>
                <a:latin typeface="Tahoma" pitchFamily="34" charset="0"/>
                <a:cs typeface="Tahoma" pitchFamily="34" charset="0"/>
              </a:rPr>
              <a:t>OFFSET BAŞARI ÖRNEĞİ: YONCA - ONUK</a:t>
            </a:r>
            <a:endParaRPr lang="en-GB" sz="2400" b="1" dirty="0" smtClean="0">
              <a:solidFill>
                <a:schemeClr val="accent2"/>
              </a:solidFill>
              <a:latin typeface="Tahoma" pitchFamily="34" charset="0"/>
              <a:cs typeface="Tahoma" pitchFamily="34" charset="0"/>
            </a:endParaRPr>
          </a:p>
        </p:txBody>
      </p:sp>
      <p:sp>
        <p:nvSpPr>
          <p:cNvPr id="5" name="Slide Number Placeholder 4"/>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228C997C-9F81-4DF1-AA55-E32163F27344}" type="slidenum">
              <a:rPr lang="tr-TR" sz="1400" b="0">
                <a:cs typeface="+mn-cs"/>
              </a:rPr>
              <a:pPr algn="r">
                <a:defRPr/>
              </a:pPr>
              <a:t>23</a:t>
            </a:fld>
            <a:endParaRPr lang="tr-TR" sz="1400" b="0">
              <a:cs typeface="+mn-cs"/>
            </a:endParaRPr>
          </a:p>
        </p:txBody>
      </p:sp>
      <p:sp>
        <p:nvSpPr>
          <p:cNvPr id="35845" name="Rectangle 3"/>
          <p:cNvSpPr txBox="1">
            <a:spLocks noChangeArrowheads="1"/>
          </p:cNvSpPr>
          <p:nvPr/>
        </p:nvSpPr>
        <p:spPr bwMode="auto">
          <a:xfrm>
            <a:off x="179388" y="1557338"/>
            <a:ext cx="8794750" cy="1711325"/>
          </a:xfrm>
          <a:prstGeom prst="rect">
            <a:avLst/>
          </a:prstGeom>
          <a:noFill/>
          <a:ln w="9525">
            <a:noFill/>
            <a:miter lim="800000"/>
            <a:headEnd/>
            <a:tailEnd/>
          </a:ln>
        </p:spPr>
        <p:txBody>
          <a:bodyPr/>
          <a:lstStyle/>
          <a:p>
            <a:pPr marL="342900" indent="-342900" eaLnBrk="0" hangingPunct="0">
              <a:lnSpc>
                <a:spcPct val="150000"/>
              </a:lnSpc>
              <a:spcBef>
                <a:spcPts val="600"/>
              </a:spcBef>
              <a:buClr>
                <a:srgbClr val="CC9900"/>
              </a:buClr>
              <a:buFont typeface="Wingdings 2" pitchFamily="18" charset="2"/>
              <a:buChar char="¡"/>
            </a:pPr>
            <a:r>
              <a:rPr lang="tr-TR" sz="2400"/>
              <a:t>Alman HDW firmasının offset yükümlülüğü kapsamında, özgün devriye botu ihracatı</a:t>
            </a:r>
          </a:p>
        </p:txBody>
      </p:sp>
      <p:sp>
        <p:nvSpPr>
          <p:cNvPr id="35846" name="Rectangle 3"/>
          <p:cNvSpPr txBox="1">
            <a:spLocks noChangeArrowheads="1"/>
          </p:cNvSpPr>
          <p:nvPr/>
        </p:nvSpPr>
        <p:spPr bwMode="auto">
          <a:xfrm>
            <a:off x="3779838" y="3141663"/>
            <a:ext cx="5364162" cy="2160587"/>
          </a:xfrm>
          <a:prstGeom prst="rect">
            <a:avLst/>
          </a:prstGeom>
          <a:noFill/>
          <a:ln w="9525">
            <a:noFill/>
            <a:miter lim="800000"/>
            <a:headEnd/>
            <a:tailEnd/>
          </a:ln>
        </p:spPr>
        <p:txBody>
          <a:bodyPr/>
          <a:lstStyle/>
          <a:p>
            <a:pPr marL="342900" indent="-342900" algn="just" eaLnBrk="0" hangingPunct="0">
              <a:lnSpc>
                <a:spcPct val="150000"/>
              </a:lnSpc>
              <a:spcBef>
                <a:spcPts val="600"/>
              </a:spcBef>
              <a:buClr>
                <a:srgbClr val="CC9900"/>
              </a:buClr>
              <a:buFont typeface="Wingdings 2" pitchFamily="18" charset="2"/>
              <a:buChar char="¡"/>
            </a:pPr>
            <a:r>
              <a:rPr lang="tr-TR" sz="2000" i="1"/>
              <a:t>Ülkeler		: BAE, Malezya, </a:t>
            </a:r>
          </a:p>
          <a:p>
            <a:pPr marL="342900" indent="-342900" algn="just" eaLnBrk="0" hangingPunct="0">
              <a:lnSpc>
                <a:spcPct val="150000"/>
              </a:lnSpc>
              <a:spcBef>
                <a:spcPts val="600"/>
              </a:spcBef>
              <a:buClr>
                <a:srgbClr val="CC9900"/>
              </a:buClr>
              <a:buFont typeface="Wingdings 2" pitchFamily="18" charset="2"/>
              <a:buNone/>
            </a:pPr>
            <a:r>
              <a:rPr lang="tr-TR" sz="2000" i="1"/>
              <a:t>				  Mısır, Pakistan</a:t>
            </a:r>
          </a:p>
          <a:p>
            <a:pPr marL="342900" indent="-342900" algn="just" eaLnBrk="0" hangingPunct="0">
              <a:lnSpc>
                <a:spcPct val="150000"/>
              </a:lnSpc>
              <a:spcBef>
                <a:spcPts val="600"/>
              </a:spcBef>
              <a:buClr>
                <a:srgbClr val="CC9900"/>
              </a:buClr>
              <a:buFont typeface="Wingdings 2" pitchFamily="18" charset="2"/>
              <a:buChar char="¡"/>
            </a:pPr>
            <a:r>
              <a:rPr lang="tr-TR" sz="2000" i="1"/>
              <a:t>2009 Yılı Satışı	: 24 Milyon Dolar</a:t>
            </a:r>
          </a:p>
          <a:p>
            <a:pPr marL="342900" indent="-342900" algn="just" eaLnBrk="0" hangingPunct="0">
              <a:lnSpc>
                <a:spcPct val="150000"/>
              </a:lnSpc>
              <a:spcBef>
                <a:spcPts val="600"/>
              </a:spcBef>
              <a:buClr>
                <a:srgbClr val="CC9900"/>
              </a:buClr>
              <a:buFont typeface="Wingdings 2" pitchFamily="18" charset="2"/>
              <a:buChar char="¡"/>
            </a:pPr>
            <a:r>
              <a:rPr lang="tr-TR" sz="2000" i="1"/>
              <a:t>2009 Yılı İhracatı	: 8 Milyon Dolar</a:t>
            </a:r>
          </a:p>
        </p:txBody>
      </p:sp>
      <p:pic>
        <p:nvPicPr>
          <p:cNvPr id="35847" name="Picture 9" descr="mtp_33"/>
          <p:cNvPicPr>
            <a:picLocks noChangeAspect="1" noChangeArrowheads="1"/>
          </p:cNvPicPr>
          <p:nvPr/>
        </p:nvPicPr>
        <p:blipFill>
          <a:blip r:embed="rId3" cstate="print"/>
          <a:srcRect/>
          <a:stretch>
            <a:fillRect/>
          </a:stretch>
        </p:blipFill>
        <p:spPr bwMode="auto">
          <a:xfrm>
            <a:off x="177800" y="3141663"/>
            <a:ext cx="3673475" cy="2184400"/>
          </a:xfrm>
          <a:prstGeom prst="rect">
            <a:avLst/>
          </a:prstGeom>
          <a:noFill/>
          <a:ln w="9525">
            <a:noFill/>
            <a:miter lim="800000"/>
            <a:headEnd/>
            <a:tailEnd/>
          </a:ln>
        </p:spPr>
      </p:pic>
      <p:sp>
        <p:nvSpPr>
          <p:cNvPr id="35851" name="Text Box 11"/>
          <p:cNvSpPr txBox="1">
            <a:spLocks noChangeArrowheads="1"/>
          </p:cNvSpPr>
          <p:nvPr/>
        </p:nvSpPr>
        <p:spPr bwMode="auto">
          <a:xfrm>
            <a:off x="3852863" y="5564188"/>
            <a:ext cx="5040312" cy="457200"/>
          </a:xfrm>
          <a:prstGeom prst="rect">
            <a:avLst/>
          </a:prstGeom>
          <a:solidFill>
            <a:srgbClr val="CC0000"/>
          </a:solidFill>
          <a:ln w="9525" algn="ctr">
            <a:noFill/>
            <a:miter lim="800000"/>
            <a:headEnd/>
            <a:tailEnd/>
          </a:ln>
          <a:effectLst/>
        </p:spPr>
        <p:txBody>
          <a:bodyPr lIns="90507" tIns="45254" rIns="90507" bIns="45254">
            <a:spAutoFit/>
          </a:bodyPr>
          <a:lstStyle/>
          <a:p>
            <a:pPr algn="ctr"/>
            <a:r>
              <a:rPr lang="tr-TR" sz="2400">
                <a:solidFill>
                  <a:schemeClr val="bg1"/>
                </a:solidFill>
              </a:rPr>
              <a:t>İhracatta Offsetin Payı: % 75</a:t>
            </a:r>
            <a:endParaRPr lang="en-GB" sz="2400">
              <a:solidFill>
                <a:schemeClr val="bg1"/>
              </a:solidFill>
            </a:endParaRPr>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28662" y="1357298"/>
            <a:ext cx="3635375" cy="4522801"/>
          </a:xfrm>
          <a:prstGeom prst="rect">
            <a:avLst/>
          </a:prstGeom>
          <a:noFill/>
          <a:ln w="9525">
            <a:noFill/>
            <a:miter lim="800000"/>
            <a:headEnd/>
            <a:tailEnd/>
          </a:ln>
        </p:spPr>
        <p:txBody>
          <a:bodyPr lIns="91430" tIns="45716" rIns="91430" bIns="45716"/>
          <a:lstStyle/>
          <a:p>
            <a:pPr marL="361950" indent="-361950" algn="just" defTabSz="769938" eaLnBrk="0" hangingPunct="0">
              <a:lnSpc>
                <a:spcPct val="110000"/>
              </a:lnSpc>
              <a:spcBef>
                <a:spcPct val="10000"/>
              </a:spcBef>
              <a:buClr>
                <a:srgbClr val="FFCC66"/>
              </a:buClr>
              <a:buFont typeface="Wingdings 2" pitchFamily="18" charset="2"/>
              <a:buChar char="¡"/>
            </a:pPr>
            <a:r>
              <a:rPr lang="tr-TR" i="1" dirty="0"/>
              <a:t>ALP HAVACILIK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ASELSAN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AYDIN YAZILIM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BMC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FNSS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HAVELSAN</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KALE HAVACILIK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MILSOFT</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OTOKAR</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ROKETSAN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TEI </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TUSAŞ</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YONCA-ONUK</a:t>
            </a:r>
          </a:p>
          <a:p>
            <a:pPr marL="361950" indent="-361950" algn="just" defTabSz="769938" eaLnBrk="0" hangingPunct="0">
              <a:lnSpc>
                <a:spcPct val="110000"/>
              </a:lnSpc>
              <a:spcBef>
                <a:spcPct val="15000"/>
              </a:spcBef>
              <a:buClr>
                <a:srgbClr val="FFCC66"/>
              </a:buClr>
              <a:buFont typeface="Wingdings 2" pitchFamily="18" charset="2"/>
              <a:buChar char="¡"/>
            </a:pPr>
            <a:r>
              <a:rPr lang="tr-TR" i="1" dirty="0"/>
              <a:t>YAN SANAYİ</a:t>
            </a:r>
          </a:p>
          <a:p>
            <a:pPr marL="361950" indent="-361950" algn="just" defTabSz="769938" eaLnBrk="0" hangingPunct="0">
              <a:lnSpc>
                <a:spcPct val="110000"/>
              </a:lnSpc>
              <a:spcBef>
                <a:spcPct val="10000"/>
              </a:spcBef>
              <a:buClr>
                <a:srgbClr val="FFCC66"/>
              </a:buClr>
              <a:buFont typeface="Wingdings 2" pitchFamily="18" charset="2"/>
              <a:buChar char="¡"/>
            </a:pPr>
            <a:r>
              <a:rPr lang="tr-TR" i="1" dirty="0"/>
              <a:t>KOBİ’ler</a:t>
            </a:r>
          </a:p>
        </p:txBody>
      </p:sp>
      <p:sp>
        <p:nvSpPr>
          <p:cNvPr id="3" name="AutoShape 5"/>
          <p:cNvSpPr>
            <a:spLocks/>
          </p:cNvSpPr>
          <p:nvPr/>
        </p:nvSpPr>
        <p:spPr bwMode="auto">
          <a:xfrm>
            <a:off x="3714744" y="1428736"/>
            <a:ext cx="1223963" cy="4681537"/>
          </a:xfrm>
          <a:prstGeom prst="rightBrace">
            <a:avLst>
              <a:gd name="adj1" fmla="val 31874"/>
              <a:gd name="adj2" fmla="val 50000"/>
            </a:avLst>
          </a:prstGeom>
          <a:noFill/>
          <a:ln w="9525">
            <a:solidFill>
              <a:schemeClr val="tx1"/>
            </a:solidFill>
            <a:round/>
            <a:headEnd/>
            <a:tailEnd/>
          </a:ln>
        </p:spPr>
        <p:txBody>
          <a:bodyPr wrap="none" anchor="ctr"/>
          <a:lstStyle/>
          <a:p>
            <a:endParaRPr lang="tr-TR" sz="1600"/>
          </a:p>
        </p:txBody>
      </p:sp>
      <p:sp>
        <p:nvSpPr>
          <p:cNvPr id="4" name="Rectangle 6"/>
          <p:cNvSpPr>
            <a:spLocks noChangeArrowheads="1"/>
          </p:cNvSpPr>
          <p:nvPr/>
        </p:nvSpPr>
        <p:spPr bwMode="auto">
          <a:xfrm>
            <a:off x="5000628" y="3286124"/>
            <a:ext cx="3168650" cy="1071570"/>
          </a:xfrm>
          <a:prstGeom prst="rect">
            <a:avLst/>
          </a:prstGeom>
          <a:solidFill>
            <a:srgbClr val="CC0000"/>
          </a:solidFill>
          <a:ln w="9525">
            <a:noFill/>
            <a:miter lim="800000"/>
            <a:headEnd/>
            <a:tailEnd/>
          </a:ln>
        </p:spPr>
        <p:txBody>
          <a:bodyPr lIns="91430" tIns="45716" rIns="91430" bIns="45716"/>
          <a:lstStyle/>
          <a:p>
            <a:pPr algn="ctr" defTabSz="769938" eaLnBrk="0" hangingPunct="0">
              <a:buClr>
                <a:srgbClr val="000066"/>
              </a:buClr>
              <a:buFont typeface="Wingdings" pitchFamily="2" charset="2"/>
              <a:buNone/>
            </a:pPr>
            <a:r>
              <a:rPr lang="tr-TR" sz="2400" i="1" dirty="0">
                <a:solidFill>
                  <a:schemeClr val="bg1"/>
                </a:solidFill>
              </a:rPr>
              <a:t>Toplam 100+ </a:t>
            </a:r>
          </a:p>
          <a:p>
            <a:pPr algn="ctr" defTabSz="769938" eaLnBrk="0" hangingPunct="0">
              <a:buClr>
                <a:srgbClr val="000066"/>
              </a:buClr>
              <a:buFont typeface="Wingdings" pitchFamily="2" charset="2"/>
              <a:buNone/>
            </a:pPr>
            <a:r>
              <a:rPr lang="tr-TR" sz="2400" i="1" dirty="0">
                <a:solidFill>
                  <a:schemeClr val="bg1"/>
                </a:solidFill>
              </a:rPr>
              <a:t>Yerli Firma </a:t>
            </a:r>
          </a:p>
        </p:txBody>
      </p:sp>
      <p:sp>
        <p:nvSpPr>
          <p:cNvPr id="5" name="Rectangle 2"/>
          <p:cNvSpPr txBox="1">
            <a:spLocks noChangeArrowheads="1"/>
          </p:cNvSpPr>
          <p:nvPr/>
        </p:nvSpPr>
        <p:spPr>
          <a:xfrm>
            <a:off x="1500167" y="285728"/>
            <a:ext cx="6143667" cy="8509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smtClean="0">
                <a:ln>
                  <a:noFill/>
                </a:ln>
                <a:solidFill>
                  <a:srgbClr val="002060"/>
                </a:solidFill>
                <a:effectLst/>
                <a:uLnTx/>
                <a:uFillTx/>
                <a:latin typeface="Tahoma" pitchFamily="34" charset="0"/>
                <a:ea typeface="+mj-ea"/>
                <a:cs typeface="Tahoma" pitchFamily="34" charset="0"/>
              </a:rPr>
              <a:t>SAVUNMA SANAYİİNDE </a:t>
            </a:r>
            <a:br>
              <a:rPr kumimoji="0" lang="tr-TR" sz="2000" b="1" i="0" u="none" strike="noStrike" kern="1200" cap="none" spc="0" normalizeH="0" baseline="0" noProof="0" dirty="0" smtClean="0">
                <a:ln>
                  <a:noFill/>
                </a:ln>
                <a:solidFill>
                  <a:srgbClr val="002060"/>
                </a:solidFill>
                <a:effectLst/>
                <a:uLnTx/>
                <a:uFillTx/>
                <a:latin typeface="Tahoma" pitchFamily="34" charset="0"/>
                <a:ea typeface="+mj-ea"/>
                <a:cs typeface="Tahoma" pitchFamily="34" charset="0"/>
              </a:rPr>
            </a:br>
            <a:r>
              <a:rPr kumimoji="0" lang="tr-TR" sz="2000" b="1" i="0" u="none" strike="noStrike" kern="1200" cap="none" spc="0" normalizeH="0" baseline="0" noProof="0" dirty="0" smtClean="0">
                <a:ln>
                  <a:noFill/>
                </a:ln>
                <a:solidFill>
                  <a:srgbClr val="FF0000"/>
                </a:solidFill>
                <a:effectLst/>
                <a:uLnTx/>
                <a:uFillTx/>
                <a:latin typeface="Tahoma" pitchFamily="34" charset="0"/>
                <a:ea typeface="+mj-ea"/>
                <a:cs typeface="Tahoma" pitchFamily="34" charset="0"/>
              </a:rPr>
              <a:t>OFFSET</a:t>
            </a:r>
            <a:r>
              <a:rPr kumimoji="0" lang="tr-TR" sz="2000" b="1" i="0" u="none" strike="noStrike" kern="1200" cap="none" spc="0" normalizeH="0" baseline="0" noProof="0" dirty="0" smtClean="0">
                <a:ln>
                  <a:noFill/>
                </a:ln>
                <a:solidFill>
                  <a:srgbClr val="002060"/>
                </a:solidFill>
                <a:effectLst/>
                <a:uLnTx/>
                <a:uFillTx/>
                <a:latin typeface="Tahoma" pitchFamily="34" charset="0"/>
                <a:ea typeface="+mj-ea"/>
                <a:cs typeface="Tahoma" pitchFamily="34" charset="0"/>
              </a:rPr>
              <a:t>’TEN YARARLANAN FİRMALAR</a:t>
            </a:r>
            <a:endParaRPr kumimoji="0" lang="en-GB" sz="2000" b="1" i="0" u="none" strike="noStrike" kern="1200" cap="none" spc="0" normalizeH="0" baseline="0" noProof="0" dirty="0" smtClean="0">
              <a:ln>
                <a:noFill/>
              </a:ln>
              <a:solidFill>
                <a:srgbClr val="002060"/>
              </a:solidFill>
              <a:effectLst/>
              <a:uLnTx/>
              <a:uFillTx/>
              <a:latin typeface="Tahoma" pitchFamily="34" charset="0"/>
              <a:ea typeface="+mj-ea"/>
              <a:cs typeface="Tahoma" pitchFamily="34" charset="0"/>
            </a:endParaRPr>
          </a:p>
        </p:txBody>
      </p:sp>
      <p:pic>
        <p:nvPicPr>
          <p:cNvPr id="6"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428604"/>
            <a:ext cx="1929496" cy="643836"/>
          </a:xfrm>
          <a:prstGeom prst="rect">
            <a:avLst/>
          </a:prstGeom>
          <a:ln>
            <a:noFill/>
          </a:ln>
          <a:effectLst>
            <a:outerShdw blurRad="292100" dist="139700" dir="2700000" algn="tl" rotWithShape="0">
              <a:srgbClr val="333333">
                <a:alpha val="65000"/>
              </a:srgbClr>
            </a:outerShdw>
          </a:effectLst>
        </p:spPr>
      </p:pic>
      <p:pic>
        <p:nvPicPr>
          <p:cNvPr id="8"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7500958" y="285728"/>
            <a:ext cx="1347882" cy="6523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2000"/>
                                        <p:tgtEl>
                                          <p:spTgt spid="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2000"/>
                                        <p:tgtEl>
                                          <p:spTgt spid="2">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20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2000"/>
                                        <p:tgtEl>
                                          <p:spTgt spid="2">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2000"/>
                                        <p:tgtEl>
                                          <p:spTgt spid="2">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2000"/>
                                        <p:tgtEl>
                                          <p:spTgt spid="2">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2000"/>
                                        <p:tgtEl>
                                          <p:spTgt spid="2">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2000"/>
                                        <p:tgtEl>
                                          <p:spTgt spid="2">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2000"/>
                                        <p:tgtEl>
                                          <p:spTgt spid="2">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2000"/>
                                        <p:tgtEl>
                                          <p:spTgt spid="2">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2000"/>
                                        <p:tgtEl>
                                          <p:spTgt spid="2">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2000"/>
                                        <p:tgtEl>
                                          <p:spTgt spid="2">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2000"/>
                                        <p:tgtEl>
                                          <p:spTgt spid="2">
                                            <p:txEl>
                                              <p:pRg st="12" end="1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xEl>
                                              <p:pRg st="13" end="13"/>
                                            </p:txEl>
                                          </p:spTgt>
                                        </p:tgtEl>
                                        <p:attrNameLst>
                                          <p:attrName>style.visibility</p:attrName>
                                        </p:attrNameLst>
                                      </p:cBhvr>
                                      <p:to>
                                        <p:strVal val="visible"/>
                                      </p:to>
                                    </p:set>
                                    <p:animEffect transition="in" filter="fade">
                                      <p:cBhvr>
                                        <p:cTn id="60" dur="2000"/>
                                        <p:tgtEl>
                                          <p:spTgt spid="2">
                                            <p:txEl>
                                              <p:pRg st="13" end="1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Effect transition="in" filter="fade">
                                      <p:cBhvr>
                                        <p:cTn id="63"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txBox="1">
            <a:spLocks noChangeArrowheads="1"/>
          </p:cNvSpPr>
          <p:nvPr/>
        </p:nvSpPr>
        <p:spPr bwMode="auto">
          <a:xfrm>
            <a:off x="457200" y="1524000"/>
            <a:ext cx="8543925" cy="4641850"/>
          </a:xfrm>
          <a:prstGeom prst="rect">
            <a:avLst/>
          </a:prstGeom>
          <a:noFill/>
          <a:ln w="9525">
            <a:noFill/>
            <a:miter lim="800000"/>
            <a:headEnd/>
            <a:tailEnd/>
          </a:ln>
        </p:spPr>
        <p:txBody>
          <a:bodyPr/>
          <a:lstStyle/>
          <a:p>
            <a:pPr marL="342900" indent="-342900" algn="just" eaLnBrk="0" hangingPunct="0">
              <a:spcBef>
                <a:spcPts val="300"/>
              </a:spcBef>
              <a:spcAft>
                <a:spcPts val="300"/>
              </a:spcAft>
              <a:buClr>
                <a:srgbClr val="CC9900"/>
              </a:buClr>
              <a:buFont typeface="Wingdings 2" pitchFamily="18" charset="2"/>
              <a:buNone/>
            </a:pPr>
            <a:r>
              <a:rPr lang="tr-TR" sz="2800" i="1" u="sng" dirty="0"/>
              <a:t>“Kamu Alımları Yasası”</a:t>
            </a:r>
          </a:p>
          <a:p>
            <a:pPr marL="342900" indent="-342900" algn="just" eaLnBrk="0" hangingPunct="0">
              <a:spcBef>
                <a:spcPts val="300"/>
              </a:spcBef>
              <a:spcAft>
                <a:spcPts val="300"/>
              </a:spcAft>
              <a:buClr>
                <a:srgbClr val="CC9900"/>
              </a:buClr>
              <a:buFont typeface="Wingdings 2" pitchFamily="18" charset="2"/>
              <a:buChar char="¡"/>
            </a:pPr>
            <a:r>
              <a:rPr lang="tr-TR" sz="2800" b="0" dirty="0"/>
              <a:t>Askeri kamu alımlarında, ihale bedelinin en az % 50’si, Sivil kamu alımlarında ihale bedelinin en az % 35’i oranında </a:t>
            </a:r>
            <a:r>
              <a:rPr lang="tr-TR" sz="2800" b="0" dirty="0" err="1"/>
              <a:t>offset</a:t>
            </a:r>
            <a:r>
              <a:rPr lang="tr-TR" sz="2800" b="0" dirty="0"/>
              <a:t> zorunlu</a:t>
            </a:r>
          </a:p>
          <a:p>
            <a:pPr marL="342900" indent="-342900" algn="just" eaLnBrk="0" hangingPunct="0">
              <a:spcBef>
                <a:spcPts val="300"/>
              </a:spcBef>
              <a:spcAft>
                <a:spcPts val="300"/>
              </a:spcAft>
              <a:buClr>
                <a:srgbClr val="CC9900"/>
              </a:buClr>
              <a:buFont typeface="Wingdings 2" pitchFamily="18" charset="2"/>
              <a:buChar char="¡"/>
            </a:pPr>
            <a:r>
              <a:rPr lang="tr-TR" sz="2800" b="0" dirty="0"/>
              <a:t>Bedeli 5 Milyon Dolar’ı aşan tüm alımlar için geçerli</a:t>
            </a:r>
          </a:p>
          <a:p>
            <a:pPr marL="342900" indent="-342900" algn="just" eaLnBrk="0" hangingPunct="0">
              <a:spcBef>
                <a:spcPts val="300"/>
              </a:spcBef>
              <a:spcAft>
                <a:spcPts val="300"/>
              </a:spcAft>
              <a:buClr>
                <a:srgbClr val="CC9900"/>
              </a:buClr>
              <a:buFont typeface="Wingdings 2" pitchFamily="18" charset="2"/>
              <a:buChar char="¡"/>
            </a:pPr>
            <a:r>
              <a:rPr lang="tr-TR" sz="2800" b="0" dirty="0" err="1"/>
              <a:t>Offset</a:t>
            </a:r>
            <a:r>
              <a:rPr lang="tr-TR" sz="2800" b="0" dirty="0"/>
              <a:t> yükümlülüğünü yerine getirmeyen firmalar, kamu alımlarından yasaklanıyor</a:t>
            </a:r>
          </a:p>
          <a:p>
            <a:pPr marL="342900" indent="-342900" algn="just" eaLnBrk="0" hangingPunct="0">
              <a:spcBef>
                <a:spcPts val="300"/>
              </a:spcBef>
              <a:spcAft>
                <a:spcPts val="300"/>
              </a:spcAft>
              <a:buClr>
                <a:srgbClr val="CC9900"/>
              </a:buClr>
              <a:buFont typeface="Wingdings 2" pitchFamily="18" charset="2"/>
              <a:buChar char="¡"/>
            </a:pPr>
            <a:r>
              <a:rPr lang="tr-TR" sz="2800" b="0" dirty="0"/>
              <a:t>İsrail Devleti’ne en çok ABD’li firmaların </a:t>
            </a:r>
            <a:r>
              <a:rPr lang="tr-TR" sz="2800" b="0" dirty="0" err="1"/>
              <a:t>offset</a:t>
            </a:r>
            <a:r>
              <a:rPr lang="tr-TR" sz="2800" b="0" dirty="0"/>
              <a:t> yükümlülüğü bulunuyor</a:t>
            </a:r>
          </a:p>
        </p:txBody>
      </p:sp>
      <p:sp>
        <p:nvSpPr>
          <p:cNvPr id="7" name="Rectangle 2"/>
          <p:cNvSpPr>
            <a:spLocks noGrp="1" noChangeArrowheads="1"/>
          </p:cNvSpPr>
          <p:nvPr>
            <p:ph type="title"/>
          </p:nvPr>
        </p:nvSpPr>
        <p:spPr>
          <a:xfrm>
            <a:off x="857224" y="357166"/>
            <a:ext cx="7667625" cy="850900"/>
          </a:xfrm>
          <a:ln algn="ctr"/>
        </p:spPr>
        <p:txBody>
          <a:bodyPr lIns="91431" tIns="45715" rIns="91431" bIns="45715">
            <a:normAutofit/>
          </a:bodyPr>
          <a:lstStyle/>
          <a:p>
            <a:r>
              <a:rPr lang="tr-TR" sz="2400" b="1" dirty="0" smtClean="0">
                <a:solidFill>
                  <a:schemeClr val="accent2"/>
                </a:solidFill>
                <a:latin typeface="Tahoma" pitchFamily="34" charset="0"/>
                <a:cs typeface="Tahoma" pitchFamily="34" charset="0"/>
              </a:rPr>
              <a:t>KAMU HARCAMALARINDA ÜLKE ÖRNEĞİ:</a:t>
            </a:r>
            <a:br>
              <a:rPr lang="tr-TR" sz="2400" b="1" dirty="0" smtClean="0">
                <a:solidFill>
                  <a:schemeClr val="accent2"/>
                </a:solidFill>
                <a:latin typeface="Tahoma" pitchFamily="34" charset="0"/>
                <a:cs typeface="Tahoma" pitchFamily="34" charset="0"/>
              </a:rPr>
            </a:br>
            <a:r>
              <a:rPr lang="tr-TR" sz="2400" b="1" dirty="0" smtClean="0">
                <a:solidFill>
                  <a:schemeClr val="accent2"/>
                </a:solidFill>
                <a:latin typeface="Tahoma" pitchFamily="34" charset="0"/>
                <a:cs typeface="Tahoma" pitchFamily="34" charset="0"/>
              </a:rPr>
              <a:t>İSRAİL</a:t>
            </a:r>
          </a:p>
        </p:txBody>
      </p:sp>
      <p:sp>
        <p:nvSpPr>
          <p:cNvPr id="5" name="Slide Number Placeholder 11"/>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2FF60B02-1DAF-410B-85E5-6BEFA75E454F}" type="slidenum">
              <a:rPr lang="tr-TR" sz="1400" b="0">
                <a:cs typeface="+mn-cs"/>
              </a:rPr>
              <a:pPr algn="r">
                <a:defRPr/>
              </a:pPr>
              <a:t>25</a:t>
            </a:fld>
            <a:endParaRPr lang="tr-TR" sz="1400" b="0" dirty="0">
              <a:cs typeface="+mn-cs"/>
            </a:endParaRPr>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76375" y="363538"/>
            <a:ext cx="7667625" cy="850900"/>
          </a:xfrm>
          <a:ln algn="ctr"/>
        </p:spPr>
        <p:txBody>
          <a:bodyPr lIns="91431" tIns="45715" rIns="91431" bIns="45715">
            <a:normAutofit fontScale="90000"/>
          </a:bodyPr>
          <a:lstStyle/>
          <a:p>
            <a:r>
              <a:rPr lang="tr-TR" sz="2800" smtClean="0">
                <a:solidFill>
                  <a:schemeClr val="accent2"/>
                </a:solidFill>
                <a:latin typeface="Arial" charset="0"/>
                <a:cs typeface="Arial" charset="0"/>
              </a:rPr>
              <a:t>KAMU HARCAMALARINDA ÜLKE ÖRNEĞİ:</a:t>
            </a:r>
            <a:br>
              <a:rPr lang="tr-TR" sz="2800" smtClean="0">
                <a:solidFill>
                  <a:schemeClr val="accent2"/>
                </a:solidFill>
                <a:latin typeface="Arial" charset="0"/>
                <a:cs typeface="Arial" charset="0"/>
              </a:rPr>
            </a:br>
            <a:r>
              <a:rPr lang="tr-TR" sz="2800" smtClean="0">
                <a:solidFill>
                  <a:schemeClr val="accent2"/>
                </a:solidFill>
                <a:latin typeface="Arial" charset="0"/>
                <a:cs typeface="Arial" charset="0"/>
              </a:rPr>
              <a:t>MACARİSTAN</a:t>
            </a:r>
          </a:p>
        </p:txBody>
      </p:sp>
      <p:sp>
        <p:nvSpPr>
          <p:cNvPr id="6" name="Rectangle 3"/>
          <p:cNvSpPr txBox="1">
            <a:spLocks noChangeArrowheads="1"/>
          </p:cNvSpPr>
          <p:nvPr/>
        </p:nvSpPr>
        <p:spPr bwMode="auto">
          <a:xfrm>
            <a:off x="457200" y="1785938"/>
            <a:ext cx="8543925" cy="3714750"/>
          </a:xfrm>
          <a:prstGeom prst="rect">
            <a:avLst/>
          </a:prstGeom>
          <a:noFill/>
          <a:ln w="9525">
            <a:noFill/>
            <a:miter lim="800000"/>
            <a:headEnd/>
            <a:tailEnd/>
          </a:ln>
        </p:spPr>
        <p:txBody>
          <a:bodyPr/>
          <a:lstStyle/>
          <a:p>
            <a:pPr marL="358775" indent="-358775" algn="just" eaLnBrk="0" hangingPunct="0">
              <a:spcBef>
                <a:spcPts val="600"/>
              </a:spcBef>
              <a:spcAft>
                <a:spcPts val="600"/>
              </a:spcAft>
              <a:buClr>
                <a:srgbClr val="CC9900"/>
              </a:buClr>
              <a:buFont typeface="Wingdings 2" pitchFamily="18" charset="2"/>
              <a:buChar char="¡"/>
            </a:pPr>
            <a:r>
              <a:rPr lang="tr-TR" sz="2800" b="0"/>
              <a:t>Hem askeri, hem de sivil kamu alımlarında, ihale bedelinin en az % 100’ü oranında offset zorunlu</a:t>
            </a:r>
          </a:p>
          <a:p>
            <a:pPr marL="358775" indent="-358775" algn="just" eaLnBrk="0" hangingPunct="0">
              <a:spcBef>
                <a:spcPts val="600"/>
              </a:spcBef>
              <a:spcAft>
                <a:spcPts val="600"/>
              </a:spcAft>
              <a:buClr>
                <a:srgbClr val="CC9900"/>
              </a:buClr>
              <a:buFont typeface="Wingdings 2" pitchFamily="18" charset="2"/>
              <a:buChar char="¡"/>
            </a:pPr>
            <a:r>
              <a:rPr lang="tr-TR" sz="2800" b="0"/>
              <a:t>En az % 40’ı, yapılan alım ile doğrudan ilgili olmalı</a:t>
            </a:r>
          </a:p>
          <a:p>
            <a:pPr marL="358775" indent="-358775" algn="just" eaLnBrk="0" hangingPunct="0">
              <a:spcBef>
                <a:spcPts val="600"/>
              </a:spcBef>
              <a:spcAft>
                <a:spcPts val="600"/>
              </a:spcAft>
              <a:buClr>
                <a:srgbClr val="CC9900"/>
              </a:buClr>
              <a:buFont typeface="Wingdings 2" pitchFamily="18" charset="2"/>
              <a:buChar char="¡"/>
            </a:pPr>
            <a:r>
              <a:rPr lang="tr-TR" sz="2800" b="0"/>
              <a:t>En az % 20 oranında yatırım zorunlu</a:t>
            </a:r>
          </a:p>
          <a:p>
            <a:pPr marL="358775" indent="-358775" algn="just" eaLnBrk="0" hangingPunct="0">
              <a:spcBef>
                <a:spcPts val="600"/>
              </a:spcBef>
              <a:spcAft>
                <a:spcPts val="600"/>
              </a:spcAft>
              <a:buClr>
                <a:srgbClr val="CC9900"/>
              </a:buClr>
              <a:buFont typeface="Wingdings 2" pitchFamily="18" charset="2"/>
              <a:buChar char="¡"/>
            </a:pPr>
            <a:r>
              <a:rPr lang="tr-TR" sz="2800" b="0"/>
              <a:t>Eşik değeri 3,5 Milyon Avro</a:t>
            </a:r>
          </a:p>
        </p:txBody>
      </p:sp>
      <p:sp>
        <p:nvSpPr>
          <p:cNvPr id="2" name="Slide Number Placeholder 11"/>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365EEFD3-B347-437E-90AA-07A12E2F1EF5}" type="slidenum">
              <a:rPr lang="tr-TR" sz="1400" b="0">
                <a:cs typeface="+mn-cs"/>
              </a:rPr>
              <a:pPr algn="r">
                <a:defRPr/>
              </a:pPr>
              <a:t>26</a:t>
            </a:fld>
            <a:endParaRPr lang="tr-TR" sz="1400" b="0" dirty="0">
              <a:cs typeface="+mn-cs"/>
            </a:endParaRPr>
          </a:p>
        </p:txBody>
      </p:sp>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85786" y="363538"/>
            <a:ext cx="7667625" cy="850900"/>
          </a:xfrm>
          <a:ln algn="ctr"/>
        </p:spPr>
        <p:txBody>
          <a:bodyPr lIns="91431" tIns="45715" rIns="91431" bIns="45715">
            <a:noAutofit/>
          </a:bodyPr>
          <a:lstStyle/>
          <a:p>
            <a:r>
              <a:rPr lang="tr-TR" sz="2400" b="1" dirty="0" smtClean="0">
                <a:solidFill>
                  <a:schemeClr val="accent2"/>
                </a:solidFill>
                <a:latin typeface="Tahoma" pitchFamily="34" charset="0"/>
                <a:cs typeface="Tahoma" pitchFamily="34" charset="0"/>
              </a:rPr>
              <a:t>KAMU HARCAMALARINDA ÜLKE ÖRNEĞİ:</a:t>
            </a:r>
            <a:br>
              <a:rPr lang="tr-TR" sz="2400" b="1" dirty="0" smtClean="0">
                <a:solidFill>
                  <a:schemeClr val="accent2"/>
                </a:solidFill>
                <a:latin typeface="Tahoma" pitchFamily="34" charset="0"/>
                <a:cs typeface="Tahoma" pitchFamily="34" charset="0"/>
              </a:rPr>
            </a:br>
            <a:r>
              <a:rPr lang="tr-TR" sz="2400" b="1" dirty="0" smtClean="0">
                <a:solidFill>
                  <a:schemeClr val="accent2"/>
                </a:solidFill>
                <a:latin typeface="Tahoma" pitchFamily="34" charset="0"/>
                <a:cs typeface="Tahoma" pitchFamily="34" charset="0"/>
              </a:rPr>
              <a:t>MALEZYA</a:t>
            </a:r>
          </a:p>
        </p:txBody>
      </p:sp>
      <p:sp>
        <p:nvSpPr>
          <p:cNvPr id="6" name="Rectangle 3"/>
          <p:cNvSpPr txBox="1">
            <a:spLocks noChangeArrowheads="1"/>
          </p:cNvSpPr>
          <p:nvPr/>
        </p:nvSpPr>
        <p:spPr bwMode="auto">
          <a:xfrm>
            <a:off x="457200" y="1785938"/>
            <a:ext cx="8543925" cy="3514725"/>
          </a:xfrm>
          <a:prstGeom prst="rect">
            <a:avLst/>
          </a:prstGeom>
          <a:noFill/>
          <a:ln w="9525">
            <a:noFill/>
            <a:miter lim="800000"/>
            <a:headEnd/>
            <a:tailEnd/>
          </a:ln>
        </p:spPr>
        <p:txBody>
          <a:bodyPr/>
          <a:lstStyle/>
          <a:p>
            <a:pPr marL="358775" indent="-358775" algn="just" eaLnBrk="0" hangingPunct="0">
              <a:spcBef>
                <a:spcPts val="600"/>
              </a:spcBef>
              <a:spcAft>
                <a:spcPts val="600"/>
              </a:spcAft>
              <a:buClr>
                <a:srgbClr val="CC9900"/>
              </a:buClr>
              <a:buFont typeface="Wingdings 2" pitchFamily="18" charset="2"/>
              <a:buChar char="¡"/>
            </a:pPr>
            <a:r>
              <a:rPr lang="tr-TR" sz="2800" b="0"/>
              <a:t>Savunma sanayii başta olmak üzere, önemli sektörlerin gelişmesi için karşılıklı ihracat uygulaması zorunlu</a:t>
            </a:r>
          </a:p>
          <a:p>
            <a:pPr marL="358775" indent="-358775" algn="just" eaLnBrk="0" hangingPunct="0">
              <a:spcBef>
                <a:spcPts val="600"/>
              </a:spcBef>
              <a:spcAft>
                <a:spcPts val="600"/>
              </a:spcAft>
              <a:buClr>
                <a:srgbClr val="CC9900"/>
              </a:buClr>
              <a:buFont typeface="Wingdings 2" pitchFamily="18" charset="2"/>
              <a:buChar char="¡"/>
            </a:pPr>
            <a:r>
              <a:rPr lang="tr-TR" sz="2800" b="0"/>
              <a:t>2009 itibariyle, toplam 400’den fazla offset sözleşmesi imzalandı</a:t>
            </a:r>
          </a:p>
          <a:p>
            <a:pPr marL="358775" indent="-358775" algn="just" eaLnBrk="0" hangingPunct="0">
              <a:spcBef>
                <a:spcPts val="600"/>
              </a:spcBef>
              <a:spcAft>
                <a:spcPts val="600"/>
              </a:spcAft>
              <a:buClr>
                <a:srgbClr val="CC9900"/>
              </a:buClr>
              <a:buFont typeface="Wingdings 2" pitchFamily="18" charset="2"/>
              <a:buChar char="¡"/>
            </a:pPr>
            <a:r>
              <a:rPr lang="tr-TR" sz="2800" b="0"/>
              <a:t>Offset oranı en az % 50 uygulanmakla beraber, bir çok projede % 100 offset hedefleniyor.</a:t>
            </a:r>
          </a:p>
        </p:txBody>
      </p:sp>
      <p:sp>
        <p:nvSpPr>
          <p:cNvPr id="2" name="Slide Number Placeholder 11"/>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12EC54B2-BDEC-4683-83CA-1B11E39C60D9}" type="slidenum">
              <a:rPr lang="tr-TR" sz="1400" b="0">
                <a:cs typeface="+mn-cs"/>
              </a:rPr>
              <a:pPr algn="r">
                <a:defRPr/>
              </a:pPr>
              <a:t>27</a:t>
            </a:fld>
            <a:endParaRPr lang="tr-TR" sz="1400" b="0" dirty="0">
              <a:cs typeface="+mn-cs"/>
            </a:endParaRPr>
          </a:p>
        </p:txBody>
      </p:sp>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85786" y="428604"/>
            <a:ext cx="7667625" cy="850900"/>
          </a:xfrm>
          <a:ln algn="ctr"/>
        </p:spPr>
        <p:txBody>
          <a:bodyPr lIns="91431" tIns="45715" rIns="91431" bIns="45715">
            <a:normAutofit fontScale="90000"/>
          </a:bodyPr>
          <a:lstStyle/>
          <a:p>
            <a:r>
              <a:rPr lang="tr-TR" sz="2800" b="1" dirty="0" smtClean="0">
                <a:solidFill>
                  <a:schemeClr val="accent2"/>
                </a:solidFill>
                <a:latin typeface="Tahoma" pitchFamily="34" charset="0"/>
                <a:cs typeface="Tahoma" pitchFamily="34" charset="0"/>
              </a:rPr>
              <a:t>KAMU HARCAMALARINDA ÜLKE ÖRNEĞİ:</a:t>
            </a:r>
            <a:br>
              <a:rPr lang="tr-TR" sz="2800" b="1" dirty="0" smtClean="0">
                <a:solidFill>
                  <a:schemeClr val="accent2"/>
                </a:solidFill>
                <a:latin typeface="Tahoma" pitchFamily="34" charset="0"/>
                <a:cs typeface="Tahoma" pitchFamily="34" charset="0"/>
              </a:rPr>
            </a:br>
            <a:r>
              <a:rPr lang="tr-TR" sz="2800" b="1" dirty="0" smtClean="0">
                <a:solidFill>
                  <a:schemeClr val="accent2"/>
                </a:solidFill>
                <a:latin typeface="Tahoma" pitchFamily="34" charset="0"/>
                <a:cs typeface="Tahoma" pitchFamily="34" charset="0"/>
              </a:rPr>
              <a:t>BİRLEŞİK ARAP EMİRLİKLERİ</a:t>
            </a:r>
          </a:p>
        </p:txBody>
      </p:sp>
      <p:sp>
        <p:nvSpPr>
          <p:cNvPr id="7" name="Rectangle 3"/>
          <p:cNvSpPr txBox="1">
            <a:spLocks noChangeArrowheads="1"/>
          </p:cNvSpPr>
          <p:nvPr/>
        </p:nvSpPr>
        <p:spPr bwMode="auto">
          <a:xfrm>
            <a:off x="457200" y="1785938"/>
            <a:ext cx="8507413" cy="4235450"/>
          </a:xfrm>
          <a:prstGeom prst="rect">
            <a:avLst/>
          </a:prstGeom>
          <a:noFill/>
          <a:ln w="9525">
            <a:noFill/>
            <a:miter lim="800000"/>
            <a:headEnd/>
            <a:tailEnd/>
          </a:ln>
        </p:spPr>
        <p:txBody>
          <a:bodyPr/>
          <a:lstStyle/>
          <a:p>
            <a:pPr marL="358775" indent="-358775" algn="just" eaLnBrk="0" hangingPunct="0">
              <a:spcBef>
                <a:spcPts val="600"/>
              </a:spcBef>
              <a:spcAft>
                <a:spcPts val="600"/>
              </a:spcAft>
              <a:buClr>
                <a:srgbClr val="CC9900"/>
              </a:buClr>
              <a:buFont typeface="Wingdings 2" pitchFamily="18" charset="2"/>
              <a:buChar char="¡"/>
            </a:pPr>
            <a:r>
              <a:rPr lang="tr-TR" sz="2800" b="0"/>
              <a:t>Sivil kamu alımlarında, ihale bedelinin en az %60’ı oranında offset zorunlu</a:t>
            </a:r>
          </a:p>
          <a:p>
            <a:pPr marL="358775" indent="-358775" algn="just" eaLnBrk="0" hangingPunct="0">
              <a:spcBef>
                <a:spcPts val="600"/>
              </a:spcBef>
              <a:spcAft>
                <a:spcPts val="600"/>
              </a:spcAft>
              <a:buClr>
                <a:srgbClr val="CC9900"/>
              </a:buClr>
              <a:buFont typeface="Wingdings 2" pitchFamily="18" charset="2"/>
              <a:buChar char="¡"/>
            </a:pPr>
            <a:r>
              <a:rPr lang="tr-TR" sz="2800" b="0"/>
              <a:t>Eşik değeri, ihalenin özelliğine göre belirleniyor</a:t>
            </a:r>
          </a:p>
          <a:p>
            <a:pPr marL="358775" indent="-358775" algn="just" eaLnBrk="0" hangingPunct="0">
              <a:spcBef>
                <a:spcPts val="600"/>
              </a:spcBef>
              <a:spcAft>
                <a:spcPts val="600"/>
              </a:spcAft>
              <a:buClr>
                <a:srgbClr val="CC9900"/>
              </a:buClr>
              <a:buFont typeface="Wingdings 2" pitchFamily="18" charset="2"/>
              <a:buChar char="¡"/>
            </a:pPr>
            <a:r>
              <a:rPr lang="tr-TR" sz="2800" b="0"/>
              <a:t>Offset programlarının yönetimi için özel yetkili bir kurum oluşturuldu (Offset Program Bürosu)</a:t>
            </a:r>
          </a:p>
        </p:txBody>
      </p:sp>
      <p:sp>
        <p:nvSpPr>
          <p:cNvPr id="2" name="Slide Number Placeholder 11"/>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6943173D-0FC1-4625-BB6C-03D8B06804BD}" type="slidenum">
              <a:rPr lang="tr-TR" sz="1400" b="0">
                <a:cs typeface="+mn-cs"/>
              </a:rPr>
              <a:pPr algn="r">
                <a:defRPr/>
              </a:pPr>
              <a:t>28</a:t>
            </a:fld>
            <a:endParaRPr lang="tr-TR" sz="1400" b="0" dirty="0">
              <a:cs typeface="+mn-cs"/>
            </a:endParaRPr>
          </a:p>
        </p:txBody>
      </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AutoShape 2"/>
          <p:cNvSpPr>
            <a:spLocks noGrp="1" noChangeArrowheads="1"/>
          </p:cNvSpPr>
          <p:nvPr>
            <p:ph type="title"/>
          </p:nvPr>
        </p:nvSpPr>
        <p:spPr>
          <a:xfrm>
            <a:off x="571472" y="285728"/>
            <a:ext cx="7667625" cy="850900"/>
          </a:xfrm>
        </p:spPr>
        <p:txBody>
          <a:bodyPr lIns="91431" tIns="45715" rIns="91431" bIns="45715">
            <a:normAutofit fontScale="90000"/>
          </a:bodyPr>
          <a:lstStyle/>
          <a:p>
            <a:pPr eaLnBrk="1" hangingPunct="1"/>
            <a:r>
              <a:rPr lang="tr-TR" sz="2800" b="1" dirty="0" smtClean="0">
                <a:solidFill>
                  <a:schemeClr val="accent2"/>
                </a:solidFill>
                <a:latin typeface="Tahoma" pitchFamily="34" charset="0"/>
                <a:cs typeface="Tahoma" pitchFamily="34" charset="0"/>
              </a:rPr>
              <a:t>TÜRKİYE’DE YÜKSEK TEKNOLOJİLİ ALANLARDA KAMU HARCAMALARI </a:t>
            </a:r>
          </a:p>
        </p:txBody>
      </p:sp>
      <p:sp>
        <p:nvSpPr>
          <p:cNvPr id="3" name="Slide Number Placeholder 2"/>
          <p:cNvSpPr>
            <a:spLocks noGrp="1"/>
          </p:cNvSpPr>
          <p:nvPr>
            <p:ph type="sldNum" sz="quarter" idx="12"/>
          </p:nvPr>
        </p:nvSpPr>
        <p:spPr/>
        <p:txBody>
          <a:bodyPr/>
          <a:lstStyle/>
          <a:p>
            <a:pPr>
              <a:defRPr/>
            </a:pPr>
            <a:fld id="{CD006ACD-E94B-4344-8FA7-7AEA92D1A952}" type="slidenum">
              <a:rPr lang="tr-TR" smtClean="0"/>
              <a:pPr>
                <a:defRPr/>
              </a:pPr>
              <a:t>29</a:t>
            </a:fld>
            <a:endParaRPr lang="tr-TR"/>
          </a:p>
        </p:txBody>
      </p:sp>
      <p:sp>
        <p:nvSpPr>
          <p:cNvPr id="80900" name="Rectangle 12"/>
          <p:cNvSpPr>
            <a:spLocks noChangeArrowheads="1"/>
          </p:cNvSpPr>
          <p:nvPr/>
        </p:nvSpPr>
        <p:spPr bwMode="auto">
          <a:xfrm>
            <a:off x="250825" y="1557338"/>
            <a:ext cx="8642350" cy="503237"/>
          </a:xfrm>
          <a:prstGeom prst="rect">
            <a:avLst/>
          </a:prstGeom>
          <a:solidFill>
            <a:srgbClr val="000099"/>
          </a:solidFill>
          <a:ln w="9525">
            <a:noFill/>
            <a:miter lim="800000"/>
            <a:headEnd/>
            <a:tailEnd/>
          </a:ln>
        </p:spPr>
        <p:txBody>
          <a:bodyPr lIns="91430" tIns="45716" rIns="91430" bIns="45716"/>
          <a:lstStyle/>
          <a:p>
            <a:pPr algn="ctr" defTabSz="769938" eaLnBrk="0" hangingPunct="0">
              <a:spcBef>
                <a:spcPct val="20000"/>
              </a:spcBef>
              <a:buClr>
                <a:srgbClr val="000066"/>
              </a:buClr>
              <a:buFont typeface="Wingdings" pitchFamily="2" charset="2"/>
              <a:buNone/>
            </a:pPr>
            <a:r>
              <a:rPr lang="tr-TR" sz="2800" i="1">
                <a:solidFill>
                  <a:schemeClr val="bg1"/>
                </a:solidFill>
              </a:rPr>
              <a:t>2011 – 2021 Yılları Arası Tahmini Harcamalar</a:t>
            </a:r>
          </a:p>
        </p:txBody>
      </p:sp>
      <p:sp>
        <p:nvSpPr>
          <p:cNvPr id="7" name="Rectangle 3"/>
          <p:cNvSpPr txBox="1">
            <a:spLocks noChangeArrowheads="1"/>
          </p:cNvSpPr>
          <p:nvPr/>
        </p:nvSpPr>
        <p:spPr>
          <a:xfrm>
            <a:off x="1116013" y="2060575"/>
            <a:ext cx="7416800" cy="2447925"/>
          </a:xfrm>
          <a:prstGeom prst="rect">
            <a:avLst/>
          </a:prstGeom>
        </p:spPr>
        <p:txBody>
          <a:bodyPr/>
          <a:lstStyle/>
          <a:p>
            <a:pPr marL="266700" indent="-266700">
              <a:spcBef>
                <a:spcPct val="5000"/>
              </a:spcBef>
              <a:spcAft>
                <a:spcPts val="100"/>
              </a:spcAft>
              <a:buClr>
                <a:srgbClr val="CC9900"/>
              </a:buClr>
              <a:buFont typeface="Wingdings" pitchFamily="2" charset="2"/>
              <a:buChar char="§"/>
            </a:pPr>
            <a:r>
              <a:rPr lang="tr-TR" sz="2400" b="0" dirty="0"/>
              <a:t>Haberleşme 		: 210 Milyar Dolar</a:t>
            </a:r>
          </a:p>
          <a:p>
            <a:pPr marL="266700" indent="-266700">
              <a:spcBef>
                <a:spcPct val="5000"/>
              </a:spcBef>
              <a:spcAft>
                <a:spcPts val="100"/>
              </a:spcAft>
              <a:buClr>
                <a:srgbClr val="CC9900"/>
              </a:buClr>
              <a:buFont typeface="Wingdings" pitchFamily="2" charset="2"/>
              <a:buChar char="§"/>
            </a:pPr>
            <a:r>
              <a:rPr lang="tr-TR" sz="2400" b="0" dirty="0"/>
              <a:t>Bilgi Teknolojileri		:   70 Milyar Dolar</a:t>
            </a:r>
          </a:p>
          <a:p>
            <a:pPr marL="266700" indent="-266700">
              <a:spcBef>
                <a:spcPct val="5000"/>
              </a:spcBef>
              <a:spcAft>
                <a:spcPts val="100"/>
              </a:spcAft>
              <a:buClr>
                <a:srgbClr val="CC9900"/>
              </a:buClr>
              <a:buFont typeface="Wingdings" pitchFamily="2" charset="2"/>
              <a:buChar char="§"/>
            </a:pPr>
            <a:r>
              <a:rPr lang="tr-TR" sz="2400" b="0" dirty="0"/>
              <a:t>Ulaştırma 			:   90 Milyar Dolar</a:t>
            </a:r>
          </a:p>
          <a:p>
            <a:pPr marL="266700" indent="-266700">
              <a:spcBef>
                <a:spcPct val="5000"/>
              </a:spcBef>
              <a:spcAft>
                <a:spcPts val="100"/>
              </a:spcAft>
              <a:buClr>
                <a:srgbClr val="CC9900"/>
              </a:buClr>
              <a:buFont typeface="Wingdings" pitchFamily="2" charset="2"/>
              <a:buChar char="§"/>
            </a:pPr>
            <a:r>
              <a:rPr lang="tr-TR" sz="2400" b="0" dirty="0">
                <a:solidFill>
                  <a:srgbClr val="FF0000"/>
                </a:solidFill>
              </a:rPr>
              <a:t>Enerji 			:   95 Milyar Dolar</a:t>
            </a:r>
          </a:p>
          <a:p>
            <a:pPr marL="266700" indent="-266700">
              <a:spcBef>
                <a:spcPct val="5000"/>
              </a:spcBef>
              <a:spcAft>
                <a:spcPts val="100"/>
              </a:spcAft>
              <a:buClr>
                <a:srgbClr val="CC9900"/>
              </a:buClr>
              <a:buFont typeface="Wingdings" pitchFamily="2" charset="2"/>
              <a:buChar char="§"/>
            </a:pPr>
            <a:r>
              <a:rPr lang="tr-TR" sz="2400" b="0" dirty="0"/>
              <a:t>Sağlık 			: 135 Milyar Dolar</a:t>
            </a:r>
          </a:p>
          <a:p>
            <a:pPr marL="266700" indent="-266700">
              <a:spcBef>
                <a:spcPct val="5000"/>
              </a:spcBef>
              <a:spcAft>
                <a:spcPts val="100"/>
              </a:spcAft>
              <a:buClr>
                <a:srgbClr val="CC9900"/>
              </a:buClr>
              <a:buFont typeface="Wingdings" pitchFamily="2" charset="2"/>
              <a:buNone/>
            </a:pPr>
            <a:r>
              <a:rPr lang="tr-TR" sz="2400" i="1" dirty="0"/>
              <a:t>	TOPLAM			: 600 Milyar Dolar</a:t>
            </a:r>
          </a:p>
        </p:txBody>
      </p:sp>
      <p:pic>
        <p:nvPicPr>
          <p:cNvPr id="80908" name="Picture 7" descr="http://emergingyouth.files.wordpress.com/2009/09/obama-high-speed-rail-plans.jpg"/>
          <p:cNvPicPr>
            <a:picLocks noChangeAspect="1" noChangeArrowheads="1"/>
          </p:cNvPicPr>
          <p:nvPr/>
        </p:nvPicPr>
        <p:blipFill>
          <a:blip r:embed="rId2" cstate="print"/>
          <a:srcRect/>
          <a:stretch>
            <a:fillRect/>
          </a:stretch>
        </p:blipFill>
        <p:spPr bwMode="auto">
          <a:xfrm>
            <a:off x="5795963" y="4581525"/>
            <a:ext cx="3143250" cy="1584325"/>
          </a:xfrm>
          <a:prstGeom prst="rect">
            <a:avLst/>
          </a:prstGeom>
          <a:noFill/>
          <a:ln w="9525">
            <a:noFill/>
            <a:miter lim="800000"/>
            <a:headEnd/>
            <a:tailEnd/>
          </a:ln>
        </p:spPr>
      </p:pic>
      <p:pic>
        <p:nvPicPr>
          <p:cNvPr id="80909" name="Picture 12" descr="enerji_00039"/>
          <p:cNvPicPr>
            <a:picLocks noChangeAspect="1" noChangeArrowheads="1"/>
          </p:cNvPicPr>
          <p:nvPr/>
        </p:nvPicPr>
        <p:blipFill>
          <a:blip r:embed="rId3" cstate="print"/>
          <a:srcRect/>
          <a:stretch>
            <a:fillRect/>
          </a:stretch>
        </p:blipFill>
        <p:spPr bwMode="auto">
          <a:xfrm>
            <a:off x="250825" y="4581525"/>
            <a:ext cx="2843213" cy="1584325"/>
          </a:xfrm>
          <a:prstGeom prst="rect">
            <a:avLst/>
          </a:prstGeom>
          <a:noFill/>
          <a:ln w="9525">
            <a:noFill/>
            <a:miter lim="800000"/>
            <a:headEnd/>
            <a:tailEnd/>
          </a:ln>
        </p:spPr>
      </p:pic>
      <p:pic>
        <p:nvPicPr>
          <p:cNvPr id="80910" name="Picture 2" descr="http://www.ssm.gov.tr/TR/Projeler/mebs/PublishingImages/XBand3.jpg"/>
          <p:cNvPicPr>
            <a:picLocks noChangeAspect="1" noChangeArrowheads="1"/>
          </p:cNvPicPr>
          <p:nvPr/>
        </p:nvPicPr>
        <p:blipFill>
          <a:blip r:embed="rId4" cstate="print"/>
          <a:srcRect/>
          <a:stretch>
            <a:fillRect/>
          </a:stretch>
        </p:blipFill>
        <p:spPr bwMode="auto">
          <a:xfrm>
            <a:off x="3203575" y="4581525"/>
            <a:ext cx="2438400" cy="1584325"/>
          </a:xfrm>
          <a:prstGeom prst="rect">
            <a:avLst/>
          </a:prstGeom>
          <a:noFill/>
          <a:ln w="9525">
            <a:noFill/>
            <a:miter lim="800000"/>
            <a:headEnd/>
            <a:tailEnd/>
          </a:ln>
        </p:spPr>
      </p:pic>
      <p:sp>
        <p:nvSpPr>
          <p:cNvPr id="80913" name="Text Box 17"/>
          <p:cNvSpPr txBox="1">
            <a:spLocks noChangeArrowheads="1"/>
          </p:cNvSpPr>
          <p:nvPr/>
        </p:nvSpPr>
        <p:spPr bwMode="auto">
          <a:xfrm>
            <a:off x="468313" y="6308725"/>
            <a:ext cx="77755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tr-TR" b="0" i="1" u="sng"/>
              <a:t>Kaynak:</a:t>
            </a:r>
            <a:r>
              <a:rPr lang="tr-TR" b="0" i="1"/>
              <a:t> İlgili Bakanlıkların Stratejik Planları ve Basın</a:t>
            </a: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35 Tablo"/>
          <p:cNvGraphicFramePr>
            <a:graphicFrameLocks noGrp="1"/>
          </p:cNvGraphicFramePr>
          <p:nvPr/>
        </p:nvGraphicFramePr>
        <p:xfrm>
          <a:off x="230160" y="2545096"/>
          <a:ext cx="8770996" cy="3169920"/>
        </p:xfrm>
        <a:graphic>
          <a:graphicData uri="http://schemas.openxmlformats.org/drawingml/2006/table">
            <a:tbl>
              <a:tblPr firstRow="1" bandRow="1">
                <a:tableStyleId>{2D5ABB26-0587-4C30-8999-92F81FD0307C}</a:tableStyleId>
              </a:tblPr>
              <a:tblGrid>
                <a:gridCol w="4389436"/>
                <a:gridCol w="4381560"/>
              </a:tblGrid>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Makine ve makine ekipmanları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Ambalaj, baskı ve kırtasiye</a:t>
                      </a:r>
                    </a:p>
                  </a:txBody>
                  <a:tcPr/>
                </a:tc>
              </a:tr>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Metal ve metal işleme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Gıda ve endüstriyel mutfak</a:t>
                      </a:r>
                    </a:p>
                  </a:txBody>
                  <a:tcPr/>
                </a:tc>
              </a:tr>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Elektrik &amp; Elektronik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Kent mobilyaları ve peyzaj</a:t>
                      </a:r>
                    </a:p>
                  </a:txBody>
                  <a:tcPr/>
                </a:tc>
              </a:tr>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Yapı ve inşaat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Kimyasallar-boya </a:t>
                      </a:r>
                    </a:p>
                  </a:txBody>
                  <a:tcPr/>
                </a:tc>
              </a:tr>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Otomotiv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Teknik malzeme ve ekipmanlar </a:t>
                      </a:r>
                    </a:p>
                  </a:txBody>
                  <a:tcPr/>
                </a:tc>
              </a:tr>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İş makineleri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Teknoloji ve bilişim</a:t>
                      </a:r>
                    </a:p>
                  </a:txBody>
                  <a:tcPr/>
                </a:tc>
              </a:tr>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Plastik kauçuk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Tekstil ve deri</a:t>
                      </a:r>
                    </a:p>
                  </a:txBody>
                  <a:tcPr/>
                </a:tc>
              </a:tr>
              <a:tr h="328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Sağlık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FF00"/>
                          </a:solidFill>
                          <a:latin typeface="Wingdings" pitchFamily="2" charset="2"/>
                          <a:cs typeface="Arial" pitchFamily="34" charset="0"/>
                        </a:rPr>
                        <a:t>ü </a:t>
                      </a:r>
                      <a:r>
                        <a:rPr lang="tr-TR" sz="2000" b="1" dirty="0" smtClean="0">
                          <a:solidFill>
                            <a:srgbClr val="FFFF00"/>
                          </a:solidFill>
                          <a:latin typeface="Arial" pitchFamily="34" charset="0"/>
                          <a:cs typeface="Arial" pitchFamily="34" charset="0"/>
                        </a:rPr>
                        <a:t>Hizmetler </a:t>
                      </a:r>
                    </a:p>
                  </a:txBody>
                  <a:tcPr/>
                </a:tc>
              </a:tr>
            </a:tbl>
          </a:graphicData>
        </a:graphic>
      </p:graphicFrame>
      <p:sp>
        <p:nvSpPr>
          <p:cNvPr id="8" name="7 Dikdörtgen"/>
          <p:cNvSpPr/>
          <p:nvPr/>
        </p:nvSpPr>
        <p:spPr>
          <a:xfrm>
            <a:off x="0" y="857232"/>
            <a:ext cx="8953560" cy="1384995"/>
          </a:xfrm>
          <a:prstGeom prst="rect">
            <a:avLst/>
          </a:prstGeom>
        </p:spPr>
        <p:txBody>
          <a:bodyPr wrap="square">
            <a:spAutoFit/>
          </a:bodyPr>
          <a:lstStyle/>
          <a:p>
            <a:pPr lvl="0" algn="ctr"/>
            <a:r>
              <a:rPr lang="tr-TR" sz="2800" b="1" dirty="0" smtClean="0">
                <a:solidFill>
                  <a:schemeClr val="tx1">
                    <a:lumMod val="95000"/>
                    <a:lumOff val="5000"/>
                  </a:schemeClr>
                </a:solidFill>
                <a:latin typeface="Verdana" pitchFamily="34" charset="0"/>
                <a:ea typeface="Verdana" pitchFamily="34" charset="0"/>
                <a:cs typeface="Verdana" pitchFamily="34" charset="0"/>
              </a:rPr>
              <a:t>Bölgede </a:t>
            </a:r>
          </a:p>
          <a:p>
            <a:pPr lvl="0" algn="ctr"/>
            <a:r>
              <a:rPr lang="tr-TR" sz="2800" b="1" dirty="0" smtClean="0">
                <a:solidFill>
                  <a:schemeClr val="accent2">
                    <a:lumMod val="50000"/>
                  </a:schemeClr>
                </a:solidFill>
                <a:latin typeface="Verdana" pitchFamily="34" charset="0"/>
                <a:ea typeface="Verdana" pitchFamily="34" charset="0"/>
                <a:cs typeface="Verdana" pitchFamily="34" charset="0"/>
              </a:rPr>
              <a:t>17 ana sektör</a:t>
            </a:r>
            <a:r>
              <a:rPr lang="tr-TR" sz="2800" b="1" dirty="0" smtClean="0">
                <a:solidFill>
                  <a:schemeClr val="tx1">
                    <a:lumMod val="95000"/>
                    <a:lumOff val="5000"/>
                  </a:schemeClr>
                </a:solidFill>
                <a:latin typeface="Verdana" pitchFamily="34" charset="0"/>
                <a:ea typeface="Verdana" pitchFamily="34" charset="0"/>
                <a:cs typeface="Verdana" pitchFamily="34" charset="0"/>
              </a:rPr>
              <a:t>, </a:t>
            </a:r>
            <a:r>
              <a:rPr lang="tr-TR" sz="2800" b="1" dirty="0" smtClean="0">
                <a:solidFill>
                  <a:schemeClr val="accent2">
                    <a:lumMod val="50000"/>
                  </a:schemeClr>
                </a:solidFill>
                <a:latin typeface="Verdana" pitchFamily="34" charset="0"/>
                <a:ea typeface="Verdana" pitchFamily="34" charset="0"/>
                <a:cs typeface="Verdana" pitchFamily="34" charset="0"/>
              </a:rPr>
              <a:t>139 ayrı işkolu </a:t>
            </a:r>
          </a:p>
          <a:p>
            <a:pPr lvl="0" algn="ctr"/>
            <a:r>
              <a:rPr lang="tr-TR" sz="2800" b="1" dirty="0" smtClean="0">
                <a:solidFill>
                  <a:schemeClr val="tx1">
                    <a:lumMod val="95000"/>
                    <a:lumOff val="5000"/>
                  </a:schemeClr>
                </a:solidFill>
                <a:latin typeface="Verdana" pitchFamily="34" charset="0"/>
                <a:ea typeface="Verdana" pitchFamily="34" charset="0"/>
                <a:cs typeface="Verdana" pitchFamily="34" charset="0"/>
              </a:rPr>
              <a:t>faaliyet gösterilmektedir.</a:t>
            </a:r>
            <a:endParaRPr lang="tr-TR" sz="2800" b="1" dirty="0">
              <a:solidFill>
                <a:schemeClr val="tx1">
                  <a:lumMod val="95000"/>
                  <a:lumOff val="5000"/>
                </a:schemeClr>
              </a:solidFill>
              <a:latin typeface="Verdana" pitchFamily="34" charset="0"/>
              <a:ea typeface="Verdana" pitchFamily="34" charset="0"/>
              <a:cs typeface="Verdana" pitchFamily="34" charset="0"/>
            </a:endParaRPr>
          </a:p>
        </p:txBody>
      </p:sp>
      <p:sp>
        <p:nvSpPr>
          <p:cNvPr id="9" name="8 Dikdörtgen"/>
          <p:cNvSpPr/>
          <p:nvPr/>
        </p:nvSpPr>
        <p:spPr>
          <a:xfrm>
            <a:off x="6115029" y="0"/>
            <a:ext cx="3028971" cy="523220"/>
          </a:xfrm>
          <a:prstGeom prst="rect">
            <a:avLst/>
          </a:prstGeom>
        </p:spPr>
        <p:txBody>
          <a:bodyPr wrap="none">
            <a:spAutoFit/>
          </a:bodyPr>
          <a:lstStyle/>
          <a:p>
            <a:pPr lvl="0" algn="ctr"/>
            <a:r>
              <a:rPr lang="tr-TR" sz="2800" b="1" dirty="0" smtClean="0">
                <a:solidFill>
                  <a:srgbClr val="C00000"/>
                </a:solidFill>
                <a:effectLst>
                  <a:outerShdw blurRad="38100" dist="38100" dir="2700000" algn="tl">
                    <a:srgbClr val="000000">
                      <a:alpha val="43137"/>
                    </a:srgbClr>
                  </a:outerShdw>
                </a:effectLst>
                <a:latin typeface="Arial" pitchFamily="34" charset="0"/>
                <a:ea typeface="Verdana" pitchFamily="34" charset="0"/>
                <a:cs typeface="Arial" pitchFamily="34" charset="0"/>
              </a:rPr>
              <a:t>SEKTÖREL YAPI</a:t>
            </a:r>
            <a:endParaRPr lang="tr-TR" sz="2800" b="1" dirty="0">
              <a:solidFill>
                <a:srgbClr val="C00000"/>
              </a:solidFill>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AD25A03F-756A-493B-97F5-F15AA6F078E8}" type="slidenum">
              <a:rPr lang="tr-TR" sz="1400" b="0">
                <a:cs typeface="+mn-cs"/>
              </a:rPr>
              <a:pPr algn="r">
                <a:defRPr/>
              </a:pPr>
              <a:t>30</a:t>
            </a:fld>
            <a:endParaRPr lang="tr-TR" sz="1400" b="0">
              <a:cs typeface="+mn-cs"/>
            </a:endParaRPr>
          </a:p>
        </p:txBody>
      </p:sp>
      <p:sp>
        <p:nvSpPr>
          <p:cNvPr id="5" name="Rectangle 3"/>
          <p:cNvSpPr txBox="1">
            <a:spLocks noChangeArrowheads="1"/>
          </p:cNvSpPr>
          <p:nvPr/>
        </p:nvSpPr>
        <p:spPr bwMode="auto">
          <a:xfrm>
            <a:off x="395288" y="1557338"/>
            <a:ext cx="8569325" cy="2376487"/>
          </a:xfrm>
          <a:prstGeom prst="rect">
            <a:avLst/>
          </a:prstGeom>
          <a:noFill/>
          <a:ln w="9525">
            <a:solidFill>
              <a:srgbClr val="000099"/>
            </a:solidFill>
            <a:miter lim="800000"/>
            <a:headEnd/>
            <a:tailEnd/>
          </a:ln>
        </p:spPr>
        <p:txBody>
          <a:bodyPr/>
          <a:lstStyle/>
          <a:p>
            <a:pPr algn="just">
              <a:lnSpc>
                <a:spcPct val="120000"/>
              </a:lnSpc>
              <a:spcBef>
                <a:spcPts val="600"/>
              </a:spcBef>
              <a:buClr>
                <a:srgbClr val="CC9900"/>
              </a:buClr>
              <a:buFont typeface="Wingdings" pitchFamily="2" charset="2"/>
              <a:buNone/>
            </a:pPr>
            <a:r>
              <a:rPr lang="tr-TR" sz="2800"/>
              <a:t>Yurtdışı kamu harcamalarında % 50 oranında offset uygulanması durumunda, 10 yıl boyunca sanayi katılımı, ihracat ve teknolojik işbirliği yoluyla ülke ekonomisine sağlanabilecek katkı</a:t>
            </a:r>
          </a:p>
        </p:txBody>
      </p:sp>
      <p:sp>
        <p:nvSpPr>
          <p:cNvPr id="178180" name="AutoShape 4"/>
          <p:cNvSpPr>
            <a:spLocks noChangeArrowheads="1"/>
          </p:cNvSpPr>
          <p:nvPr/>
        </p:nvSpPr>
        <p:spPr bwMode="auto">
          <a:xfrm>
            <a:off x="4140200" y="4149725"/>
            <a:ext cx="1008063" cy="865188"/>
          </a:xfrm>
          <a:prstGeom prst="downArrow">
            <a:avLst>
              <a:gd name="adj1" fmla="val 50000"/>
              <a:gd name="adj2" fmla="val 25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endParaRPr lang="tr-TR"/>
          </a:p>
        </p:txBody>
      </p:sp>
      <p:sp>
        <p:nvSpPr>
          <p:cNvPr id="178181" name="Text Box 5"/>
          <p:cNvSpPr txBox="1">
            <a:spLocks noChangeArrowheads="1"/>
          </p:cNvSpPr>
          <p:nvPr/>
        </p:nvSpPr>
        <p:spPr bwMode="auto">
          <a:xfrm>
            <a:off x="1836738" y="5300663"/>
            <a:ext cx="5688012" cy="701675"/>
          </a:xfrm>
          <a:prstGeom prst="rect">
            <a:avLst/>
          </a:prstGeom>
          <a:solidFill>
            <a:srgbClr val="CC0000"/>
          </a:solidFill>
          <a:ln w="9525" algn="ctr">
            <a:noFill/>
            <a:miter lim="800000"/>
            <a:headEnd/>
            <a:tailEnd/>
          </a:ln>
          <a:effectLst/>
        </p:spPr>
        <p:txBody>
          <a:bodyPr lIns="90507" tIns="45254" rIns="90507" bIns="45254">
            <a:spAutoFit/>
          </a:bodyPr>
          <a:lstStyle/>
          <a:p>
            <a:pPr algn="ctr"/>
            <a:r>
              <a:rPr lang="tr-TR" sz="4000">
                <a:solidFill>
                  <a:schemeClr val="bg1"/>
                </a:solidFill>
              </a:rPr>
              <a:t>Yılda 30 Milyar Dolar</a:t>
            </a:r>
            <a:endParaRPr lang="en-GB" sz="4000">
              <a:solidFill>
                <a:schemeClr val="bg1"/>
              </a:solidFill>
            </a:endParaRPr>
          </a:p>
        </p:txBody>
      </p:sp>
      <p:sp>
        <p:nvSpPr>
          <p:cNvPr id="178182" name="Rectangle 2"/>
          <p:cNvSpPr>
            <a:spLocks noChangeArrowheads="1"/>
          </p:cNvSpPr>
          <p:nvPr/>
        </p:nvSpPr>
        <p:spPr bwMode="auto">
          <a:xfrm>
            <a:off x="1403350" y="357188"/>
            <a:ext cx="7740650" cy="911225"/>
          </a:xfrm>
          <a:prstGeom prst="rect">
            <a:avLst/>
          </a:prstGeom>
          <a:noFill/>
          <a:ln w="9525">
            <a:noFill/>
            <a:miter lim="800000"/>
            <a:headEnd/>
            <a:tailEnd/>
          </a:ln>
        </p:spPr>
        <p:txBody>
          <a:bodyPr lIns="91431" tIns="45715" rIns="91431" bIns="45715" anchor="ctr"/>
          <a:lstStyle/>
          <a:p>
            <a:endParaRPr lang="en-US" sz="3000">
              <a:solidFill>
                <a:schemeClr val="accent2"/>
              </a:solidFill>
            </a:endParaRPr>
          </a:p>
        </p:txBody>
      </p:sp>
      <p:sp>
        <p:nvSpPr>
          <p:cNvPr id="178183" name="AutoShape 2"/>
          <p:cNvSpPr>
            <a:spLocks noChangeArrowheads="1"/>
          </p:cNvSpPr>
          <p:nvPr/>
        </p:nvSpPr>
        <p:spPr bwMode="auto">
          <a:xfrm>
            <a:off x="500034" y="357166"/>
            <a:ext cx="7667625" cy="850900"/>
          </a:xfrm>
          <a:prstGeom prst="rect">
            <a:avLst/>
          </a:prstGeom>
          <a:noFill/>
          <a:ln w="9525">
            <a:noFill/>
            <a:miter lim="800000"/>
            <a:headEnd/>
            <a:tailEnd/>
          </a:ln>
        </p:spPr>
        <p:txBody>
          <a:bodyPr lIns="91431" tIns="45715" rIns="91431" bIns="45715" anchor="ctr"/>
          <a:lstStyle/>
          <a:p>
            <a:pPr algn="ctr"/>
            <a:r>
              <a:rPr lang="tr-TR" sz="2800" b="1" dirty="0">
                <a:solidFill>
                  <a:schemeClr val="accent2"/>
                </a:solidFill>
                <a:latin typeface="Tahoma" pitchFamily="34" charset="0"/>
                <a:cs typeface="Tahoma" pitchFamily="34" charset="0"/>
              </a:rPr>
              <a:t>OFFSET YOLUYLA YARATILABİLECEK </a:t>
            </a:r>
            <a:endParaRPr lang="tr-TR" sz="2800" b="1" dirty="0" smtClean="0">
              <a:solidFill>
                <a:schemeClr val="accent2"/>
              </a:solidFill>
              <a:latin typeface="Tahoma" pitchFamily="34" charset="0"/>
              <a:cs typeface="Tahoma" pitchFamily="34" charset="0"/>
            </a:endParaRPr>
          </a:p>
          <a:p>
            <a:pPr algn="ctr"/>
            <a:r>
              <a:rPr lang="tr-TR" sz="2800" b="1" dirty="0" smtClean="0">
                <a:solidFill>
                  <a:schemeClr val="accent2"/>
                </a:solidFill>
                <a:latin typeface="Tahoma" pitchFamily="34" charset="0"/>
                <a:cs typeface="Tahoma" pitchFamily="34" charset="0"/>
              </a:rPr>
              <a:t>POTANSİYEL </a:t>
            </a:r>
            <a:r>
              <a:rPr lang="tr-TR" sz="2800" b="1" dirty="0">
                <a:solidFill>
                  <a:schemeClr val="accent2"/>
                </a:solidFill>
                <a:latin typeface="Tahoma" pitchFamily="34" charset="0"/>
                <a:cs typeface="Tahoma" pitchFamily="34" charset="0"/>
              </a:rPr>
              <a:t>EKONOMİK KATKI </a:t>
            </a:r>
          </a:p>
        </p:txBody>
      </p:sp>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642918"/>
            <a:ext cx="8643998" cy="4555093"/>
          </a:xfrm>
          <a:prstGeom prst="rect">
            <a:avLst/>
          </a:prstGeom>
          <a:noFill/>
        </p:spPr>
        <p:txBody>
          <a:bodyPr wrap="square" rtlCol="0">
            <a:spAutoFit/>
          </a:bodyPr>
          <a:lstStyle/>
          <a:p>
            <a:pPr algn="just"/>
            <a:endParaRPr lang="tr-TR" dirty="0" smtClean="0"/>
          </a:p>
          <a:p>
            <a:pPr algn="just"/>
            <a:endParaRPr lang="tr-TR" dirty="0" smtClean="0">
              <a:solidFill>
                <a:srgbClr val="002060"/>
              </a:solidFill>
              <a:latin typeface="Tahoma" pitchFamily="34" charset="0"/>
              <a:ea typeface="Tahoma" pitchFamily="34" charset="0"/>
              <a:cs typeface="Tahoma" pitchFamily="34" charset="0"/>
            </a:endParaRPr>
          </a:p>
          <a:p>
            <a:endParaRPr lang="tr-TR" b="1" dirty="0" smtClean="0">
              <a:latin typeface="Tahoma" pitchFamily="34" charset="0"/>
              <a:cs typeface="Tahoma" pitchFamily="34" charset="0"/>
            </a:endParaRPr>
          </a:p>
          <a:p>
            <a:pPr>
              <a:buFont typeface="Arial" pitchFamily="34" charset="0"/>
              <a:buChar char="•"/>
            </a:pPr>
            <a:r>
              <a:rPr lang="tr-TR" b="1" dirty="0" smtClean="0">
                <a:solidFill>
                  <a:srgbClr val="002060"/>
                </a:solidFill>
                <a:latin typeface="Tahoma" pitchFamily="34" charset="0"/>
                <a:cs typeface="Tahoma" pitchFamily="34" charset="0"/>
              </a:rPr>
              <a:t>BU UYGULAMALARIN</a:t>
            </a:r>
          </a:p>
          <a:p>
            <a:pPr>
              <a:buFont typeface="Arial" pitchFamily="34" charset="0"/>
              <a:buChar char="•"/>
            </a:pPr>
            <a:r>
              <a:rPr lang="tr-TR" b="1" dirty="0" smtClean="0">
                <a:solidFill>
                  <a:srgbClr val="002060"/>
                </a:solidFill>
                <a:latin typeface="Tahoma" pitchFamily="34" charset="0"/>
                <a:cs typeface="Tahoma" pitchFamily="34" charset="0"/>
              </a:rPr>
              <a:t> ENERJİ YATIRIMLARINA UYGULANMASI HALİNDE</a:t>
            </a:r>
          </a:p>
          <a:p>
            <a:pPr>
              <a:buFont typeface="Arial" pitchFamily="34" charset="0"/>
              <a:buChar char="•"/>
            </a:pPr>
            <a:endParaRPr lang="tr-TR" b="1" dirty="0" smtClean="0">
              <a:solidFill>
                <a:srgbClr val="002060"/>
              </a:solidFill>
              <a:latin typeface="Tahoma" pitchFamily="34" charset="0"/>
              <a:cs typeface="Tahoma" pitchFamily="34" charset="0"/>
            </a:endParaRPr>
          </a:p>
          <a:p>
            <a:pPr lvl="1">
              <a:buFont typeface="Arial" pitchFamily="34" charset="0"/>
              <a:buChar char="•"/>
            </a:pPr>
            <a:r>
              <a:rPr lang="tr-TR" sz="2400" b="1" dirty="0" smtClean="0">
                <a:solidFill>
                  <a:srgbClr val="002060"/>
                </a:solidFill>
                <a:latin typeface="Tahoma" pitchFamily="34" charset="0"/>
                <a:cs typeface="Tahoma" pitchFamily="34" charset="0"/>
              </a:rPr>
              <a:t> 47,5 MİLYAR $ EKONOMİYE KATKI</a:t>
            </a:r>
          </a:p>
          <a:p>
            <a:pPr lvl="1"/>
            <a:endParaRPr lang="tr-TR" sz="2400" b="1" dirty="0" smtClean="0">
              <a:solidFill>
                <a:srgbClr val="002060"/>
              </a:solidFill>
              <a:latin typeface="Tahoma" pitchFamily="34" charset="0"/>
              <a:cs typeface="Tahoma" pitchFamily="34" charset="0"/>
            </a:endParaRPr>
          </a:p>
          <a:p>
            <a:pPr lvl="1">
              <a:buFont typeface="Arial" pitchFamily="34" charset="0"/>
              <a:buChar char="•"/>
            </a:pPr>
            <a:r>
              <a:rPr lang="tr-TR" sz="2400" b="1" dirty="0" smtClean="0">
                <a:solidFill>
                  <a:srgbClr val="002060"/>
                </a:solidFill>
                <a:latin typeface="Tahoma" pitchFamily="34" charset="0"/>
                <a:cs typeface="Tahoma" pitchFamily="34" charset="0"/>
              </a:rPr>
              <a:t> 47500 DİREK İSTİHDAM SAĞLANABİLİR</a:t>
            </a:r>
          </a:p>
          <a:p>
            <a:pPr lvl="1"/>
            <a:endParaRPr lang="tr-TR" sz="2400" b="1" dirty="0" smtClean="0">
              <a:solidFill>
                <a:srgbClr val="002060"/>
              </a:solidFill>
              <a:latin typeface="Tahoma" pitchFamily="34" charset="0"/>
              <a:cs typeface="Tahoma" pitchFamily="34" charset="0"/>
            </a:endParaRPr>
          </a:p>
          <a:p>
            <a:pPr lvl="1">
              <a:buFont typeface="Arial" pitchFamily="34" charset="0"/>
              <a:buChar char="•"/>
            </a:pPr>
            <a:r>
              <a:rPr lang="tr-TR" sz="2400" b="1" dirty="0" smtClean="0">
                <a:solidFill>
                  <a:srgbClr val="002060"/>
                </a:solidFill>
                <a:latin typeface="Tahoma" pitchFamily="34" charset="0"/>
                <a:cs typeface="Tahoma" pitchFamily="34" charset="0"/>
              </a:rPr>
              <a:t> </a:t>
            </a:r>
            <a:r>
              <a:rPr lang="tr-TR" sz="3200" b="1" dirty="0" smtClean="0">
                <a:solidFill>
                  <a:srgbClr val="FF0000"/>
                </a:solidFill>
                <a:latin typeface="Tahoma" pitchFamily="34" charset="0"/>
                <a:cs typeface="Tahoma" pitchFamily="34" charset="0"/>
              </a:rPr>
              <a:t>BUNU GERÇEKLEŞTİREBİLİRİZ!</a:t>
            </a:r>
          </a:p>
          <a:p>
            <a:endParaRPr lang="tr-TR" b="1" dirty="0" smtClean="0"/>
          </a:p>
          <a:p>
            <a:pPr>
              <a:buFont typeface="Arial" pitchFamily="34" charset="0"/>
              <a:buChar char="•"/>
            </a:pPr>
            <a:endParaRPr lang="tr-TR" dirty="0" smtClean="0"/>
          </a:p>
          <a:p>
            <a:endParaRPr lang="tr-TR" dirty="0"/>
          </a:p>
        </p:txBody>
      </p:sp>
      <p:pic>
        <p:nvPicPr>
          <p:cNvPr id="3"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071702" cy="691288"/>
          </a:xfrm>
          <a:prstGeom prst="rect">
            <a:avLst/>
          </a:prstGeom>
          <a:ln>
            <a:noFill/>
          </a:ln>
          <a:effectLst>
            <a:outerShdw blurRad="292100" dist="139700" dir="2700000" algn="tl" rotWithShape="0">
              <a:srgbClr val="333333">
                <a:alpha val="65000"/>
              </a:srgbClr>
            </a:outerShdw>
          </a:effectLst>
        </p:spPr>
      </p:pic>
      <p:pic>
        <p:nvPicPr>
          <p:cNvPr id="4"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7572396" y="285728"/>
            <a:ext cx="1257998" cy="6088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wipe(down)">
                                      <p:cBhvr>
                                        <p:cTn id="20" dur="500"/>
                                        <p:tgtEl>
                                          <p:spTgt spid="2">
                                            <p:txEl>
                                              <p:pRg st="8" end="8"/>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Effect transition="in" filter="wipe(down)">
                                      <p:cBhvr>
                                        <p:cTn id="2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571768" cy="858150"/>
          </a:xfrm>
          <a:prstGeom prst="rect">
            <a:avLst/>
          </a:prstGeom>
          <a:ln>
            <a:noFill/>
          </a:ln>
          <a:effectLst>
            <a:outerShdw blurRad="292100" dist="139700" dir="2700000" algn="tl" rotWithShape="0">
              <a:srgbClr val="333333">
                <a:alpha val="65000"/>
              </a:srgbClr>
            </a:outerShdw>
          </a:effectLst>
        </p:spPr>
      </p:pic>
      <p:pic>
        <p:nvPicPr>
          <p:cNvPr id="3"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6929454" y="285729"/>
            <a:ext cx="1918760" cy="928693"/>
          </a:xfrm>
          <a:prstGeom prst="rect">
            <a:avLst/>
          </a:prstGeom>
          <a:ln>
            <a:noFill/>
          </a:ln>
          <a:effectLst>
            <a:outerShdw blurRad="292100" dist="139700" dir="2700000" algn="tl" rotWithShape="0">
              <a:srgbClr val="333333">
                <a:alpha val="65000"/>
              </a:srgbClr>
            </a:outerShdw>
          </a:effectLst>
        </p:spPr>
      </p:pic>
      <p:sp>
        <p:nvSpPr>
          <p:cNvPr id="4" name="3 Metin kutusu"/>
          <p:cNvSpPr txBox="1"/>
          <p:nvPr/>
        </p:nvSpPr>
        <p:spPr>
          <a:xfrm>
            <a:off x="357158" y="2428868"/>
            <a:ext cx="8215370" cy="2185214"/>
          </a:xfrm>
          <a:prstGeom prst="rect">
            <a:avLst/>
          </a:prstGeom>
          <a:noFill/>
        </p:spPr>
        <p:txBody>
          <a:bodyPr wrap="square" rtlCol="0">
            <a:spAutoFit/>
          </a:bodyPr>
          <a:lstStyle/>
          <a:p>
            <a:endParaRPr lang="tr-TR" sz="32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tr-TR" sz="32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DİKKATİNİZ İÇİN TEŞEKKÜRLER…</a:t>
            </a:r>
          </a:p>
          <a:p>
            <a:endParaRPr lang="tr-TR"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tr-TR"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tr-TR"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r>
              <a:rPr lang="tr-TR"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www.</a:t>
            </a:r>
            <a:r>
              <a:rPr lang="tr-TR" b="1"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ostim</a:t>
            </a:r>
            <a:r>
              <a:rPr lang="tr-TR"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tr-TR" b="1"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org.tr</a:t>
            </a:r>
            <a:endParaRPr lang="tr-TR"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nerji orumcek standa d"/>
          <p:cNvPicPr>
            <a:picLocks noChangeAspect="1" noChangeArrowheads="1"/>
          </p:cNvPicPr>
          <p:nvPr/>
        </p:nvPicPr>
        <p:blipFill>
          <a:blip r:embed="rId2" cstate="print"/>
          <a:srcRect/>
          <a:stretch>
            <a:fillRect/>
          </a:stretch>
        </p:blipFill>
        <p:spPr bwMode="auto">
          <a:xfrm>
            <a:off x="357158" y="357166"/>
            <a:ext cx="8302180" cy="5929354"/>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571768" cy="858150"/>
          </a:xfrm>
          <a:prstGeom prst="rect">
            <a:avLst/>
          </a:prstGeom>
          <a:ln>
            <a:noFill/>
          </a:ln>
          <a:effectLst>
            <a:outerShdw blurRad="292100" dist="139700" dir="2700000" algn="tl" rotWithShape="0">
              <a:srgbClr val="333333">
                <a:alpha val="65000"/>
              </a:srgbClr>
            </a:outerShdw>
          </a:effectLst>
        </p:spPr>
      </p:pic>
      <p:pic>
        <p:nvPicPr>
          <p:cNvPr id="4"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7072330" y="285728"/>
            <a:ext cx="1686626" cy="816339"/>
          </a:xfrm>
          <a:prstGeom prst="rect">
            <a:avLst/>
          </a:prstGeom>
          <a:ln>
            <a:noFill/>
          </a:ln>
          <a:effectLst>
            <a:outerShdw blurRad="292100" dist="139700" dir="2700000" algn="tl" rotWithShape="0">
              <a:srgbClr val="333333">
                <a:alpha val="65000"/>
              </a:srgbClr>
            </a:outerShdw>
          </a:effectLst>
        </p:spPr>
      </p:pic>
      <p:pic>
        <p:nvPicPr>
          <p:cNvPr id="5" name="Picture 2" descr="C:\Users\UG\Desktop\Untitled-4.jpg"/>
          <p:cNvPicPr>
            <a:picLocks noChangeAspect="1" noChangeArrowheads="1"/>
          </p:cNvPicPr>
          <p:nvPr/>
        </p:nvPicPr>
        <p:blipFill>
          <a:blip r:embed="rId4" cstate="print"/>
          <a:srcRect/>
          <a:stretch>
            <a:fillRect/>
          </a:stretch>
        </p:blipFill>
        <p:spPr bwMode="auto">
          <a:xfrm>
            <a:off x="285720" y="1214422"/>
            <a:ext cx="886605" cy="676758"/>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1285852" y="1214422"/>
            <a:ext cx="1814526" cy="447242"/>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3143240" y="1142984"/>
            <a:ext cx="1828813" cy="500066"/>
          </a:xfrm>
          <a:prstGeom prst="rect">
            <a:avLst/>
          </a:prstGeom>
          <a:noFill/>
          <a:ln w="9525">
            <a:noFill/>
            <a:miter lim="800000"/>
            <a:headEnd/>
            <a:tailEnd/>
          </a:ln>
          <a:effectLst/>
        </p:spPr>
      </p:pic>
      <p:pic>
        <p:nvPicPr>
          <p:cNvPr id="8" name="Picture 6"/>
          <p:cNvPicPr>
            <a:picLocks noChangeAspect="1" noChangeArrowheads="1"/>
          </p:cNvPicPr>
          <p:nvPr/>
        </p:nvPicPr>
        <p:blipFill>
          <a:blip r:embed="rId7" cstate="print"/>
          <a:srcRect/>
          <a:stretch>
            <a:fillRect/>
          </a:stretch>
        </p:blipFill>
        <p:spPr bwMode="auto">
          <a:xfrm>
            <a:off x="5143504" y="1142984"/>
            <a:ext cx="956170" cy="571504"/>
          </a:xfrm>
          <a:prstGeom prst="rect">
            <a:avLst/>
          </a:prstGeom>
          <a:noFill/>
          <a:ln w="9525">
            <a:noFill/>
            <a:miter lim="800000"/>
            <a:headEnd/>
            <a:tailEnd/>
          </a:ln>
          <a:effectLst/>
        </p:spPr>
      </p:pic>
      <p:grpSp>
        <p:nvGrpSpPr>
          <p:cNvPr id="9" name="8 Grup"/>
          <p:cNvGrpSpPr/>
          <p:nvPr/>
        </p:nvGrpSpPr>
        <p:grpSpPr>
          <a:xfrm>
            <a:off x="2000232" y="5500702"/>
            <a:ext cx="785818" cy="785818"/>
            <a:chOff x="6556080" y="714356"/>
            <a:chExt cx="1143008" cy="1024943"/>
          </a:xfrm>
        </p:grpSpPr>
        <p:pic>
          <p:nvPicPr>
            <p:cNvPr id="10" name="Picture 5"/>
            <p:cNvPicPr>
              <a:picLocks noChangeAspect="1" noChangeArrowheads="1"/>
            </p:cNvPicPr>
            <p:nvPr/>
          </p:nvPicPr>
          <p:blipFill>
            <a:blip r:embed="rId8" cstate="print"/>
            <a:srcRect/>
            <a:stretch>
              <a:fillRect/>
            </a:stretch>
          </p:blipFill>
          <p:spPr bwMode="auto">
            <a:xfrm>
              <a:off x="6643702" y="714356"/>
              <a:ext cx="838620" cy="857256"/>
            </a:xfrm>
            <a:prstGeom prst="rect">
              <a:avLst/>
            </a:prstGeom>
            <a:noFill/>
            <a:ln w="9525">
              <a:noFill/>
              <a:miter lim="800000"/>
              <a:headEnd/>
              <a:tailEnd/>
            </a:ln>
            <a:effectLst/>
          </p:spPr>
        </p:pic>
        <p:sp>
          <p:nvSpPr>
            <p:cNvPr id="11" name="10 Metin kutusu"/>
            <p:cNvSpPr txBox="1"/>
            <p:nvPr/>
          </p:nvSpPr>
          <p:spPr>
            <a:xfrm>
              <a:off x="6556080" y="1539244"/>
              <a:ext cx="1143008" cy="200055"/>
            </a:xfrm>
            <a:prstGeom prst="rect">
              <a:avLst/>
            </a:prstGeom>
            <a:noFill/>
          </p:spPr>
          <p:txBody>
            <a:bodyPr wrap="square" rtlCol="0">
              <a:spAutoFit/>
            </a:bodyPr>
            <a:lstStyle/>
            <a:p>
              <a:r>
                <a:rPr lang="tr-TR" sz="700" b="1" dirty="0" smtClean="0"/>
                <a:t>ANADOLU METALURJİ</a:t>
              </a:r>
              <a:endParaRPr lang="tr-TR" sz="700" b="1" dirty="0"/>
            </a:p>
          </p:txBody>
        </p:sp>
      </p:grpSp>
      <p:pic>
        <p:nvPicPr>
          <p:cNvPr id="12" name="Picture 7"/>
          <p:cNvPicPr>
            <a:picLocks noChangeAspect="1" noChangeArrowheads="1"/>
          </p:cNvPicPr>
          <p:nvPr/>
        </p:nvPicPr>
        <p:blipFill>
          <a:blip r:embed="rId9" cstate="print"/>
          <a:srcRect/>
          <a:stretch>
            <a:fillRect/>
          </a:stretch>
        </p:blipFill>
        <p:spPr bwMode="auto">
          <a:xfrm>
            <a:off x="285720" y="1928802"/>
            <a:ext cx="1259350" cy="373536"/>
          </a:xfrm>
          <a:prstGeom prst="rect">
            <a:avLst/>
          </a:prstGeom>
          <a:noFill/>
          <a:ln w="9525">
            <a:noFill/>
            <a:miter lim="800000"/>
            <a:headEnd/>
            <a:tailEnd/>
          </a:ln>
          <a:effectLst/>
        </p:spPr>
      </p:pic>
      <p:pic>
        <p:nvPicPr>
          <p:cNvPr id="13" name="Picture 10"/>
          <p:cNvPicPr>
            <a:picLocks noChangeAspect="1" noChangeArrowheads="1"/>
          </p:cNvPicPr>
          <p:nvPr/>
        </p:nvPicPr>
        <p:blipFill>
          <a:blip r:embed="rId10" cstate="print"/>
          <a:srcRect/>
          <a:stretch>
            <a:fillRect/>
          </a:stretch>
        </p:blipFill>
        <p:spPr bwMode="auto">
          <a:xfrm>
            <a:off x="1714480" y="1857364"/>
            <a:ext cx="1072722" cy="500066"/>
          </a:xfrm>
          <a:prstGeom prst="rect">
            <a:avLst/>
          </a:prstGeom>
          <a:noFill/>
          <a:ln w="9525">
            <a:noFill/>
            <a:miter lim="800000"/>
            <a:headEnd/>
            <a:tailEnd/>
          </a:ln>
          <a:effectLst/>
        </p:spPr>
      </p:pic>
      <p:pic>
        <p:nvPicPr>
          <p:cNvPr id="14" name="Picture 11"/>
          <p:cNvPicPr>
            <a:picLocks noChangeAspect="1" noChangeArrowheads="1"/>
          </p:cNvPicPr>
          <p:nvPr/>
        </p:nvPicPr>
        <p:blipFill>
          <a:blip r:embed="rId11" cstate="print"/>
          <a:srcRect/>
          <a:stretch>
            <a:fillRect/>
          </a:stretch>
        </p:blipFill>
        <p:spPr bwMode="auto">
          <a:xfrm>
            <a:off x="2857488" y="1643050"/>
            <a:ext cx="566323" cy="712786"/>
          </a:xfrm>
          <a:prstGeom prst="rect">
            <a:avLst/>
          </a:prstGeom>
          <a:noFill/>
          <a:ln w="9525">
            <a:noFill/>
            <a:miter lim="800000"/>
            <a:headEnd/>
            <a:tailEnd/>
          </a:ln>
          <a:effectLst/>
        </p:spPr>
      </p:pic>
      <p:pic>
        <p:nvPicPr>
          <p:cNvPr id="15" name="Picture 13"/>
          <p:cNvPicPr>
            <a:picLocks noChangeAspect="1" noChangeArrowheads="1"/>
          </p:cNvPicPr>
          <p:nvPr/>
        </p:nvPicPr>
        <p:blipFill>
          <a:blip r:embed="rId12" cstate="print"/>
          <a:srcRect/>
          <a:stretch>
            <a:fillRect/>
          </a:stretch>
        </p:blipFill>
        <p:spPr bwMode="auto">
          <a:xfrm>
            <a:off x="4929190" y="1785926"/>
            <a:ext cx="1438461" cy="500066"/>
          </a:xfrm>
          <a:prstGeom prst="rect">
            <a:avLst/>
          </a:prstGeom>
          <a:noFill/>
          <a:ln w="9525">
            <a:noFill/>
            <a:miter lim="800000"/>
            <a:headEnd/>
            <a:tailEnd/>
          </a:ln>
          <a:effectLst/>
        </p:spPr>
      </p:pic>
      <p:pic>
        <p:nvPicPr>
          <p:cNvPr id="16" name="Picture 14"/>
          <p:cNvPicPr>
            <a:picLocks noChangeAspect="1" noChangeArrowheads="1"/>
          </p:cNvPicPr>
          <p:nvPr/>
        </p:nvPicPr>
        <p:blipFill>
          <a:blip r:embed="rId13" cstate="print"/>
          <a:srcRect b="29688"/>
          <a:stretch>
            <a:fillRect/>
          </a:stretch>
        </p:blipFill>
        <p:spPr bwMode="auto">
          <a:xfrm>
            <a:off x="285720" y="2357430"/>
            <a:ext cx="1681035" cy="500066"/>
          </a:xfrm>
          <a:prstGeom prst="rect">
            <a:avLst/>
          </a:prstGeom>
          <a:noFill/>
          <a:ln w="9525">
            <a:noFill/>
            <a:miter lim="800000"/>
            <a:headEnd/>
            <a:tailEnd/>
          </a:ln>
          <a:effectLst/>
        </p:spPr>
      </p:pic>
      <p:pic>
        <p:nvPicPr>
          <p:cNvPr id="17" name="Picture 15" descr="C:\Users\UG\Desktop\digitech.png"/>
          <p:cNvPicPr>
            <a:picLocks noChangeAspect="1" noChangeArrowheads="1"/>
          </p:cNvPicPr>
          <p:nvPr/>
        </p:nvPicPr>
        <p:blipFill>
          <a:blip r:embed="rId14" cstate="print"/>
          <a:srcRect/>
          <a:stretch>
            <a:fillRect/>
          </a:stretch>
        </p:blipFill>
        <p:spPr bwMode="auto">
          <a:xfrm>
            <a:off x="2143108" y="2500306"/>
            <a:ext cx="1224651" cy="428628"/>
          </a:xfrm>
          <a:prstGeom prst="rect">
            <a:avLst/>
          </a:prstGeom>
          <a:noFill/>
        </p:spPr>
      </p:pic>
      <p:pic>
        <p:nvPicPr>
          <p:cNvPr id="18" name="Picture 16"/>
          <p:cNvPicPr>
            <a:picLocks noChangeAspect="1" noChangeArrowheads="1"/>
          </p:cNvPicPr>
          <p:nvPr/>
        </p:nvPicPr>
        <p:blipFill>
          <a:blip r:embed="rId15" cstate="print"/>
          <a:srcRect b="3222"/>
          <a:stretch>
            <a:fillRect/>
          </a:stretch>
        </p:blipFill>
        <p:spPr bwMode="auto">
          <a:xfrm>
            <a:off x="3571868" y="2357430"/>
            <a:ext cx="1428760" cy="531817"/>
          </a:xfrm>
          <a:prstGeom prst="rect">
            <a:avLst/>
          </a:prstGeom>
          <a:noFill/>
          <a:ln w="9525">
            <a:noFill/>
            <a:miter lim="800000"/>
            <a:headEnd/>
            <a:tailEnd/>
          </a:ln>
          <a:effectLst/>
        </p:spPr>
      </p:pic>
      <p:pic>
        <p:nvPicPr>
          <p:cNvPr id="19" name="Picture 18"/>
          <p:cNvPicPr>
            <a:picLocks noChangeAspect="1" noChangeArrowheads="1"/>
          </p:cNvPicPr>
          <p:nvPr/>
        </p:nvPicPr>
        <p:blipFill>
          <a:blip r:embed="rId16" cstate="print"/>
          <a:srcRect/>
          <a:stretch>
            <a:fillRect/>
          </a:stretch>
        </p:blipFill>
        <p:spPr bwMode="auto">
          <a:xfrm>
            <a:off x="285720" y="3032368"/>
            <a:ext cx="2357454" cy="442666"/>
          </a:xfrm>
          <a:prstGeom prst="rect">
            <a:avLst/>
          </a:prstGeom>
          <a:noFill/>
          <a:ln w="9525">
            <a:noFill/>
            <a:miter lim="800000"/>
            <a:headEnd/>
            <a:tailEnd/>
          </a:ln>
          <a:effectLst/>
        </p:spPr>
      </p:pic>
      <p:pic>
        <p:nvPicPr>
          <p:cNvPr id="20" name="Picture 19"/>
          <p:cNvPicPr>
            <a:picLocks noChangeAspect="1" noChangeArrowheads="1"/>
          </p:cNvPicPr>
          <p:nvPr/>
        </p:nvPicPr>
        <p:blipFill>
          <a:blip r:embed="rId17" cstate="print"/>
          <a:srcRect/>
          <a:stretch>
            <a:fillRect/>
          </a:stretch>
        </p:blipFill>
        <p:spPr bwMode="auto">
          <a:xfrm>
            <a:off x="3571868" y="1714488"/>
            <a:ext cx="1295400" cy="431800"/>
          </a:xfrm>
          <a:prstGeom prst="rect">
            <a:avLst/>
          </a:prstGeom>
          <a:noFill/>
          <a:ln w="9525">
            <a:noFill/>
            <a:miter lim="800000"/>
            <a:headEnd/>
            <a:tailEnd/>
          </a:ln>
          <a:effectLst/>
        </p:spPr>
      </p:pic>
      <p:pic>
        <p:nvPicPr>
          <p:cNvPr id="21" name="Picture 20"/>
          <p:cNvPicPr>
            <a:picLocks noChangeAspect="1" noChangeArrowheads="1"/>
          </p:cNvPicPr>
          <p:nvPr/>
        </p:nvPicPr>
        <p:blipFill>
          <a:blip r:embed="rId18" cstate="print"/>
          <a:srcRect/>
          <a:stretch>
            <a:fillRect/>
          </a:stretch>
        </p:blipFill>
        <p:spPr bwMode="auto">
          <a:xfrm>
            <a:off x="5214942" y="2428868"/>
            <a:ext cx="1143008" cy="418174"/>
          </a:xfrm>
          <a:prstGeom prst="rect">
            <a:avLst/>
          </a:prstGeom>
          <a:noFill/>
          <a:ln w="9525">
            <a:noFill/>
            <a:miter lim="800000"/>
            <a:headEnd/>
            <a:tailEnd/>
          </a:ln>
          <a:effectLst/>
        </p:spPr>
      </p:pic>
      <p:pic>
        <p:nvPicPr>
          <p:cNvPr id="23" name="Picture 23"/>
          <p:cNvPicPr>
            <a:picLocks noChangeAspect="1" noChangeArrowheads="1"/>
          </p:cNvPicPr>
          <p:nvPr/>
        </p:nvPicPr>
        <p:blipFill>
          <a:blip r:embed="rId19" cstate="print"/>
          <a:srcRect/>
          <a:stretch>
            <a:fillRect/>
          </a:stretch>
        </p:blipFill>
        <p:spPr bwMode="auto">
          <a:xfrm>
            <a:off x="357158" y="3643314"/>
            <a:ext cx="1179609" cy="351614"/>
          </a:xfrm>
          <a:prstGeom prst="rect">
            <a:avLst/>
          </a:prstGeom>
          <a:noFill/>
          <a:ln w="9525">
            <a:noFill/>
            <a:miter lim="800000"/>
            <a:headEnd/>
            <a:tailEnd/>
          </a:ln>
          <a:effectLst/>
        </p:spPr>
      </p:pic>
      <p:pic>
        <p:nvPicPr>
          <p:cNvPr id="24" name="Picture 24"/>
          <p:cNvPicPr>
            <a:picLocks noChangeAspect="1" noChangeArrowheads="1"/>
          </p:cNvPicPr>
          <p:nvPr/>
        </p:nvPicPr>
        <p:blipFill>
          <a:blip r:embed="rId20" cstate="print"/>
          <a:srcRect/>
          <a:stretch>
            <a:fillRect/>
          </a:stretch>
        </p:blipFill>
        <p:spPr bwMode="auto">
          <a:xfrm>
            <a:off x="2643174" y="3071810"/>
            <a:ext cx="1616155" cy="500066"/>
          </a:xfrm>
          <a:prstGeom prst="rect">
            <a:avLst/>
          </a:prstGeom>
          <a:noFill/>
          <a:ln w="9525">
            <a:noFill/>
            <a:miter lim="800000"/>
            <a:headEnd/>
            <a:tailEnd/>
          </a:ln>
          <a:effectLst/>
        </p:spPr>
      </p:pic>
      <p:pic>
        <p:nvPicPr>
          <p:cNvPr id="27" name="Picture 27"/>
          <p:cNvPicPr>
            <a:picLocks noChangeAspect="1" noChangeArrowheads="1"/>
          </p:cNvPicPr>
          <p:nvPr/>
        </p:nvPicPr>
        <p:blipFill>
          <a:blip r:embed="rId21" cstate="print"/>
          <a:srcRect/>
          <a:stretch>
            <a:fillRect/>
          </a:stretch>
        </p:blipFill>
        <p:spPr bwMode="auto">
          <a:xfrm>
            <a:off x="7572396" y="1928802"/>
            <a:ext cx="1007767" cy="857256"/>
          </a:xfrm>
          <a:prstGeom prst="rect">
            <a:avLst/>
          </a:prstGeom>
          <a:noFill/>
          <a:ln w="9525">
            <a:noFill/>
            <a:miter lim="800000"/>
            <a:headEnd/>
            <a:tailEnd/>
          </a:ln>
          <a:effectLst/>
        </p:spPr>
      </p:pic>
      <p:pic>
        <p:nvPicPr>
          <p:cNvPr id="28" name="Picture 28"/>
          <p:cNvPicPr>
            <a:picLocks noChangeAspect="1" noChangeArrowheads="1"/>
          </p:cNvPicPr>
          <p:nvPr/>
        </p:nvPicPr>
        <p:blipFill>
          <a:blip r:embed="rId22" cstate="print"/>
          <a:srcRect/>
          <a:stretch>
            <a:fillRect/>
          </a:stretch>
        </p:blipFill>
        <p:spPr bwMode="auto">
          <a:xfrm>
            <a:off x="4286248" y="3071810"/>
            <a:ext cx="1594106" cy="484552"/>
          </a:xfrm>
          <a:prstGeom prst="rect">
            <a:avLst/>
          </a:prstGeom>
          <a:noFill/>
          <a:ln w="9525">
            <a:noFill/>
            <a:miter lim="800000"/>
            <a:headEnd/>
            <a:tailEnd/>
          </a:ln>
          <a:effectLst/>
        </p:spPr>
      </p:pic>
      <p:pic>
        <p:nvPicPr>
          <p:cNvPr id="29" name="Picture 29"/>
          <p:cNvPicPr>
            <a:picLocks noChangeAspect="1" noChangeArrowheads="1"/>
          </p:cNvPicPr>
          <p:nvPr/>
        </p:nvPicPr>
        <p:blipFill>
          <a:blip r:embed="rId23" cstate="print"/>
          <a:srcRect/>
          <a:stretch>
            <a:fillRect/>
          </a:stretch>
        </p:blipFill>
        <p:spPr bwMode="auto">
          <a:xfrm>
            <a:off x="5857884" y="3071810"/>
            <a:ext cx="1368982" cy="483170"/>
          </a:xfrm>
          <a:prstGeom prst="rect">
            <a:avLst/>
          </a:prstGeom>
          <a:noFill/>
          <a:ln w="9525">
            <a:noFill/>
            <a:miter lim="800000"/>
            <a:headEnd/>
            <a:tailEnd/>
          </a:ln>
          <a:effectLst/>
        </p:spPr>
      </p:pic>
      <p:pic>
        <p:nvPicPr>
          <p:cNvPr id="30" name="Picture 30"/>
          <p:cNvPicPr>
            <a:picLocks noChangeAspect="1" noChangeArrowheads="1"/>
          </p:cNvPicPr>
          <p:nvPr/>
        </p:nvPicPr>
        <p:blipFill>
          <a:blip r:embed="rId24" cstate="print"/>
          <a:srcRect/>
          <a:stretch>
            <a:fillRect/>
          </a:stretch>
        </p:blipFill>
        <p:spPr bwMode="auto">
          <a:xfrm>
            <a:off x="1785918" y="3571876"/>
            <a:ext cx="1325262" cy="411732"/>
          </a:xfrm>
          <a:prstGeom prst="rect">
            <a:avLst/>
          </a:prstGeom>
          <a:noFill/>
          <a:ln w="9525">
            <a:noFill/>
            <a:miter lim="800000"/>
            <a:headEnd/>
            <a:tailEnd/>
          </a:ln>
          <a:effectLst/>
        </p:spPr>
      </p:pic>
      <p:pic>
        <p:nvPicPr>
          <p:cNvPr id="31" name="Picture 31"/>
          <p:cNvPicPr>
            <a:picLocks noChangeAspect="1" noChangeArrowheads="1"/>
          </p:cNvPicPr>
          <p:nvPr/>
        </p:nvPicPr>
        <p:blipFill>
          <a:blip r:embed="rId25" cstate="print"/>
          <a:srcRect/>
          <a:stretch>
            <a:fillRect/>
          </a:stretch>
        </p:blipFill>
        <p:spPr bwMode="auto">
          <a:xfrm>
            <a:off x="4357686" y="5929330"/>
            <a:ext cx="1313949" cy="357190"/>
          </a:xfrm>
          <a:prstGeom prst="rect">
            <a:avLst/>
          </a:prstGeom>
          <a:noFill/>
          <a:ln w="9525">
            <a:noFill/>
            <a:miter lim="800000"/>
            <a:headEnd/>
            <a:tailEnd/>
          </a:ln>
          <a:effectLst/>
        </p:spPr>
      </p:pic>
      <p:pic>
        <p:nvPicPr>
          <p:cNvPr id="32" name="Picture 32"/>
          <p:cNvPicPr>
            <a:picLocks noChangeAspect="1" noChangeArrowheads="1"/>
          </p:cNvPicPr>
          <p:nvPr/>
        </p:nvPicPr>
        <p:blipFill>
          <a:blip r:embed="rId26" cstate="print"/>
          <a:srcRect/>
          <a:stretch>
            <a:fillRect/>
          </a:stretch>
        </p:blipFill>
        <p:spPr bwMode="auto">
          <a:xfrm>
            <a:off x="6429388" y="4857760"/>
            <a:ext cx="1472147" cy="306386"/>
          </a:xfrm>
          <a:prstGeom prst="rect">
            <a:avLst/>
          </a:prstGeom>
          <a:noFill/>
          <a:ln w="9525">
            <a:noFill/>
            <a:miter lim="800000"/>
            <a:headEnd/>
            <a:tailEnd/>
          </a:ln>
          <a:effectLst/>
        </p:spPr>
      </p:pic>
      <p:pic>
        <p:nvPicPr>
          <p:cNvPr id="33" name="Picture 33"/>
          <p:cNvPicPr>
            <a:picLocks noChangeAspect="1" noChangeArrowheads="1"/>
          </p:cNvPicPr>
          <p:nvPr/>
        </p:nvPicPr>
        <p:blipFill>
          <a:blip r:embed="rId27" cstate="print"/>
          <a:srcRect/>
          <a:stretch>
            <a:fillRect/>
          </a:stretch>
        </p:blipFill>
        <p:spPr bwMode="auto">
          <a:xfrm>
            <a:off x="357158" y="4143380"/>
            <a:ext cx="1928794" cy="401424"/>
          </a:xfrm>
          <a:prstGeom prst="rect">
            <a:avLst/>
          </a:prstGeom>
          <a:noFill/>
          <a:ln w="9525">
            <a:noFill/>
            <a:miter lim="800000"/>
            <a:headEnd/>
            <a:tailEnd/>
          </a:ln>
          <a:effectLst/>
        </p:spPr>
      </p:pic>
      <p:pic>
        <p:nvPicPr>
          <p:cNvPr id="34" name="Picture 35"/>
          <p:cNvPicPr>
            <a:picLocks noChangeAspect="1" noChangeArrowheads="1"/>
          </p:cNvPicPr>
          <p:nvPr/>
        </p:nvPicPr>
        <p:blipFill>
          <a:blip r:embed="rId28" cstate="print"/>
          <a:srcRect/>
          <a:stretch>
            <a:fillRect/>
          </a:stretch>
        </p:blipFill>
        <p:spPr bwMode="auto">
          <a:xfrm>
            <a:off x="5857884" y="3643314"/>
            <a:ext cx="1917700" cy="520700"/>
          </a:xfrm>
          <a:prstGeom prst="rect">
            <a:avLst/>
          </a:prstGeom>
          <a:noFill/>
          <a:ln w="9525">
            <a:noFill/>
            <a:miter lim="800000"/>
            <a:headEnd/>
            <a:tailEnd/>
          </a:ln>
          <a:effectLst/>
        </p:spPr>
      </p:pic>
      <p:pic>
        <p:nvPicPr>
          <p:cNvPr id="36" name="Picture 38"/>
          <p:cNvPicPr>
            <a:picLocks noChangeAspect="1" noChangeArrowheads="1"/>
          </p:cNvPicPr>
          <p:nvPr/>
        </p:nvPicPr>
        <p:blipFill>
          <a:blip r:embed="rId29" cstate="print"/>
          <a:srcRect r="35057"/>
          <a:stretch>
            <a:fillRect/>
          </a:stretch>
        </p:blipFill>
        <p:spPr bwMode="auto">
          <a:xfrm>
            <a:off x="7786710" y="5214950"/>
            <a:ext cx="1055709" cy="520700"/>
          </a:xfrm>
          <a:prstGeom prst="rect">
            <a:avLst/>
          </a:prstGeom>
          <a:noFill/>
          <a:ln w="9525">
            <a:noFill/>
            <a:miter lim="800000"/>
            <a:headEnd/>
            <a:tailEnd/>
          </a:ln>
          <a:effectLst/>
        </p:spPr>
      </p:pic>
      <p:pic>
        <p:nvPicPr>
          <p:cNvPr id="37" name="Picture 39"/>
          <p:cNvPicPr>
            <a:picLocks noChangeAspect="1" noChangeArrowheads="1"/>
          </p:cNvPicPr>
          <p:nvPr/>
        </p:nvPicPr>
        <p:blipFill>
          <a:blip r:embed="rId30" cstate="print"/>
          <a:srcRect/>
          <a:stretch>
            <a:fillRect/>
          </a:stretch>
        </p:blipFill>
        <p:spPr bwMode="auto">
          <a:xfrm>
            <a:off x="3000364" y="3571876"/>
            <a:ext cx="1223158" cy="642942"/>
          </a:xfrm>
          <a:prstGeom prst="rect">
            <a:avLst/>
          </a:prstGeom>
          <a:noFill/>
          <a:ln w="9525">
            <a:noFill/>
            <a:miter lim="800000"/>
            <a:headEnd/>
            <a:tailEnd/>
          </a:ln>
          <a:effectLst/>
        </p:spPr>
      </p:pic>
      <p:pic>
        <p:nvPicPr>
          <p:cNvPr id="38" name="Picture 42"/>
          <p:cNvPicPr>
            <a:picLocks noChangeAspect="1" noChangeArrowheads="1"/>
          </p:cNvPicPr>
          <p:nvPr/>
        </p:nvPicPr>
        <p:blipFill>
          <a:blip r:embed="rId31" cstate="print"/>
          <a:srcRect/>
          <a:stretch>
            <a:fillRect/>
          </a:stretch>
        </p:blipFill>
        <p:spPr bwMode="auto">
          <a:xfrm>
            <a:off x="6143636" y="5429264"/>
            <a:ext cx="1371600" cy="177800"/>
          </a:xfrm>
          <a:prstGeom prst="rect">
            <a:avLst/>
          </a:prstGeom>
          <a:noFill/>
          <a:ln w="9525">
            <a:noFill/>
            <a:miter lim="800000"/>
            <a:headEnd/>
            <a:tailEnd/>
          </a:ln>
          <a:effectLst/>
        </p:spPr>
      </p:pic>
      <p:pic>
        <p:nvPicPr>
          <p:cNvPr id="39" name="Picture 45"/>
          <p:cNvPicPr>
            <a:picLocks noChangeAspect="1" noChangeArrowheads="1"/>
          </p:cNvPicPr>
          <p:nvPr/>
        </p:nvPicPr>
        <p:blipFill>
          <a:blip r:embed="rId32" cstate="print"/>
          <a:srcRect/>
          <a:stretch>
            <a:fillRect/>
          </a:stretch>
        </p:blipFill>
        <p:spPr bwMode="auto">
          <a:xfrm>
            <a:off x="6572264" y="1857364"/>
            <a:ext cx="890512" cy="857256"/>
          </a:xfrm>
          <a:prstGeom prst="rect">
            <a:avLst/>
          </a:prstGeom>
          <a:noFill/>
          <a:ln w="9525">
            <a:noFill/>
            <a:miter lim="800000"/>
            <a:headEnd/>
            <a:tailEnd/>
          </a:ln>
          <a:effectLst/>
        </p:spPr>
      </p:pic>
      <p:pic>
        <p:nvPicPr>
          <p:cNvPr id="40" name="Picture 51"/>
          <p:cNvPicPr>
            <a:picLocks noChangeAspect="1" noChangeArrowheads="1"/>
          </p:cNvPicPr>
          <p:nvPr/>
        </p:nvPicPr>
        <p:blipFill>
          <a:blip r:embed="rId33" cstate="print"/>
          <a:srcRect/>
          <a:stretch>
            <a:fillRect/>
          </a:stretch>
        </p:blipFill>
        <p:spPr bwMode="auto">
          <a:xfrm>
            <a:off x="2214546" y="4214818"/>
            <a:ext cx="1378159" cy="708768"/>
          </a:xfrm>
          <a:prstGeom prst="rect">
            <a:avLst/>
          </a:prstGeom>
          <a:noFill/>
          <a:ln w="9525">
            <a:noFill/>
            <a:miter lim="800000"/>
            <a:headEnd/>
            <a:tailEnd/>
          </a:ln>
          <a:effectLst/>
        </p:spPr>
      </p:pic>
      <p:pic>
        <p:nvPicPr>
          <p:cNvPr id="41" name="Picture 5" descr="C:\Documents and Settings\Administrator\Desktop\eksik logolar\bmd.JPG"/>
          <p:cNvPicPr>
            <a:picLocks noChangeAspect="1" noChangeArrowheads="1"/>
          </p:cNvPicPr>
          <p:nvPr/>
        </p:nvPicPr>
        <p:blipFill>
          <a:blip r:embed="rId34" cstate="print"/>
          <a:srcRect/>
          <a:stretch>
            <a:fillRect/>
          </a:stretch>
        </p:blipFill>
        <p:spPr bwMode="auto">
          <a:xfrm>
            <a:off x="357158" y="5214950"/>
            <a:ext cx="1515497" cy="471488"/>
          </a:xfrm>
          <a:prstGeom prst="rect">
            <a:avLst/>
          </a:prstGeom>
          <a:noFill/>
        </p:spPr>
      </p:pic>
      <p:pic>
        <p:nvPicPr>
          <p:cNvPr id="42" name="Picture 9" descr="C:\Documents and Settings\Administrator\Desktop\eksik logolar\goen.bmp"/>
          <p:cNvPicPr>
            <a:picLocks noChangeAspect="1" noChangeArrowheads="1"/>
          </p:cNvPicPr>
          <p:nvPr/>
        </p:nvPicPr>
        <p:blipFill>
          <a:blip r:embed="rId35" cstate="print"/>
          <a:srcRect/>
          <a:stretch>
            <a:fillRect/>
          </a:stretch>
        </p:blipFill>
        <p:spPr bwMode="auto">
          <a:xfrm>
            <a:off x="6215074" y="1285860"/>
            <a:ext cx="1185862" cy="428628"/>
          </a:xfrm>
          <a:prstGeom prst="rect">
            <a:avLst/>
          </a:prstGeom>
          <a:noFill/>
        </p:spPr>
      </p:pic>
      <p:pic>
        <p:nvPicPr>
          <p:cNvPr id="43" name="Picture 43"/>
          <p:cNvPicPr>
            <a:picLocks noChangeAspect="1" noChangeArrowheads="1"/>
          </p:cNvPicPr>
          <p:nvPr/>
        </p:nvPicPr>
        <p:blipFill>
          <a:blip r:embed="rId36" cstate="print"/>
          <a:srcRect/>
          <a:stretch>
            <a:fillRect/>
          </a:stretch>
        </p:blipFill>
        <p:spPr bwMode="auto">
          <a:xfrm>
            <a:off x="4500562" y="3643314"/>
            <a:ext cx="1285884" cy="389007"/>
          </a:xfrm>
          <a:prstGeom prst="rect">
            <a:avLst/>
          </a:prstGeom>
          <a:noFill/>
          <a:ln w="9525">
            <a:noFill/>
            <a:miter lim="800000"/>
            <a:headEnd/>
            <a:tailEnd/>
          </a:ln>
          <a:effectLst/>
        </p:spPr>
      </p:pic>
      <p:pic>
        <p:nvPicPr>
          <p:cNvPr id="45" name="Picture 40"/>
          <p:cNvPicPr>
            <a:picLocks noChangeAspect="1" noChangeArrowheads="1"/>
          </p:cNvPicPr>
          <p:nvPr/>
        </p:nvPicPr>
        <p:blipFill>
          <a:blip r:embed="rId37" cstate="print"/>
          <a:srcRect/>
          <a:stretch>
            <a:fillRect/>
          </a:stretch>
        </p:blipFill>
        <p:spPr bwMode="auto">
          <a:xfrm>
            <a:off x="357158" y="5844578"/>
            <a:ext cx="1285884" cy="373676"/>
          </a:xfrm>
          <a:prstGeom prst="rect">
            <a:avLst/>
          </a:prstGeom>
          <a:noFill/>
          <a:ln w="9525">
            <a:noFill/>
            <a:miter lim="800000"/>
            <a:headEnd/>
            <a:tailEnd/>
          </a:ln>
          <a:effectLst/>
        </p:spPr>
      </p:pic>
      <p:pic>
        <p:nvPicPr>
          <p:cNvPr id="46" name="Picture 4" descr="C:\Documents and Settings\Administrator\Desktop\eksik logolar\biyotar.bmp"/>
          <p:cNvPicPr>
            <a:picLocks noChangeAspect="1" noChangeArrowheads="1"/>
          </p:cNvPicPr>
          <p:nvPr/>
        </p:nvPicPr>
        <p:blipFill>
          <a:blip r:embed="rId38" cstate="print"/>
          <a:srcRect/>
          <a:stretch>
            <a:fillRect/>
          </a:stretch>
        </p:blipFill>
        <p:spPr bwMode="auto">
          <a:xfrm>
            <a:off x="7572396" y="1357298"/>
            <a:ext cx="1247650" cy="428628"/>
          </a:xfrm>
          <a:prstGeom prst="rect">
            <a:avLst/>
          </a:prstGeom>
          <a:noFill/>
        </p:spPr>
      </p:pic>
      <p:pic>
        <p:nvPicPr>
          <p:cNvPr id="47" name="Picture 11"/>
          <p:cNvPicPr>
            <a:picLocks noChangeAspect="1" noChangeArrowheads="1"/>
          </p:cNvPicPr>
          <p:nvPr/>
        </p:nvPicPr>
        <p:blipFill>
          <a:blip r:embed="rId39" cstate="print"/>
          <a:srcRect/>
          <a:stretch>
            <a:fillRect/>
          </a:stretch>
        </p:blipFill>
        <p:spPr bwMode="auto">
          <a:xfrm>
            <a:off x="500034" y="4714884"/>
            <a:ext cx="1285884" cy="407588"/>
          </a:xfrm>
          <a:prstGeom prst="rect">
            <a:avLst/>
          </a:prstGeom>
          <a:noFill/>
          <a:ln w="9525">
            <a:noFill/>
            <a:miter lim="800000"/>
            <a:headEnd/>
            <a:tailEnd/>
          </a:ln>
          <a:effectLst/>
        </p:spPr>
      </p:pic>
      <p:pic>
        <p:nvPicPr>
          <p:cNvPr id="48" name="Picture 17"/>
          <p:cNvPicPr>
            <a:picLocks noChangeAspect="1" noChangeArrowheads="1"/>
          </p:cNvPicPr>
          <p:nvPr/>
        </p:nvPicPr>
        <p:blipFill>
          <a:blip r:embed="rId40" cstate="print"/>
          <a:srcRect/>
          <a:stretch>
            <a:fillRect/>
          </a:stretch>
        </p:blipFill>
        <p:spPr bwMode="auto">
          <a:xfrm>
            <a:off x="7398004" y="3000372"/>
            <a:ext cx="1460276" cy="507384"/>
          </a:xfrm>
          <a:prstGeom prst="rect">
            <a:avLst/>
          </a:prstGeom>
          <a:noFill/>
          <a:ln w="9525">
            <a:noFill/>
            <a:miter lim="800000"/>
            <a:headEnd/>
            <a:tailEnd/>
          </a:ln>
          <a:effectLst/>
        </p:spPr>
      </p:pic>
      <p:pic>
        <p:nvPicPr>
          <p:cNvPr id="49" name="Picture 12"/>
          <p:cNvPicPr>
            <a:picLocks noChangeAspect="1" noChangeArrowheads="1"/>
          </p:cNvPicPr>
          <p:nvPr/>
        </p:nvPicPr>
        <p:blipFill>
          <a:blip r:embed="rId41" cstate="print"/>
          <a:srcRect/>
          <a:stretch>
            <a:fillRect/>
          </a:stretch>
        </p:blipFill>
        <p:spPr bwMode="auto">
          <a:xfrm>
            <a:off x="3786182" y="4214818"/>
            <a:ext cx="1259807" cy="532782"/>
          </a:xfrm>
          <a:prstGeom prst="rect">
            <a:avLst/>
          </a:prstGeom>
          <a:noFill/>
          <a:ln w="9525">
            <a:noFill/>
            <a:miter lim="800000"/>
            <a:headEnd/>
            <a:tailEnd/>
          </a:ln>
          <a:effectLst/>
        </p:spPr>
      </p:pic>
      <p:pic>
        <p:nvPicPr>
          <p:cNvPr id="50" name="Picture 9"/>
          <p:cNvPicPr>
            <a:picLocks noChangeAspect="1" noChangeArrowheads="1"/>
          </p:cNvPicPr>
          <p:nvPr/>
        </p:nvPicPr>
        <p:blipFill>
          <a:blip r:embed="rId42" cstate="print"/>
          <a:srcRect/>
          <a:stretch>
            <a:fillRect/>
          </a:stretch>
        </p:blipFill>
        <p:spPr bwMode="auto">
          <a:xfrm>
            <a:off x="5286380" y="4214818"/>
            <a:ext cx="1511909" cy="404502"/>
          </a:xfrm>
          <a:prstGeom prst="rect">
            <a:avLst/>
          </a:prstGeom>
          <a:noFill/>
          <a:ln w="9525">
            <a:noFill/>
            <a:miter lim="800000"/>
            <a:headEnd/>
            <a:tailEnd/>
          </a:ln>
          <a:effectLst/>
        </p:spPr>
      </p:pic>
      <p:pic>
        <p:nvPicPr>
          <p:cNvPr id="51" name="Picture 8" descr="C:\Documents and Settings\Administrator\Desktop\eksik logolar\enka.bmp"/>
          <p:cNvPicPr>
            <a:picLocks noChangeAspect="1" noChangeArrowheads="1"/>
          </p:cNvPicPr>
          <p:nvPr/>
        </p:nvPicPr>
        <p:blipFill>
          <a:blip r:embed="rId43" cstate="print"/>
          <a:srcRect/>
          <a:stretch>
            <a:fillRect/>
          </a:stretch>
        </p:blipFill>
        <p:spPr bwMode="auto">
          <a:xfrm>
            <a:off x="7072331" y="4407976"/>
            <a:ext cx="1357322" cy="260566"/>
          </a:xfrm>
          <a:prstGeom prst="rect">
            <a:avLst/>
          </a:prstGeom>
          <a:noFill/>
        </p:spPr>
      </p:pic>
      <p:pic>
        <p:nvPicPr>
          <p:cNvPr id="52" name="Picture 6" descr="C:\Documents and Settings\Administrator\Desktop\eksik logolar\cer.bmp"/>
          <p:cNvPicPr>
            <a:picLocks noChangeAspect="1" noChangeArrowheads="1"/>
          </p:cNvPicPr>
          <p:nvPr/>
        </p:nvPicPr>
        <p:blipFill>
          <a:blip r:embed="rId44" cstate="print"/>
          <a:srcRect/>
          <a:stretch>
            <a:fillRect/>
          </a:stretch>
        </p:blipFill>
        <p:spPr bwMode="auto">
          <a:xfrm>
            <a:off x="1928794" y="4857760"/>
            <a:ext cx="1188722" cy="476250"/>
          </a:xfrm>
          <a:prstGeom prst="rect">
            <a:avLst/>
          </a:prstGeom>
          <a:noFill/>
        </p:spPr>
      </p:pic>
      <p:pic>
        <p:nvPicPr>
          <p:cNvPr id="53" name="Picture 42"/>
          <p:cNvPicPr>
            <a:picLocks noChangeAspect="1" noChangeArrowheads="1"/>
          </p:cNvPicPr>
          <p:nvPr/>
        </p:nvPicPr>
        <p:blipFill>
          <a:blip r:embed="rId31" cstate="print"/>
          <a:srcRect/>
          <a:stretch>
            <a:fillRect/>
          </a:stretch>
        </p:blipFill>
        <p:spPr bwMode="auto">
          <a:xfrm>
            <a:off x="3286116" y="5000636"/>
            <a:ext cx="1653279" cy="214314"/>
          </a:xfrm>
          <a:prstGeom prst="rect">
            <a:avLst/>
          </a:prstGeom>
          <a:noFill/>
          <a:ln w="9525">
            <a:noFill/>
            <a:miter lim="800000"/>
            <a:headEnd/>
            <a:tailEnd/>
          </a:ln>
          <a:effectLst/>
        </p:spPr>
      </p:pic>
      <p:pic>
        <p:nvPicPr>
          <p:cNvPr id="54" name="Picture 41"/>
          <p:cNvPicPr>
            <a:picLocks noChangeAspect="1" noChangeArrowheads="1"/>
          </p:cNvPicPr>
          <p:nvPr/>
        </p:nvPicPr>
        <p:blipFill>
          <a:blip r:embed="rId45" cstate="print"/>
          <a:srcRect/>
          <a:stretch>
            <a:fillRect/>
          </a:stretch>
        </p:blipFill>
        <p:spPr bwMode="auto">
          <a:xfrm>
            <a:off x="5072066" y="4925952"/>
            <a:ext cx="1285884" cy="389007"/>
          </a:xfrm>
          <a:prstGeom prst="rect">
            <a:avLst/>
          </a:prstGeom>
          <a:noFill/>
          <a:ln w="9525">
            <a:noFill/>
            <a:miter lim="800000"/>
            <a:headEnd/>
            <a:tailEnd/>
          </a:ln>
          <a:effectLst/>
        </p:spPr>
      </p:pic>
      <p:pic>
        <p:nvPicPr>
          <p:cNvPr id="51202" name="Picture 2" descr="C:\Documents and Settings\PINARR\Desktop\Cev_Tek_Logo_Big.jpg"/>
          <p:cNvPicPr>
            <a:picLocks noChangeAspect="1" noChangeArrowheads="1"/>
          </p:cNvPicPr>
          <p:nvPr/>
        </p:nvPicPr>
        <p:blipFill>
          <a:blip r:embed="rId46" cstate="print"/>
          <a:srcRect/>
          <a:stretch>
            <a:fillRect/>
          </a:stretch>
        </p:blipFill>
        <p:spPr bwMode="auto">
          <a:xfrm>
            <a:off x="2857488" y="5643578"/>
            <a:ext cx="1214446" cy="642942"/>
          </a:xfrm>
          <a:prstGeom prst="rect">
            <a:avLst/>
          </a:prstGeom>
          <a:noFill/>
        </p:spPr>
      </p:pic>
      <p:pic>
        <p:nvPicPr>
          <p:cNvPr id="51203" name="Picture 3"/>
          <p:cNvPicPr>
            <a:picLocks noChangeAspect="1" noChangeArrowheads="1"/>
          </p:cNvPicPr>
          <p:nvPr/>
        </p:nvPicPr>
        <p:blipFill>
          <a:blip r:embed="rId47" cstate="print"/>
          <a:srcRect/>
          <a:stretch>
            <a:fillRect/>
          </a:stretch>
        </p:blipFill>
        <p:spPr bwMode="auto">
          <a:xfrm>
            <a:off x="4286248" y="5357826"/>
            <a:ext cx="1418698" cy="428628"/>
          </a:xfrm>
          <a:prstGeom prst="rect">
            <a:avLst/>
          </a:prstGeom>
          <a:noFill/>
          <a:ln w="9525">
            <a:noFill/>
            <a:miter lim="800000"/>
            <a:headEnd/>
            <a:tailEnd/>
          </a:ln>
          <a:effectLst/>
        </p:spPr>
      </p:pic>
      <p:pic>
        <p:nvPicPr>
          <p:cNvPr id="51204" name="Picture 4" descr="C:\Documents and Settings\PINARR\Desktop\logo_02.gif"/>
          <p:cNvPicPr>
            <a:picLocks noChangeAspect="1" noChangeArrowheads="1"/>
          </p:cNvPicPr>
          <p:nvPr/>
        </p:nvPicPr>
        <p:blipFill>
          <a:blip r:embed="rId48" cstate="print"/>
          <a:srcRect/>
          <a:stretch>
            <a:fillRect/>
          </a:stretch>
        </p:blipFill>
        <p:spPr bwMode="auto">
          <a:xfrm>
            <a:off x="7072330" y="5857892"/>
            <a:ext cx="1290630" cy="418680"/>
          </a:xfrm>
          <a:prstGeom prst="rect">
            <a:avLst/>
          </a:prstGeom>
          <a:noFill/>
        </p:spPr>
      </p:pic>
      <p:pic>
        <p:nvPicPr>
          <p:cNvPr id="51205" name="Picture 5"/>
          <p:cNvPicPr>
            <a:picLocks noChangeAspect="1" noChangeArrowheads="1"/>
          </p:cNvPicPr>
          <p:nvPr/>
        </p:nvPicPr>
        <p:blipFill>
          <a:blip r:embed="rId49" cstate="print"/>
          <a:srcRect/>
          <a:stretch>
            <a:fillRect/>
          </a:stretch>
        </p:blipFill>
        <p:spPr bwMode="auto">
          <a:xfrm>
            <a:off x="5929322" y="5786454"/>
            <a:ext cx="1004844" cy="573105"/>
          </a:xfrm>
          <a:prstGeom prst="rect">
            <a:avLst/>
          </a:prstGeom>
          <a:noFill/>
          <a:ln w="9525">
            <a:noFill/>
            <a:miter lim="800000"/>
            <a:headEnd/>
            <a:tailEnd/>
          </a:ln>
          <a:effectLst/>
        </p:spPr>
      </p:pic>
      <p:sp>
        <p:nvSpPr>
          <p:cNvPr id="60" name="59 Metin kutusu"/>
          <p:cNvSpPr txBox="1"/>
          <p:nvPr/>
        </p:nvSpPr>
        <p:spPr>
          <a:xfrm>
            <a:off x="2285984" y="428604"/>
            <a:ext cx="4572032" cy="400110"/>
          </a:xfrm>
          <a:prstGeom prst="rect">
            <a:avLst/>
          </a:prstGeom>
          <a:noFill/>
        </p:spPr>
        <p:txBody>
          <a:bodyPr wrap="square" rtlCol="0">
            <a:spAutoFit/>
          </a:bodyPr>
          <a:lstStyle/>
          <a:p>
            <a:pPr algn="ctr"/>
            <a:r>
              <a:rPr lang="tr-TR" sz="2000" b="1" dirty="0" smtClean="0">
                <a:solidFill>
                  <a:srgbClr val="002060"/>
                </a:solidFill>
                <a:effectLst>
                  <a:outerShdw blurRad="38100" dist="38100" dir="2700000" algn="tl">
                    <a:srgbClr val="000000">
                      <a:alpha val="43137"/>
                    </a:srgbClr>
                  </a:outerShdw>
                </a:effectLst>
                <a:latin typeface="Tahoma" pitchFamily="34" charset="0"/>
                <a:cs typeface="Tahoma" pitchFamily="34" charset="0"/>
              </a:rPr>
              <a:t>KÜME ÜYESİ FİRMALARIMIZ</a:t>
            </a:r>
            <a:endParaRPr lang="tr-TR" sz="2000" b="1" dirty="0">
              <a:solidFill>
                <a:srgbClr val="002060"/>
              </a:solidFill>
              <a:effectLst>
                <a:outerShdw blurRad="38100" dist="38100" dir="2700000" algn="tl">
                  <a:srgbClr val="000000">
                    <a:alpha val="43137"/>
                  </a:srgbClr>
                </a:outerShdw>
              </a:effectLst>
              <a:latin typeface="Tahoma" pitchFamily="34" charset="0"/>
              <a:cs typeface="Tahoma" pitchFamily="34" charset="0"/>
            </a:endParaRPr>
          </a:p>
        </p:txBody>
      </p:sp>
      <p:pic>
        <p:nvPicPr>
          <p:cNvPr id="51206" name="Picture 6" descr="C:\Documents and Settings\PINARR\Desktop\2MLOGO2.JPG"/>
          <p:cNvPicPr>
            <a:picLocks noChangeAspect="1" noChangeArrowheads="1"/>
          </p:cNvPicPr>
          <p:nvPr/>
        </p:nvPicPr>
        <p:blipFill>
          <a:blip r:embed="rId50" cstate="print"/>
          <a:srcRect/>
          <a:stretch>
            <a:fillRect/>
          </a:stretch>
        </p:blipFill>
        <p:spPr bwMode="auto">
          <a:xfrm>
            <a:off x="8072462" y="3500439"/>
            <a:ext cx="747711" cy="814412"/>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140907" cy="714380"/>
          </a:xfrm>
          <a:prstGeom prst="rect">
            <a:avLst/>
          </a:prstGeom>
          <a:ln>
            <a:noFill/>
          </a:ln>
          <a:effectLst>
            <a:outerShdw blurRad="292100" dist="139700" dir="2700000" algn="tl" rotWithShape="0">
              <a:srgbClr val="333333">
                <a:alpha val="65000"/>
              </a:srgbClr>
            </a:outerShdw>
          </a:effectLst>
        </p:spPr>
      </p:pic>
      <p:pic>
        <p:nvPicPr>
          <p:cNvPr id="3" name="Picture 3" descr="C:\Documents and Settings\PINARR\Desktop\ENERJİ\YEÇTK\KÜME\LOGOLAR\enerjilogo.jpg"/>
          <p:cNvPicPr>
            <a:picLocks noChangeAspect="1" noChangeArrowheads="1"/>
          </p:cNvPicPr>
          <p:nvPr/>
        </p:nvPicPr>
        <p:blipFill>
          <a:blip r:embed="rId3" cstate="print"/>
          <a:srcRect/>
          <a:stretch>
            <a:fillRect/>
          </a:stretch>
        </p:blipFill>
        <p:spPr bwMode="auto">
          <a:xfrm>
            <a:off x="7282984" y="285729"/>
            <a:ext cx="1475971" cy="714380"/>
          </a:xfrm>
          <a:prstGeom prst="rect">
            <a:avLst/>
          </a:prstGeom>
          <a:ln>
            <a:noFill/>
          </a:ln>
          <a:effectLst>
            <a:outerShdw blurRad="292100" dist="139700" dir="2700000" algn="tl" rotWithShape="0">
              <a:srgbClr val="333333">
                <a:alpha val="65000"/>
              </a:srgbClr>
            </a:outerShdw>
          </a:effectLst>
        </p:spPr>
      </p:pic>
      <p:sp>
        <p:nvSpPr>
          <p:cNvPr id="4" name="3 Metin kutusu"/>
          <p:cNvSpPr txBox="1"/>
          <p:nvPr/>
        </p:nvSpPr>
        <p:spPr>
          <a:xfrm>
            <a:off x="928662" y="1214422"/>
            <a:ext cx="7786742" cy="1200329"/>
          </a:xfrm>
          <a:prstGeom prst="rect">
            <a:avLst/>
          </a:prstGeom>
          <a:noFill/>
        </p:spPr>
        <p:txBody>
          <a:bodyPr wrap="square" rtlCol="0">
            <a:spAutoFit/>
          </a:bodyPr>
          <a:lstStyle/>
          <a:p>
            <a:pPr algn="ctr"/>
            <a:r>
              <a:rPr lang="tr-TR" sz="3600" b="1" dirty="0" smtClean="0">
                <a:solidFill>
                  <a:srgbClr val="002060"/>
                </a:solidFill>
                <a:effectLst>
                  <a:outerShdw blurRad="38100" dist="38100" dir="2700000" algn="tl">
                    <a:srgbClr val="000000">
                      <a:alpha val="43137"/>
                    </a:srgbClr>
                  </a:outerShdw>
                </a:effectLst>
                <a:latin typeface="Tahoma" pitchFamily="34" charset="0"/>
                <a:cs typeface="Tahoma" pitchFamily="34" charset="0"/>
              </a:rPr>
              <a:t>ÜNİVERSİTE – SANAYİ </a:t>
            </a:r>
          </a:p>
          <a:p>
            <a:pPr algn="ctr"/>
            <a:r>
              <a:rPr lang="tr-TR" sz="3600" b="1" dirty="0" smtClean="0">
                <a:solidFill>
                  <a:srgbClr val="002060"/>
                </a:solidFill>
                <a:effectLst>
                  <a:outerShdw blurRad="38100" dist="38100" dir="2700000" algn="tl">
                    <a:srgbClr val="000000">
                      <a:alpha val="43137"/>
                    </a:srgbClr>
                  </a:outerShdw>
                </a:effectLst>
                <a:latin typeface="Tahoma" pitchFamily="34" charset="0"/>
                <a:cs typeface="Tahoma" pitchFamily="34" charset="0"/>
              </a:rPr>
              <a:t>İŞ BİRLİKLERİMİZ</a:t>
            </a:r>
            <a:endParaRPr lang="tr-TR" sz="3600" b="1" dirty="0">
              <a:solidFill>
                <a:srgbClr val="002060"/>
              </a:solidFill>
              <a:effectLst>
                <a:outerShdw blurRad="38100" dist="38100" dir="2700000" algn="tl">
                  <a:srgbClr val="000000">
                    <a:alpha val="43137"/>
                  </a:srgbClr>
                </a:outerShdw>
              </a:effectLst>
              <a:latin typeface="Tahoma" pitchFamily="34" charset="0"/>
              <a:cs typeface="Tahoma" pitchFamily="34" charset="0"/>
            </a:endParaRPr>
          </a:p>
        </p:txBody>
      </p:sp>
      <p:pic>
        <p:nvPicPr>
          <p:cNvPr id="6" name="Picture 4"/>
          <p:cNvPicPr>
            <a:picLocks noChangeAspect="1" noChangeArrowheads="1"/>
          </p:cNvPicPr>
          <p:nvPr/>
        </p:nvPicPr>
        <p:blipFill>
          <a:blip r:embed="rId4" cstate="print"/>
          <a:srcRect/>
          <a:stretch>
            <a:fillRect/>
          </a:stretch>
        </p:blipFill>
        <p:spPr bwMode="auto">
          <a:xfrm>
            <a:off x="714348" y="3000372"/>
            <a:ext cx="1285884" cy="1285884"/>
          </a:xfrm>
          <a:prstGeom prst="rect">
            <a:avLst/>
          </a:prstGeom>
          <a:noFill/>
          <a:ln w="9525">
            <a:noFill/>
            <a:miter lim="800000"/>
            <a:headEnd/>
            <a:tailEnd/>
          </a:ln>
          <a:effectLst/>
        </p:spPr>
      </p:pic>
      <p:pic>
        <p:nvPicPr>
          <p:cNvPr id="9" name="Picture 4"/>
          <p:cNvPicPr>
            <a:picLocks noChangeAspect="1" noChangeArrowheads="1"/>
          </p:cNvPicPr>
          <p:nvPr/>
        </p:nvPicPr>
        <p:blipFill>
          <a:blip r:embed="rId5" cstate="print"/>
          <a:srcRect/>
          <a:stretch>
            <a:fillRect/>
          </a:stretch>
        </p:blipFill>
        <p:spPr bwMode="auto">
          <a:xfrm>
            <a:off x="6572263" y="3143248"/>
            <a:ext cx="1994705" cy="1017141"/>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4857752" y="3143248"/>
            <a:ext cx="1363662" cy="1363662"/>
          </a:xfrm>
          <a:prstGeom prst="rect">
            <a:avLst/>
          </a:prstGeom>
          <a:noFill/>
          <a:ln w="9525">
            <a:noFill/>
            <a:miter lim="800000"/>
            <a:headEnd/>
            <a:tailEnd/>
          </a:ln>
          <a:effectLst/>
        </p:spPr>
      </p:pic>
      <p:pic>
        <p:nvPicPr>
          <p:cNvPr id="53250" name="Picture 2" descr="C:\Documents and Settings\PINARR\Desktop\A.gif"/>
          <p:cNvPicPr>
            <a:picLocks noChangeAspect="1" noChangeArrowheads="1"/>
          </p:cNvPicPr>
          <p:nvPr/>
        </p:nvPicPr>
        <p:blipFill>
          <a:blip r:embed="rId7" cstate="print"/>
          <a:srcRect/>
          <a:stretch>
            <a:fillRect/>
          </a:stretch>
        </p:blipFill>
        <p:spPr bwMode="auto">
          <a:xfrm>
            <a:off x="2500298" y="4786322"/>
            <a:ext cx="1362758" cy="1474985"/>
          </a:xfrm>
          <a:prstGeom prst="rect">
            <a:avLst/>
          </a:prstGeom>
          <a:noFill/>
        </p:spPr>
      </p:pic>
      <p:pic>
        <p:nvPicPr>
          <p:cNvPr id="53251" name="Picture 3" descr="C:\Documents and Settings\PINARR\Desktop\images.jpg"/>
          <p:cNvPicPr>
            <a:picLocks noChangeAspect="1" noChangeArrowheads="1"/>
          </p:cNvPicPr>
          <p:nvPr/>
        </p:nvPicPr>
        <p:blipFill>
          <a:blip r:embed="rId8" cstate="print"/>
          <a:srcRect/>
          <a:stretch>
            <a:fillRect/>
          </a:stretch>
        </p:blipFill>
        <p:spPr bwMode="auto">
          <a:xfrm>
            <a:off x="285720" y="4572008"/>
            <a:ext cx="2057400" cy="1638300"/>
          </a:xfrm>
          <a:prstGeom prst="rect">
            <a:avLst/>
          </a:prstGeom>
          <a:noFill/>
        </p:spPr>
      </p:pic>
      <p:pic>
        <p:nvPicPr>
          <p:cNvPr id="53252" name="Picture 4" descr="C:\Documents and Settings\PINARR\Desktop\untitled.bmp"/>
          <p:cNvPicPr>
            <a:picLocks noChangeAspect="1" noChangeArrowheads="1"/>
          </p:cNvPicPr>
          <p:nvPr/>
        </p:nvPicPr>
        <p:blipFill>
          <a:blip r:embed="rId9" cstate="print"/>
          <a:srcRect/>
          <a:stretch>
            <a:fillRect/>
          </a:stretch>
        </p:blipFill>
        <p:spPr bwMode="auto">
          <a:xfrm>
            <a:off x="2500299" y="3037759"/>
            <a:ext cx="1928826" cy="1519950"/>
          </a:xfrm>
          <a:prstGeom prst="rect">
            <a:avLst/>
          </a:prstGeom>
          <a:noFill/>
        </p:spPr>
      </p:pic>
      <p:pic>
        <p:nvPicPr>
          <p:cNvPr id="53253" name="Picture 5" descr="C:\Documents and Settings\PINARR\Desktop\gvfgsdf.jpg"/>
          <p:cNvPicPr>
            <a:picLocks noChangeAspect="1" noChangeArrowheads="1"/>
          </p:cNvPicPr>
          <p:nvPr/>
        </p:nvPicPr>
        <p:blipFill>
          <a:blip r:embed="rId10" cstate="print"/>
          <a:srcRect/>
          <a:stretch>
            <a:fillRect/>
          </a:stretch>
        </p:blipFill>
        <p:spPr bwMode="auto">
          <a:xfrm>
            <a:off x="4000496" y="4929198"/>
            <a:ext cx="3143273" cy="1223322"/>
          </a:xfrm>
          <a:prstGeom prst="rect">
            <a:avLst/>
          </a:prstGeom>
          <a:noFill/>
          <a:ln>
            <a:noFill/>
          </a:ln>
        </p:spPr>
      </p:pic>
      <p:pic>
        <p:nvPicPr>
          <p:cNvPr id="53254" name="Picture 6" descr="C:\Documents and Settings\PINARR\Desktop\imagesCATL0WIK.jpg"/>
          <p:cNvPicPr>
            <a:picLocks noChangeAspect="1" noChangeArrowheads="1"/>
          </p:cNvPicPr>
          <p:nvPr/>
        </p:nvPicPr>
        <p:blipFill>
          <a:blip r:embed="rId11" cstate="print"/>
          <a:srcRect/>
          <a:stretch>
            <a:fillRect/>
          </a:stretch>
        </p:blipFill>
        <p:spPr bwMode="auto">
          <a:xfrm>
            <a:off x="7358082" y="4714884"/>
            <a:ext cx="1422410" cy="142876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2140907" cy="714380"/>
          </a:xfrm>
          <a:prstGeom prst="rect">
            <a:avLst/>
          </a:prstGeom>
          <a:ln>
            <a:noFill/>
          </a:ln>
          <a:effectLst>
            <a:outerShdw blurRad="292100" dist="139700" dir="2700000" algn="tl" rotWithShape="0">
              <a:srgbClr val="333333">
                <a:alpha val="65000"/>
              </a:srgbClr>
            </a:outerShdw>
          </a:effectLst>
        </p:spPr>
      </p:pic>
      <p:pic>
        <p:nvPicPr>
          <p:cNvPr id="4" name="Picture 4"/>
          <p:cNvPicPr>
            <a:picLocks noChangeAspect="1" noChangeArrowheads="1"/>
          </p:cNvPicPr>
          <p:nvPr/>
        </p:nvPicPr>
        <p:blipFill>
          <a:blip r:embed="rId3" cstate="print"/>
          <a:srcRect/>
          <a:stretch>
            <a:fillRect/>
          </a:stretch>
        </p:blipFill>
        <p:spPr bwMode="auto">
          <a:xfrm>
            <a:off x="7578736" y="285728"/>
            <a:ext cx="1214446" cy="1214446"/>
          </a:xfrm>
          <a:prstGeom prst="rect">
            <a:avLst/>
          </a:prstGeom>
          <a:noFill/>
          <a:ln w="9525">
            <a:noFill/>
            <a:miter lim="800000"/>
            <a:headEnd/>
            <a:tailEnd/>
          </a:ln>
          <a:effectLst/>
        </p:spPr>
      </p:pic>
      <p:sp>
        <p:nvSpPr>
          <p:cNvPr id="5" name="4 Metin kutusu"/>
          <p:cNvSpPr txBox="1"/>
          <p:nvPr/>
        </p:nvSpPr>
        <p:spPr>
          <a:xfrm>
            <a:off x="2857488" y="500042"/>
            <a:ext cx="3714776" cy="461665"/>
          </a:xfrm>
          <a:prstGeom prst="rect">
            <a:avLst/>
          </a:prstGeom>
          <a:noFill/>
        </p:spPr>
        <p:txBody>
          <a:bodyPr wrap="square" rtlCol="0">
            <a:spAutoFit/>
          </a:bodyPr>
          <a:lstStyle/>
          <a:p>
            <a:r>
              <a:rPr lang="tr-TR" sz="2400" b="1" dirty="0" smtClean="0">
                <a:solidFill>
                  <a:srgbClr val="FF0000"/>
                </a:solidFill>
                <a:latin typeface="Tahoma" pitchFamily="34" charset="0"/>
                <a:cs typeface="Tahoma" pitchFamily="34" charset="0"/>
              </a:rPr>
              <a:t>1. GAZİ ÜNİVERSİTESİ</a:t>
            </a:r>
            <a:endParaRPr lang="tr-TR" sz="2400" b="1" dirty="0">
              <a:solidFill>
                <a:srgbClr val="FF0000"/>
              </a:solidFill>
              <a:latin typeface="Tahoma" pitchFamily="34" charset="0"/>
              <a:cs typeface="Tahoma" pitchFamily="34" charset="0"/>
            </a:endParaRPr>
          </a:p>
        </p:txBody>
      </p:sp>
      <p:sp>
        <p:nvSpPr>
          <p:cNvPr id="6" name="5 Metin kutusu"/>
          <p:cNvSpPr txBox="1"/>
          <p:nvPr/>
        </p:nvSpPr>
        <p:spPr>
          <a:xfrm>
            <a:off x="214282" y="4826675"/>
            <a:ext cx="3857652" cy="2031325"/>
          </a:xfrm>
          <a:prstGeom prst="rect">
            <a:avLst/>
          </a:prstGeom>
          <a:noFill/>
        </p:spPr>
        <p:txBody>
          <a:bodyPr wrap="square" rtlCol="0">
            <a:spAutoFit/>
          </a:bodyPr>
          <a:lstStyle/>
          <a:p>
            <a:r>
              <a:rPr lang="tr-TR" b="1" dirty="0" smtClean="0">
                <a:solidFill>
                  <a:srgbClr val="002060"/>
                </a:solidFill>
                <a:latin typeface="Tahoma" pitchFamily="34" charset="0"/>
                <a:cs typeface="Tahoma" pitchFamily="34" charset="0"/>
              </a:rPr>
              <a:t>MESLEK YÜKSEK OKULU</a:t>
            </a:r>
          </a:p>
          <a:p>
            <a:endParaRPr lang="tr-TR" b="1" dirty="0" smtClean="0">
              <a:solidFill>
                <a:srgbClr val="002060"/>
              </a:solidFill>
              <a:latin typeface="Tahoma" pitchFamily="34" charset="0"/>
              <a:cs typeface="Tahoma" pitchFamily="34" charset="0"/>
            </a:endParaRPr>
          </a:p>
          <a:p>
            <a:pPr>
              <a:buFont typeface="Arial" pitchFamily="34" charset="0"/>
              <a:buChar char="•"/>
            </a:pPr>
            <a:r>
              <a:rPr lang="tr-TR" b="1" dirty="0" smtClean="0">
                <a:solidFill>
                  <a:srgbClr val="002060"/>
                </a:solidFill>
                <a:latin typeface="Tahoma" pitchFamily="34" charset="0"/>
                <a:cs typeface="Tahoma" pitchFamily="34" charset="0"/>
              </a:rPr>
              <a:t> Tasarım</a:t>
            </a:r>
          </a:p>
          <a:p>
            <a:pPr>
              <a:buFont typeface="Arial" pitchFamily="34" charset="0"/>
              <a:buChar char="•"/>
            </a:pPr>
            <a:r>
              <a:rPr lang="tr-TR" b="1" dirty="0" smtClean="0">
                <a:solidFill>
                  <a:srgbClr val="002060"/>
                </a:solidFill>
                <a:latin typeface="Tahoma" pitchFamily="34" charset="0"/>
                <a:cs typeface="Tahoma" pitchFamily="34" charset="0"/>
              </a:rPr>
              <a:t> Mekatronik</a:t>
            </a:r>
          </a:p>
          <a:p>
            <a:pPr>
              <a:buFont typeface="Arial" pitchFamily="34" charset="0"/>
              <a:buChar char="•"/>
            </a:pPr>
            <a:r>
              <a:rPr lang="tr-TR" b="1" dirty="0" smtClean="0">
                <a:solidFill>
                  <a:srgbClr val="002060"/>
                </a:solidFill>
                <a:latin typeface="Tahoma" pitchFamily="34" charset="0"/>
                <a:cs typeface="Tahoma" pitchFamily="34" charset="0"/>
              </a:rPr>
              <a:t> Elektrik ve Enerji</a:t>
            </a:r>
          </a:p>
          <a:p>
            <a:pPr>
              <a:buFont typeface="Arial" pitchFamily="34" charset="0"/>
              <a:buChar char="•"/>
            </a:pPr>
            <a:endParaRPr lang="tr-TR" b="1" dirty="0" smtClean="0">
              <a:solidFill>
                <a:srgbClr val="002060"/>
              </a:solidFill>
              <a:latin typeface="Tahoma" pitchFamily="34" charset="0"/>
              <a:cs typeface="Tahoma" pitchFamily="34" charset="0"/>
            </a:endParaRPr>
          </a:p>
          <a:p>
            <a:pPr>
              <a:buFont typeface="Arial" pitchFamily="34" charset="0"/>
              <a:buChar char="•"/>
            </a:pPr>
            <a:endParaRPr lang="tr-TR" b="1" dirty="0">
              <a:solidFill>
                <a:srgbClr val="002060"/>
              </a:solidFill>
              <a:latin typeface="Tahoma" pitchFamily="34" charset="0"/>
              <a:cs typeface="Tahoma" pitchFamily="34" charset="0"/>
            </a:endParaRPr>
          </a:p>
        </p:txBody>
      </p:sp>
      <p:pic>
        <p:nvPicPr>
          <p:cNvPr id="7" name="Picture 2" descr="E:\metem_serkan.jpg"/>
          <p:cNvPicPr>
            <a:picLocks noChangeAspect="1" noChangeArrowheads="1"/>
          </p:cNvPicPr>
          <p:nvPr/>
        </p:nvPicPr>
        <p:blipFill>
          <a:blip r:embed="rId4" cstate="print"/>
          <a:srcRect/>
          <a:stretch>
            <a:fillRect/>
          </a:stretch>
        </p:blipFill>
        <p:spPr bwMode="auto">
          <a:xfrm>
            <a:off x="285720" y="1285860"/>
            <a:ext cx="3429024" cy="3357586"/>
          </a:xfrm>
          <a:prstGeom prst="rect">
            <a:avLst/>
          </a:prstGeom>
          <a:noFill/>
          <a:ln w="9525">
            <a:noFill/>
            <a:miter lim="800000"/>
            <a:headEnd/>
            <a:tailEnd/>
          </a:ln>
        </p:spPr>
      </p:pic>
      <p:cxnSp>
        <p:nvCxnSpPr>
          <p:cNvPr id="9" name="8 Düz Bağlayıcı"/>
          <p:cNvCxnSpPr/>
          <p:nvPr/>
        </p:nvCxnSpPr>
        <p:spPr>
          <a:xfrm rot="5400000">
            <a:off x="1393803" y="3749677"/>
            <a:ext cx="5072098" cy="1588"/>
          </a:xfrm>
          <a:prstGeom prst="line">
            <a:avLst/>
          </a:prstGeom>
          <a:ln/>
        </p:spPr>
        <p:style>
          <a:lnRef idx="3">
            <a:schemeClr val="accent3"/>
          </a:lnRef>
          <a:fillRef idx="0">
            <a:schemeClr val="accent3"/>
          </a:fillRef>
          <a:effectRef idx="2">
            <a:schemeClr val="accent3"/>
          </a:effectRef>
          <a:fontRef idx="minor">
            <a:schemeClr val="tx1"/>
          </a:fontRef>
        </p:style>
      </p:cxnSp>
      <p:pic>
        <p:nvPicPr>
          <p:cNvPr id="12" name="Picture 5" descr="gazi%20üni%20prtkl"/>
          <p:cNvPicPr>
            <a:picLocks noChangeAspect="1" noChangeArrowheads="1"/>
          </p:cNvPicPr>
          <p:nvPr/>
        </p:nvPicPr>
        <p:blipFill>
          <a:blip r:embed="rId5" cstate="print"/>
          <a:srcRect/>
          <a:stretch>
            <a:fillRect/>
          </a:stretch>
        </p:blipFill>
        <p:spPr bwMode="auto">
          <a:xfrm>
            <a:off x="4286248" y="1285860"/>
            <a:ext cx="3429024" cy="2857520"/>
          </a:xfrm>
          <a:prstGeom prst="rect">
            <a:avLst/>
          </a:prstGeom>
          <a:noFill/>
          <a:ln w="9525">
            <a:noFill/>
            <a:miter lim="800000"/>
            <a:headEnd/>
            <a:tailEnd/>
          </a:ln>
        </p:spPr>
      </p:pic>
      <p:sp>
        <p:nvSpPr>
          <p:cNvPr id="13" name="12 Metin kutusu"/>
          <p:cNvSpPr txBox="1"/>
          <p:nvPr/>
        </p:nvSpPr>
        <p:spPr>
          <a:xfrm>
            <a:off x="4071934" y="4357694"/>
            <a:ext cx="4786346" cy="2308324"/>
          </a:xfrm>
          <a:prstGeom prst="rect">
            <a:avLst/>
          </a:prstGeom>
          <a:noFill/>
        </p:spPr>
        <p:txBody>
          <a:bodyPr wrap="square" rtlCol="0">
            <a:spAutoFit/>
          </a:bodyPr>
          <a:lstStyle/>
          <a:p>
            <a:pPr algn="ctr"/>
            <a:r>
              <a:rPr lang="tr-TR" b="1" dirty="0" smtClean="0">
                <a:solidFill>
                  <a:srgbClr val="002060"/>
                </a:solidFill>
                <a:latin typeface="Tahoma" pitchFamily="34" charset="0"/>
                <a:cs typeface="Tahoma" pitchFamily="34" charset="0"/>
              </a:rPr>
              <a:t>EİE-GAZİ ÜNİVERSİTESİ-OSTİM </a:t>
            </a:r>
          </a:p>
          <a:p>
            <a:pPr algn="ctr"/>
            <a:r>
              <a:rPr lang="tr-TR" b="1" dirty="0" smtClean="0">
                <a:solidFill>
                  <a:srgbClr val="002060"/>
                </a:solidFill>
                <a:latin typeface="Tahoma" pitchFamily="34" charset="0"/>
                <a:cs typeface="Tahoma" pitchFamily="34" charset="0"/>
              </a:rPr>
              <a:t>Enerji Verimliliği İşbirliği Protokolü</a:t>
            </a:r>
          </a:p>
          <a:p>
            <a:endParaRPr lang="tr-TR" b="1" dirty="0" smtClean="0">
              <a:solidFill>
                <a:srgbClr val="002060"/>
              </a:solidFill>
              <a:latin typeface="Tahoma" pitchFamily="34" charset="0"/>
              <a:cs typeface="Tahoma" pitchFamily="34" charset="0"/>
            </a:endParaRPr>
          </a:p>
          <a:p>
            <a:pPr>
              <a:buFont typeface="Arial" pitchFamily="34" charset="0"/>
              <a:buChar char="•"/>
            </a:pPr>
            <a:r>
              <a:rPr lang="tr-TR" b="1" dirty="0" smtClean="0">
                <a:solidFill>
                  <a:srgbClr val="002060"/>
                </a:solidFill>
                <a:latin typeface="Tahoma" pitchFamily="34" charset="0"/>
                <a:cs typeface="Tahoma" pitchFamily="34" charset="0"/>
              </a:rPr>
              <a:t>OSTİM Enerji Yönetim Biriminin    Kurulması</a:t>
            </a:r>
          </a:p>
          <a:p>
            <a:pPr>
              <a:buFont typeface="Arial" pitchFamily="34" charset="0"/>
              <a:buChar char="•"/>
            </a:pPr>
            <a:r>
              <a:rPr lang="tr-TR" b="1" dirty="0" smtClean="0">
                <a:solidFill>
                  <a:srgbClr val="002060"/>
                </a:solidFill>
                <a:latin typeface="Tahoma" pitchFamily="34" charset="0"/>
                <a:cs typeface="Tahoma" pitchFamily="34" charset="0"/>
              </a:rPr>
              <a:t>Enerji Yöneticisi Yetiştirme Eğitimleri</a:t>
            </a:r>
          </a:p>
          <a:p>
            <a:pPr>
              <a:buFont typeface="Arial" pitchFamily="34" charset="0"/>
              <a:buChar char="•"/>
            </a:pPr>
            <a:r>
              <a:rPr lang="tr-TR" b="1" dirty="0" smtClean="0">
                <a:solidFill>
                  <a:srgbClr val="002060"/>
                </a:solidFill>
                <a:latin typeface="Tahoma" pitchFamily="34" charset="0"/>
                <a:cs typeface="Tahoma" pitchFamily="34" charset="0"/>
              </a:rPr>
              <a:t>Enerji İzleme Merkezi Kurulması</a:t>
            </a:r>
          </a:p>
          <a:p>
            <a:pPr>
              <a:buFont typeface="Arial" pitchFamily="34" charset="0"/>
              <a:buChar char="•"/>
            </a:pPr>
            <a:endParaRPr lang="tr-TR" b="1" dirty="0">
              <a:solidFill>
                <a:srgbClr val="002060"/>
              </a:solidFill>
              <a:latin typeface="Tahoma" pitchFamily="34" charset="0"/>
              <a:cs typeface="Tahoma" pitchFamily="34" charset="0"/>
            </a:endParaRP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7715272" y="285728"/>
            <a:ext cx="1077910" cy="1077910"/>
          </a:xfrm>
          <a:prstGeom prst="rect">
            <a:avLst/>
          </a:prstGeom>
          <a:noFill/>
          <a:ln w="9525">
            <a:noFill/>
            <a:miter lim="800000"/>
            <a:headEnd/>
            <a:tailEnd/>
          </a:ln>
          <a:effectLst/>
        </p:spPr>
      </p:pic>
      <p:pic>
        <p:nvPicPr>
          <p:cNvPr id="3" name="Picture 2" descr="C:\Documents and Settings\PINARR\Desktop\ENERJİ\YEÇTK\KÜME\LOGOLAR\ostim full kurumsal.png"/>
          <p:cNvPicPr>
            <a:picLocks noChangeAspect="1" noChangeArrowheads="1"/>
          </p:cNvPicPr>
          <p:nvPr/>
        </p:nvPicPr>
        <p:blipFill>
          <a:blip r:embed="rId3" cstate="print"/>
          <a:srcRect/>
          <a:stretch>
            <a:fillRect/>
          </a:stretch>
        </p:blipFill>
        <p:spPr bwMode="auto">
          <a:xfrm>
            <a:off x="285720" y="214290"/>
            <a:ext cx="2140907" cy="714380"/>
          </a:xfrm>
          <a:prstGeom prst="rect">
            <a:avLst/>
          </a:prstGeom>
          <a:ln>
            <a:noFill/>
          </a:ln>
          <a:effectLst>
            <a:outerShdw blurRad="292100" dist="139700" dir="2700000" algn="tl" rotWithShape="0">
              <a:srgbClr val="333333">
                <a:alpha val="65000"/>
              </a:srgbClr>
            </a:outerShdw>
          </a:effectLst>
        </p:spPr>
      </p:pic>
      <p:graphicFrame>
        <p:nvGraphicFramePr>
          <p:cNvPr id="4" name="3 Diyagram"/>
          <p:cNvGraphicFramePr/>
          <p:nvPr/>
        </p:nvGraphicFramePr>
        <p:xfrm>
          <a:off x="0" y="928670"/>
          <a:ext cx="5072066" cy="3753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Metin kutusu"/>
          <p:cNvSpPr txBox="1">
            <a:spLocks noChangeArrowheads="1"/>
          </p:cNvSpPr>
          <p:nvPr/>
        </p:nvSpPr>
        <p:spPr bwMode="auto">
          <a:xfrm>
            <a:off x="3643306" y="1214422"/>
            <a:ext cx="1500198" cy="954107"/>
          </a:xfrm>
          <a:prstGeom prst="rect">
            <a:avLst/>
          </a:prstGeom>
          <a:noFill/>
          <a:ln w="9525">
            <a:noFill/>
            <a:miter lim="800000"/>
            <a:headEnd/>
            <a:tailEnd/>
          </a:ln>
        </p:spPr>
        <p:txBody>
          <a:bodyPr wrap="square">
            <a:spAutoFit/>
          </a:bodyPr>
          <a:lstStyle/>
          <a:p>
            <a:pPr algn="l"/>
            <a:r>
              <a:rPr lang="tr-TR" sz="1400" dirty="0"/>
              <a:t>Tedarikçi Zinciri</a:t>
            </a:r>
          </a:p>
          <a:p>
            <a:pPr algn="l"/>
            <a:r>
              <a:rPr lang="tr-TR" sz="1400" dirty="0"/>
              <a:t>Lojistik Destek</a:t>
            </a:r>
          </a:p>
          <a:p>
            <a:pPr algn="l"/>
            <a:r>
              <a:rPr lang="tr-TR" sz="1400" dirty="0"/>
              <a:t>Satış Pazarlama</a:t>
            </a:r>
          </a:p>
          <a:p>
            <a:pPr algn="l"/>
            <a:r>
              <a:rPr lang="tr-TR" sz="1400" dirty="0"/>
              <a:t>Yatırım</a:t>
            </a:r>
            <a:endParaRPr lang="en-US" sz="1400" dirty="0"/>
          </a:p>
        </p:txBody>
      </p:sp>
      <p:sp>
        <p:nvSpPr>
          <p:cNvPr id="6" name="5 Metin kutusu"/>
          <p:cNvSpPr txBox="1">
            <a:spLocks noChangeArrowheads="1"/>
          </p:cNvSpPr>
          <p:nvPr/>
        </p:nvSpPr>
        <p:spPr bwMode="auto">
          <a:xfrm>
            <a:off x="285720" y="3714752"/>
            <a:ext cx="1845377" cy="954107"/>
          </a:xfrm>
          <a:prstGeom prst="rect">
            <a:avLst/>
          </a:prstGeom>
          <a:noFill/>
          <a:ln w="9525">
            <a:noFill/>
            <a:miter lim="800000"/>
            <a:headEnd/>
            <a:tailEnd/>
          </a:ln>
        </p:spPr>
        <p:txBody>
          <a:bodyPr wrap="none">
            <a:spAutoFit/>
          </a:bodyPr>
          <a:lstStyle/>
          <a:p>
            <a:pPr algn="l"/>
            <a:r>
              <a:rPr lang="tr-TR" sz="1400" dirty="0"/>
              <a:t>Araştırma Altyapısı</a:t>
            </a:r>
          </a:p>
          <a:p>
            <a:pPr algn="l"/>
            <a:r>
              <a:rPr lang="tr-TR" sz="1400" dirty="0"/>
              <a:t>Teknoloji Üretme</a:t>
            </a:r>
          </a:p>
          <a:p>
            <a:pPr algn="l"/>
            <a:r>
              <a:rPr lang="tr-TR" sz="1400" dirty="0"/>
              <a:t>Tasarım ve Planlama</a:t>
            </a:r>
          </a:p>
          <a:p>
            <a:pPr algn="l"/>
            <a:r>
              <a:rPr lang="tr-TR" sz="1400" dirty="0"/>
              <a:t>Nitelikli İşgücü</a:t>
            </a:r>
          </a:p>
        </p:txBody>
      </p:sp>
      <p:sp>
        <p:nvSpPr>
          <p:cNvPr id="7" name="6 Metin kutusu"/>
          <p:cNvSpPr txBox="1">
            <a:spLocks noChangeArrowheads="1"/>
          </p:cNvSpPr>
          <p:nvPr/>
        </p:nvSpPr>
        <p:spPr bwMode="auto">
          <a:xfrm>
            <a:off x="2285985" y="4429132"/>
            <a:ext cx="1285883" cy="954107"/>
          </a:xfrm>
          <a:prstGeom prst="rect">
            <a:avLst/>
          </a:prstGeom>
          <a:noFill/>
          <a:ln w="9525">
            <a:noFill/>
            <a:miter lim="800000"/>
            <a:headEnd/>
            <a:tailEnd/>
          </a:ln>
        </p:spPr>
        <p:txBody>
          <a:bodyPr wrap="square">
            <a:spAutoFit/>
          </a:bodyPr>
          <a:lstStyle/>
          <a:p>
            <a:pPr algn="l"/>
            <a:r>
              <a:rPr lang="tr-TR" sz="1400" dirty="0"/>
              <a:t>Yerli Enerji Teknolojileri</a:t>
            </a:r>
          </a:p>
          <a:p>
            <a:pPr algn="l"/>
            <a:r>
              <a:rPr lang="tr-TR" sz="1400" dirty="0"/>
              <a:t>İç Pazar</a:t>
            </a:r>
          </a:p>
          <a:p>
            <a:pPr algn="l"/>
            <a:r>
              <a:rPr lang="tr-TR" sz="1400" dirty="0"/>
              <a:t>Dış Pazar</a:t>
            </a:r>
            <a:endParaRPr lang="en-US" sz="1400" dirty="0"/>
          </a:p>
        </p:txBody>
      </p:sp>
      <p:cxnSp>
        <p:nvCxnSpPr>
          <p:cNvPr id="9" name="8 Düz Bağlayıcı"/>
          <p:cNvCxnSpPr/>
          <p:nvPr/>
        </p:nvCxnSpPr>
        <p:spPr>
          <a:xfrm rot="5400000">
            <a:off x="2035951" y="3393281"/>
            <a:ext cx="6215106" cy="1588"/>
          </a:xfrm>
          <a:prstGeom prst="line">
            <a:avLst/>
          </a:prstGeom>
        </p:spPr>
        <p:style>
          <a:lnRef idx="3">
            <a:schemeClr val="accent3"/>
          </a:lnRef>
          <a:fillRef idx="0">
            <a:schemeClr val="accent3"/>
          </a:fillRef>
          <a:effectRef idx="2">
            <a:schemeClr val="accent3"/>
          </a:effectRef>
          <a:fontRef idx="minor">
            <a:schemeClr val="tx1"/>
          </a:fontRef>
        </p:style>
      </p:cxnSp>
      <p:sp>
        <p:nvSpPr>
          <p:cNvPr id="12" name="11 Metin kutusu"/>
          <p:cNvSpPr txBox="1"/>
          <p:nvPr/>
        </p:nvSpPr>
        <p:spPr>
          <a:xfrm>
            <a:off x="357158" y="5572140"/>
            <a:ext cx="4572032" cy="646331"/>
          </a:xfrm>
          <a:prstGeom prst="rect">
            <a:avLst/>
          </a:prstGeom>
          <a:noFill/>
        </p:spPr>
        <p:txBody>
          <a:bodyPr wrap="square" rtlCol="0">
            <a:spAutoFit/>
          </a:bodyPr>
          <a:lstStyle/>
          <a:p>
            <a:pPr algn="ctr"/>
            <a:r>
              <a:rPr lang="tr-TR" b="1" dirty="0" smtClean="0">
                <a:solidFill>
                  <a:srgbClr val="002060"/>
                </a:solidFill>
                <a:latin typeface="Tahoma" pitchFamily="34" charset="0"/>
                <a:cs typeface="Tahoma" pitchFamily="34" charset="0"/>
              </a:rPr>
              <a:t>TEMSAN-GAZİ ÜNİVERSİTESİ-OSTİM</a:t>
            </a:r>
          </a:p>
          <a:p>
            <a:pPr algn="ctr"/>
            <a:r>
              <a:rPr lang="tr-TR" b="1" dirty="0" smtClean="0">
                <a:solidFill>
                  <a:srgbClr val="002060"/>
                </a:solidFill>
                <a:latin typeface="Tahoma" pitchFamily="34" charset="0"/>
                <a:cs typeface="Tahoma" pitchFamily="34" charset="0"/>
              </a:rPr>
              <a:t>İŞBİRLİĞİ PROTOKOLÜ</a:t>
            </a:r>
            <a:endParaRPr lang="tr-TR" b="1" dirty="0">
              <a:solidFill>
                <a:srgbClr val="002060"/>
              </a:solidFill>
              <a:latin typeface="Tahoma" pitchFamily="34" charset="0"/>
              <a:cs typeface="Tahoma" pitchFamily="34" charset="0"/>
            </a:endParaRPr>
          </a:p>
        </p:txBody>
      </p:sp>
      <p:pic>
        <p:nvPicPr>
          <p:cNvPr id="54274" name="Picture 2" descr="C:\Documents and Settings\PINARR\Desktop\logo.png"/>
          <p:cNvPicPr>
            <a:picLocks noChangeAspect="1" noChangeArrowheads="1"/>
          </p:cNvPicPr>
          <p:nvPr/>
        </p:nvPicPr>
        <p:blipFill>
          <a:blip r:embed="rId9" cstate="print"/>
          <a:srcRect/>
          <a:stretch>
            <a:fillRect/>
          </a:stretch>
        </p:blipFill>
        <p:spPr bwMode="auto">
          <a:xfrm>
            <a:off x="5857884" y="1500174"/>
            <a:ext cx="2357454" cy="1214446"/>
          </a:xfrm>
          <a:prstGeom prst="rect">
            <a:avLst/>
          </a:prstGeom>
          <a:noFill/>
        </p:spPr>
      </p:pic>
      <p:sp>
        <p:nvSpPr>
          <p:cNvPr id="14" name="13 Metin kutusu"/>
          <p:cNvSpPr txBox="1"/>
          <p:nvPr/>
        </p:nvSpPr>
        <p:spPr>
          <a:xfrm>
            <a:off x="5286380" y="3000372"/>
            <a:ext cx="3500462" cy="646331"/>
          </a:xfrm>
          <a:prstGeom prst="rect">
            <a:avLst/>
          </a:prstGeom>
          <a:noFill/>
        </p:spPr>
        <p:txBody>
          <a:bodyPr wrap="square" rtlCol="0">
            <a:spAutoFit/>
          </a:bodyPr>
          <a:lstStyle/>
          <a:p>
            <a:pPr algn="ctr"/>
            <a:r>
              <a:rPr lang="tr-TR" b="1" dirty="0" smtClean="0">
                <a:solidFill>
                  <a:srgbClr val="002060"/>
                </a:solidFill>
                <a:latin typeface="Tahoma" pitchFamily="34" charset="0"/>
                <a:cs typeface="Tahoma" pitchFamily="34" charset="0"/>
              </a:rPr>
              <a:t>KOBİLERDE ENERJİ VERİMLİLİĞİ PROJESİ</a:t>
            </a:r>
            <a:endParaRPr lang="tr-TR" b="1" dirty="0">
              <a:solidFill>
                <a:srgbClr val="002060"/>
              </a:solidFill>
              <a:latin typeface="Tahoma" pitchFamily="34" charset="0"/>
              <a:cs typeface="Tahoma" pitchFamily="34" charset="0"/>
            </a:endParaRPr>
          </a:p>
        </p:txBody>
      </p:sp>
      <p:pic>
        <p:nvPicPr>
          <p:cNvPr id="54275" name="Picture 3" descr="C:\Documents and Settings\PINARR\Desktop\llp.png"/>
          <p:cNvPicPr>
            <a:picLocks noChangeAspect="1" noChangeArrowheads="1"/>
          </p:cNvPicPr>
          <p:nvPr/>
        </p:nvPicPr>
        <p:blipFill>
          <a:blip r:embed="rId10" cstate="print"/>
          <a:srcRect/>
          <a:stretch>
            <a:fillRect/>
          </a:stretch>
        </p:blipFill>
        <p:spPr bwMode="auto">
          <a:xfrm>
            <a:off x="5572132" y="4857760"/>
            <a:ext cx="2880387" cy="857256"/>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INARR\Desktop\ENERJİ\YEÇTK\KÜME\LOGOLAR\ostim full kurumsal.png"/>
          <p:cNvPicPr>
            <a:picLocks noChangeAspect="1" noChangeArrowheads="1"/>
          </p:cNvPicPr>
          <p:nvPr/>
        </p:nvPicPr>
        <p:blipFill>
          <a:blip r:embed="rId2" cstate="print"/>
          <a:srcRect/>
          <a:stretch>
            <a:fillRect/>
          </a:stretch>
        </p:blipFill>
        <p:spPr bwMode="auto">
          <a:xfrm>
            <a:off x="285720" y="214290"/>
            <a:ext cx="1715405" cy="572398"/>
          </a:xfrm>
          <a:prstGeom prst="rect">
            <a:avLst/>
          </a:prstGeom>
          <a:ln>
            <a:noFill/>
          </a:ln>
          <a:effectLst>
            <a:outerShdw blurRad="292100" dist="139700" dir="2700000" algn="tl" rotWithShape="0">
              <a:srgbClr val="333333">
                <a:alpha val="65000"/>
              </a:srgbClr>
            </a:outerShdw>
          </a:effectLst>
        </p:spPr>
      </p:pic>
      <p:pic>
        <p:nvPicPr>
          <p:cNvPr id="5" name="Picture 1" descr="C:\Users\Umit Guclu\Desktop\teknokent yeni.jpg"/>
          <p:cNvPicPr>
            <a:picLocks noChangeAspect="1" noChangeArrowheads="1"/>
          </p:cNvPicPr>
          <p:nvPr/>
        </p:nvPicPr>
        <p:blipFill>
          <a:blip r:embed="rId3" cstate="print"/>
          <a:srcRect b="9426"/>
          <a:stretch>
            <a:fillRect/>
          </a:stretch>
        </p:blipFill>
        <p:spPr bwMode="auto">
          <a:xfrm>
            <a:off x="3929058" y="2111036"/>
            <a:ext cx="4966611" cy="4246922"/>
          </a:xfrm>
          <a:prstGeom prst="rect">
            <a:avLst/>
          </a:prstGeom>
          <a:noFill/>
        </p:spPr>
      </p:pic>
      <p:pic>
        <p:nvPicPr>
          <p:cNvPr id="6" name="Picture 2" descr="D:\Projeler\OSTIM-sun\sunum_imaj\logolar_sunum\teknokent.png"/>
          <p:cNvPicPr>
            <a:picLocks noChangeAspect="1" noChangeArrowheads="1"/>
          </p:cNvPicPr>
          <p:nvPr/>
        </p:nvPicPr>
        <p:blipFill>
          <a:blip r:embed="rId4" cstate="print"/>
          <a:srcRect t="24272" b="27183"/>
          <a:stretch>
            <a:fillRect/>
          </a:stretch>
        </p:blipFill>
        <p:spPr bwMode="auto">
          <a:xfrm>
            <a:off x="6643702" y="1643050"/>
            <a:ext cx="2241252" cy="660308"/>
          </a:xfrm>
          <a:prstGeom prst="rect">
            <a:avLst/>
          </a:prstGeom>
          <a:noFill/>
        </p:spPr>
      </p:pic>
      <p:pic>
        <p:nvPicPr>
          <p:cNvPr id="9" name="Picture 2" descr="D:\Projeler\OSTIM-sun\sunum_imaj\logolar_sunum\odagem.png"/>
          <p:cNvPicPr>
            <a:picLocks noChangeAspect="1" noChangeArrowheads="1"/>
          </p:cNvPicPr>
          <p:nvPr/>
        </p:nvPicPr>
        <p:blipFill>
          <a:blip r:embed="rId5" cstate="print"/>
          <a:srcRect/>
          <a:stretch>
            <a:fillRect/>
          </a:stretch>
        </p:blipFill>
        <p:spPr bwMode="auto">
          <a:xfrm>
            <a:off x="500034" y="2571744"/>
            <a:ext cx="2500632" cy="2000264"/>
          </a:xfrm>
          <a:prstGeom prst="rect">
            <a:avLst/>
          </a:prstGeom>
          <a:noFill/>
        </p:spPr>
      </p:pic>
      <p:sp>
        <p:nvSpPr>
          <p:cNvPr id="10" name="9 Metin kutusu"/>
          <p:cNvSpPr txBox="1"/>
          <p:nvPr/>
        </p:nvSpPr>
        <p:spPr>
          <a:xfrm>
            <a:off x="0" y="1500174"/>
            <a:ext cx="5929354" cy="461665"/>
          </a:xfrm>
          <a:prstGeom prst="rect">
            <a:avLst/>
          </a:prstGeom>
          <a:noFill/>
        </p:spPr>
        <p:txBody>
          <a:bodyPr wrap="square" rtlCol="0">
            <a:spAutoFit/>
          </a:bodyPr>
          <a:lstStyle/>
          <a:p>
            <a:r>
              <a:rPr lang="tr-TR" sz="2400" b="1" dirty="0" smtClean="0">
                <a:solidFill>
                  <a:srgbClr val="FF0000"/>
                </a:solidFill>
                <a:latin typeface="Tahoma" pitchFamily="34" charset="0"/>
                <a:cs typeface="Tahoma" pitchFamily="34" charset="0"/>
              </a:rPr>
              <a:t>2.ORTADOĞU TEKNİK ÜNİVERSİTESİ</a:t>
            </a:r>
            <a:endParaRPr lang="tr-TR" sz="2400" b="1" dirty="0">
              <a:solidFill>
                <a:srgbClr val="FF0000"/>
              </a:solidFill>
              <a:latin typeface="Tahoma" pitchFamily="34" charset="0"/>
              <a:cs typeface="Tahoma" pitchFamily="34" charset="0"/>
            </a:endParaRPr>
          </a:p>
        </p:txBody>
      </p:sp>
      <p:pic>
        <p:nvPicPr>
          <p:cNvPr id="11" name="Picture 5" descr="C:\Documents and Settings\PINARR\Desktop\gvfgsdf.jpg"/>
          <p:cNvPicPr>
            <a:picLocks noChangeAspect="1" noChangeArrowheads="1"/>
          </p:cNvPicPr>
          <p:nvPr/>
        </p:nvPicPr>
        <p:blipFill>
          <a:blip r:embed="rId6" cstate="print"/>
          <a:srcRect/>
          <a:stretch>
            <a:fillRect/>
          </a:stretch>
        </p:blipFill>
        <p:spPr bwMode="auto">
          <a:xfrm>
            <a:off x="5643570" y="285728"/>
            <a:ext cx="3193877" cy="1143008"/>
          </a:xfrm>
          <a:prstGeom prst="rect">
            <a:avLst/>
          </a:prstGeom>
          <a:noFill/>
          <a:ln>
            <a:noFill/>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TotalTime>
  <Words>1130</Words>
  <Application>Microsoft Office PowerPoint</Application>
  <PresentationFormat>Ekran Gösterisi (4:3)</PresentationFormat>
  <Paragraphs>324</Paragraphs>
  <Slides>32</Slides>
  <Notes>6</Notes>
  <HiddenSlides>1</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OFFSET BAŞARI ÖRNEĞİ: TUSAŞ</vt:lpstr>
      <vt:lpstr>OFFSET BAŞARI ÖRNEĞİ: TEI</vt:lpstr>
      <vt:lpstr>OFFSET BAŞARI ÖRNEĞİ: ALP HAVACILIK</vt:lpstr>
      <vt:lpstr>OFFSET BAŞARI ÖRNEĞİ: FNSS</vt:lpstr>
      <vt:lpstr>OFFSET BAŞARI ÖRNEĞİ: YONCA - ONUK</vt:lpstr>
      <vt:lpstr>Slayt 24</vt:lpstr>
      <vt:lpstr>KAMU HARCAMALARINDA ÜLKE ÖRNEĞİ: İSRAİL</vt:lpstr>
      <vt:lpstr>KAMU HARCAMALARINDA ÜLKE ÖRNEĞİ: MACARİSTAN</vt:lpstr>
      <vt:lpstr>KAMU HARCAMALARINDA ÜLKE ÖRNEĞİ: MALEZYA</vt:lpstr>
      <vt:lpstr>KAMU HARCAMALARINDA ÜLKE ÖRNEĞİ: BİRLEŞİK ARAP EMİRLİKLERİ</vt:lpstr>
      <vt:lpstr>TÜRKİYE’DE YÜKSEK TEKNOLOJİLİ ALANLARDA KAMU HARCAMALARI </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ENERJİ EKİPMANLARINDA YERLİ ÜRETİM</dc:title>
  <dc:creator>Yasemen-AYDOGDU</dc:creator>
  <cp:lastModifiedBy>User</cp:lastModifiedBy>
  <cp:revision>173</cp:revision>
  <dcterms:modified xsi:type="dcterms:W3CDTF">2010-10-30T13:42:23Z</dcterms:modified>
</cp:coreProperties>
</file>