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31" r:id="rId2"/>
    <p:sldId id="320" r:id="rId3"/>
    <p:sldId id="337" r:id="rId4"/>
    <p:sldId id="287" r:id="rId5"/>
    <p:sldId id="322" r:id="rId6"/>
    <p:sldId id="259" r:id="rId7"/>
    <p:sldId id="306" r:id="rId8"/>
    <p:sldId id="308" r:id="rId9"/>
    <p:sldId id="291" r:id="rId10"/>
    <p:sldId id="264" r:id="rId11"/>
    <p:sldId id="316" r:id="rId12"/>
    <p:sldId id="315" r:id="rId13"/>
    <p:sldId id="307" r:id="rId14"/>
    <p:sldId id="327" r:id="rId15"/>
    <p:sldId id="323" r:id="rId16"/>
    <p:sldId id="265" r:id="rId17"/>
    <p:sldId id="313" r:id="rId18"/>
    <p:sldId id="329" r:id="rId19"/>
    <p:sldId id="314" r:id="rId20"/>
    <p:sldId id="330" r:id="rId21"/>
    <p:sldId id="273" r:id="rId22"/>
    <p:sldId id="328" r:id="rId23"/>
    <p:sldId id="267" r:id="rId24"/>
    <p:sldId id="269" r:id="rId25"/>
    <p:sldId id="325" r:id="rId26"/>
    <p:sldId id="326" r:id="rId27"/>
    <p:sldId id="338" r:id="rId28"/>
    <p:sldId id="339" r:id="rId29"/>
    <p:sldId id="310" r:id="rId30"/>
    <p:sldId id="293"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5360" autoAdjust="0"/>
  </p:normalViewPr>
  <p:slideViewPr>
    <p:cSldViewPr>
      <p:cViewPr>
        <p:scale>
          <a:sx n="107" d="100"/>
          <a:sy n="107" d="100"/>
        </p:scale>
        <p:origin x="-9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F231E5-B2CA-4DCC-A1F0-B93FEF7C94E5}" type="datetimeFigureOut">
              <a:rPr lang="tr-TR" smtClean="0"/>
              <a:t>21.08.2013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8CE842-15F9-434C-92A8-8A231F05B256}" type="slidenum">
              <a:rPr lang="tr-TR" smtClean="0"/>
              <a:t>‹#›</a:t>
            </a:fld>
            <a:endParaRPr lang="tr-TR"/>
          </a:p>
        </p:txBody>
      </p:sp>
    </p:spTree>
    <p:extLst>
      <p:ext uri="{BB962C8B-B14F-4D97-AF65-F5344CB8AC3E}">
        <p14:creationId xmlns:p14="http://schemas.microsoft.com/office/powerpoint/2010/main" val="2786167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B72780B-754B-4B34-BD0B-F24FF283A93B}" type="slidenum">
              <a:rPr lang="tr-TR" smtClean="0"/>
              <a:pPr/>
              <a:t>2</a:t>
            </a:fld>
            <a:endParaRPr lang="tr-TR"/>
          </a:p>
        </p:txBody>
      </p:sp>
    </p:spTree>
    <p:extLst>
      <p:ext uri="{BB962C8B-B14F-4D97-AF65-F5344CB8AC3E}">
        <p14:creationId xmlns:p14="http://schemas.microsoft.com/office/powerpoint/2010/main" val="3510327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B72780B-754B-4B34-BD0B-F24FF283A93B}" type="slidenum">
              <a:rPr lang="tr-TR" smtClean="0"/>
              <a:pPr/>
              <a:t>15</a:t>
            </a:fld>
            <a:endParaRPr lang="tr-TR"/>
          </a:p>
        </p:txBody>
      </p:sp>
    </p:spTree>
    <p:extLst>
      <p:ext uri="{BB962C8B-B14F-4D97-AF65-F5344CB8AC3E}">
        <p14:creationId xmlns:p14="http://schemas.microsoft.com/office/powerpoint/2010/main" val="3510327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a:p>
            <a:endParaRPr lang="en-US" dirty="0" smtClean="0"/>
          </a:p>
          <a:p>
            <a:endParaRPr lang="tr-TR" dirty="0"/>
          </a:p>
        </p:txBody>
      </p:sp>
      <p:sp>
        <p:nvSpPr>
          <p:cNvPr id="4" name="Slayt Numarası Yer Tutucusu 3"/>
          <p:cNvSpPr>
            <a:spLocks noGrp="1"/>
          </p:cNvSpPr>
          <p:nvPr>
            <p:ph type="sldNum" sz="quarter" idx="10"/>
          </p:nvPr>
        </p:nvSpPr>
        <p:spPr/>
        <p:txBody>
          <a:bodyPr/>
          <a:lstStyle/>
          <a:p>
            <a:fld id="{3B72780B-754B-4B34-BD0B-F24FF283A93B}" type="slidenum">
              <a:rPr lang="tr-TR" smtClean="0"/>
              <a:pPr/>
              <a:t>16</a:t>
            </a:fld>
            <a:endParaRPr lang="tr-TR"/>
          </a:p>
        </p:txBody>
      </p:sp>
    </p:spTree>
    <p:extLst>
      <p:ext uri="{BB962C8B-B14F-4D97-AF65-F5344CB8AC3E}">
        <p14:creationId xmlns:p14="http://schemas.microsoft.com/office/powerpoint/2010/main" val="329598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B72780B-754B-4B34-BD0B-F24FF283A93B}" type="slidenum">
              <a:rPr lang="tr-TR" smtClean="0"/>
              <a:pPr/>
              <a:t>17</a:t>
            </a:fld>
            <a:endParaRPr lang="tr-TR"/>
          </a:p>
        </p:txBody>
      </p:sp>
    </p:spTree>
    <p:extLst>
      <p:ext uri="{BB962C8B-B14F-4D97-AF65-F5344CB8AC3E}">
        <p14:creationId xmlns:p14="http://schemas.microsoft.com/office/powerpoint/2010/main" val="3510327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B72780B-754B-4B34-BD0B-F24FF283A93B}" type="slidenum">
              <a:rPr lang="tr-TR" smtClean="0"/>
              <a:pPr/>
              <a:t>18</a:t>
            </a:fld>
            <a:endParaRPr lang="tr-TR"/>
          </a:p>
        </p:txBody>
      </p:sp>
    </p:spTree>
    <p:extLst>
      <p:ext uri="{BB962C8B-B14F-4D97-AF65-F5344CB8AC3E}">
        <p14:creationId xmlns:p14="http://schemas.microsoft.com/office/powerpoint/2010/main" val="3510327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B72780B-754B-4B34-BD0B-F24FF283A93B}" type="slidenum">
              <a:rPr lang="tr-TR" smtClean="0"/>
              <a:pPr/>
              <a:t>19</a:t>
            </a:fld>
            <a:endParaRPr lang="tr-TR"/>
          </a:p>
        </p:txBody>
      </p:sp>
    </p:spTree>
    <p:extLst>
      <p:ext uri="{BB962C8B-B14F-4D97-AF65-F5344CB8AC3E}">
        <p14:creationId xmlns:p14="http://schemas.microsoft.com/office/powerpoint/2010/main" val="3510327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B72780B-754B-4B34-BD0B-F24FF283A93B}" type="slidenum">
              <a:rPr lang="tr-TR" smtClean="0"/>
              <a:pPr/>
              <a:t>20</a:t>
            </a:fld>
            <a:endParaRPr lang="tr-TR"/>
          </a:p>
        </p:txBody>
      </p:sp>
    </p:spTree>
    <p:extLst>
      <p:ext uri="{BB962C8B-B14F-4D97-AF65-F5344CB8AC3E}">
        <p14:creationId xmlns:p14="http://schemas.microsoft.com/office/powerpoint/2010/main" val="3510327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E4C2921-0C18-4893-A9F0-70C11AF7A05D}" type="slidenum">
              <a:rPr lang="tr-TR" smtClean="0"/>
              <a:pPr/>
              <a:t>21</a:t>
            </a:fld>
            <a:endParaRPr lang="tr-TR"/>
          </a:p>
        </p:txBody>
      </p:sp>
    </p:spTree>
    <p:extLst>
      <p:ext uri="{BB962C8B-B14F-4D97-AF65-F5344CB8AC3E}">
        <p14:creationId xmlns:p14="http://schemas.microsoft.com/office/powerpoint/2010/main" val="1900958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B72780B-754B-4B34-BD0B-F24FF283A93B}" type="slidenum">
              <a:rPr lang="tr-TR" smtClean="0"/>
              <a:pPr/>
              <a:t>22</a:t>
            </a:fld>
            <a:endParaRPr lang="tr-TR"/>
          </a:p>
        </p:txBody>
      </p:sp>
    </p:spTree>
    <p:extLst>
      <p:ext uri="{BB962C8B-B14F-4D97-AF65-F5344CB8AC3E}">
        <p14:creationId xmlns:p14="http://schemas.microsoft.com/office/powerpoint/2010/main" val="3510327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B72780B-754B-4B34-BD0B-F24FF283A93B}" type="slidenum">
              <a:rPr lang="tr-TR" smtClean="0"/>
              <a:pPr/>
              <a:t>23</a:t>
            </a:fld>
            <a:endParaRPr lang="tr-TR"/>
          </a:p>
        </p:txBody>
      </p:sp>
    </p:spTree>
    <p:extLst>
      <p:ext uri="{BB962C8B-B14F-4D97-AF65-F5344CB8AC3E}">
        <p14:creationId xmlns:p14="http://schemas.microsoft.com/office/powerpoint/2010/main" val="845010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B72780B-754B-4B34-BD0B-F24FF283A93B}" type="slidenum">
              <a:rPr lang="tr-TR" smtClean="0"/>
              <a:pPr/>
              <a:t>24</a:t>
            </a:fld>
            <a:endParaRPr lang="tr-TR"/>
          </a:p>
        </p:txBody>
      </p:sp>
    </p:spTree>
    <p:extLst>
      <p:ext uri="{BB962C8B-B14F-4D97-AF65-F5344CB8AC3E}">
        <p14:creationId xmlns:p14="http://schemas.microsoft.com/office/powerpoint/2010/main" val="1824782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Elektronik fatura  1960 </a:t>
            </a:r>
            <a:r>
              <a:rPr lang="tr-TR" dirty="0" err="1" smtClean="0"/>
              <a:t>lı</a:t>
            </a:r>
            <a:r>
              <a:rPr lang="tr-TR" dirty="0" smtClean="0"/>
              <a:t> yılların başında demiryolu sektöründe ilk defa verinin bir noktadan tanımlanmış diğer bir noktaya şifrelenerek transferine imkan veren EDI ile kullanılmaya başlanmıştır. EDI ile tanımlanmış noktalar arasında verinin şifrelenerek gönderimi yapıldığı için kaynağı ve değişmezliği sağlanabilmiştir. Ancak EDI ile sadece sistemler birbirleri ile konuşabilir durumdadır.1960 </a:t>
            </a:r>
            <a:r>
              <a:rPr lang="tr-TR" dirty="0" err="1" smtClean="0"/>
              <a:t>larda</a:t>
            </a:r>
            <a:r>
              <a:rPr lang="tr-TR" dirty="0" smtClean="0"/>
              <a:t> yaşanan gelişimin kaynağı büyük işletmelerin ticari akışlarını bir sistematiğe bağlama ihtiyacından  ve karmaşıklaşan iş süreçlerini standart sistemler üzerinden kullanmak istemeleridir.  Perakendecilik sektörü EDI kullanımını takip etmiştir. EDI standart bir forma ulaşması ise 1970 li yıllara uzanır. Kendi bünyelerine EDI kullanan büyük tedarikçiler iş ortaklarını bu sistemler aracılığı ile bilgi ve belge değişimi konusunda zorlamışlar kendileri ile ticari ilişkisi olan tarafları e-fatura sürecine dahil etmişlerdir. </a:t>
            </a:r>
          </a:p>
          <a:p>
            <a:endParaRPr lang="tr-TR" dirty="0" smtClean="0"/>
          </a:p>
          <a:p>
            <a:endParaRPr lang="tr-TR" dirty="0" smtClean="0"/>
          </a:p>
          <a:p>
            <a:r>
              <a:rPr lang="tr-TR" dirty="0" smtClean="0"/>
              <a:t>E-faturanın dünya ülkelerinde kullanmaya başlanması da büyük şirketlerin farklı coğrafi bölgelerde kendi işletim sistemlerini kurarak çalışması olarak gösterilebilir. </a:t>
            </a:r>
          </a:p>
          <a:p>
            <a:r>
              <a:rPr lang="tr-TR" dirty="0" smtClean="0"/>
              <a:t>Veri değişiminde semantik veri modellerinin gelişimi ancak 1990’lı yılların başlarında gerçekleşmiştir. EDI </a:t>
            </a:r>
            <a:r>
              <a:rPr lang="tr-TR" dirty="0" err="1" smtClean="0"/>
              <a:t>ın</a:t>
            </a:r>
            <a:r>
              <a:rPr lang="tr-TR" dirty="0" smtClean="0"/>
              <a:t> sektörlerin ihtiyaçlarına göre  belirlenen yüksek maliyetli ve sermaye/ emek yoğun doğası nedeniyle neredeyse 2000 li yıllara kadar sadece büyük işletmelerin kullanabildiği bir sistem olmasına neden olmuş ve e-fatura değişim konusunda gelişim ancak açık kaynak standartların gelişimi ile mümkün olmuştur. Semantik veri modelleri hem sistemlerin </a:t>
            </a:r>
            <a:r>
              <a:rPr lang="tr-TR" dirty="0" err="1" smtClean="0"/>
              <a:t>hemde</a:t>
            </a:r>
            <a:r>
              <a:rPr lang="tr-TR" dirty="0" smtClean="0"/>
              <a:t> kendisine bilgi  ve belge gönderilenlerin anlamlandırabildiği ( alıcısı tarafından okunabilen modeller) verilerdir.</a:t>
            </a:r>
          </a:p>
          <a:p>
            <a:r>
              <a:rPr lang="tr-TR" dirty="0" smtClean="0"/>
              <a:t>Dünyada bilgi iletişim teknolojilerinde yaşanan dönüşümler ve internet ağlarının gelişimi ile elektronik fatura değişimi yönünde önemli gelişmeler </a:t>
            </a:r>
            <a:r>
              <a:rPr lang="tr-TR" dirty="0" err="1" smtClean="0"/>
              <a:t>kaydedilmiştir.Ancak</a:t>
            </a:r>
            <a:r>
              <a:rPr lang="tr-TR" dirty="0" smtClean="0"/>
              <a:t> 2000’li yıllarda açık kaynak standartların gelişimi  mümkün olmuştur.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1999 yılında Avrupa birliği direktifinde elektronik verilerin kaynağının doğruluğunun içeriğinin değişmezliğinin sağlanabileceğine dair ikinci bir yöntem olarak elektronik imzanın kullanabileceği karara bağlanmıştır. Bu tarihten sonra elektronik fatura çalışmalarında elektronik imza çalışmaları hız kazanmıştır.</a:t>
            </a:r>
          </a:p>
          <a:p>
            <a:endParaRPr lang="tr-TR" dirty="0"/>
          </a:p>
        </p:txBody>
      </p:sp>
      <p:sp>
        <p:nvSpPr>
          <p:cNvPr id="4" name="Slayt Numarası Yer Tutucusu 3"/>
          <p:cNvSpPr>
            <a:spLocks noGrp="1"/>
          </p:cNvSpPr>
          <p:nvPr>
            <p:ph type="sldNum" sz="quarter" idx="10"/>
          </p:nvPr>
        </p:nvSpPr>
        <p:spPr/>
        <p:txBody>
          <a:bodyPr/>
          <a:lstStyle/>
          <a:p>
            <a:fld id="{53B23729-2A39-4DF0-93F3-28D0AECFA361}" type="slidenum">
              <a:rPr lang="tr-TR" smtClean="0"/>
              <a:pPr/>
              <a:t>3</a:t>
            </a:fld>
            <a:endParaRPr lang="tr-TR"/>
          </a:p>
        </p:txBody>
      </p:sp>
    </p:spTree>
    <p:extLst>
      <p:ext uri="{BB962C8B-B14F-4D97-AF65-F5344CB8AC3E}">
        <p14:creationId xmlns:p14="http://schemas.microsoft.com/office/powerpoint/2010/main" val="4127082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B72780B-754B-4B34-BD0B-F24FF283A93B}" type="slidenum">
              <a:rPr lang="tr-TR" smtClean="0"/>
              <a:pPr/>
              <a:t>25</a:t>
            </a:fld>
            <a:endParaRPr lang="tr-TR"/>
          </a:p>
        </p:txBody>
      </p:sp>
    </p:spTree>
    <p:extLst>
      <p:ext uri="{BB962C8B-B14F-4D97-AF65-F5344CB8AC3E}">
        <p14:creationId xmlns:p14="http://schemas.microsoft.com/office/powerpoint/2010/main" val="3510327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B72780B-754B-4B34-BD0B-F24FF283A93B}" type="slidenum">
              <a:rPr lang="tr-TR" smtClean="0">
                <a:solidFill>
                  <a:prstClr val="black"/>
                </a:solidFill>
              </a:rPr>
              <a:pPr/>
              <a:t>26</a:t>
            </a:fld>
            <a:endParaRPr lang="tr-TR">
              <a:solidFill>
                <a:prstClr val="black"/>
              </a:solidFill>
            </a:endParaRPr>
          </a:p>
        </p:txBody>
      </p:sp>
    </p:spTree>
    <p:extLst>
      <p:ext uri="{BB962C8B-B14F-4D97-AF65-F5344CB8AC3E}">
        <p14:creationId xmlns:p14="http://schemas.microsoft.com/office/powerpoint/2010/main" val="1824782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Rot="1" noChangeAspect="1" noChangeArrowheads="1" noTextEdit="1"/>
          </p:cNvSpPr>
          <p:nvPr>
            <p:ph type="sldImg"/>
          </p:nvPr>
        </p:nvSpPr>
        <p:spPr>
          <a:ln/>
        </p:spPr>
      </p:sp>
      <p:sp>
        <p:nvSpPr>
          <p:cNvPr id="905219" name="Rectangle 3"/>
          <p:cNvSpPr>
            <a:spLocks noGrp="1" noChangeArrowheads="1"/>
          </p:cNvSpPr>
          <p:nvPr>
            <p:ph type="body" idx="1"/>
          </p:nvPr>
        </p:nvSpPr>
        <p:spPr/>
        <p:txBody>
          <a:bodyPr/>
          <a:lstStyle/>
          <a:p>
            <a:endParaRPr lang="de-DE" noProof="1"/>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xfrm>
            <a:off x="914183" y="4343913"/>
            <a:ext cx="5029635" cy="41143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63492" name="Slide Number Placeholder 3"/>
          <p:cNvSpPr txBox="1">
            <a:spLocks noGrp="1"/>
          </p:cNvSpPr>
          <p:nvPr/>
        </p:nvSpPr>
        <p:spPr bwMode="auto">
          <a:xfrm>
            <a:off x="3886908" y="8686362"/>
            <a:ext cx="2971092" cy="4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000" b="1">
                <a:solidFill>
                  <a:srgbClr val="CC3300"/>
                </a:solidFill>
                <a:latin typeface="Tahoma" pitchFamily="34" charset="0"/>
              </a:defRPr>
            </a:lvl1pPr>
            <a:lvl2pPr marL="742950" indent="-285750" eaLnBrk="0" hangingPunct="0">
              <a:defRPr sz="1000" b="1">
                <a:solidFill>
                  <a:srgbClr val="CC3300"/>
                </a:solidFill>
                <a:latin typeface="Tahoma" pitchFamily="34" charset="0"/>
              </a:defRPr>
            </a:lvl2pPr>
            <a:lvl3pPr marL="1143000" indent="-228600" eaLnBrk="0" hangingPunct="0">
              <a:defRPr sz="1000" b="1">
                <a:solidFill>
                  <a:srgbClr val="CC3300"/>
                </a:solidFill>
                <a:latin typeface="Tahoma" pitchFamily="34" charset="0"/>
              </a:defRPr>
            </a:lvl3pPr>
            <a:lvl4pPr marL="1600200" indent="-228600" eaLnBrk="0" hangingPunct="0">
              <a:defRPr sz="1000" b="1">
                <a:solidFill>
                  <a:srgbClr val="CC3300"/>
                </a:solidFill>
                <a:latin typeface="Tahoma" pitchFamily="34" charset="0"/>
              </a:defRPr>
            </a:lvl4pPr>
            <a:lvl5pPr marL="2057400" indent="-228600" eaLnBrk="0" hangingPunct="0">
              <a:defRPr sz="1000" b="1">
                <a:solidFill>
                  <a:srgbClr val="CC3300"/>
                </a:solidFill>
                <a:latin typeface="Tahoma" pitchFamily="34" charset="0"/>
              </a:defRPr>
            </a:lvl5pPr>
            <a:lvl6pPr marL="2514600" indent="-228600" algn="ctr" eaLnBrk="0" fontAlgn="base" hangingPunct="0">
              <a:spcBef>
                <a:spcPct val="0"/>
              </a:spcBef>
              <a:spcAft>
                <a:spcPct val="0"/>
              </a:spcAft>
              <a:defRPr sz="1000" b="1">
                <a:solidFill>
                  <a:srgbClr val="CC3300"/>
                </a:solidFill>
                <a:latin typeface="Tahoma" pitchFamily="34" charset="0"/>
              </a:defRPr>
            </a:lvl6pPr>
            <a:lvl7pPr marL="2971800" indent="-228600" algn="ctr" eaLnBrk="0" fontAlgn="base" hangingPunct="0">
              <a:spcBef>
                <a:spcPct val="0"/>
              </a:spcBef>
              <a:spcAft>
                <a:spcPct val="0"/>
              </a:spcAft>
              <a:defRPr sz="1000" b="1">
                <a:solidFill>
                  <a:srgbClr val="CC3300"/>
                </a:solidFill>
                <a:latin typeface="Tahoma" pitchFamily="34" charset="0"/>
              </a:defRPr>
            </a:lvl7pPr>
            <a:lvl8pPr marL="3429000" indent="-228600" algn="ctr" eaLnBrk="0" fontAlgn="base" hangingPunct="0">
              <a:spcBef>
                <a:spcPct val="0"/>
              </a:spcBef>
              <a:spcAft>
                <a:spcPct val="0"/>
              </a:spcAft>
              <a:defRPr sz="1000" b="1">
                <a:solidFill>
                  <a:srgbClr val="CC3300"/>
                </a:solidFill>
                <a:latin typeface="Tahoma" pitchFamily="34" charset="0"/>
              </a:defRPr>
            </a:lvl8pPr>
            <a:lvl9pPr marL="3886200" indent="-228600" algn="ctr" eaLnBrk="0" fontAlgn="base" hangingPunct="0">
              <a:spcBef>
                <a:spcPct val="0"/>
              </a:spcBef>
              <a:spcAft>
                <a:spcPct val="0"/>
              </a:spcAft>
              <a:defRPr sz="1000" b="1">
                <a:solidFill>
                  <a:srgbClr val="CC3300"/>
                </a:solidFill>
                <a:latin typeface="Tahoma" pitchFamily="34" charset="0"/>
              </a:defRPr>
            </a:lvl9pPr>
          </a:lstStyle>
          <a:p>
            <a:pPr algn="r" eaLnBrk="1" hangingPunct="1"/>
            <a:fld id="{85725A45-6A04-4D21-81CD-9E3AB764CCD2}" type="slidenum">
              <a:rPr lang="en-GB" sz="1200" b="0">
                <a:solidFill>
                  <a:schemeClr val="tx1"/>
                </a:solidFill>
                <a:latin typeface="Times New Roman" pitchFamily="18" charset="0"/>
              </a:rPr>
              <a:pPr algn="r" eaLnBrk="1" hangingPunct="1"/>
              <a:t>29</a:t>
            </a:fld>
            <a:endParaRPr lang="en-GB" sz="1200" b="0">
              <a:solidFill>
                <a:schemeClr val="tx1"/>
              </a:solidFill>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88CE842-15F9-434C-92A8-8A231F05B256}" type="slidenum">
              <a:rPr lang="tr-TR" smtClean="0"/>
              <a:t>30</a:t>
            </a:fld>
            <a:endParaRPr lang="tr-TR"/>
          </a:p>
        </p:txBody>
      </p:sp>
    </p:spTree>
    <p:extLst>
      <p:ext uri="{BB962C8B-B14F-4D97-AF65-F5344CB8AC3E}">
        <p14:creationId xmlns:p14="http://schemas.microsoft.com/office/powerpoint/2010/main" val="4073108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B72780B-754B-4B34-BD0B-F24FF283A93B}" type="slidenum">
              <a:rPr lang="tr-TR" smtClean="0"/>
              <a:pPr/>
              <a:t>5</a:t>
            </a:fld>
            <a:endParaRPr lang="tr-TR"/>
          </a:p>
        </p:txBody>
      </p:sp>
    </p:spTree>
    <p:extLst>
      <p:ext uri="{BB962C8B-B14F-4D97-AF65-F5344CB8AC3E}">
        <p14:creationId xmlns:p14="http://schemas.microsoft.com/office/powerpoint/2010/main" val="3510327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B72780B-754B-4B34-BD0B-F24FF283A93B}" type="slidenum">
              <a:rPr lang="tr-TR" smtClean="0"/>
              <a:pPr/>
              <a:t>6</a:t>
            </a:fld>
            <a:endParaRPr lang="tr-TR"/>
          </a:p>
        </p:txBody>
      </p:sp>
    </p:spTree>
    <p:extLst>
      <p:ext uri="{BB962C8B-B14F-4D97-AF65-F5344CB8AC3E}">
        <p14:creationId xmlns:p14="http://schemas.microsoft.com/office/powerpoint/2010/main" val="3510327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B72780B-754B-4B34-BD0B-F24FF283A93B}" type="slidenum">
              <a:rPr lang="tr-TR" smtClean="0"/>
              <a:pPr/>
              <a:t>7</a:t>
            </a:fld>
            <a:endParaRPr lang="tr-TR"/>
          </a:p>
        </p:txBody>
      </p:sp>
    </p:spTree>
    <p:extLst>
      <p:ext uri="{BB962C8B-B14F-4D97-AF65-F5344CB8AC3E}">
        <p14:creationId xmlns:p14="http://schemas.microsoft.com/office/powerpoint/2010/main" val="1824782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B72780B-754B-4B34-BD0B-F24FF283A93B}" type="slidenum">
              <a:rPr lang="tr-TR" smtClean="0"/>
              <a:pPr/>
              <a:t>8</a:t>
            </a:fld>
            <a:endParaRPr lang="tr-TR"/>
          </a:p>
        </p:txBody>
      </p:sp>
    </p:spTree>
    <p:extLst>
      <p:ext uri="{BB962C8B-B14F-4D97-AF65-F5344CB8AC3E}">
        <p14:creationId xmlns:p14="http://schemas.microsoft.com/office/powerpoint/2010/main" val="1824782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4942518-1F47-443C-A91B-E38BBC46A802}" type="slidenum">
              <a:rPr lang="de-DE" sz="1200"/>
              <a:pPr algn="r"/>
              <a:t>9</a:t>
            </a:fld>
            <a:endParaRPr lang="de-DE" sz="1200" dirty="0"/>
          </a:p>
        </p:txBody>
      </p:sp>
      <p:sp>
        <p:nvSpPr>
          <p:cNvPr id="45059"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F949B3A-FC95-4493-9376-C45C3467CD8C}" type="slidenum">
              <a:rPr lang="en-GB" sz="1300"/>
              <a:pPr algn="r" defTabSz="947738"/>
              <a:t>9</a:t>
            </a:fld>
            <a:endParaRPr lang="en-GB" sz="1300" dirty="0"/>
          </a:p>
        </p:txBody>
      </p:sp>
      <p:sp>
        <p:nvSpPr>
          <p:cNvPr id="45060" name="Rectangle 2"/>
          <p:cNvSpPr>
            <a:spLocks noGrp="1" noRot="1" noChangeAspect="1" noChangeArrowheads="1" noTextEdit="1"/>
          </p:cNvSpPr>
          <p:nvPr>
            <p:ph type="sldImg"/>
          </p:nvPr>
        </p:nvSpPr>
        <p:spPr>
          <a:xfrm>
            <a:off x="1143000" y="685800"/>
            <a:ext cx="4573588" cy="3430588"/>
          </a:xfrm>
          <a:ln/>
        </p:spPr>
      </p:sp>
      <p:sp>
        <p:nvSpPr>
          <p:cNvPr id="45061"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B72780B-754B-4B34-BD0B-F24FF283A93B}" type="slidenum">
              <a:rPr lang="tr-TR" smtClean="0"/>
              <a:pPr/>
              <a:t>13</a:t>
            </a:fld>
            <a:endParaRPr lang="tr-TR"/>
          </a:p>
        </p:txBody>
      </p:sp>
    </p:spTree>
    <p:extLst>
      <p:ext uri="{BB962C8B-B14F-4D97-AF65-F5344CB8AC3E}">
        <p14:creationId xmlns:p14="http://schemas.microsoft.com/office/powerpoint/2010/main" val="3510327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B72780B-754B-4B34-BD0B-F24FF283A93B}" type="slidenum">
              <a:rPr lang="tr-TR" smtClean="0"/>
              <a:pPr/>
              <a:t>14</a:t>
            </a:fld>
            <a:endParaRPr lang="tr-TR"/>
          </a:p>
        </p:txBody>
      </p:sp>
    </p:spTree>
    <p:extLst>
      <p:ext uri="{BB962C8B-B14F-4D97-AF65-F5344CB8AC3E}">
        <p14:creationId xmlns:p14="http://schemas.microsoft.com/office/powerpoint/2010/main" val="3510327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BDC5A6C-B317-463D-83C7-251F85C656FE}" type="datetimeFigureOut">
              <a:rPr lang="tr-TR" smtClean="0"/>
              <a:t>21.08.2013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F8E9D2C-FF2C-4E3D-B749-7B8118E24CDC}" type="slidenum">
              <a:rPr lang="tr-TR" smtClean="0"/>
              <a:t>‹#›</a:t>
            </a:fld>
            <a:endParaRPr lang="tr-TR"/>
          </a:p>
        </p:txBody>
      </p:sp>
    </p:spTree>
    <p:extLst>
      <p:ext uri="{BB962C8B-B14F-4D97-AF65-F5344CB8AC3E}">
        <p14:creationId xmlns:p14="http://schemas.microsoft.com/office/powerpoint/2010/main" val="3705420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BDC5A6C-B317-463D-83C7-251F85C656FE}" type="datetimeFigureOut">
              <a:rPr lang="tr-TR" smtClean="0"/>
              <a:t>21.08.2013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F8E9D2C-FF2C-4E3D-B749-7B8118E24CDC}" type="slidenum">
              <a:rPr lang="tr-TR" smtClean="0"/>
              <a:t>‹#›</a:t>
            </a:fld>
            <a:endParaRPr lang="tr-TR"/>
          </a:p>
        </p:txBody>
      </p:sp>
    </p:spTree>
    <p:extLst>
      <p:ext uri="{BB962C8B-B14F-4D97-AF65-F5344CB8AC3E}">
        <p14:creationId xmlns:p14="http://schemas.microsoft.com/office/powerpoint/2010/main" val="222521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BDC5A6C-B317-463D-83C7-251F85C656FE}" type="datetimeFigureOut">
              <a:rPr lang="tr-TR" smtClean="0"/>
              <a:t>21.08.2013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F8E9D2C-FF2C-4E3D-B749-7B8118E24CDC}" type="slidenum">
              <a:rPr lang="tr-TR" smtClean="0"/>
              <a:t>‹#›</a:t>
            </a:fld>
            <a:endParaRPr lang="tr-TR"/>
          </a:p>
        </p:txBody>
      </p:sp>
    </p:spTree>
    <p:extLst>
      <p:ext uri="{BB962C8B-B14F-4D97-AF65-F5344CB8AC3E}">
        <p14:creationId xmlns:p14="http://schemas.microsoft.com/office/powerpoint/2010/main" val="2467115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 charteo.com / Design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625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535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23850" y="238539"/>
            <a:ext cx="8497092" cy="616455"/>
          </a:xfrm>
        </p:spPr>
        <p:txBody>
          <a:bodyPr anchor="ctr" anchorCtr="0">
            <a:noAutofit/>
          </a:bodyPr>
          <a:lstStyle>
            <a:lvl1pPr>
              <a:lnSpc>
                <a:spcPct val="100000"/>
              </a:lnSpc>
              <a:defRPr/>
            </a:lvl1pPr>
          </a:lstStyle>
          <a:p>
            <a:r>
              <a:rPr lang="tr-TR" smtClean="0"/>
              <a:t>Asıl başlık stili için tıklatın</a:t>
            </a:r>
            <a:endParaRPr lang="de-DE" dirty="0"/>
          </a:p>
        </p:txBody>
      </p:sp>
      <p:sp>
        <p:nvSpPr>
          <p:cNvPr id="9" name="Textplatzhalter 7"/>
          <p:cNvSpPr>
            <a:spLocks noGrp="1"/>
          </p:cNvSpPr>
          <p:nvPr>
            <p:ph type="body" sz="quarter" idx="13"/>
          </p:nvPr>
        </p:nvSpPr>
        <p:spPr bwMode="gray">
          <a:xfrm>
            <a:off x="323850" y="854994"/>
            <a:ext cx="8496300" cy="336244"/>
          </a:xfrm>
        </p:spPr>
        <p:txBody>
          <a:bodyPr lIns="0" tIns="0" rIns="0" bIns="0" anchor="t" anchorCtr="0">
            <a:noAutofit/>
          </a:bodyPr>
          <a:lstStyle>
            <a:lvl1pPr marL="0" indent="0">
              <a:buNone/>
              <a:defRPr sz="2000"/>
            </a:lvl1pPr>
          </a:lstStyle>
          <a:p>
            <a:pPr lvl="0"/>
            <a:r>
              <a:rPr lang="tr-TR" smtClean="0"/>
              <a:t>Asıl metin stillerini düzenlemek için tıklatın</a:t>
            </a:r>
          </a:p>
        </p:txBody>
      </p:sp>
    </p:spTree>
    <p:extLst>
      <p:ext uri="{BB962C8B-B14F-4D97-AF65-F5344CB8AC3E}">
        <p14:creationId xmlns:p14="http://schemas.microsoft.com/office/powerpoint/2010/main" val="317114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BDC5A6C-B317-463D-83C7-251F85C656FE}" type="datetimeFigureOut">
              <a:rPr lang="tr-TR" smtClean="0"/>
              <a:t>21.08.2013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F8E9D2C-FF2C-4E3D-B749-7B8118E24CDC}" type="slidenum">
              <a:rPr lang="tr-TR" smtClean="0"/>
              <a:t>‹#›</a:t>
            </a:fld>
            <a:endParaRPr lang="tr-TR"/>
          </a:p>
        </p:txBody>
      </p:sp>
    </p:spTree>
    <p:extLst>
      <p:ext uri="{BB962C8B-B14F-4D97-AF65-F5344CB8AC3E}">
        <p14:creationId xmlns:p14="http://schemas.microsoft.com/office/powerpoint/2010/main" val="261575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BDC5A6C-B317-463D-83C7-251F85C656FE}" type="datetimeFigureOut">
              <a:rPr lang="tr-TR" smtClean="0"/>
              <a:t>21.08.2013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F8E9D2C-FF2C-4E3D-B749-7B8118E24CDC}" type="slidenum">
              <a:rPr lang="tr-TR" smtClean="0"/>
              <a:t>‹#›</a:t>
            </a:fld>
            <a:endParaRPr lang="tr-TR"/>
          </a:p>
        </p:txBody>
      </p:sp>
    </p:spTree>
    <p:extLst>
      <p:ext uri="{BB962C8B-B14F-4D97-AF65-F5344CB8AC3E}">
        <p14:creationId xmlns:p14="http://schemas.microsoft.com/office/powerpoint/2010/main" val="353241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BDC5A6C-B317-463D-83C7-251F85C656FE}" type="datetimeFigureOut">
              <a:rPr lang="tr-TR" smtClean="0"/>
              <a:t>21.08.2013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F8E9D2C-FF2C-4E3D-B749-7B8118E24CDC}" type="slidenum">
              <a:rPr lang="tr-TR" smtClean="0"/>
              <a:t>‹#›</a:t>
            </a:fld>
            <a:endParaRPr lang="tr-TR"/>
          </a:p>
        </p:txBody>
      </p:sp>
    </p:spTree>
    <p:extLst>
      <p:ext uri="{BB962C8B-B14F-4D97-AF65-F5344CB8AC3E}">
        <p14:creationId xmlns:p14="http://schemas.microsoft.com/office/powerpoint/2010/main" val="165326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BDC5A6C-B317-463D-83C7-251F85C656FE}" type="datetimeFigureOut">
              <a:rPr lang="tr-TR" smtClean="0"/>
              <a:t>21.08.2013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F8E9D2C-FF2C-4E3D-B749-7B8118E24CDC}" type="slidenum">
              <a:rPr lang="tr-TR" smtClean="0"/>
              <a:t>‹#›</a:t>
            </a:fld>
            <a:endParaRPr lang="tr-TR"/>
          </a:p>
        </p:txBody>
      </p:sp>
    </p:spTree>
    <p:extLst>
      <p:ext uri="{BB962C8B-B14F-4D97-AF65-F5344CB8AC3E}">
        <p14:creationId xmlns:p14="http://schemas.microsoft.com/office/powerpoint/2010/main" val="358068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BDC5A6C-B317-463D-83C7-251F85C656FE}" type="datetimeFigureOut">
              <a:rPr lang="tr-TR" smtClean="0"/>
              <a:t>21.08.2013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F8E9D2C-FF2C-4E3D-B749-7B8118E24CDC}" type="slidenum">
              <a:rPr lang="tr-TR" smtClean="0"/>
              <a:t>‹#›</a:t>
            </a:fld>
            <a:endParaRPr lang="tr-TR"/>
          </a:p>
        </p:txBody>
      </p:sp>
    </p:spTree>
    <p:extLst>
      <p:ext uri="{BB962C8B-B14F-4D97-AF65-F5344CB8AC3E}">
        <p14:creationId xmlns:p14="http://schemas.microsoft.com/office/powerpoint/2010/main" val="124665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BDC5A6C-B317-463D-83C7-251F85C656FE}" type="datetimeFigureOut">
              <a:rPr lang="tr-TR" smtClean="0"/>
              <a:t>21.08.2013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F8E9D2C-FF2C-4E3D-B749-7B8118E24CDC}" type="slidenum">
              <a:rPr lang="tr-TR" smtClean="0"/>
              <a:t>‹#›</a:t>
            </a:fld>
            <a:endParaRPr lang="tr-TR"/>
          </a:p>
        </p:txBody>
      </p:sp>
    </p:spTree>
    <p:extLst>
      <p:ext uri="{BB962C8B-B14F-4D97-AF65-F5344CB8AC3E}">
        <p14:creationId xmlns:p14="http://schemas.microsoft.com/office/powerpoint/2010/main" val="3731719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BDC5A6C-B317-463D-83C7-251F85C656FE}" type="datetimeFigureOut">
              <a:rPr lang="tr-TR" smtClean="0"/>
              <a:t>21.08.2013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F8E9D2C-FF2C-4E3D-B749-7B8118E24CDC}" type="slidenum">
              <a:rPr lang="tr-TR" smtClean="0"/>
              <a:t>‹#›</a:t>
            </a:fld>
            <a:endParaRPr lang="tr-TR"/>
          </a:p>
        </p:txBody>
      </p:sp>
    </p:spTree>
    <p:extLst>
      <p:ext uri="{BB962C8B-B14F-4D97-AF65-F5344CB8AC3E}">
        <p14:creationId xmlns:p14="http://schemas.microsoft.com/office/powerpoint/2010/main" val="11975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BDC5A6C-B317-463D-83C7-251F85C656FE}" type="datetimeFigureOut">
              <a:rPr lang="tr-TR" smtClean="0"/>
              <a:t>21.08.2013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F8E9D2C-FF2C-4E3D-B749-7B8118E24CDC}" type="slidenum">
              <a:rPr lang="tr-TR" smtClean="0"/>
              <a:t>‹#›</a:t>
            </a:fld>
            <a:endParaRPr lang="tr-TR"/>
          </a:p>
        </p:txBody>
      </p:sp>
    </p:spTree>
    <p:extLst>
      <p:ext uri="{BB962C8B-B14F-4D97-AF65-F5344CB8AC3E}">
        <p14:creationId xmlns:p14="http://schemas.microsoft.com/office/powerpoint/2010/main" val="1236495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C5A6C-B317-463D-83C7-251F85C656FE}" type="datetimeFigureOut">
              <a:rPr lang="tr-TR" smtClean="0"/>
              <a:t>21.08.2013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E9D2C-FF2C-4E3D-B749-7B8118E24CDC}" type="slidenum">
              <a:rPr lang="tr-TR" smtClean="0"/>
              <a:t>‹#›</a:t>
            </a:fld>
            <a:endParaRPr lang="tr-TR"/>
          </a:p>
        </p:txBody>
      </p:sp>
    </p:spTree>
    <p:extLst>
      <p:ext uri="{BB962C8B-B14F-4D97-AF65-F5344CB8AC3E}">
        <p14:creationId xmlns:p14="http://schemas.microsoft.com/office/powerpoint/2010/main" val="2883146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jpeg"/><Relationship Id="rId7"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efatura.gov.t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49.emf"/><Relationship Id="rId7" Type="http://schemas.openxmlformats.org/officeDocument/2006/relationships/image" Target="../media/image53.e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2.emf"/><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emf"/><Relationship Id="rId9"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rc 38"/>
          <p:cNvSpPr/>
          <p:nvPr/>
        </p:nvSpPr>
        <p:spPr>
          <a:xfrm>
            <a:off x="-9156700" y="3009900"/>
            <a:ext cx="18300700" cy="7715250"/>
          </a:xfrm>
          <a:prstGeom prst="arc">
            <a:avLst>
              <a:gd name="adj1" fmla="val 16197650"/>
              <a:gd name="adj2" fmla="val 7945"/>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Arc 39"/>
          <p:cNvSpPr/>
          <p:nvPr/>
        </p:nvSpPr>
        <p:spPr>
          <a:xfrm>
            <a:off x="-5448300" y="3187700"/>
            <a:ext cx="10896600" cy="7340600"/>
          </a:xfrm>
          <a:prstGeom prst="arc">
            <a:avLst>
              <a:gd name="adj1" fmla="val 16201078"/>
              <a:gd name="adj2" fmla="val 7125"/>
            </a:avLst>
          </a:prstGeom>
          <a:solidFill>
            <a:schemeClr val="bg1"/>
          </a:solidFill>
          <a:ln w="85725" cap="flat" cmpd="sng" algn="ctr">
            <a:no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b-NO">
              <a:ea typeface="ＭＳ Ｐゴシック" pitchFamily="-109" charset="-128"/>
            </a:endParaRPr>
          </a:p>
        </p:txBody>
      </p:sp>
      <p:sp>
        <p:nvSpPr>
          <p:cNvPr id="6" name="TextBox 14"/>
          <p:cNvSpPr txBox="1"/>
          <p:nvPr/>
        </p:nvSpPr>
        <p:spPr>
          <a:xfrm>
            <a:off x="4499992" y="1061763"/>
            <a:ext cx="4320480" cy="1569660"/>
          </a:xfrm>
          <a:prstGeom prst="rect">
            <a:avLst/>
          </a:prstGeom>
          <a:noFill/>
        </p:spPr>
        <p:txBody>
          <a:bodyPr wrap="square" rtlCol="0">
            <a:spAutoFit/>
          </a:bodyPr>
          <a:lstStyle/>
          <a:p>
            <a:pPr lvl="0">
              <a:spcBef>
                <a:spcPct val="0"/>
              </a:spcBef>
              <a:defRPr/>
            </a:pPr>
            <a:r>
              <a:rPr lang="tr-TR" sz="5400" b="1" dirty="0" smtClean="0">
                <a:solidFill>
                  <a:schemeClr val="tx2"/>
                </a:solidFill>
                <a:latin typeface="Lucida Handwriting" pitchFamily="66" charset="0"/>
              </a:rPr>
              <a:t>e</a:t>
            </a:r>
            <a:r>
              <a:rPr lang="tr-TR" sz="5400" b="1" dirty="0" smtClean="0">
                <a:solidFill>
                  <a:schemeClr val="tx2"/>
                </a:solidFill>
              </a:rPr>
              <a:t> </a:t>
            </a:r>
            <a:r>
              <a:rPr lang="tr-TR" sz="6000" b="1" dirty="0" smtClean="0">
                <a:solidFill>
                  <a:schemeClr val="tx2"/>
                </a:solidFill>
              </a:rPr>
              <a:t>-</a:t>
            </a:r>
            <a:r>
              <a:rPr lang="tr-TR" sz="9600" b="1" dirty="0" smtClean="0">
                <a:solidFill>
                  <a:schemeClr val="tx2"/>
                </a:solidFill>
                <a:latin typeface="BrowalliaUPC" pitchFamily="34" charset="-34"/>
                <a:cs typeface="BrowalliaUPC" pitchFamily="34" charset="-34"/>
              </a:rPr>
              <a:t>fatura</a:t>
            </a:r>
            <a:endParaRPr lang="tr-TR" sz="9600" b="1" dirty="0">
              <a:solidFill>
                <a:schemeClr val="tx2"/>
              </a:solidFill>
              <a:latin typeface="BrowalliaUPC" pitchFamily="34" charset="-34"/>
              <a:cs typeface="BrowalliaUPC" pitchFamily="34" charset="-34"/>
            </a:endParaRP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875" y="980728"/>
            <a:ext cx="3747690" cy="28803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177722818"/>
      </p:ext>
    </p:extLst>
  </p:cSld>
  <p:clrMapOvr>
    <a:masterClrMapping/>
  </p:clrMapOvr>
  <p:transition advClick="0"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ppt_x</p:attrName>
                                        </p:attrNameLst>
                                      </p:cBhvr>
                                      <p:tavLst>
                                        <p:tav tm="0">
                                          <p:val>
                                            <p:strVal val="#ppt_x-#ppt_w*1.125000"/>
                                          </p:val>
                                        </p:tav>
                                        <p:tav tm="100000">
                                          <p:val>
                                            <p:strVal val="#ppt_x"/>
                                          </p:val>
                                        </p:tav>
                                      </p:tavLst>
                                    </p:anim>
                                    <p:animEffect transition="in" filter="wipe(righ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
          <p:cNvGrpSpPr>
            <a:grpSpLocks/>
          </p:cNvGrpSpPr>
          <p:nvPr/>
        </p:nvGrpSpPr>
        <p:grpSpPr bwMode="auto">
          <a:xfrm>
            <a:off x="0" y="0"/>
            <a:ext cx="9144000" cy="6308725"/>
            <a:chOff x="0" y="0"/>
            <a:chExt cx="5760" cy="3747"/>
          </a:xfrm>
        </p:grpSpPr>
        <p:sp>
          <p:nvSpPr>
            <p:cNvPr id="6"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7"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8"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9" name="Rectangle 328"/>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sp>
        <p:nvSpPr>
          <p:cNvPr id="2" name="Başlık 1"/>
          <p:cNvSpPr>
            <a:spLocks noGrp="1"/>
          </p:cNvSpPr>
          <p:nvPr>
            <p:ph type="title"/>
          </p:nvPr>
        </p:nvSpPr>
        <p:spPr>
          <a:xfrm>
            <a:off x="457200" y="237188"/>
            <a:ext cx="8229600" cy="1143000"/>
          </a:xfrm>
        </p:spPr>
        <p:txBody>
          <a:bodyPr>
            <a:normAutofit/>
          </a:bodyPr>
          <a:lstStyle/>
          <a:p>
            <a:r>
              <a:rPr lang="tr-TR" sz="2800" b="1" kern="0" dirty="0" smtClean="0">
                <a:solidFill>
                  <a:schemeClr val="bg1"/>
                </a:solidFill>
                <a:latin typeface="+mn-lt"/>
                <a:ea typeface="+mn-ea"/>
                <a:cs typeface="+mn-cs"/>
              </a:rPr>
              <a:t>MESAJLAŞMA PLATFORMU</a:t>
            </a:r>
            <a:endParaRPr lang="tr-TR" sz="2800" b="1" kern="0" dirty="0">
              <a:solidFill>
                <a:schemeClr val="bg1"/>
              </a:solidFill>
              <a:latin typeface="+mn-lt"/>
              <a:ea typeface="+mn-ea"/>
              <a:cs typeface="+mn-cs"/>
            </a:endParaRPr>
          </a:p>
        </p:txBody>
      </p:sp>
      <p:sp>
        <p:nvSpPr>
          <p:cNvPr id="3" name="Freihandform 25"/>
          <p:cNvSpPr/>
          <p:nvPr/>
        </p:nvSpPr>
        <p:spPr>
          <a:xfrm>
            <a:off x="-180255" y="2493017"/>
            <a:ext cx="1173160" cy="2478793"/>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Dikdörtgen 9"/>
          <p:cNvSpPr/>
          <p:nvPr/>
        </p:nvSpPr>
        <p:spPr>
          <a:xfrm>
            <a:off x="1547664" y="1700808"/>
            <a:ext cx="6444208" cy="4912114"/>
          </a:xfrm>
          <a:prstGeom prst="rect">
            <a:avLst/>
          </a:prstGeom>
        </p:spPr>
        <p:txBody>
          <a:bodyPr wrap="square">
            <a:spAutoFit/>
          </a:bodyPr>
          <a:lstStyle/>
          <a:p>
            <a:pPr marL="285750" indent="-285750">
              <a:spcBef>
                <a:spcPct val="20000"/>
              </a:spcBef>
              <a:buFont typeface="Arial" pitchFamily="34" charset="0"/>
              <a:buChar char="•"/>
              <a:defRPr/>
            </a:pPr>
            <a:endParaRPr lang="tr-TR" b="1" kern="0" dirty="0" smtClean="0">
              <a:solidFill>
                <a:schemeClr val="bg1"/>
              </a:solidFill>
            </a:endParaRPr>
          </a:p>
          <a:p>
            <a:pPr marL="285750" indent="-285750">
              <a:spcBef>
                <a:spcPct val="20000"/>
              </a:spcBef>
              <a:buFont typeface="Arial" pitchFamily="34" charset="0"/>
              <a:buChar char="•"/>
              <a:defRPr/>
            </a:pPr>
            <a:r>
              <a:rPr lang="tr-TR" b="1" kern="0" dirty="0" smtClean="0">
                <a:solidFill>
                  <a:schemeClr val="bg1"/>
                </a:solidFill>
              </a:rPr>
              <a:t>Faturanın ve fatura mesajlarının içinde dolaştığı kapalı ve güvenli ağ yapısını ifade eder. </a:t>
            </a:r>
          </a:p>
          <a:p>
            <a:pPr marL="285750" indent="-285750">
              <a:spcBef>
                <a:spcPct val="20000"/>
              </a:spcBef>
              <a:buFont typeface="Arial" pitchFamily="34" charset="0"/>
              <a:buChar char="•"/>
              <a:defRPr/>
            </a:pPr>
            <a:endParaRPr lang="tr-TR" b="1" kern="0" dirty="0">
              <a:solidFill>
                <a:schemeClr val="bg1"/>
              </a:solidFill>
            </a:endParaRPr>
          </a:p>
          <a:p>
            <a:pPr marL="285750" indent="-285750">
              <a:spcBef>
                <a:spcPct val="20000"/>
              </a:spcBef>
              <a:buFont typeface="Arial" pitchFamily="34" charset="0"/>
              <a:buChar char="•"/>
              <a:defRPr/>
            </a:pPr>
            <a:r>
              <a:rPr lang="tr-TR" b="1" kern="0" dirty="0" smtClean="0">
                <a:solidFill>
                  <a:schemeClr val="bg1"/>
                </a:solidFill>
              </a:rPr>
              <a:t>GİB tarafından yönetilir.</a:t>
            </a:r>
            <a:endParaRPr lang="tr-TR" b="1" kern="0" dirty="0">
              <a:solidFill>
                <a:schemeClr val="bg1"/>
              </a:solidFill>
            </a:endParaRPr>
          </a:p>
          <a:p>
            <a:pPr marL="342900" indent="-342900">
              <a:spcBef>
                <a:spcPct val="20000"/>
              </a:spcBef>
              <a:buFont typeface="Arial" pitchFamily="34" charset="0"/>
              <a:buChar char="•"/>
              <a:defRPr/>
            </a:pPr>
            <a:endParaRPr lang="tr-TR" b="1" kern="0" dirty="0" smtClean="0">
              <a:solidFill>
                <a:schemeClr val="bg1"/>
              </a:solidFill>
            </a:endParaRPr>
          </a:p>
          <a:p>
            <a:pPr marL="342900" indent="-342900">
              <a:spcBef>
                <a:spcPct val="20000"/>
              </a:spcBef>
              <a:buFont typeface="Arial" pitchFamily="34" charset="0"/>
              <a:buChar char="•"/>
              <a:defRPr/>
            </a:pPr>
            <a:r>
              <a:rPr lang="tr-TR" b="1" kern="0" dirty="0" smtClean="0"/>
              <a:t>Fatura ve fatura mesajları vergi kimlik numarası veya vatandaşlık numarası anahtarı ile alıcıya iletilir.</a:t>
            </a:r>
          </a:p>
          <a:p>
            <a:pPr marL="342900" indent="-342900">
              <a:spcBef>
                <a:spcPct val="20000"/>
              </a:spcBef>
              <a:buFont typeface="Arial" pitchFamily="34" charset="0"/>
              <a:buChar char="•"/>
              <a:defRPr/>
            </a:pPr>
            <a:endParaRPr lang="tr-TR" b="1" kern="0" dirty="0" smtClean="0"/>
          </a:p>
          <a:p>
            <a:pPr marL="342900" indent="-342900">
              <a:spcBef>
                <a:spcPct val="20000"/>
              </a:spcBef>
              <a:buFont typeface="Arial" pitchFamily="34" charset="0"/>
              <a:buChar char="•"/>
              <a:defRPr/>
            </a:pPr>
            <a:r>
              <a:rPr lang="tr-TR" b="1" kern="0" dirty="0" smtClean="0"/>
              <a:t>Adres yönetimi GİB tarafından yapılır.</a:t>
            </a:r>
          </a:p>
          <a:p>
            <a:pPr marL="342900" indent="-342900">
              <a:spcBef>
                <a:spcPct val="20000"/>
              </a:spcBef>
              <a:buFont typeface="Arial" pitchFamily="34" charset="0"/>
              <a:buChar char="•"/>
              <a:defRPr/>
            </a:pPr>
            <a:endParaRPr lang="tr-TR" b="1" kern="0" dirty="0" smtClean="0"/>
          </a:p>
          <a:p>
            <a:pPr marL="342900" indent="-342900">
              <a:spcBef>
                <a:spcPct val="20000"/>
              </a:spcBef>
              <a:buFont typeface="Arial" pitchFamily="34" charset="0"/>
              <a:buChar char="•"/>
              <a:defRPr/>
            </a:pPr>
            <a:r>
              <a:rPr lang="tr-TR" b="1" kern="0" dirty="0" smtClean="0"/>
              <a:t> Kullanıcılar Başkanlık tarafından tanımlanır.</a:t>
            </a:r>
          </a:p>
          <a:p>
            <a:pPr marL="342900" indent="-342900">
              <a:spcBef>
                <a:spcPct val="20000"/>
              </a:spcBef>
              <a:buFont typeface="Arial" pitchFamily="34" charset="0"/>
              <a:buChar char="•"/>
              <a:defRPr/>
            </a:pPr>
            <a:endParaRPr lang="tr-TR" b="1" kern="0" dirty="0"/>
          </a:p>
          <a:p>
            <a:pPr marL="342900" indent="-342900">
              <a:spcBef>
                <a:spcPct val="20000"/>
              </a:spcBef>
              <a:buFont typeface="Arial" pitchFamily="34" charset="0"/>
              <a:buChar char="•"/>
              <a:defRPr/>
            </a:pPr>
            <a:r>
              <a:rPr lang="tr-TR" b="1" kern="0" dirty="0" smtClean="0"/>
              <a:t>Merkez(Başkanlık) ile bağlantı web servis ile sağlanır.</a:t>
            </a:r>
            <a:endParaRPr lang="tr-TR" b="1" kern="0" dirty="0"/>
          </a:p>
          <a:p>
            <a:pPr marL="342900" indent="-342900">
              <a:spcBef>
                <a:spcPct val="20000"/>
              </a:spcBef>
              <a:buFont typeface="Arial" pitchFamily="34" charset="0"/>
              <a:buChar char="•"/>
              <a:defRPr/>
            </a:pPr>
            <a:endParaRPr lang="tr-TR" b="1" kern="0" dirty="0">
              <a:solidFill>
                <a:schemeClr val="bg1"/>
              </a:solidFill>
            </a:endParaRPr>
          </a:p>
        </p:txBody>
      </p:sp>
      <p:pic>
        <p:nvPicPr>
          <p:cNvPr id="11" name="Picture 2" descr="http://www.medyaurfa.net/wp-content/uploads/2012/07/gelir-idaresi-ba%C5%9Fkanl%C4%B1%C4%9F%C4%B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171990"/>
            <a:ext cx="1440160" cy="88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272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
          <p:cNvGrpSpPr>
            <a:grpSpLocks/>
          </p:cNvGrpSpPr>
          <p:nvPr/>
        </p:nvGrpSpPr>
        <p:grpSpPr bwMode="auto">
          <a:xfrm>
            <a:off x="0" y="0"/>
            <a:ext cx="9144000" cy="6308725"/>
            <a:chOff x="0" y="0"/>
            <a:chExt cx="5760" cy="3747"/>
          </a:xfrm>
        </p:grpSpPr>
        <p:sp>
          <p:nvSpPr>
            <p:cNvPr id="6"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7"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8"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9" name="Rectangle 328"/>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sp>
        <p:nvSpPr>
          <p:cNvPr id="2" name="Başlık 1"/>
          <p:cNvSpPr>
            <a:spLocks noGrp="1"/>
          </p:cNvSpPr>
          <p:nvPr>
            <p:ph type="title"/>
          </p:nvPr>
        </p:nvSpPr>
        <p:spPr>
          <a:xfrm>
            <a:off x="457200" y="237188"/>
            <a:ext cx="8229600" cy="1143000"/>
          </a:xfrm>
        </p:spPr>
        <p:txBody>
          <a:bodyPr>
            <a:normAutofit/>
          </a:bodyPr>
          <a:lstStyle/>
          <a:p>
            <a:r>
              <a:rPr lang="tr-TR" sz="2800" b="1" kern="0" dirty="0" smtClean="0">
                <a:solidFill>
                  <a:schemeClr val="bg1"/>
                </a:solidFill>
                <a:latin typeface="+mn-lt"/>
                <a:ea typeface="+mn-ea"/>
                <a:cs typeface="+mn-cs"/>
              </a:rPr>
              <a:t>E-FATURANIN </a:t>
            </a:r>
            <a:r>
              <a:rPr lang="tr-TR" sz="2800" b="1" kern="0" dirty="0">
                <a:solidFill>
                  <a:schemeClr val="bg1"/>
                </a:solidFill>
                <a:latin typeface="+mn-lt"/>
                <a:ea typeface="+mn-ea"/>
                <a:cs typeface="+mn-cs"/>
              </a:rPr>
              <a:t>GÜVENLİĞİ</a:t>
            </a:r>
          </a:p>
        </p:txBody>
      </p:sp>
      <p:sp>
        <p:nvSpPr>
          <p:cNvPr id="3" name="Freihandform 25"/>
          <p:cNvSpPr/>
          <p:nvPr/>
        </p:nvSpPr>
        <p:spPr>
          <a:xfrm>
            <a:off x="-180255" y="2493017"/>
            <a:ext cx="1173160" cy="2478793"/>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Dikdörtgen 9"/>
          <p:cNvSpPr/>
          <p:nvPr/>
        </p:nvSpPr>
        <p:spPr>
          <a:xfrm>
            <a:off x="3995936" y="1525655"/>
            <a:ext cx="4572000" cy="3471720"/>
          </a:xfrm>
          <a:prstGeom prst="rect">
            <a:avLst/>
          </a:prstGeom>
        </p:spPr>
        <p:txBody>
          <a:bodyPr>
            <a:spAutoFit/>
          </a:bodyPr>
          <a:lstStyle/>
          <a:p>
            <a:pPr marL="285750" indent="-285750">
              <a:spcBef>
                <a:spcPct val="20000"/>
              </a:spcBef>
              <a:buFont typeface="Arial" pitchFamily="34" charset="0"/>
              <a:buChar char="•"/>
              <a:defRPr/>
            </a:pPr>
            <a:endParaRPr lang="tr-TR" b="1" kern="0" dirty="0" smtClean="0">
              <a:solidFill>
                <a:schemeClr val="bg1"/>
              </a:solidFill>
            </a:endParaRPr>
          </a:p>
          <a:p>
            <a:pPr marL="285750" indent="-285750">
              <a:spcBef>
                <a:spcPct val="20000"/>
              </a:spcBef>
              <a:buFont typeface="Arial" pitchFamily="34" charset="0"/>
              <a:buChar char="•"/>
              <a:defRPr/>
            </a:pPr>
            <a:r>
              <a:rPr lang="tr-TR" b="1" kern="0" dirty="0" smtClean="0">
                <a:solidFill>
                  <a:schemeClr val="bg1"/>
                </a:solidFill>
              </a:rPr>
              <a:t>e-Fatura , kapalı, güvenli bir ağ yapısı içerisinde ve uygulamaya kayıtlı kullanıcılar arasında iletilmektedir. </a:t>
            </a:r>
            <a:endParaRPr lang="tr-TR" b="1" kern="0" dirty="0">
              <a:solidFill>
                <a:schemeClr val="bg1"/>
              </a:solidFill>
            </a:endParaRPr>
          </a:p>
          <a:p>
            <a:pPr marL="342900" indent="-342900">
              <a:spcBef>
                <a:spcPct val="20000"/>
              </a:spcBef>
              <a:buFont typeface="Arial" pitchFamily="34" charset="0"/>
              <a:buChar char="•"/>
              <a:defRPr/>
            </a:pPr>
            <a:endParaRPr lang="tr-TR" b="1" kern="0" dirty="0" smtClean="0">
              <a:solidFill>
                <a:schemeClr val="bg1"/>
              </a:solidFill>
            </a:endParaRPr>
          </a:p>
          <a:p>
            <a:pPr marL="342900" indent="-342900">
              <a:spcBef>
                <a:spcPct val="20000"/>
              </a:spcBef>
              <a:buFont typeface="Arial" pitchFamily="34" charset="0"/>
              <a:buChar char="•"/>
              <a:defRPr/>
            </a:pPr>
            <a:endParaRPr lang="tr-TR" b="1" kern="0" dirty="0" smtClean="0">
              <a:solidFill>
                <a:schemeClr val="bg1"/>
              </a:solidFill>
            </a:endParaRPr>
          </a:p>
          <a:p>
            <a:pPr marL="342900" indent="-342900">
              <a:spcBef>
                <a:spcPct val="20000"/>
              </a:spcBef>
              <a:buFont typeface="Arial" pitchFamily="34" charset="0"/>
              <a:buChar char="•"/>
              <a:defRPr/>
            </a:pPr>
            <a:endParaRPr lang="tr-TR" b="1" kern="0" dirty="0">
              <a:solidFill>
                <a:schemeClr val="bg1"/>
              </a:solidFill>
            </a:endParaRPr>
          </a:p>
          <a:p>
            <a:pPr marL="342900" indent="-342900">
              <a:spcBef>
                <a:spcPct val="20000"/>
              </a:spcBef>
              <a:buFont typeface="Arial" pitchFamily="34" charset="0"/>
              <a:buChar char="•"/>
              <a:defRPr/>
            </a:pPr>
            <a:r>
              <a:rPr lang="tr-TR" b="1" kern="0" dirty="0" smtClean="0"/>
              <a:t>Fatura düzenleyenin kimliği ve faturanın değişmezliği  mali mühürle veya nitelikli elektronik sertifika ile sağlanmaktadır.</a:t>
            </a:r>
            <a:endParaRPr lang="tr-TR" b="1" kern="0" dirty="0"/>
          </a:p>
          <a:p>
            <a:pPr marL="342900" indent="-342900">
              <a:spcBef>
                <a:spcPct val="20000"/>
              </a:spcBef>
              <a:buFont typeface="Arial" pitchFamily="34" charset="0"/>
              <a:buChar char="•"/>
              <a:defRPr/>
            </a:pPr>
            <a:endParaRPr lang="tr-TR" b="1" kern="0" dirty="0">
              <a:solidFill>
                <a:schemeClr val="bg1"/>
              </a:solidFill>
            </a:endParaRPr>
          </a:p>
        </p:txBody>
      </p:sp>
      <p:pic>
        <p:nvPicPr>
          <p:cNvPr id="11" name="Picture 2" descr="http://www.medyaurfa.net/wp-content/uploads/2012/07/gelir-idaresi-ba%C5%9Fkanl%C4%B1%C4%9F%C4%B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171990"/>
            <a:ext cx="1440160" cy="8820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325" y="2803329"/>
            <a:ext cx="3435748" cy="2573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5723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
          <p:cNvGrpSpPr>
            <a:grpSpLocks/>
          </p:cNvGrpSpPr>
          <p:nvPr/>
        </p:nvGrpSpPr>
        <p:grpSpPr bwMode="auto">
          <a:xfrm>
            <a:off x="0" y="0"/>
            <a:ext cx="9144000" cy="6308725"/>
            <a:chOff x="0" y="0"/>
            <a:chExt cx="5760" cy="3747"/>
          </a:xfrm>
        </p:grpSpPr>
        <p:sp>
          <p:nvSpPr>
            <p:cNvPr id="6"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7"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8"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9" name="Rectangle 328"/>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sp>
        <p:nvSpPr>
          <p:cNvPr id="2" name="Başlık 1"/>
          <p:cNvSpPr>
            <a:spLocks noGrp="1"/>
          </p:cNvSpPr>
          <p:nvPr>
            <p:ph type="title"/>
          </p:nvPr>
        </p:nvSpPr>
        <p:spPr>
          <a:xfrm>
            <a:off x="457200" y="237188"/>
            <a:ext cx="8229600" cy="1143000"/>
          </a:xfrm>
        </p:spPr>
        <p:txBody>
          <a:bodyPr>
            <a:normAutofit/>
          </a:bodyPr>
          <a:lstStyle/>
          <a:p>
            <a:r>
              <a:rPr lang="tr-TR" sz="2800" b="1" kern="0" dirty="0" smtClean="0">
                <a:solidFill>
                  <a:schemeClr val="bg1"/>
                </a:solidFill>
                <a:latin typeface="+mn-lt"/>
                <a:ea typeface="+mn-ea"/>
                <a:cs typeface="+mn-cs"/>
              </a:rPr>
              <a:t>MALİ MÜHÜR</a:t>
            </a:r>
            <a:endParaRPr lang="tr-TR" sz="2800" b="1" kern="0" dirty="0">
              <a:solidFill>
                <a:schemeClr val="bg1"/>
              </a:solidFill>
              <a:latin typeface="+mn-lt"/>
              <a:ea typeface="+mn-ea"/>
              <a:cs typeface="+mn-cs"/>
            </a:endParaRPr>
          </a:p>
        </p:txBody>
      </p:sp>
      <p:sp>
        <p:nvSpPr>
          <p:cNvPr id="3" name="Freihandform 25"/>
          <p:cNvSpPr/>
          <p:nvPr/>
        </p:nvSpPr>
        <p:spPr>
          <a:xfrm>
            <a:off x="-180255" y="2493017"/>
            <a:ext cx="1173160" cy="2478793"/>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Dikdörtgen 9"/>
          <p:cNvSpPr/>
          <p:nvPr/>
        </p:nvSpPr>
        <p:spPr>
          <a:xfrm>
            <a:off x="3995936" y="1525655"/>
            <a:ext cx="4572000" cy="4413516"/>
          </a:xfrm>
          <a:prstGeom prst="rect">
            <a:avLst/>
          </a:prstGeom>
        </p:spPr>
        <p:txBody>
          <a:bodyPr>
            <a:spAutoFit/>
          </a:bodyPr>
          <a:lstStyle/>
          <a:p>
            <a:pPr marL="285750" indent="-285750">
              <a:spcBef>
                <a:spcPct val="20000"/>
              </a:spcBef>
              <a:buFont typeface="Arial" pitchFamily="34" charset="0"/>
              <a:buChar char="•"/>
              <a:defRPr/>
            </a:pPr>
            <a:endParaRPr lang="tr-TR" b="1" kern="0" dirty="0" smtClean="0">
              <a:solidFill>
                <a:schemeClr val="bg1"/>
              </a:solidFill>
            </a:endParaRPr>
          </a:p>
          <a:p>
            <a:pPr marL="285750" indent="-285750">
              <a:spcBef>
                <a:spcPct val="20000"/>
              </a:spcBef>
              <a:buFont typeface="Arial" pitchFamily="34" charset="0"/>
              <a:buChar char="•"/>
              <a:defRPr/>
            </a:pPr>
            <a:r>
              <a:rPr lang="tr-TR" b="1" kern="0" dirty="0" smtClean="0">
                <a:solidFill>
                  <a:schemeClr val="bg1"/>
                </a:solidFill>
              </a:rPr>
              <a:t>VUK mükerrer 242. maddesinin  Maliye Bakanlığına verdiği yetkiye dayanılarak çıkarılmıştır.</a:t>
            </a:r>
          </a:p>
          <a:p>
            <a:pPr marL="285750" indent="-285750">
              <a:spcBef>
                <a:spcPct val="20000"/>
              </a:spcBef>
              <a:buFont typeface="Arial" pitchFamily="34" charset="0"/>
              <a:buChar char="•"/>
              <a:defRPr/>
            </a:pPr>
            <a:endParaRPr lang="tr-TR" b="1" kern="0" dirty="0" smtClean="0">
              <a:solidFill>
                <a:schemeClr val="bg1"/>
              </a:solidFill>
            </a:endParaRPr>
          </a:p>
          <a:p>
            <a:pPr marL="285750" indent="-285750">
              <a:spcBef>
                <a:spcPct val="20000"/>
              </a:spcBef>
              <a:buFont typeface="Arial" pitchFamily="34" charset="0"/>
              <a:buChar char="•"/>
              <a:defRPr/>
            </a:pPr>
            <a:r>
              <a:rPr lang="tr-TR" b="1" kern="0" dirty="0" smtClean="0"/>
              <a:t>Mükelleflerin uygulama içerisinde tanımlanması amacıyla TÜBİTAK tarafından üretilmektedir.</a:t>
            </a:r>
          </a:p>
          <a:p>
            <a:pPr>
              <a:spcBef>
                <a:spcPct val="20000"/>
              </a:spcBef>
              <a:defRPr/>
            </a:pPr>
            <a:endParaRPr lang="tr-TR" b="1" kern="0" dirty="0">
              <a:solidFill>
                <a:schemeClr val="bg1"/>
              </a:solidFill>
            </a:endParaRPr>
          </a:p>
          <a:p>
            <a:pPr marL="285750" indent="-285750">
              <a:spcBef>
                <a:spcPct val="20000"/>
              </a:spcBef>
              <a:buFont typeface="Arial" pitchFamily="34" charset="0"/>
              <a:buChar char="•"/>
              <a:defRPr/>
            </a:pPr>
            <a:r>
              <a:rPr lang="tr-TR" b="1" kern="0" dirty="0" smtClean="0">
                <a:solidFill>
                  <a:schemeClr val="bg1"/>
                </a:solidFill>
              </a:rPr>
              <a:t> </a:t>
            </a:r>
            <a:r>
              <a:rPr lang="tr-TR" b="1" kern="0" dirty="0"/>
              <a:t>Mali nitelikteki belgelerde yasal geçerliliğe sahiptir.</a:t>
            </a:r>
          </a:p>
          <a:p>
            <a:pPr marL="342900" indent="-342900">
              <a:spcBef>
                <a:spcPct val="20000"/>
              </a:spcBef>
              <a:buFont typeface="Arial" pitchFamily="34" charset="0"/>
              <a:buChar char="•"/>
              <a:defRPr/>
            </a:pPr>
            <a:endParaRPr lang="tr-TR" b="1" kern="0" dirty="0" smtClean="0">
              <a:solidFill>
                <a:schemeClr val="bg1"/>
              </a:solidFill>
            </a:endParaRPr>
          </a:p>
          <a:p>
            <a:pPr marL="342900" indent="-342900">
              <a:spcBef>
                <a:spcPct val="20000"/>
              </a:spcBef>
              <a:buFont typeface="Arial" pitchFamily="34" charset="0"/>
              <a:buChar char="•"/>
              <a:defRPr/>
            </a:pPr>
            <a:r>
              <a:rPr lang="tr-TR" b="1" kern="0" dirty="0" smtClean="0"/>
              <a:t>İşlem sertifikası niteliğindedir.</a:t>
            </a:r>
            <a:endParaRPr lang="tr-TR" b="1" kern="0" dirty="0"/>
          </a:p>
          <a:p>
            <a:pPr marL="342900" indent="-342900">
              <a:spcBef>
                <a:spcPct val="20000"/>
              </a:spcBef>
              <a:buFont typeface="Arial" pitchFamily="34" charset="0"/>
              <a:buChar char="•"/>
              <a:defRPr/>
            </a:pPr>
            <a:endParaRPr lang="tr-TR" b="1" kern="0" dirty="0">
              <a:solidFill>
                <a:schemeClr val="bg1"/>
              </a:solidFill>
            </a:endParaRPr>
          </a:p>
        </p:txBody>
      </p:sp>
      <p:pic>
        <p:nvPicPr>
          <p:cNvPr id="11" name="Picture 2" descr="http://www.medyaurfa.net/wp-content/uploads/2012/07/gelir-idaresi-ba%C5%9Fkanl%C4%B1%C4%9F%C4%B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171990"/>
            <a:ext cx="1440160" cy="8820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5903"/>
            <a:ext cx="45910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051739"/>
            <a:ext cx="2376264" cy="2283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4792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a:grpSpLocks/>
          </p:cNvGrpSpPr>
          <p:nvPr/>
        </p:nvGrpSpPr>
        <p:grpSpPr bwMode="auto">
          <a:xfrm>
            <a:off x="-24976" y="41554"/>
            <a:ext cx="9144000" cy="6308725"/>
            <a:chOff x="0" y="0"/>
            <a:chExt cx="5760" cy="3747"/>
          </a:xfrm>
        </p:grpSpPr>
        <p:sp>
          <p:nvSpPr>
            <p:cNvPr id="4"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6"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7" name="Rectangle 328"/>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sp>
        <p:nvSpPr>
          <p:cNvPr id="2" name="Başlık 1"/>
          <p:cNvSpPr>
            <a:spLocks noGrp="1"/>
          </p:cNvSpPr>
          <p:nvPr>
            <p:ph type="title"/>
          </p:nvPr>
        </p:nvSpPr>
        <p:spPr>
          <a:xfrm>
            <a:off x="457200" y="274638"/>
            <a:ext cx="8229600" cy="634082"/>
          </a:xfrm>
        </p:spPr>
        <p:txBody>
          <a:bodyPr>
            <a:normAutofit fontScale="90000"/>
          </a:bodyPr>
          <a:lstStyle/>
          <a:p>
            <a:r>
              <a:rPr lang="tr-TR" sz="3600" b="1" kern="0" dirty="0" smtClean="0">
                <a:solidFill>
                  <a:schemeClr val="bg1"/>
                </a:solidFill>
                <a:latin typeface="+mn-lt"/>
                <a:ea typeface="+mn-ea"/>
                <a:cs typeface="+mn-cs"/>
              </a:rPr>
              <a:t>STANDARTLAR</a:t>
            </a:r>
            <a:r>
              <a:rPr lang="tr-TR" sz="2800" b="1" kern="0" dirty="0" smtClean="0">
                <a:solidFill>
                  <a:schemeClr val="bg1"/>
                </a:solidFill>
                <a:latin typeface="+mn-lt"/>
                <a:ea typeface="+mn-ea"/>
                <a:cs typeface="+mn-cs"/>
              </a:rPr>
              <a:t/>
            </a:r>
            <a:br>
              <a:rPr lang="tr-TR" sz="2800" b="1" kern="0" dirty="0" smtClean="0">
                <a:solidFill>
                  <a:schemeClr val="bg1"/>
                </a:solidFill>
                <a:latin typeface="+mn-lt"/>
                <a:ea typeface="+mn-ea"/>
                <a:cs typeface="+mn-cs"/>
              </a:rPr>
            </a:br>
            <a:endParaRPr lang="tr-TR" sz="2800" b="1" kern="0" dirty="0">
              <a:solidFill>
                <a:schemeClr val="bg1"/>
              </a:solidFill>
              <a:latin typeface="+mn-lt"/>
              <a:ea typeface="+mn-ea"/>
              <a:cs typeface="+mn-cs"/>
            </a:endParaRPr>
          </a:p>
        </p:txBody>
      </p:sp>
      <p:sp>
        <p:nvSpPr>
          <p:cNvPr id="8" name="Freihandform 25"/>
          <p:cNvSpPr/>
          <p:nvPr/>
        </p:nvSpPr>
        <p:spPr>
          <a:xfrm>
            <a:off x="241070" y="2384746"/>
            <a:ext cx="1173160" cy="2478793"/>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Dikdörtgen 9"/>
          <p:cNvSpPr/>
          <p:nvPr/>
        </p:nvSpPr>
        <p:spPr>
          <a:xfrm>
            <a:off x="4318390" y="1163282"/>
            <a:ext cx="4572000" cy="6555641"/>
          </a:xfrm>
          <a:prstGeom prst="rect">
            <a:avLst/>
          </a:prstGeom>
        </p:spPr>
        <p:txBody>
          <a:bodyPr>
            <a:spAutoFit/>
          </a:bodyPr>
          <a:lstStyle/>
          <a:p>
            <a:pPr marL="342900" indent="-342900">
              <a:buFont typeface="Arial" pitchFamily="34" charset="0"/>
              <a:buChar char="•"/>
            </a:pPr>
            <a:r>
              <a:rPr lang="tr-TR" sz="2000" b="1" dirty="0" smtClean="0">
                <a:solidFill>
                  <a:schemeClr val="bg1"/>
                </a:solidFill>
              </a:rPr>
              <a:t>E-Fatura Standardı:  UBL 2.0 INVOICE</a:t>
            </a:r>
          </a:p>
          <a:p>
            <a:pPr marL="342900" indent="-342900">
              <a:buFont typeface="Arial" pitchFamily="34" charset="0"/>
              <a:buChar char="•"/>
            </a:pPr>
            <a:endParaRPr lang="tr-TR" sz="2000" b="1" dirty="0">
              <a:solidFill>
                <a:schemeClr val="bg1"/>
              </a:solidFill>
            </a:endParaRPr>
          </a:p>
          <a:p>
            <a:pPr marL="342900" indent="-342900">
              <a:buFont typeface="Arial" pitchFamily="34" charset="0"/>
              <a:buChar char="•"/>
            </a:pPr>
            <a:r>
              <a:rPr lang="tr-TR" sz="2000" b="1" dirty="0" smtClean="0">
                <a:solidFill>
                  <a:schemeClr val="bg1"/>
                </a:solidFill>
              </a:rPr>
              <a:t>Zarf Standardı         :  GS1</a:t>
            </a:r>
          </a:p>
          <a:p>
            <a:pPr marL="342900" indent="-342900">
              <a:buFont typeface="Arial" pitchFamily="34" charset="0"/>
              <a:buChar char="•"/>
            </a:pPr>
            <a:endParaRPr lang="tr-TR" sz="2000" b="1" dirty="0" smtClean="0">
              <a:solidFill>
                <a:schemeClr val="bg1"/>
              </a:solidFill>
            </a:endParaRPr>
          </a:p>
          <a:p>
            <a:pPr marL="342900" indent="-342900">
              <a:buFont typeface="Arial" pitchFamily="34" charset="0"/>
              <a:buChar char="•"/>
            </a:pPr>
            <a:endParaRPr lang="tr-TR" sz="2000" b="1" dirty="0" smtClean="0">
              <a:solidFill>
                <a:schemeClr val="bg1"/>
              </a:solidFill>
            </a:endParaRPr>
          </a:p>
          <a:p>
            <a:pPr marL="342900" indent="-342900">
              <a:buFont typeface="Arial" pitchFamily="34" charset="0"/>
              <a:buChar char="•"/>
            </a:pPr>
            <a:r>
              <a:rPr lang="tr-TR" sz="2000" b="1" dirty="0">
                <a:solidFill>
                  <a:schemeClr val="bg1"/>
                </a:solidFill>
              </a:rPr>
              <a:t>ISO 4217 Para Birimi Kodları        </a:t>
            </a:r>
            <a:endParaRPr lang="tr-TR" sz="2000" b="1" dirty="0" smtClean="0">
              <a:solidFill>
                <a:schemeClr val="bg1"/>
              </a:solidFill>
            </a:endParaRPr>
          </a:p>
          <a:p>
            <a:endParaRPr lang="tr-TR" sz="2000" b="1" dirty="0">
              <a:solidFill>
                <a:schemeClr val="bg1"/>
              </a:solidFill>
            </a:endParaRPr>
          </a:p>
          <a:p>
            <a:pPr marL="342900" indent="-342900">
              <a:buFont typeface="Arial" pitchFamily="34" charset="0"/>
              <a:buChar char="•"/>
            </a:pPr>
            <a:r>
              <a:rPr lang="tr-TR" sz="2000" b="1" dirty="0">
                <a:solidFill>
                  <a:schemeClr val="bg1"/>
                </a:solidFill>
              </a:rPr>
              <a:t>ISO 3166-1-alpha-2 Ülke Kodları</a:t>
            </a:r>
          </a:p>
          <a:p>
            <a:pPr marL="342900" indent="-342900">
              <a:buFont typeface="Arial" pitchFamily="34" charset="0"/>
              <a:buChar char="•"/>
            </a:pPr>
            <a:endParaRPr lang="tr-TR" sz="2000" b="1" dirty="0">
              <a:solidFill>
                <a:schemeClr val="bg1"/>
              </a:solidFill>
            </a:endParaRPr>
          </a:p>
          <a:p>
            <a:pPr marL="342900" indent="-342900">
              <a:buFont typeface="Arial" pitchFamily="34" charset="0"/>
              <a:buChar char="•"/>
            </a:pPr>
            <a:r>
              <a:rPr lang="tr-TR" sz="2000" b="1" dirty="0">
                <a:solidFill>
                  <a:schemeClr val="tx1">
                    <a:lumMod val="85000"/>
                    <a:lumOff val="15000"/>
                  </a:schemeClr>
                </a:solidFill>
              </a:rPr>
              <a:t>UN/EDIFACT 3155 Channel </a:t>
            </a:r>
            <a:r>
              <a:rPr lang="tr-TR" sz="2000" b="1" dirty="0" err="1">
                <a:solidFill>
                  <a:schemeClr val="tx1">
                    <a:lumMod val="85000"/>
                    <a:lumOff val="15000"/>
                  </a:schemeClr>
                </a:solidFill>
              </a:rPr>
              <a:t>Code</a:t>
            </a:r>
            <a:r>
              <a:rPr lang="tr-TR" sz="2000" b="1" dirty="0">
                <a:solidFill>
                  <a:schemeClr val="tx1">
                    <a:lumMod val="85000"/>
                    <a:lumOff val="15000"/>
                  </a:schemeClr>
                </a:solidFill>
              </a:rPr>
              <a:t>-</a:t>
            </a:r>
            <a:br>
              <a:rPr lang="tr-TR" sz="2000" b="1" dirty="0">
                <a:solidFill>
                  <a:schemeClr val="tx1">
                    <a:lumMod val="85000"/>
                    <a:lumOff val="15000"/>
                  </a:schemeClr>
                </a:solidFill>
              </a:rPr>
            </a:br>
            <a:r>
              <a:rPr lang="tr-TR" sz="2000" b="1" dirty="0">
                <a:solidFill>
                  <a:schemeClr val="tx1">
                    <a:lumMod val="85000"/>
                    <a:lumOff val="15000"/>
                  </a:schemeClr>
                </a:solidFill>
              </a:rPr>
              <a:t>İletişim Kanalı </a:t>
            </a:r>
            <a:r>
              <a:rPr lang="tr-TR" sz="2000" b="1" dirty="0" smtClean="0">
                <a:solidFill>
                  <a:schemeClr val="tx1">
                    <a:lumMod val="85000"/>
                    <a:lumOff val="15000"/>
                  </a:schemeClr>
                </a:solidFill>
              </a:rPr>
              <a:t>Kodları</a:t>
            </a:r>
          </a:p>
          <a:p>
            <a:pPr marL="342900" indent="-342900">
              <a:buFont typeface="Arial" pitchFamily="34" charset="0"/>
              <a:buChar char="•"/>
            </a:pPr>
            <a:endParaRPr lang="tr-TR" sz="2000" b="1" dirty="0">
              <a:solidFill>
                <a:schemeClr val="tx1">
                  <a:lumMod val="85000"/>
                  <a:lumOff val="15000"/>
                </a:schemeClr>
              </a:solidFill>
            </a:endParaRPr>
          </a:p>
          <a:p>
            <a:pPr marL="342900" indent="-342900">
              <a:buFont typeface="Arial" pitchFamily="34" charset="0"/>
              <a:buChar char="•"/>
            </a:pPr>
            <a:r>
              <a:rPr lang="tr-TR" sz="2000" b="1" dirty="0">
                <a:solidFill>
                  <a:schemeClr val="tx1">
                    <a:lumMod val="85000"/>
                    <a:lumOff val="15000"/>
                  </a:schemeClr>
                </a:solidFill>
              </a:rPr>
              <a:t>UN/EDIFACT 4461 </a:t>
            </a:r>
            <a:r>
              <a:rPr lang="tr-TR" sz="2000" b="1" dirty="0" err="1">
                <a:solidFill>
                  <a:schemeClr val="tx1">
                    <a:lumMod val="85000"/>
                    <a:lumOff val="15000"/>
                  </a:schemeClr>
                </a:solidFill>
              </a:rPr>
              <a:t>Payment</a:t>
            </a:r>
            <a:r>
              <a:rPr lang="tr-TR" sz="2000" b="1" dirty="0">
                <a:solidFill>
                  <a:schemeClr val="tx1">
                    <a:lumMod val="85000"/>
                    <a:lumOff val="15000"/>
                  </a:schemeClr>
                </a:solidFill>
              </a:rPr>
              <a:t> </a:t>
            </a:r>
            <a:r>
              <a:rPr lang="tr-TR" sz="2000" b="1" dirty="0" err="1" smtClean="0">
                <a:solidFill>
                  <a:schemeClr val="tx1">
                    <a:lumMod val="85000"/>
                    <a:lumOff val="15000"/>
                  </a:schemeClr>
                </a:solidFill>
              </a:rPr>
              <a:t>Means</a:t>
            </a:r>
            <a:r>
              <a:rPr lang="tr-TR" sz="2000" b="1" dirty="0" smtClean="0">
                <a:solidFill>
                  <a:schemeClr val="tx1">
                    <a:lumMod val="85000"/>
                    <a:lumOff val="15000"/>
                  </a:schemeClr>
                </a:solidFill>
              </a:rPr>
              <a:t> </a:t>
            </a:r>
            <a:r>
              <a:rPr lang="tr-TR" sz="2000" b="1" dirty="0" err="1" smtClean="0">
                <a:solidFill>
                  <a:schemeClr val="tx1">
                    <a:lumMod val="85000"/>
                    <a:lumOff val="15000"/>
                  </a:schemeClr>
                </a:solidFill>
              </a:rPr>
              <a:t>Code</a:t>
            </a:r>
            <a:r>
              <a:rPr lang="tr-TR" sz="2000" b="1" dirty="0" smtClean="0">
                <a:solidFill>
                  <a:schemeClr val="tx1">
                    <a:lumMod val="85000"/>
                    <a:lumOff val="15000"/>
                  </a:schemeClr>
                </a:solidFill>
              </a:rPr>
              <a:t> - Ödeme Kodları</a:t>
            </a:r>
          </a:p>
          <a:p>
            <a:pPr marL="342900" indent="-342900">
              <a:buFont typeface="Arial" pitchFamily="34" charset="0"/>
              <a:buChar char="•"/>
            </a:pPr>
            <a:endParaRPr lang="tr-TR" sz="2000" b="1" dirty="0" smtClean="0">
              <a:solidFill>
                <a:schemeClr val="tx1">
                  <a:lumMod val="85000"/>
                  <a:lumOff val="15000"/>
                </a:schemeClr>
              </a:solidFill>
            </a:endParaRPr>
          </a:p>
          <a:p>
            <a:pPr marL="342900" indent="-342900">
              <a:buFont typeface="Arial" pitchFamily="34" charset="0"/>
              <a:buChar char="•"/>
            </a:pPr>
            <a:r>
              <a:rPr lang="tr-TR" sz="2000" b="1" dirty="0">
                <a:solidFill>
                  <a:schemeClr val="tx1">
                    <a:lumMod val="85000"/>
                    <a:lumOff val="15000"/>
                  </a:schemeClr>
                </a:solidFill>
              </a:rPr>
              <a:t>UNECE </a:t>
            </a:r>
            <a:r>
              <a:rPr lang="tr-TR" sz="2000" b="1" dirty="0" err="1">
                <a:solidFill>
                  <a:schemeClr val="tx1">
                    <a:lumMod val="85000"/>
                    <a:lumOff val="15000"/>
                  </a:schemeClr>
                </a:solidFill>
              </a:rPr>
              <a:t>Codes</a:t>
            </a:r>
            <a:r>
              <a:rPr lang="tr-TR" sz="2000" b="1" dirty="0">
                <a:solidFill>
                  <a:schemeClr val="tx1">
                    <a:lumMod val="85000"/>
                    <a:lumOff val="15000"/>
                  </a:schemeClr>
                </a:solidFill>
              </a:rPr>
              <a:t> </a:t>
            </a:r>
            <a:r>
              <a:rPr lang="tr-TR" sz="2000" b="1" dirty="0" err="1">
                <a:solidFill>
                  <a:schemeClr val="tx1">
                    <a:lumMod val="85000"/>
                    <a:lumOff val="15000"/>
                  </a:schemeClr>
                </a:solidFill>
              </a:rPr>
              <a:t>for</a:t>
            </a:r>
            <a:r>
              <a:rPr lang="tr-TR" sz="2000" b="1" dirty="0">
                <a:solidFill>
                  <a:schemeClr val="tx1">
                    <a:lumMod val="85000"/>
                    <a:lumOff val="15000"/>
                  </a:schemeClr>
                </a:solidFill>
              </a:rPr>
              <a:t> </a:t>
            </a:r>
            <a:r>
              <a:rPr lang="tr-TR" sz="2000" b="1" dirty="0" err="1" smtClean="0">
                <a:solidFill>
                  <a:schemeClr val="tx1">
                    <a:lumMod val="85000"/>
                    <a:lumOff val="15000"/>
                  </a:schemeClr>
                </a:solidFill>
              </a:rPr>
              <a:t>Trade</a:t>
            </a:r>
            <a:r>
              <a:rPr lang="tr-TR" sz="2000" b="1" dirty="0" smtClean="0">
                <a:solidFill>
                  <a:schemeClr val="tx1">
                    <a:lumMod val="85000"/>
                    <a:lumOff val="15000"/>
                  </a:schemeClr>
                </a:solidFill>
              </a:rPr>
              <a:t> - Ölçü </a:t>
            </a:r>
            <a:r>
              <a:rPr lang="tr-TR" sz="2000" b="1" dirty="0">
                <a:solidFill>
                  <a:schemeClr val="tx1">
                    <a:lumMod val="85000"/>
                    <a:lumOff val="15000"/>
                  </a:schemeClr>
                </a:solidFill>
              </a:rPr>
              <a:t>Birimleri Kodları</a:t>
            </a:r>
          </a:p>
          <a:p>
            <a:endParaRPr lang="tr-TR" sz="2000" b="1" dirty="0">
              <a:solidFill>
                <a:schemeClr val="tx1">
                  <a:lumMod val="85000"/>
                  <a:lumOff val="15000"/>
                </a:schemeClr>
              </a:solidFill>
            </a:endParaRPr>
          </a:p>
          <a:p>
            <a:endParaRPr lang="tr-TR" sz="2000" b="1" dirty="0" smtClean="0">
              <a:solidFill>
                <a:schemeClr val="tx1">
                  <a:lumMod val="85000"/>
                  <a:lumOff val="15000"/>
                </a:schemeClr>
              </a:solidFill>
            </a:endParaRPr>
          </a:p>
          <a:p>
            <a:endParaRPr lang="tr-TR" sz="2000" b="1" dirty="0" smtClean="0">
              <a:solidFill>
                <a:schemeClr val="tx1">
                  <a:lumMod val="85000"/>
                  <a:lumOff val="15000"/>
                </a:schemeClr>
              </a:solidFill>
            </a:endParaRPr>
          </a:p>
          <a:p>
            <a:pPr marL="342900" indent="-342900">
              <a:buFont typeface="Arial" pitchFamily="34" charset="0"/>
              <a:buChar char="•"/>
            </a:pPr>
            <a:endParaRPr lang="tr-TR" sz="2000" b="1" dirty="0">
              <a:solidFill>
                <a:schemeClr val="bg1"/>
              </a:solidFill>
            </a:endParaRPr>
          </a:p>
        </p:txBody>
      </p:sp>
      <p:pic>
        <p:nvPicPr>
          <p:cNvPr id="18" name="Picture 2" descr="http://www.medyaurfa.net/wp-content/uploads/2012/07/gelir-idaresi-ba%C5%9Fkanl%C4%B1%C4%9F%C4%B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171990"/>
            <a:ext cx="1440160" cy="88209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29113"/>
            <a:ext cx="3754866" cy="119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480850"/>
            <a:ext cx="26574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539428"/>
            <a:ext cx="2657475" cy="173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96" y="5521069"/>
            <a:ext cx="4005263"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71800" y="3924105"/>
            <a:ext cx="1418944" cy="1328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3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a:grpSpLocks/>
          </p:cNvGrpSpPr>
          <p:nvPr/>
        </p:nvGrpSpPr>
        <p:grpSpPr bwMode="auto">
          <a:xfrm>
            <a:off x="-24976" y="-41250"/>
            <a:ext cx="9144000" cy="6308725"/>
            <a:chOff x="0" y="0"/>
            <a:chExt cx="5760" cy="3747"/>
          </a:xfrm>
        </p:grpSpPr>
        <p:sp>
          <p:nvSpPr>
            <p:cNvPr id="4"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6"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7" name="Rectangle 328"/>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sp>
        <p:nvSpPr>
          <p:cNvPr id="2" name="Başlık 1"/>
          <p:cNvSpPr>
            <a:spLocks noGrp="1"/>
          </p:cNvSpPr>
          <p:nvPr>
            <p:ph type="title"/>
          </p:nvPr>
        </p:nvSpPr>
        <p:spPr/>
        <p:txBody>
          <a:bodyPr>
            <a:normAutofit/>
          </a:bodyPr>
          <a:lstStyle/>
          <a:p>
            <a:r>
              <a:rPr lang="tr-TR" sz="2800" b="1" kern="0" dirty="0" smtClean="0">
                <a:solidFill>
                  <a:schemeClr val="bg1"/>
                </a:solidFill>
                <a:latin typeface="+mn-lt"/>
                <a:ea typeface="+mn-ea"/>
                <a:cs typeface="+mn-cs"/>
              </a:rPr>
              <a:t>UBL STANDARDI</a:t>
            </a:r>
            <a:br>
              <a:rPr lang="tr-TR" sz="2800" b="1" kern="0" dirty="0" smtClean="0">
                <a:solidFill>
                  <a:schemeClr val="bg1"/>
                </a:solidFill>
                <a:latin typeface="+mn-lt"/>
                <a:ea typeface="+mn-ea"/>
                <a:cs typeface="+mn-cs"/>
              </a:rPr>
            </a:br>
            <a:r>
              <a:rPr lang="tr-TR" sz="2800" b="1" kern="0" dirty="0" smtClean="0">
                <a:solidFill>
                  <a:schemeClr val="bg1"/>
                </a:solidFill>
                <a:latin typeface="+mn-lt"/>
                <a:ea typeface="+mn-ea"/>
                <a:cs typeface="+mn-cs"/>
              </a:rPr>
              <a:t>Universal Business Language- Evrensel İş Dili</a:t>
            </a:r>
            <a:endParaRPr lang="tr-TR" sz="2800" b="1" kern="0" dirty="0">
              <a:solidFill>
                <a:schemeClr val="bg1"/>
              </a:solidFill>
              <a:latin typeface="+mn-lt"/>
              <a:ea typeface="+mn-ea"/>
              <a:cs typeface="+mn-cs"/>
            </a:endParaRPr>
          </a:p>
        </p:txBody>
      </p:sp>
      <p:sp>
        <p:nvSpPr>
          <p:cNvPr id="8" name="Freihandform 25"/>
          <p:cNvSpPr/>
          <p:nvPr/>
        </p:nvSpPr>
        <p:spPr>
          <a:xfrm>
            <a:off x="241070" y="2384746"/>
            <a:ext cx="1173160" cy="2478793"/>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Dikdörtgen 9"/>
          <p:cNvSpPr/>
          <p:nvPr/>
        </p:nvSpPr>
        <p:spPr>
          <a:xfrm>
            <a:off x="4318390" y="1994641"/>
            <a:ext cx="4572000" cy="4708981"/>
          </a:xfrm>
          <a:prstGeom prst="rect">
            <a:avLst/>
          </a:prstGeom>
        </p:spPr>
        <p:txBody>
          <a:bodyPr>
            <a:spAutoFit/>
          </a:bodyPr>
          <a:lstStyle/>
          <a:p>
            <a:pPr marL="342900" indent="-342900">
              <a:buFont typeface="Arial" pitchFamily="34" charset="0"/>
              <a:buChar char="•"/>
            </a:pPr>
            <a:r>
              <a:rPr lang="tr-TR" sz="2000" b="1" dirty="0" smtClean="0">
                <a:solidFill>
                  <a:schemeClr val="bg1"/>
                </a:solidFill>
              </a:rPr>
              <a:t>UBL uluslararası açık standartlar üreten OASIS topluluğu tarafından geliştirilmiştir.</a:t>
            </a:r>
          </a:p>
          <a:p>
            <a:pPr marL="342900" indent="-342900">
              <a:buFont typeface="Arial" pitchFamily="34" charset="0"/>
              <a:buChar char="•"/>
            </a:pPr>
            <a:endParaRPr lang="tr-TR" sz="2000" b="1" dirty="0" smtClean="0">
              <a:solidFill>
                <a:schemeClr val="bg1"/>
              </a:solidFill>
            </a:endParaRPr>
          </a:p>
          <a:p>
            <a:pPr marL="342900" indent="-342900">
              <a:buFont typeface="Arial" pitchFamily="34" charset="0"/>
              <a:buChar char="•"/>
            </a:pPr>
            <a:r>
              <a:rPr lang="tr-TR" sz="2000" b="1" dirty="0" smtClean="0"/>
              <a:t>2009 yılında Türkiye özelleştirmesi tamamlanarak UBL-TR Lokalizasyonu UBL teknik komitesi tarafından tescil edilmiştir.</a:t>
            </a:r>
          </a:p>
          <a:p>
            <a:pPr marL="342900" indent="-342900">
              <a:buFont typeface="Arial" pitchFamily="34" charset="0"/>
              <a:buChar char="•"/>
            </a:pPr>
            <a:endParaRPr lang="tr-TR" sz="2000" b="1" dirty="0">
              <a:solidFill>
                <a:schemeClr val="bg1"/>
              </a:solidFill>
            </a:endParaRPr>
          </a:p>
          <a:p>
            <a:pPr marL="342900" indent="-342900">
              <a:buFont typeface="Arial" pitchFamily="34" charset="0"/>
              <a:buChar char="•"/>
            </a:pPr>
            <a:r>
              <a:rPr lang="tr-TR" sz="2000" b="1" dirty="0" smtClean="0">
                <a:solidFill>
                  <a:schemeClr val="tx1">
                    <a:lumMod val="85000"/>
                    <a:lumOff val="15000"/>
                  </a:schemeClr>
                </a:solidFill>
              </a:rPr>
              <a:t>UBL 2.0 </a:t>
            </a:r>
            <a:r>
              <a:rPr lang="tr-TR" sz="2000" b="1" dirty="0" err="1" smtClean="0">
                <a:solidFill>
                  <a:schemeClr val="tx1">
                    <a:lumMod val="85000"/>
                    <a:lumOff val="15000"/>
                  </a:schemeClr>
                </a:solidFill>
              </a:rPr>
              <a:t>Invoice</a:t>
            </a:r>
            <a:r>
              <a:rPr lang="tr-TR" sz="2000" b="1" dirty="0" smtClean="0">
                <a:solidFill>
                  <a:schemeClr val="tx1">
                    <a:lumMod val="85000"/>
                    <a:lumOff val="15000"/>
                  </a:schemeClr>
                </a:solidFill>
              </a:rPr>
              <a:t> ve Application </a:t>
            </a:r>
            <a:r>
              <a:rPr lang="tr-TR" sz="2000" b="1" dirty="0" err="1" smtClean="0">
                <a:solidFill>
                  <a:schemeClr val="tx1">
                    <a:lumMod val="85000"/>
                    <a:lumOff val="15000"/>
                  </a:schemeClr>
                </a:solidFill>
              </a:rPr>
              <a:t>Response</a:t>
            </a:r>
            <a:r>
              <a:rPr lang="tr-TR" sz="2000" b="1" dirty="0" smtClean="0">
                <a:solidFill>
                  <a:schemeClr val="tx1">
                    <a:lumMod val="85000"/>
                    <a:lumOff val="15000"/>
                  </a:schemeClr>
                </a:solidFill>
              </a:rPr>
              <a:t> belgesi ülkemizin ihtiyaçlarına uygun olarak yayımlanmıştır.</a:t>
            </a:r>
          </a:p>
          <a:p>
            <a:endParaRPr lang="tr-TR" sz="2000" b="1" dirty="0" smtClean="0">
              <a:solidFill>
                <a:schemeClr val="tx1">
                  <a:lumMod val="85000"/>
                  <a:lumOff val="15000"/>
                </a:schemeClr>
              </a:solidFill>
            </a:endParaRPr>
          </a:p>
          <a:p>
            <a:pPr marL="342900" indent="-342900">
              <a:buFont typeface="Arial" pitchFamily="34" charset="0"/>
              <a:buChar char="•"/>
            </a:pPr>
            <a:endParaRPr lang="tr-TR" sz="2000" b="1" dirty="0">
              <a:solidFill>
                <a:schemeClr val="bg1"/>
              </a:solidFill>
            </a:endParaRPr>
          </a:p>
        </p:txBody>
      </p:sp>
      <p:pic>
        <p:nvPicPr>
          <p:cNvPr id="18" name="Picture 2" descr="http://www.medyaurfa.net/wp-content/uploads/2012/07/gelir-idaresi-ba%C5%9Fkanl%C4%B1%C4%9F%C4%B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171990"/>
            <a:ext cx="1440160" cy="88209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207141">
            <a:off x="181962" y="3830683"/>
            <a:ext cx="3803722" cy="119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983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a:grpSpLocks/>
          </p:cNvGrpSpPr>
          <p:nvPr/>
        </p:nvGrpSpPr>
        <p:grpSpPr bwMode="auto">
          <a:xfrm>
            <a:off x="-24976" y="-41250"/>
            <a:ext cx="9144000" cy="6308725"/>
            <a:chOff x="0" y="0"/>
            <a:chExt cx="5760" cy="3747"/>
          </a:xfrm>
        </p:grpSpPr>
        <p:sp>
          <p:nvSpPr>
            <p:cNvPr id="4"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6"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7" name="Rectangle 328"/>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sp>
        <p:nvSpPr>
          <p:cNvPr id="2" name="Başlık 1"/>
          <p:cNvSpPr>
            <a:spLocks noGrp="1"/>
          </p:cNvSpPr>
          <p:nvPr>
            <p:ph type="title"/>
          </p:nvPr>
        </p:nvSpPr>
        <p:spPr>
          <a:xfrm>
            <a:off x="457200" y="274638"/>
            <a:ext cx="8229600" cy="634082"/>
          </a:xfrm>
        </p:spPr>
        <p:txBody>
          <a:bodyPr>
            <a:normAutofit fontScale="90000"/>
          </a:bodyPr>
          <a:lstStyle/>
          <a:p>
            <a:r>
              <a:rPr lang="tr-TR" sz="2800" b="1" kern="0" dirty="0" smtClean="0">
                <a:solidFill>
                  <a:schemeClr val="bg1"/>
                </a:solidFill>
                <a:latin typeface="+mn-lt"/>
                <a:ea typeface="+mn-ea"/>
                <a:cs typeface="+mn-cs"/>
              </a:rPr>
              <a:t>UBL ÖZELLEŞTİRMESİ NASIL YAPILDI?</a:t>
            </a:r>
            <a:br>
              <a:rPr lang="tr-TR" sz="2800" b="1" kern="0" dirty="0" smtClean="0">
                <a:solidFill>
                  <a:schemeClr val="bg1"/>
                </a:solidFill>
                <a:latin typeface="+mn-lt"/>
                <a:ea typeface="+mn-ea"/>
                <a:cs typeface="+mn-cs"/>
              </a:rPr>
            </a:br>
            <a:endParaRPr lang="tr-TR" sz="2800" b="1" kern="0" dirty="0">
              <a:solidFill>
                <a:schemeClr val="bg1"/>
              </a:solidFill>
              <a:latin typeface="+mn-lt"/>
              <a:ea typeface="+mn-ea"/>
              <a:cs typeface="+mn-cs"/>
            </a:endParaRPr>
          </a:p>
        </p:txBody>
      </p:sp>
      <p:sp>
        <p:nvSpPr>
          <p:cNvPr id="8" name="Freihandform 25"/>
          <p:cNvSpPr/>
          <p:nvPr/>
        </p:nvSpPr>
        <p:spPr>
          <a:xfrm>
            <a:off x="241070" y="2384746"/>
            <a:ext cx="1173160" cy="2478793"/>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Dikdörtgen 9"/>
          <p:cNvSpPr/>
          <p:nvPr/>
        </p:nvSpPr>
        <p:spPr>
          <a:xfrm>
            <a:off x="4301222" y="1037060"/>
            <a:ext cx="4572000" cy="4708981"/>
          </a:xfrm>
          <a:prstGeom prst="rect">
            <a:avLst/>
          </a:prstGeom>
        </p:spPr>
        <p:txBody>
          <a:bodyPr>
            <a:spAutoFit/>
          </a:bodyPr>
          <a:lstStyle/>
          <a:p>
            <a:pPr marL="342900" indent="-342900">
              <a:buFont typeface="Arial" pitchFamily="34" charset="0"/>
              <a:buChar char="•"/>
            </a:pPr>
            <a:r>
              <a:rPr lang="tr-TR" sz="2000" b="1" dirty="0" smtClean="0">
                <a:solidFill>
                  <a:schemeClr val="bg1"/>
                </a:solidFill>
              </a:rPr>
              <a:t>Ülkemizin en </a:t>
            </a:r>
            <a:r>
              <a:rPr lang="tr-TR" sz="2000" b="1" dirty="0">
                <a:solidFill>
                  <a:schemeClr val="bg1"/>
                </a:solidFill>
              </a:rPr>
              <a:t>büyük </a:t>
            </a:r>
            <a:r>
              <a:rPr lang="tr-TR" sz="2000" b="1" dirty="0" smtClean="0">
                <a:solidFill>
                  <a:schemeClr val="bg1"/>
                </a:solidFill>
              </a:rPr>
              <a:t>1063 sanayi ve ticaret kurumuna </a:t>
            </a:r>
            <a:r>
              <a:rPr lang="tr-TR" sz="2000" b="1" dirty="0">
                <a:solidFill>
                  <a:schemeClr val="bg1"/>
                </a:solidFill>
              </a:rPr>
              <a:t>anket formları gönderilerek </a:t>
            </a:r>
            <a:r>
              <a:rPr lang="tr-TR" sz="2000" b="1" dirty="0" err="1">
                <a:solidFill>
                  <a:schemeClr val="bg1"/>
                </a:solidFill>
              </a:rPr>
              <a:t>faturalaşma</a:t>
            </a:r>
            <a:r>
              <a:rPr lang="tr-TR" sz="2000" b="1" dirty="0">
                <a:solidFill>
                  <a:schemeClr val="bg1"/>
                </a:solidFill>
              </a:rPr>
              <a:t> ihtiyaçları ve UBL fatura soruldu.</a:t>
            </a:r>
          </a:p>
          <a:p>
            <a:pPr marL="342900" indent="-342900">
              <a:buFont typeface="Arial" pitchFamily="34" charset="0"/>
              <a:buChar char="•"/>
            </a:pPr>
            <a:endParaRPr lang="tr-TR" sz="2000" b="1" dirty="0">
              <a:solidFill>
                <a:schemeClr val="bg1"/>
              </a:solidFill>
            </a:endParaRPr>
          </a:p>
          <a:p>
            <a:pPr marL="342900" indent="-342900">
              <a:buFont typeface="Arial" pitchFamily="34" charset="0"/>
              <a:buChar char="•"/>
            </a:pPr>
            <a:r>
              <a:rPr lang="tr-TR" sz="2000" b="1" dirty="0">
                <a:solidFill>
                  <a:schemeClr val="bg1"/>
                </a:solidFill>
              </a:rPr>
              <a:t>Ülkemizin önde gelen IT ve yazılım geliştirici firmaları </a:t>
            </a:r>
            <a:r>
              <a:rPr lang="tr-TR" sz="2000" b="1" dirty="0" smtClean="0">
                <a:solidFill>
                  <a:schemeClr val="bg1"/>
                </a:solidFill>
              </a:rPr>
              <a:t>ile toplantılar yapılarak </a:t>
            </a:r>
            <a:r>
              <a:rPr lang="tr-TR" sz="2000" b="1" dirty="0">
                <a:solidFill>
                  <a:schemeClr val="bg1"/>
                </a:solidFill>
              </a:rPr>
              <a:t>e-fatura çalışma gurubu </a:t>
            </a:r>
            <a:r>
              <a:rPr lang="tr-TR" sz="2000" b="1" dirty="0" smtClean="0">
                <a:solidFill>
                  <a:schemeClr val="bg1"/>
                </a:solidFill>
              </a:rPr>
              <a:t>oluşturuldu. Raporlar hazırlandı.</a:t>
            </a:r>
          </a:p>
          <a:p>
            <a:pPr marL="342900" indent="-342900">
              <a:buFont typeface="Arial" pitchFamily="34" charset="0"/>
              <a:buChar char="•"/>
            </a:pPr>
            <a:endParaRPr lang="tr-TR" sz="2000" b="1" dirty="0">
              <a:solidFill>
                <a:schemeClr val="bg1"/>
              </a:solidFill>
            </a:endParaRPr>
          </a:p>
          <a:p>
            <a:pPr marL="342900" indent="-342900">
              <a:buFont typeface="Arial" pitchFamily="34" charset="0"/>
              <a:buChar char="•"/>
            </a:pPr>
            <a:r>
              <a:rPr lang="tr-TR" sz="2000" b="1" dirty="0" smtClean="0"/>
              <a:t>UBL </a:t>
            </a:r>
            <a:r>
              <a:rPr lang="tr-TR" sz="2000" b="1" dirty="0"/>
              <a:t>TR Paketi ve Kılavuzları hazırlandı ve www.efatura.gov.tr adresinde yayımlandı.</a:t>
            </a:r>
          </a:p>
          <a:p>
            <a:endParaRPr lang="tr-TR" sz="2000" b="1" dirty="0" smtClean="0">
              <a:solidFill>
                <a:schemeClr val="tx1">
                  <a:lumMod val="85000"/>
                  <a:lumOff val="15000"/>
                </a:schemeClr>
              </a:solidFill>
            </a:endParaRPr>
          </a:p>
          <a:p>
            <a:pPr marL="342900" indent="-342900">
              <a:buFont typeface="Arial" pitchFamily="34" charset="0"/>
              <a:buChar char="•"/>
            </a:pPr>
            <a:endParaRPr lang="tr-TR" sz="2000" b="1" dirty="0">
              <a:solidFill>
                <a:schemeClr val="bg1"/>
              </a:solidFill>
            </a:endParaRPr>
          </a:p>
        </p:txBody>
      </p:sp>
      <p:pic>
        <p:nvPicPr>
          <p:cNvPr id="18" name="Picture 2" descr="http://www.medyaurfa.net/wp-content/uploads/2012/07/gelir-idaresi-ba%C5%9Fkanl%C4%B1%C4%9F%C4%B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171990"/>
            <a:ext cx="1440160" cy="88209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5301208"/>
            <a:ext cx="174942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106" y="1772816"/>
            <a:ext cx="3384376" cy="4840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534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0"/>
          <p:cNvGrpSpPr>
            <a:grpSpLocks/>
          </p:cNvGrpSpPr>
          <p:nvPr/>
        </p:nvGrpSpPr>
        <p:grpSpPr bwMode="auto">
          <a:xfrm>
            <a:off x="0" y="0"/>
            <a:ext cx="9144000" cy="6308725"/>
            <a:chOff x="0" y="0"/>
            <a:chExt cx="5760" cy="3747"/>
          </a:xfrm>
        </p:grpSpPr>
        <p:sp>
          <p:nvSpPr>
            <p:cNvPr id="20"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1"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22"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3" name="Rectangle 328"/>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sp>
        <p:nvSpPr>
          <p:cNvPr id="6" name="AutoShape 33"/>
          <p:cNvSpPr>
            <a:spLocks noChangeArrowheads="1"/>
          </p:cNvSpPr>
          <p:nvPr/>
        </p:nvSpPr>
        <p:spPr bwMode="gray">
          <a:xfrm>
            <a:off x="275164" y="5036927"/>
            <a:ext cx="3551238" cy="1135063"/>
          </a:xfrm>
          <a:prstGeom prst="roundRect">
            <a:avLst>
              <a:gd name="adj" fmla="val 12537"/>
            </a:avLst>
          </a:prstGeom>
          <a:ln>
            <a:headEnd/>
            <a:tailEnd/>
          </a:ln>
        </p:spPr>
        <p:style>
          <a:lnRef idx="1">
            <a:schemeClr val="dk1"/>
          </a:lnRef>
          <a:fillRef idx="1003">
            <a:schemeClr val="lt1"/>
          </a:fillRef>
          <a:effectRef idx="1">
            <a:schemeClr val="dk1"/>
          </a:effectRef>
          <a:fontRef idx="minor">
            <a:schemeClr val="dk1"/>
          </a:fontRef>
        </p:style>
        <p:txBody>
          <a:bodyPr wrap="none" anchor="ctr"/>
          <a:lstStyle/>
          <a:p>
            <a:pPr marL="285750" indent="-285750">
              <a:buFont typeface="Arial" pitchFamily="34" charset="0"/>
              <a:buChar char="•"/>
            </a:pPr>
            <a:r>
              <a:rPr lang="tr-TR" sz="2000" dirty="0" smtClean="0">
                <a:solidFill>
                  <a:schemeClr val="tx1"/>
                </a:solidFill>
              </a:rPr>
              <a:t>Tam otomasyonu sağlar</a:t>
            </a:r>
            <a:endParaRPr lang="tr-TR" sz="2000" dirty="0">
              <a:solidFill>
                <a:schemeClr val="tx1"/>
              </a:solidFill>
            </a:endParaRPr>
          </a:p>
        </p:txBody>
      </p:sp>
      <p:sp>
        <p:nvSpPr>
          <p:cNvPr id="7" name="AutoShape 33"/>
          <p:cNvSpPr>
            <a:spLocks noChangeArrowheads="1"/>
          </p:cNvSpPr>
          <p:nvPr/>
        </p:nvSpPr>
        <p:spPr bwMode="gray">
          <a:xfrm>
            <a:off x="251520" y="2747487"/>
            <a:ext cx="3551238" cy="1135063"/>
          </a:xfrm>
          <a:prstGeom prst="roundRect">
            <a:avLst>
              <a:gd name="adj" fmla="val 1253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marL="285750" indent="-285750">
              <a:buFont typeface="Arial" pitchFamily="34" charset="0"/>
              <a:buChar char="•"/>
            </a:pPr>
            <a:r>
              <a:rPr lang="tr-TR" sz="2000" dirty="0" smtClean="0">
                <a:solidFill>
                  <a:schemeClr val="tx1"/>
                </a:solidFill>
              </a:rPr>
              <a:t>63 </a:t>
            </a:r>
            <a:r>
              <a:rPr lang="tr-TR" sz="2000" dirty="0">
                <a:solidFill>
                  <a:schemeClr val="tx1"/>
                </a:solidFill>
              </a:rPr>
              <a:t>adet ticari </a:t>
            </a:r>
            <a:r>
              <a:rPr lang="tr-TR" sz="2000" dirty="0" smtClean="0">
                <a:solidFill>
                  <a:schemeClr val="tx1"/>
                </a:solidFill>
              </a:rPr>
              <a:t>belge standardı</a:t>
            </a:r>
          </a:p>
          <a:p>
            <a:r>
              <a:rPr lang="tr-TR" sz="2000" dirty="0" smtClean="0">
                <a:solidFill>
                  <a:schemeClr val="tx1"/>
                </a:solidFill>
              </a:rPr>
              <a:t>geliştirilmiştir</a:t>
            </a:r>
            <a:endParaRPr lang="tr-TR" sz="2000" dirty="0">
              <a:solidFill>
                <a:schemeClr val="tx1"/>
              </a:solidFill>
            </a:endParaRPr>
          </a:p>
        </p:txBody>
      </p:sp>
      <p:sp>
        <p:nvSpPr>
          <p:cNvPr id="8" name="AutoShape 33"/>
          <p:cNvSpPr>
            <a:spLocks noChangeArrowheads="1"/>
          </p:cNvSpPr>
          <p:nvPr/>
        </p:nvSpPr>
        <p:spPr bwMode="gray">
          <a:xfrm>
            <a:off x="5292080" y="2747488"/>
            <a:ext cx="3672408" cy="1135063"/>
          </a:xfrm>
          <a:prstGeom prst="roundRect">
            <a:avLst>
              <a:gd name="adj" fmla="val 1253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marL="342900" indent="-342900">
              <a:buFont typeface="Arial" pitchFamily="34" charset="0"/>
              <a:buChar char="•"/>
            </a:pPr>
            <a:r>
              <a:rPr lang="tr-TR" sz="2000" dirty="0">
                <a:solidFill>
                  <a:schemeClr val="tx1"/>
                </a:solidFill>
              </a:rPr>
              <a:t>Ticari </a:t>
            </a:r>
            <a:r>
              <a:rPr lang="tr-TR" sz="2000" dirty="0" smtClean="0">
                <a:solidFill>
                  <a:schemeClr val="tx1"/>
                </a:solidFill>
              </a:rPr>
              <a:t>belgelerin içeriğinde</a:t>
            </a:r>
          </a:p>
          <a:p>
            <a:r>
              <a:rPr lang="tr-TR" sz="2000" dirty="0" smtClean="0">
                <a:solidFill>
                  <a:schemeClr val="tx1"/>
                </a:solidFill>
              </a:rPr>
              <a:t> dünya çapında ihtiyaç </a:t>
            </a:r>
          </a:p>
          <a:p>
            <a:r>
              <a:rPr lang="tr-TR" sz="2000" dirty="0" smtClean="0">
                <a:solidFill>
                  <a:schemeClr val="tx1"/>
                </a:solidFill>
              </a:rPr>
              <a:t>duyulan </a:t>
            </a:r>
            <a:r>
              <a:rPr lang="tr-TR" sz="2000" dirty="0">
                <a:solidFill>
                  <a:schemeClr val="tx1"/>
                </a:solidFill>
              </a:rPr>
              <a:t>tüm </a:t>
            </a:r>
            <a:r>
              <a:rPr lang="tr-TR" sz="2000" dirty="0" smtClean="0">
                <a:solidFill>
                  <a:schemeClr val="tx1"/>
                </a:solidFill>
              </a:rPr>
              <a:t>bilgiler bulunur</a:t>
            </a:r>
            <a:endParaRPr lang="tr-TR" sz="2000" dirty="0">
              <a:solidFill>
                <a:schemeClr val="tx1"/>
              </a:solidFill>
            </a:endParaRPr>
          </a:p>
          <a:p>
            <a:r>
              <a:rPr lang="tr-TR" sz="2000" dirty="0">
                <a:solidFill>
                  <a:schemeClr val="tx1"/>
                </a:solidFill>
              </a:rPr>
              <a:t> </a:t>
            </a:r>
          </a:p>
        </p:txBody>
      </p:sp>
      <p:sp>
        <p:nvSpPr>
          <p:cNvPr id="9" name="AutoShape 33"/>
          <p:cNvSpPr>
            <a:spLocks noChangeArrowheads="1"/>
          </p:cNvSpPr>
          <p:nvPr/>
        </p:nvSpPr>
        <p:spPr bwMode="gray">
          <a:xfrm>
            <a:off x="2627784" y="3882551"/>
            <a:ext cx="3551238" cy="1135063"/>
          </a:xfrm>
          <a:prstGeom prst="roundRect">
            <a:avLst>
              <a:gd name="adj" fmla="val 1253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marL="285750" indent="-285750">
              <a:buFont typeface="Arial" pitchFamily="34" charset="0"/>
              <a:buChar char="•"/>
            </a:pPr>
            <a:r>
              <a:rPr lang="tr-TR" sz="2000" dirty="0">
                <a:solidFill>
                  <a:schemeClr val="tx1"/>
                </a:solidFill>
              </a:rPr>
              <a:t>Ülkelerin ihtiyaçlarına göre </a:t>
            </a:r>
            <a:endParaRPr lang="tr-TR" sz="2000" dirty="0" smtClean="0">
              <a:solidFill>
                <a:schemeClr val="tx1"/>
              </a:solidFill>
            </a:endParaRPr>
          </a:p>
          <a:p>
            <a:r>
              <a:rPr lang="tr-TR" sz="2000" dirty="0" smtClean="0">
                <a:solidFill>
                  <a:schemeClr val="tx1"/>
                </a:solidFill>
              </a:rPr>
              <a:t>özelleştirilebilir</a:t>
            </a:r>
            <a:endParaRPr lang="tr-TR" sz="2000" dirty="0">
              <a:solidFill>
                <a:schemeClr val="tx1"/>
              </a:solidFill>
            </a:endParaRPr>
          </a:p>
        </p:txBody>
      </p:sp>
      <p:sp>
        <p:nvSpPr>
          <p:cNvPr id="10" name="Metin kutusu 9"/>
          <p:cNvSpPr txBox="1"/>
          <p:nvPr/>
        </p:nvSpPr>
        <p:spPr>
          <a:xfrm>
            <a:off x="1340019" y="116632"/>
            <a:ext cx="6400333" cy="892552"/>
          </a:xfrm>
          <a:prstGeom prst="rect">
            <a:avLst/>
          </a:prstGeom>
          <a:noFill/>
        </p:spPr>
        <p:txBody>
          <a:bodyPr wrap="square" rtlCol="0">
            <a:spAutoFit/>
          </a:bodyPr>
          <a:lstStyle/>
          <a:p>
            <a:pPr algn="ctr">
              <a:spcBef>
                <a:spcPct val="0"/>
              </a:spcBef>
            </a:pPr>
            <a:r>
              <a:rPr lang="tr-TR" sz="2800" b="1" kern="0" dirty="0" smtClean="0">
                <a:solidFill>
                  <a:schemeClr val="bg1"/>
                </a:solidFill>
              </a:rPr>
              <a:t>NEDEN UBL?</a:t>
            </a:r>
            <a:endParaRPr lang="tr-TR" sz="2800" b="1" kern="0" dirty="0">
              <a:solidFill>
                <a:schemeClr val="bg1"/>
              </a:solidFill>
            </a:endParaRPr>
          </a:p>
          <a:p>
            <a:pPr algn="ctr"/>
            <a:endParaRPr lang="tr-TR" sz="2400" dirty="0">
              <a:solidFill>
                <a:schemeClr val="tx2">
                  <a:lumMod val="20000"/>
                  <a:lumOff val="80000"/>
                </a:schemeClr>
              </a:solidFill>
              <a:latin typeface="Algerian" pitchFamily="82" charset="0"/>
            </a:endParaRPr>
          </a:p>
        </p:txBody>
      </p:sp>
      <p:sp>
        <p:nvSpPr>
          <p:cNvPr id="11" name="AutoShape 33"/>
          <p:cNvSpPr>
            <a:spLocks noChangeArrowheads="1"/>
          </p:cNvSpPr>
          <p:nvPr/>
        </p:nvSpPr>
        <p:spPr bwMode="gray">
          <a:xfrm>
            <a:off x="5296461" y="5017614"/>
            <a:ext cx="3551238" cy="1135063"/>
          </a:xfrm>
          <a:prstGeom prst="roundRect">
            <a:avLst>
              <a:gd name="adj" fmla="val 12537"/>
            </a:avLst>
          </a:prstGeom>
          <a:ln>
            <a:headEnd/>
            <a:tailEnd/>
          </a:ln>
          <a:effectLst/>
        </p:spPr>
        <p:style>
          <a:lnRef idx="1">
            <a:schemeClr val="dk1"/>
          </a:lnRef>
          <a:fillRef idx="2">
            <a:schemeClr val="dk1"/>
          </a:fillRef>
          <a:effectRef idx="1">
            <a:schemeClr val="dk1"/>
          </a:effectRef>
          <a:fontRef idx="minor">
            <a:schemeClr val="dk1"/>
          </a:fontRef>
        </p:style>
        <p:txBody>
          <a:bodyPr wrap="none" anchor="ctr"/>
          <a:lstStyle/>
          <a:p>
            <a:pPr marL="285750" indent="-285750">
              <a:buFont typeface="Arial" pitchFamily="34" charset="0"/>
              <a:buChar char="•"/>
            </a:pPr>
            <a:r>
              <a:rPr lang="tr-TR" sz="2000" dirty="0" smtClean="0">
                <a:solidFill>
                  <a:schemeClr val="tx1"/>
                </a:solidFill>
              </a:rPr>
              <a:t>Birlikte işlerliği sağlar</a:t>
            </a:r>
          </a:p>
          <a:p>
            <a:endParaRPr lang="tr-TR" sz="2000" dirty="0">
              <a:solidFill>
                <a:schemeClr val="tx1"/>
              </a:solidFill>
            </a:endParaRPr>
          </a:p>
        </p:txBody>
      </p:sp>
      <p:pic>
        <p:nvPicPr>
          <p:cNvPr id="17" name="Picture 3" descr="D:\Users\GUR_ILKNUR\Pictures\e-fatura\UBLlogo.jp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50143" y="836712"/>
            <a:ext cx="3295254" cy="1762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8" name="Picture 2" descr="http://www.medyaurfa.net/wp-content/uploads/2012/07/gelir-idaresi-ba%C5%9Fkanl%C4%B1%C4%9F%C4%B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171990"/>
            <a:ext cx="1440160" cy="88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313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a:grpSpLocks/>
          </p:cNvGrpSpPr>
          <p:nvPr/>
        </p:nvGrpSpPr>
        <p:grpSpPr bwMode="auto">
          <a:xfrm>
            <a:off x="-24976" y="-41250"/>
            <a:ext cx="9144000" cy="6308725"/>
            <a:chOff x="0" y="0"/>
            <a:chExt cx="5760" cy="3747"/>
          </a:xfrm>
        </p:grpSpPr>
        <p:sp>
          <p:nvSpPr>
            <p:cNvPr id="4"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6"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7" name="Rectangle 328"/>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sp>
        <p:nvSpPr>
          <p:cNvPr id="2" name="Başlık 1"/>
          <p:cNvSpPr>
            <a:spLocks noGrp="1"/>
          </p:cNvSpPr>
          <p:nvPr>
            <p:ph type="title"/>
          </p:nvPr>
        </p:nvSpPr>
        <p:spPr/>
        <p:txBody>
          <a:bodyPr>
            <a:normAutofit/>
          </a:bodyPr>
          <a:lstStyle/>
          <a:p>
            <a:r>
              <a:rPr lang="tr-TR" sz="2800" b="1" kern="0" dirty="0" smtClean="0">
                <a:solidFill>
                  <a:schemeClr val="bg1"/>
                </a:solidFill>
                <a:latin typeface="+mn-lt"/>
                <a:ea typeface="+mn-ea"/>
                <a:cs typeface="+mn-cs"/>
              </a:rPr>
              <a:t>UBL-TR FATURA ŞEMASI</a:t>
            </a:r>
            <a:endParaRPr lang="tr-TR" sz="2800" b="1" kern="0" dirty="0">
              <a:solidFill>
                <a:schemeClr val="bg1"/>
              </a:solidFill>
              <a:latin typeface="+mn-lt"/>
              <a:ea typeface="+mn-ea"/>
              <a:cs typeface="+mn-cs"/>
            </a:endParaRPr>
          </a:p>
        </p:txBody>
      </p:sp>
      <p:sp>
        <p:nvSpPr>
          <p:cNvPr id="8" name="Freihandform 25"/>
          <p:cNvSpPr/>
          <p:nvPr/>
        </p:nvSpPr>
        <p:spPr>
          <a:xfrm>
            <a:off x="241070" y="2384746"/>
            <a:ext cx="1173160" cy="2478793"/>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Dikdörtgen 9"/>
          <p:cNvSpPr/>
          <p:nvPr/>
        </p:nvSpPr>
        <p:spPr>
          <a:xfrm>
            <a:off x="4304131" y="1362721"/>
            <a:ext cx="4572000" cy="5324535"/>
          </a:xfrm>
          <a:prstGeom prst="rect">
            <a:avLst/>
          </a:prstGeom>
        </p:spPr>
        <p:txBody>
          <a:bodyPr>
            <a:spAutoFit/>
          </a:bodyPr>
          <a:lstStyle/>
          <a:p>
            <a:pPr marL="342900" indent="-342900">
              <a:buFont typeface="Arial" pitchFamily="34" charset="0"/>
              <a:buChar char="•"/>
            </a:pPr>
            <a:r>
              <a:rPr lang="tr-TR" sz="2000" b="1" dirty="0" smtClean="0">
                <a:solidFill>
                  <a:schemeClr val="bg1"/>
                </a:solidFill>
              </a:rPr>
              <a:t>Tek fatura formatı geçerlidir.</a:t>
            </a:r>
          </a:p>
          <a:p>
            <a:pPr marL="342900" indent="-342900">
              <a:buFont typeface="Arial" pitchFamily="34" charset="0"/>
              <a:buChar char="•"/>
            </a:pPr>
            <a:endParaRPr lang="tr-TR" sz="2000" b="1" dirty="0">
              <a:solidFill>
                <a:schemeClr val="bg1"/>
              </a:solidFill>
            </a:endParaRPr>
          </a:p>
          <a:p>
            <a:pPr marL="342900" indent="-342900">
              <a:buFont typeface="Arial" pitchFamily="34" charset="0"/>
              <a:buChar char="•"/>
            </a:pPr>
            <a:r>
              <a:rPr lang="tr-TR" sz="2000" b="1" dirty="0" smtClean="0">
                <a:solidFill>
                  <a:schemeClr val="bg1"/>
                </a:solidFill>
              </a:rPr>
              <a:t>Evrensel geçerliliğin sağlanması için alan adları İngilizcedir. Alanın nasıl kullanılacağı Türkçe açıklama etiketleriyle kılavuzlarda anlatılmıştır.</a:t>
            </a:r>
          </a:p>
          <a:p>
            <a:pPr marL="342900" indent="-342900">
              <a:buFont typeface="Arial" pitchFamily="34" charset="0"/>
              <a:buChar char="•"/>
            </a:pPr>
            <a:endParaRPr lang="tr-TR" sz="2000" b="1" dirty="0" smtClean="0">
              <a:solidFill>
                <a:schemeClr val="bg1"/>
              </a:solidFill>
            </a:endParaRPr>
          </a:p>
          <a:p>
            <a:pPr marL="342900" indent="-342900">
              <a:buFont typeface="Arial" pitchFamily="34" charset="0"/>
              <a:buChar char="•"/>
            </a:pPr>
            <a:r>
              <a:rPr lang="tr-TR" sz="2000" b="1" dirty="0" smtClean="0">
                <a:solidFill>
                  <a:schemeClr val="tx1">
                    <a:lumMod val="85000"/>
                    <a:lumOff val="15000"/>
                  </a:schemeClr>
                </a:solidFill>
              </a:rPr>
              <a:t>Ticari hayatta kullanılan ve kullanılması muhtemel olan tüm bilgiler şema alanlarında  kavranmıştır.</a:t>
            </a:r>
          </a:p>
          <a:p>
            <a:pPr marL="342900" indent="-342900">
              <a:buFont typeface="Arial" pitchFamily="34" charset="0"/>
              <a:buChar char="•"/>
            </a:pPr>
            <a:endParaRPr lang="tr-TR" sz="2000" b="1" dirty="0">
              <a:solidFill>
                <a:schemeClr val="tx1">
                  <a:lumMod val="85000"/>
                  <a:lumOff val="15000"/>
                </a:schemeClr>
              </a:solidFill>
            </a:endParaRPr>
          </a:p>
          <a:p>
            <a:pPr marL="342900" indent="-342900">
              <a:buFont typeface="Arial" pitchFamily="34" charset="0"/>
              <a:buChar char="•"/>
            </a:pPr>
            <a:r>
              <a:rPr lang="tr-TR" sz="2000" b="1" dirty="0" smtClean="0">
                <a:solidFill>
                  <a:schemeClr val="tx1">
                    <a:lumMod val="85000"/>
                    <a:lumOff val="15000"/>
                  </a:schemeClr>
                </a:solidFill>
              </a:rPr>
              <a:t>İhtiyaç duyulması halinde fatura şeması istenen ilave bilgileri taşıyacak şekilde genişletilebilir. </a:t>
            </a:r>
          </a:p>
          <a:p>
            <a:endParaRPr lang="tr-TR" sz="2000" b="1" dirty="0" smtClean="0">
              <a:solidFill>
                <a:schemeClr val="tx1">
                  <a:lumMod val="85000"/>
                  <a:lumOff val="15000"/>
                </a:schemeClr>
              </a:solidFill>
            </a:endParaRPr>
          </a:p>
          <a:p>
            <a:pPr marL="342900" indent="-342900">
              <a:buFont typeface="Arial" pitchFamily="34" charset="0"/>
              <a:buChar char="•"/>
            </a:pPr>
            <a:endParaRPr lang="tr-TR" sz="2000" b="1" dirty="0">
              <a:solidFill>
                <a:schemeClr val="bg1"/>
              </a:solidFill>
            </a:endParaRPr>
          </a:p>
        </p:txBody>
      </p:sp>
      <p:pic>
        <p:nvPicPr>
          <p:cNvPr id="18" name="Picture 2" descr="http://www.medyaurfa.net/wp-content/uploads/2012/07/gelir-idaresi-ba%C5%9Fkanl%C4%B1%C4%9F%C4%B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171990"/>
            <a:ext cx="1440160" cy="8820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76" y="1354515"/>
            <a:ext cx="3804888" cy="550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6842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a:grpSpLocks/>
          </p:cNvGrpSpPr>
          <p:nvPr/>
        </p:nvGrpSpPr>
        <p:grpSpPr bwMode="auto">
          <a:xfrm>
            <a:off x="-24976" y="-41250"/>
            <a:ext cx="9144000" cy="6308725"/>
            <a:chOff x="0" y="0"/>
            <a:chExt cx="5760" cy="3747"/>
          </a:xfrm>
        </p:grpSpPr>
        <p:sp>
          <p:nvSpPr>
            <p:cNvPr id="4"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6"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7" name="Rectangle 328"/>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sp>
        <p:nvSpPr>
          <p:cNvPr id="2" name="Başlık 1"/>
          <p:cNvSpPr>
            <a:spLocks noGrp="1"/>
          </p:cNvSpPr>
          <p:nvPr>
            <p:ph type="title"/>
          </p:nvPr>
        </p:nvSpPr>
        <p:spPr/>
        <p:txBody>
          <a:bodyPr>
            <a:normAutofit/>
          </a:bodyPr>
          <a:lstStyle/>
          <a:p>
            <a:r>
              <a:rPr lang="tr-TR" sz="2800" b="1" kern="0" dirty="0" smtClean="0">
                <a:solidFill>
                  <a:schemeClr val="bg1"/>
                </a:solidFill>
                <a:latin typeface="+mn-lt"/>
                <a:ea typeface="+mn-ea"/>
                <a:cs typeface="+mn-cs"/>
              </a:rPr>
              <a:t>UBL-TR FATURA ŞEMA ÖZELLİKLERİ</a:t>
            </a:r>
            <a:endParaRPr lang="tr-TR" sz="2800" b="1" kern="0" dirty="0">
              <a:solidFill>
                <a:schemeClr val="bg1"/>
              </a:solidFill>
              <a:latin typeface="+mn-lt"/>
              <a:ea typeface="+mn-ea"/>
              <a:cs typeface="+mn-cs"/>
            </a:endParaRPr>
          </a:p>
        </p:txBody>
      </p:sp>
      <p:sp>
        <p:nvSpPr>
          <p:cNvPr id="8" name="Freihandform 25"/>
          <p:cNvSpPr/>
          <p:nvPr/>
        </p:nvSpPr>
        <p:spPr>
          <a:xfrm>
            <a:off x="241070" y="2384746"/>
            <a:ext cx="1173160" cy="2478793"/>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Dikdörtgen 9"/>
          <p:cNvSpPr/>
          <p:nvPr/>
        </p:nvSpPr>
        <p:spPr>
          <a:xfrm>
            <a:off x="4304131" y="1362721"/>
            <a:ext cx="4572000" cy="5324535"/>
          </a:xfrm>
          <a:prstGeom prst="rect">
            <a:avLst/>
          </a:prstGeom>
        </p:spPr>
        <p:txBody>
          <a:bodyPr>
            <a:spAutoFit/>
          </a:bodyPr>
          <a:lstStyle/>
          <a:p>
            <a:pPr marL="342900" indent="-342900">
              <a:buFont typeface="Arial" pitchFamily="34" charset="0"/>
              <a:buChar char="•"/>
            </a:pPr>
            <a:r>
              <a:rPr lang="tr-TR" sz="2000" b="1" dirty="0" smtClean="0">
                <a:solidFill>
                  <a:schemeClr val="bg1"/>
                </a:solidFill>
              </a:rPr>
              <a:t>Serbest metin alanları hariç faturadaki tüm bilgiler belirlenmiş standartlara uygun olarak yazılır.</a:t>
            </a:r>
          </a:p>
          <a:p>
            <a:pPr marL="342900" indent="-342900">
              <a:buFont typeface="Arial" pitchFamily="34" charset="0"/>
              <a:buChar char="•"/>
            </a:pPr>
            <a:endParaRPr lang="tr-TR" sz="2000" b="1" dirty="0">
              <a:solidFill>
                <a:schemeClr val="bg1"/>
              </a:solidFill>
            </a:endParaRPr>
          </a:p>
          <a:p>
            <a:pPr marL="342900" indent="-342900">
              <a:buFont typeface="Arial" pitchFamily="34" charset="0"/>
              <a:buChar char="•"/>
            </a:pPr>
            <a:r>
              <a:rPr lang="tr-TR" sz="2000" b="1" dirty="0" smtClean="0">
                <a:solidFill>
                  <a:schemeClr val="bg1"/>
                </a:solidFill>
              </a:rPr>
              <a:t>Yabancı para birimleri ile fatura düzenlenebilir veya fiyatlandırma yapılabilir.</a:t>
            </a:r>
          </a:p>
          <a:p>
            <a:pPr marL="342900" indent="-342900">
              <a:buFont typeface="Arial" pitchFamily="34" charset="0"/>
              <a:buChar char="•"/>
            </a:pPr>
            <a:endParaRPr lang="tr-TR" sz="2000" b="1" dirty="0" smtClean="0">
              <a:solidFill>
                <a:schemeClr val="bg1"/>
              </a:solidFill>
            </a:endParaRPr>
          </a:p>
          <a:p>
            <a:pPr marL="342900" indent="-342900">
              <a:buFont typeface="Arial" pitchFamily="34" charset="0"/>
              <a:buChar char="•"/>
            </a:pPr>
            <a:r>
              <a:rPr lang="tr-TR" sz="2000" b="1" dirty="0" smtClean="0">
                <a:solidFill>
                  <a:schemeClr val="tx1">
                    <a:lumMod val="85000"/>
                    <a:lumOff val="15000"/>
                  </a:schemeClr>
                </a:solidFill>
              </a:rPr>
              <a:t>İstenen tüm belge ve dokümanlar şema içerisine konabilir, bunlara referans verilebilir.</a:t>
            </a:r>
          </a:p>
          <a:p>
            <a:pPr marL="342900" indent="-342900">
              <a:buFont typeface="Arial" pitchFamily="34" charset="0"/>
              <a:buChar char="•"/>
            </a:pPr>
            <a:endParaRPr lang="tr-TR" sz="2000" b="1" dirty="0">
              <a:solidFill>
                <a:schemeClr val="tx1">
                  <a:lumMod val="85000"/>
                  <a:lumOff val="15000"/>
                </a:schemeClr>
              </a:solidFill>
            </a:endParaRPr>
          </a:p>
          <a:p>
            <a:pPr marL="342900" indent="-342900">
              <a:buFont typeface="Arial" pitchFamily="34" charset="0"/>
              <a:buChar char="•"/>
            </a:pPr>
            <a:r>
              <a:rPr lang="tr-TR" sz="2000" b="1" dirty="0" smtClean="0">
                <a:solidFill>
                  <a:schemeClr val="tx1">
                    <a:lumMod val="85000"/>
                    <a:lumOff val="15000"/>
                  </a:schemeClr>
                </a:solidFill>
              </a:rPr>
              <a:t>Şemanın sağladığı ID yapısı ile belge ve bilgiler değişik süreçler içerisinde birbirleri ile ilişkilendirilebilir.</a:t>
            </a:r>
          </a:p>
          <a:p>
            <a:endParaRPr lang="tr-TR" sz="2000" b="1" dirty="0" smtClean="0">
              <a:solidFill>
                <a:schemeClr val="tx1">
                  <a:lumMod val="85000"/>
                  <a:lumOff val="15000"/>
                </a:schemeClr>
              </a:solidFill>
            </a:endParaRPr>
          </a:p>
          <a:p>
            <a:pPr marL="342900" indent="-342900">
              <a:buFont typeface="Arial" pitchFamily="34" charset="0"/>
              <a:buChar char="•"/>
            </a:pPr>
            <a:endParaRPr lang="tr-TR" sz="2000" b="1" dirty="0">
              <a:solidFill>
                <a:schemeClr val="bg1"/>
              </a:solidFill>
            </a:endParaRPr>
          </a:p>
        </p:txBody>
      </p:sp>
      <p:pic>
        <p:nvPicPr>
          <p:cNvPr id="18" name="Picture 2" descr="http://www.medyaurfa.net/wp-content/uploads/2012/07/gelir-idaresi-ba%C5%9Fkanl%C4%B1%C4%9F%C4%B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171990"/>
            <a:ext cx="1440160" cy="8820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249268"/>
            <a:ext cx="3960440" cy="2327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324" y="5332293"/>
            <a:ext cx="395062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49" y="3624142"/>
            <a:ext cx="397819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0258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a:grpSpLocks/>
          </p:cNvGrpSpPr>
          <p:nvPr/>
        </p:nvGrpSpPr>
        <p:grpSpPr bwMode="auto">
          <a:xfrm>
            <a:off x="0" y="-404082"/>
            <a:ext cx="9119024" cy="6308725"/>
            <a:chOff x="0" y="0"/>
            <a:chExt cx="5760" cy="3747"/>
          </a:xfrm>
        </p:grpSpPr>
        <p:sp>
          <p:nvSpPr>
            <p:cNvPr id="4" name="Rectangle 2"/>
            <p:cNvSpPr>
              <a:spLocks noChangeArrowheads="1"/>
            </p:cNvSpPr>
            <p:nvPr/>
          </p:nvSpPr>
          <p:spPr bwMode="gray">
            <a:xfrm flipV="1">
              <a:off x="0" y="0"/>
              <a:ext cx="5760" cy="2306"/>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6"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7" name="Rectangle 328"/>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sp>
        <p:nvSpPr>
          <p:cNvPr id="2" name="Başlık 1"/>
          <p:cNvSpPr>
            <a:spLocks noGrp="1"/>
          </p:cNvSpPr>
          <p:nvPr>
            <p:ph type="title"/>
          </p:nvPr>
        </p:nvSpPr>
        <p:spPr/>
        <p:txBody>
          <a:bodyPr>
            <a:normAutofit/>
          </a:bodyPr>
          <a:lstStyle/>
          <a:p>
            <a:r>
              <a:rPr lang="tr-TR" sz="2800" b="1" kern="0" dirty="0" smtClean="0">
                <a:solidFill>
                  <a:schemeClr val="bg1"/>
                </a:solidFill>
                <a:latin typeface="+mn-lt"/>
                <a:ea typeface="+mn-ea"/>
                <a:cs typeface="+mn-cs"/>
              </a:rPr>
              <a:t>TİCARİ FATURA SENARYOSU</a:t>
            </a:r>
            <a:endParaRPr lang="tr-TR" sz="2800" b="1" kern="0" dirty="0">
              <a:solidFill>
                <a:schemeClr val="bg1"/>
              </a:solidFill>
              <a:latin typeface="+mn-lt"/>
              <a:ea typeface="+mn-ea"/>
              <a:cs typeface="+mn-cs"/>
            </a:endParaRPr>
          </a:p>
        </p:txBody>
      </p:sp>
      <p:sp>
        <p:nvSpPr>
          <p:cNvPr id="10" name="Dikdörtgen 9"/>
          <p:cNvSpPr/>
          <p:nvPr/>
        </p:nvSpPr>
        <p:spPr>
          <a:xfrm>
            <a:off x="3203848" y="1597426"/>
            <a:ext cx="5686542" cy="4093428"/>
          </a:xfrm>
          <a:prstGeom prst="rect">
            <a:avLst/>
          </a:prstGeom>
        </p:spPr>
        <p:txBody>
          <a:bodyPr wrap="square">
            <a:spAutoFit/>
          </a:bodyPr>
          <a:lstStyle/>
          <a:p>
            <a:pPr marL="342900" indent="-342900">
              <a:buFont typeface="Arial" pitchFamily="34" charset="0"/>
              <a:buChar char="•"/>
            </a:pPr>
            <a:r>
              <a:rPr lang="tr-TR" sz="2000" b="1" dirty="0" smtClean="0">
                <a:solidFill>
                  <a:schemeClr val="bg1"/>
                </a:solidFill>
              </a:rPr>
              <a:t>Faturaya itiraz edilmesi, faturanın teyit edilmesi veya faturanın iade edilmesi durumlarında ilgili mesajın uygulama içerisinden gönderilebilmesi amacıyla geliştirilmiştir.</a:t>
            </a:r>
          </a:p>
          <a:p>
            <a:pPr marL="342900" indent="-342900">
              <a:buFont typeface="Arial" pitchFamily="34" charset="0"/>
              <a:buChar char="•"/>
            </a:pPr>
            <a:endParaRPr lang="tr-TR" sz="2000" b="1" dirty="0">
              <a:solidFill>
                <a:schemeClr val="bg1"/>
              </a:solidFill>
            </a:endParaRPr>
          </a:p>
          <a:p>
            <a:pPr marL="342900" indent="-342900">
              <a:buFont typeface="Arial" pitchFamily="34" charset="0"/>
              <a:buChar char="•"/>
            </a:pPr>
            <a:r>
              <a:rPr lang="tr-TR" sz="2000" b="1" dirty="0" smtClean="0"/>
              <a:t>Mesajlar Application </a:t>
            </a:r>
            <a:r>
              <a:rPr lang="tr-TR" sz="2000" b="1" dirty="0" err="1" smtClean="0"/>
              <a:t>Response</a:t>
            </a:r>
            <a:r>
              <a:rPr lang="tr-TR" sz="2000" b="1" dirty="0" smtClean="0"/>
              <a:t>-Uygulama Yanıtı belgesi düzenlenerek iletilmektedir.</a:t>
            </a:r>
          </a:p>
          <a:p>
            <a:pPr marL="342900" indent="-342900">
              <a:buFont typeface="Arial" pitchFamily="34" charset="0"/>
              <a:buChar char="•"/>
            </a:pPr>
            <a:endParaRPr lang="tr-TR" sz="2000" b="1" dirty="0" smtClean="0"/>
          </a:p>
          <a:p>
            <a:pPr marL="342900" indent="-342900">
              <a:buFont typeface="Arial" pitchFamily="34" charset="0"/>
              <a:buChar char="•"/>
            </a:pPr>
            <a:r>
              <a:rPr lang="tr-TR" sz="2000" b="1" dirty="0" smtClean="0"/>
              <a:t>KABUL, RED ve IADE şeklinde üç mesajın gönderilmesi ile ilgili açıklamalar senaryolar kılavuzunda yapılmıştır.</a:t>
            </a:r>
          </a:p>
          <a:p>
            <a:pPr marL="342900" indent="-342900">
              <a:buFont typeface="Arial" pitchFamily="34" charset="0"/>
              <a:buChar char="•"/>
            </a:pPr>
            <a:endParaRPr lang="tr-TR" sz="2000" b="1" dirty="0">
              <a:solidFill>
                <a:schemeClr val="bg1"/>
              </a:solidFill>
            </a:endParaRPr>
          </a:p>
          <a:p>
            <a:pPr marL="342900" indent="-342900">
              <a:buFont typeface="Arial" pitchFamily="34" charset="0"/>
              <a:buChar char="•"/>
            </a:pPr>
            <a:endParaRPr lang="tr-TR" sz="2000" b="1" dirty="0">
              <a:solidFill>
                <a:schemeClr val="bg1"/>
              </a:solidFill>
            </a:endParaRPr>
          </a:p>
        </p:txBody>
      </p:sp>
      <p:pic>
        <p:nvPicPr>
          <p:cNvPr id="18" name="Picture 2" descr="http://www.medyaurfa.net/wp-content/uploads/2012/07/gelir-idaresi-ba%C5%9Fkanl%C4%B1%C4%9F%C4%B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171990"/>
            <a:ext cx="1440160" cy="88209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168933"/>
            <a:ext cx="2604601" cy="86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760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a:grpSpLocks/>
          </p:cNvGrpSpPr>
          <p:nvPr/>
        </p:nvGrpSpPr>
        <p:grpSpPr bwMode="auto">
          <a:xfrm>
            <a:off x="0" y="-404082"/>
            <a:ext cx="9119024" cy="6308725"/>
            <a:chOff x="0" y="0"/>
            <a:chExt cx="5760" cy="3747"/>
          </a:xfrm>
        </p:grpSpPr>
        <p:sp>
          <p:nvSpPr>
            <p:cNvPr id="4" name="Rectangle 2"/>
            <p:cNvSpPr>
              <a:spLocks noChangeArrowheads="1"/>
            </p:cNvSpPr>
            <p:nvPr/>
          </p:nvSpPr>
          <p:spPr bwMode="gray">
            <a:xfrm flipV="1">
              <a:off x="0" y="0"/>
              <a:ext cx="5760" cy="2306"/>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6"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7" name="Rectangle 328"/>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sp>
        <p:nvSpPr>
          <p:cNvPr id="2" name="Başlık 1"/>
          <p:cNvSpPr>
            <a:spLocks noGrp="1"/>
          </p:cNvSpPr>
          <p:nvPr>
            <p:ph type="title"/>
          </p:nvPr>
        </p:nvSpPr>
        <p:spPr/>
        <p:txBody>
          <a:bodyPr>
            <a:normAutofit/>
          </a:bodyPr>
          <a:lstStyle/>
          <a:p>
            <a:r>
              <a:rPr lang="tr-TR" sz="2800" b="1" kern="0" dirty="0" smtClean="0">
                <a:solidFill>
                  <a:schemeClr val="bg1"/>
                </a:solidFill>
                <a:latin typeface="+mn-lt"/>
                <a:ea typeface="+mn-ea"/>
                <a:cs typeface="+mn-cs"/>
              </a:rPr>
              <a:t> TEMEL KAVRAMLAR</a:t>
            </a:r>
            <a:endParaRPr lang="tr-TR" sz="2800" b="1" kern="0" dirty="0">
              <a:solidFill>
                <a:schemeClr val="bg1"/>
              </a:solidFill>
              <a:latin typeface="+mn-lt"/>
              <a:ea typeface="+mn-ea"/>
              <a:cs typeface="+mn-cs"/>
            </a:endParaRPr>
          </a:p>
        </p:txBody>
      </p:sp>
      <p:sp>
        <p:nvSpPr>
          <p:cNvPr id="10" name="Dikdörtgen 9"/>
          <p:cNvSpPr/>
          <p:nvPr/>
        </p:nvSpPr>
        <p:spPr>
          <a:xfrm>
            <a:off x="755576" y="1597426"/>
            <a:ext cx="8134813" cy="4031873"/>
          </a:xfrm>
          <a:prstGeom prst="rect">
            <a:avLst/>
          </a:prstGeom>
        </p:spPr>
        <p:txBody>
          <a:bodyPr wrap="square">
            <a:spAutoFit/>
          </a:bodyPr>
          <a:lstStyle/>
          <a:p>
            <a:r>
              <a:rPr lang="tr-TR" sz="2400" b="1" u="sng" dirty="0" smtClean="0">
                <a:solidFill>
                  <a:schemeClr val="bg1"/>
                </a:solidFill>
              </a:rPr>
              <a:t>Kaynağın Doğruluğu – </a:t>
            </a:r>
            <a:r>
              <a:rPr lang="tr-TR" sz="2400" b="1" u="sng" dirty="0" err="1" smtClean="0">
                <a:solidFill>
                  <a:schemeClr val="bg1"/>
                </a:solidFill>
              </a:rPr>
              <a:t>Authenticity</a:t>
            </a:r>
            <a:endParaRPr lang="tr-TR" sz="2400" b="1" u="sng" dirty="0" smtClean="0">
              <a:solidFill>
                <a:schemeClr val="bg1"/>
              </a:solidFill>
            </a:endParaRPr>
          </a:p>
          <a:p>
            <a:endParaRPr lang="tr-TR" sz="2400" b="1" u="sng" dirty="0" smtClean="0">
              <a:solidFill>
                <a:schemeClr val="bg1"/>
              </a:solidFill>
            </a:endParaRPr>
          </a:p>
          <a:p>
            <a:r>
              <a:rPr lang="tr-TR" sz="2000" b="1" dirty="0" smtClean="0">
                <a:solidFill>
                  <a:schemeClr val="bg1"/>
                </a:solidFill>
              </a:rPr>
              <a:t>Elektronik </a:t>
            </a:r>
            <a:r>
              <a:rPr lang="tr-TR" sz="2000" b="1" dirty="0">
                <a:solidFill>
                  <a:schemeClr val="bg1"/>
                </a:solidFill>
              </a:rPr>
              <a:t>belgenin kim tarafından oluşturulduğunun belirlenerek </a:t>
            </a:r>
            <a:r>
              <a:rPr lang="tr-TR" sz="2000" b="1" dirty="0" smtClean="0">
                <a:solidFill>
                  <a:schemeClr val="bg1"/>
                </a:solidFill>
              </a:rPr>
              <a:t>doğruluğunun garanti </a:t>
            </a:r>
            <a:r>
              <a:rPr lang="tr-TR" sz="2000" b="1" dirty="0">
                <a:solidFill>
                  <a:schemeClr val="bg1"/>
                </a:solidFill>
              </a:rPr>
              <a:t>altına </a:t>
            </a:r>
            <a:r>
              <a:rPr lang="tr-TR" sz="2000" b="1" dirty="0" smtClean="0">
                <a:solidFill>
                  <a:schemeClr val="bg1"/>
                </a:solidFill>
              </a:rPr>
              <a:t>alınmasıdır.</a:t>
            </a:r>
            <a:endParaRPr lang="tr-TR" sz="2000" b="1" dirty="0">
              <a:solidFill>
                <a:schemeClr val="bg1"/>
              </a:solidFill>
            </a:endParaRPr>
          </a:p>
          <a:p>
            <a:endParaRPr lang="tr-TR" sz="2000" b="1" dirty="0" smtClean="0">
              <a:solidFill>
                <a:schemeClr val="bg1"/>
              </a:solidFill>
            </a:endParaRPr>
          </a:p>
          <a:p>
            <a:endParaRPr lang="tr-TR" sz="2000" b="1" dirty="0">
              <a:solidFill>
                <a:schemeClr val="bg1"/>
              </a:solidFill>
            </a:endParaRPr>
          </a:p>
          <a:p>
            <a:endParaRPr lang="tr-TR" sz="2000" b="1" dirty="0" smtClean="0">
              <a:solidFill>
                <a:schemeClr val="bg1"/>
              </a:solidFill>
            </a:endParaRPr>
          </a:p>
          <a:p>
            <a:r>
              <a:rPr lang="tr-TR" sz="2400" b="1" u="sng" dirty="0"/>
              <a:t>Bütünlük ve </a:t>
            </a:r>
            <a:r>
              <a:rPr lang="tr-TR" sz="2400" b="1" u="sng" dirty="0" smtClean="0"/>
              <a:t>değişmezlik – </a:t>
            </a:r>
            <a:r>
              <a:rPr lang="tr-TR" sz="2400" b="1" u="sng" dirty="0" err="1" smtClean="0"/>
              <a:t>Integrity</a:t>
            </a:r>
            <a:endParaRPr lang="tr-TR" sz="2400" b="1" u="sng" dirty="0" smtClean="0"/>
          </a:p>
          <a:p>
            <a:endParaRPr lang="tr-TR" sz="2400" b="1" u="sng" dirty="0"/>
          </a:p>
          <a:p>
            <a:r>
              <a:rPr lang="tr-TR" sz="2000" b="1" dirty="0" smtClean="0"/>
              <a:t>Elektronik </a:t>
            </a:r>
            <a:r>
              <a:rPr lang="tr-TR" sz="2000" b="1" dirty="0"/>
              <a:t>belgenin </a:t>
            </a:r>
            <a:r>
              <a:rPr lang="tr-TR" sz="2000" b="1" dirty="0" smtClean="0"/>
              <a:t>oluşturulmasından </a:t>
            </a:r>
            <a:r>
              <a:rPr lang="tr-TR" sz="2000" b="1" dirty="0"/>
              <a:t>sonraki aşamalarda orijinal halini muhafaza </a:t>
            </a:r>
            <a:r>
              <a:rPr lang="tr-TR" sz="2000" b="1" dirty="0" smtClean="0"/>
              <a:t>etmesidir.</a:t>
            </a:r>
          </a:p>
          <a:p>
            <a:pPr marL="342900" indent="-342900">
              <a:buFont typeface="Arial" pitchFamily="34" charset="0"/>
              <a:buChar char="•"/>
            </a:pPr>
            <a:endParaRPr lang="tr-TR" sz="2000" b="1" dirty="0">
              <a:solidFill>
                <a:schemeClr val="bg1"/>
              </a:solidFill>
            </a:endParaRPr>
          </a:p>
        </p:txBody>
      </p:sp>
      <p:pic>
        <p:nvPicPr>
          <p:cNvPr id="18" name="Picture 2" descr="http://www.medyaurfa.net/wp-content/uploads/2012/07/gelir-idaresi-ba%C5%9Fkanl%C4%B1%C4%9F%C4%B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171990"/>
            <a:ext cx="1440160" cy="88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528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a:grpSpLocks/>
          </p:cNvGrpSpPr>
          <p:nvPr/>
        </p:nvGrpSpPr>
        <p:grpSpPr bwMode="auto">
          <a:xfrm>
            <a:off x="0" y="-404082"/>
            <a:ext cx="9119024" cy="6308725"/>
            <a:chOff x="0" y="0"/>
            <a:chExt cx="5760" cy="3747"/>
          </a:xfrm>
        </p:grpSpPr>
        <p:sp>
          <p:nvSpPr>
            <p:cNvPr id="4" name="Rectangle 2"/>
            <p:cNvSpPr>
              <a:spLocks noChangeArrowheads="1"/>
            </p:cNvSpPr>
            <p:nvPr/>
          </p:nvSpPr>
          <p:spPr bwMode="gray">
            <a:xfrm flipV="1">
              <a:off x="0" y="0"/>
              <a:ext cx="5760" cy="2306"/>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6"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7" name="Rectangle 328"/>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sp>
        <p:nvSpPr>
          <p:cNvPr id="2" name="Başlık 1"/>
          <p:cNvSpPr>
            <a:spLocks noGrp="1"/>
          </p:cNvSpPr>
          <p:nvPr>
            <p:ph type="title"/>
          </p:nvPr>
        </p:nvSpPr>
        <p:spPr/>
        <p:txBody>
          <a:bodyPr>
            <a:normAutofit/>
          </a:bodyPr>
          <a:lstStyle/>
          <a:p>
            <a:r>
              <a:rPr lang="tr-TR" sz="2800" b="1" kern="0" dirty="0" smtClean="0">
                <a:solidFill>
                  <a:schemeClr val="bg1"/>
                </a:solidFill>
                <a:latin typeface="+mn-lt"/>
                <a:ea typeface="+mn-ea"/>
                <a:cs typeface="+mn-cs"/>
              </a:rPr>
              <a:t>TİCARİ FATURA SENARYOSU (RED)</a:t>
            </a:r>
            <a:endParaRPr lang="tr-TR" sz="2800" b="1" kern="0" dirty="0">
              <a:solidFill>
                <a:schemeClr val="bg1"/>
              </a:solidFill>
              <a:latin typeface="+mn-lt"/>
              <a:ea typeface="+mn-ea"/>
              <a:cs typeface="+mn-cs"/>
            </a:endParaRPr>
          </a:p>
        </p:txBody>
      </p:sp>
      <p:sp>
        <p:nvSpPr>
          <p:cNvPr id="10" name="Dikdörtgen 9"/>
          <p:cNvSpPr/>
          <p:nvPr/>
        </p:nvSpPr>
        <p:spPr>
          <a:xfrm>
            <a:off x="3203848" y="1597426"/>
            <a:ext cx="5686542" cy="707886"/>
          </a:xfrm>
          <a:prstGeom prst="rect">
            <a:avLst/>
          </a:prstGeom>
        </p:spPr>
        <p:txBody>
          <a:bodyPr wrap="square">
            <a:spAutoFit/>
          </a:bodyPr>
          <a:lstStyle/>
          <a:p>
            <a:pPr marL="342900" indent="-342900">
              <a:buFont typeface="Arial" pitchFamily="34" charset="0"/>
              <a:buChar char="•"/>
            </a:pPr>
            <a:endParaRPr lang="tr-TR" sz="2000" b="1" dirty="0">
              <a:solidFill>
                <a:schemeClr val="bg1"/>
              </a:solidFill>
            </a:endParaRPr>
          </a:p>
          <a:p>
            <a:pPr marL="342900" indent="-342900">
              <a:buFont typeface="Arial" pitchFamily="34" charset="0"/>
              <a:buChar char="•"/>
            </a:pPr>
            <a:endParaRPr lang="tr-TR" sz="2000" b="1" dirty="0">
              <a:solidFill>
                <a:schemeClr val="bg1"/>
              </a:solidFill>
            </a:endParaRPr>
          </a:p>
        </p:txBody>
      </p:sp>
      <p:pic>
        <p:nvPicPr>
          <p:cNvPr id="18" name="Picture 2" descr="http://www.medyaurfa.net/wp-content/uploads/2012/07/gelir-idaresi-ba%C5%9Fkanl%C4%B1%C4%9F%C4%B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171990"/>
            <a:ext cx="1440160" cy="88209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99" y="1398858"/>
            <a:ext cx="6629671"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2637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
          <p:cNvGrpSpPr>
            <a:grpSpLocks/>
          </p:cNvGrpSpPr>
          <p:nvPr/>
        </p:nvGrpSpPr>
        <p:grpSpPr bwMode="auto">
          <a:xfrm>
            <a:off x="-68352" y="0"/>
            <a:ext cx="9144000" cy="6308725"/>
            <a:chOff x="0" y="0"/>
            <a:chExt cx="5760" cy="3747"/>
          </a:xfrm>
        </p:grpSpPr>
        <p:sp>
          <p:nvSpPr>
            <p:cNvPr id="12"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3"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14"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5" name="Rectangle 328"/>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sp>
        <p:nvSpPr>
          <p:cNvPr id="11" name="Titel 1"/>
          <p:cNvSpPr txBox="1">
            <a:spLocks/>
          </p:cNvSpPr>
          <p:nvPr/>
        </p:nvSpPr>
        <p:spPr>
          <a:xfrm>
            <a:off x="647702" y="4293094"/>
            <a:ext cx="7856218" cy="1944217"/>
          </a:xfrm>
          <a:prstGeom prst="rect">
            <a:avLst/>
          </a:prstGeom>
          <a:ln>
            <a:noFill/>
          </a:ln>
        </p:spPr>
        <p:txBody>
          <a:bodyPr lIns="0" tIns="0" rIns="0" bIns="0" anchor="t" anchorCtr="0">
            <a:noAutofit/>
          </a:bodyPr>
          <a:lstStyle>
            <a:lvl1pPr>
              <a:lnSpc>
                <a:spcPct val="90000"/>
              </a:lnSpc>
              <a:defRPr sz="4400">
                <a:solidFill>
                  <a:schemeClr val="tx1"/>
                </a:solidFill>
              </a:defRPr>
            </a:lvl1pPr>
          </a:lstStyle>
          <a:p>
            <a:pPr>
              <a:spcBef>
                <a:spcPct val="0"/>
              </a:spcBef>
            </a:pPr>
            <a:endParaRPr lang="en-US" b="1" dirty="0">
              <a:solidFill>
                <a:prstClr val="black"/>
              </a:solidFill>
            </a:endParaRPr>
          </a:p>
        </p:txBody>
      </p:sp>
      <p:sp>
        <p:nvSpPr>
          <p:cNvPr id="19" name="Metin kutusu 18"/>
          <p:cNvSpPr txBox="1"/>
          <p:nvPr/>
        </p:nvSpPr>
        <p:spPr>
          <a:xfrm>
            <a:off x="1851533" y="260648"/>
            <a:ext cx="5448570" cy="954107"/>
          </a:xfrm>
          <a:prstGeom prst="rect">
            <a:avLst/>
          </a:prstGeom>
          <a:noFill/>
        </p:spPr>
        <p:txBody>
          <a:bodyPr wrap="square" rtlCol="0">
            <a:spAutoFit/>
          </a:bodyPr>
          <a:lstStyle/>
          <a:p>
            <a:pPr algn="ctr"/>
            <a:r>
              <a:rPr lang="tr-TR" sz="2800" b="1" kern="0" dirty="0" smtClean="0">
                <a:solidFill>
                  <a:schemeClr val="bg1"/>
                </a:solidFill>
              </a:rPr>
              <a:t>UYGULAMADAN YARARLANMA </a:t>
            </a:r>
            <a:r>
              <a:rPr lang="tr-TR" sz="2800" b="1" kern="0" dirty="0">
                <a:solidFill>
                  <a:schemeClr val="bg1"/>
                </a:solidFill>
              </a:rPr>
              <a:t>YÖNTEMLERİ</a:t>
            </a:r>
          </a:p>
        </p:txBody>
      </p:sp>
      <p:sp>
        <p:nvSpPr>
          <p:cNvPr id="6" name="Dikdörtgen 5"/>
          <p:cNvSpPr/>
          <p:nvPr/>
        </p:nvSpPr>
        <p:spPr>
          <a:xfrm>
            <a:off x="193346" y="3099858"/>
            <a:ext cx="4175912" cy="156966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24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lang="tr-TR" sz="2400" kern="0" dirty="0">
                <a:solidFill>
                  <a:prstClr val="black"/>
                </a:solidFill>
              </a:rPr>
              <a:t>W</a:t>
            </a:r>
            <a:r>
              <a:rPr kumimoji="0" lang="en-US" sz="2400" i="0" u="none" strike="noStrike" kern="0" cap="none" spc="0" normalizeH="0" baseline="0" noProof="0" dirty="0" err="1" smtClean="0">
                <a:ln>
                  <a:noFill/>
                </a:ln>
                <a:solidFill>
                  <a:prstClr val="black"/>
                </a:solidFill>
                <a:effectLst/>
                <a:uLnTx/>
                <a:uFillTx/>
              </a:rPr>
              <a:t>eb</a:t>
            </a:r>
            <a:r>
              <a:rPr kumimoji="0" lang="en-US" sz="2400" i="0" u="none" strike="noStrike" kern="0" cap="none" spc="0" normalizeH="0" baseline="0" noProof="0" dirty="0" smtClean="0">
                <a:ln>
                  <a:noFill/>
                </a:ln>
                <a:solidFill>
                  <a:prstClr val="black"/>
                </a:solidFill>
                <a:effectLst/>
                <a:uLnTx/>
                <a:uFillTx/>
              </a:rPr>
              <a:t> </a:t>
            </a:r>
            <a:r>
              <a:rPr lang="tr-TR" sz="2400" kern="0" noProof="0" dirty="0" smtClean="0">
                <a:solidFill>
                  <a:prstClr val="black"/>
                </a:solidFill>
              </a:rPr>
              <a:t>uygulaması</a:t>
            </a:r>
            <a:endParaRPr kumimoji="0" lang="tr-TR" sz="240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lang="tr-TR" sz="2400" kern="0" noProof="0" dirty="0" smtClean="0">
                <a:solidFill>
                  <a:prstClr val="black"/>
                </a:solidFill>
              </a:rPr>
              <a:t>Temel fonksiyonlar </a:t>
            </a: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lang="tr-TR" sz="2400" kern="0" noProof="0" dirty="0" smtClean="0">
                <a:solidFill>
                  <a:prstClr val="black"/>
                </a:solidFill>
              </a:rPr>
              <a:t>Küçük işletmeler için uygun</a:t>
            </a:r>
            <a:endParaRPr kumimoji="0" lang="en-US" sz="2400" b="0" i="0" u="none" strike="noStrike" kern="0" cap="none" spc="0" normalizeH="0" baseline="0" noProof="0" dirty="0">
              <a:ln>
                <a:noFill/>
              </a:ln>
              <a:solidFill>
                <a:prstClr val="black"/>
              </a:solidFill>
              <a:effectLst/>
              <a:uLnTx/>
              <a:uFillTx/>
            </a:endParaRPr>
          </a:p>
        </p:txBody>
      </p:sp>
      <p:sp>
        <p:nvSpPr>
          <p:cNvPr id="18" name="Ellipse 44"/>
          <p:cNvSpPr/>
          <p:nvPr/>
        </p:nvSpPr>
        <p:spPr bwMode="auto">
          <a:xfrm rot="21448895">
            <a:off x="610054" y="2526045"/>
            <a:ext cx="427261" cy="463429"/>
          </a:xfrm>
          <a:prstGeom prst="ellipse">
            <a:avLst/>
          </a:prstGeom>
          <a:solidFill>
            <a:srgbClr val="C00000"/>
          </a:soli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914400">
              <a:defRPr/>
            </a:pPr>
            <a:r>
              <a:rPr lang="tr-TR" b="1" dirty="0" smtClean="0">
                <a:solidFill>
                  <a:schemeClr val="bg1"/>
                </a:solidFill>
                <a:latin typeface="Calibri" pitchFamily="-112" charset="0"/>
                <a:ea typeface="ＭＳ Ｐゴシック" pitchFamily="-112" charset="-128"/>
                <a:cs typeface="ＭＳ Ｐゴシック" charset="0"/>
              </a:rPr>
              <a:t>1</a:t>
            </a:r>
            <a:endParaRPr lang="da-DK" b="1" dirty="0">
              <a:solidFill>
                <a:schemeClr val="bg1"/>
              </a:solidFill>
              <a:latin typeface="Calibri" pitchFamily="-112" charset="0"/>
              <a:ea typeface="ＭＳ Ｐゴシック" pitchFamily="-112" charset="-128"/>
              <a:cs typeface="ＭＳ Ｐゴシック" charset="0"/>
            </a:endParaRPr>
          </a:p>
        </p:txBody>
      </p:sp>
      <p:sp>
        <p:nvSpPr>
          <p:cNvPr id="7" name="Dikdörtgen 6"/>
          <p:cNvSpPr/>
          <p:nvPr/>
        </p:nvSpPr>
        <p:spPr>
          <a:xfrm>
            <a:off x="4659240" y="3101327"/>
            <a:ext cx="4416408" cy="230832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lang="tr-TR" sz="2400" kern="0" dirty="0" smtClean="0">
                <a:solidFill>
                  <a:prstClr val="black"/>
                </a:solidFill>
              </a:rPr>
              <a:t>Gelişmiş bilgi işlem sistemi</a:t>
            </a:r>
            <a:endParaRPr kumimoji="0" lang="tr-TR" sz="24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lang="tr-TR" sz="2400" kern="0" dirty="0">
                <a:solidFill>
                  <a:prstClr val="black"/>
                </a:solidFill>
              </a:rPr>
              <a:t>D</a:t>
            </a:r>
            <a:r>
              <a:rPr lang="tr-TR" sz="2400" kern="0" dirty="0" smtClean="0">
                <a:solidFill>
                  <a:prstClr val="black"/>
                </a:solidFill>
              </a:rPr>
              <a:t>oğrudan bağlantı </a:t>
            </a: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lang="tr-TR" sz="2400" kern="0" dirty="0" smtClean="0">
                <a:solidFill>
                  <a:prstClr val="black"/>
                </a:solidFill>
              </a:rPr>
              <a:t>E-imza/mali mühür</a:t>
            </a: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lang="tr-TR" sz="2400" kern="0" dirty="0" smtClean="0">
                <a:solidFill>
                  <a:prstClr val="black"/>
                </a:solidFill>
              </a:rPr>
              <a:t>Arşivleme </a:t>
            </a: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lang="tr-TR" sz="2400" kern="0" noProof="0" dirty="0" smtClean="0">
                <a:solidFill>
                  <a:prstClr val="black"/>
                </a:solidFill>
              </a:rPr>
              <a:t>Büyük işletmeler için uygun</a:t>
            </a:r>
            <a:endParaRPr kumimoji="0" lang="tr-TR" sz="2400" b="0" i="0" u="none" strike="noStrike" kern="0" cap="none" spc="0" normalizeH="0" baseline="0" noProof="0" dirty="0" smtClean="0">
              <a:ln>
                <a:noFill/>
              </a:ln>
              <a:solidFill>
                <a:prstClr val="black"/>
              </a:solidFill>
              <a:effectLst/>
              <a:uLnTx/>
              <a:uFillTx/>
            </a:endParaRPr>
          </a:p>
        </p:txBody>
      </p:sp>
      <p:sp>
        <p:nvSpPr>
          <p:cNvPr id="20" name="Ellipse 44"/>
          <p:cNvSpPr/>
          <p:nvPr/>
        </p:nvSpPr>
        <p:spPr bwMode="auto">
          <a:xfrm rot="21448895">
            <a:off x="5673362" y="2437270"/>
            <a:ext cx="427261" cy="463429"/>
          </a:xfrm>
          <a:prstGeom prst="ellipse">
            <a:avLst/>
          </a:prstGeom>
          <a:solidFill>
            <a:srgbClr val="C00000"/>
          </a:soli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914400">
              <a:defRPr/>
            </a:pPr>
            <a:r>
              <a:rPr lang="tr-TR" b="1" dirty="0">
                <a:solidFill>
                  <a:schemeClr val="bg1"/>
                </a:solidFill>
                <a:latin typeface="Calibri" pitchFamily="-112" charset="0"/>
                <a:ea typeface="ＭＳ Ｐゴシック" pitchFamily="-112" charset="-128"/>
                <a:cs typeface="ＭＳ Ｐゴシック" charset="0"/>
              </a:rPr>
              <a:t>2</a:t>
            </a:r>
            <a:endParaRPr lang="da-DK" b="1" dirty="0">
              <a:solidFill>
                <a:schemeClr val="bg1"/>
              </a:solidFill>
              <a:latin typeface="Calibri" pitchFamily="-112" charset="0"/>
              <a:ea typeface="ＭＳ Ｐゴシック" pitchFamily="-112" charset="-128"/>
              <a:cs typeface="ＭＳ Ｐゴシック" charset="0"/>
            </a:endParaRPr>
          </a:p>
        </p:txBody>
      </p:sp>
      <p:pic>
        <p:nvPicPr>
          <p:cNvPr id="17" name="Picture 2" descr="http://www.medyaurfa.net/wp-content/uploads/2012/07/gelir-idaresi-ba%C5%9Fkanl%C4%B1%C4%9F%C4%B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171990"/>
            <a:ext cx="1440160" cy="88209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935" y="1236593"/>
            <a:ext cx="3571875" cy="1095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up 7"/>
          <p:cNvGrpSpPr/>
          <p:nvPr/>
        </p:nvGrpSpPr>
        <p:grpSpPr>
          <a:xfrm>
            <a:off x="754807" y="1146930"/>
            <a:ext cx="2102699" cy="1359723"/>
            <a:chOff x="1017010" y="589731"/>
            <a:chExt cx="2102699" cy="1547523"/>
          </a:xfrm>
        </p:grpSpPr>
        <p:pic>
          <p:nvPicPr>
            <p:cNvPr id="2051" name="Resim 1" descr="image0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909" y="589731"/>
              <a:ext cx="2047800" cy="1547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7010" y="740159"/>
              <a:ext cx="504825" cy="561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Metin kutusu 21"/>
          <p:cNvSpPr txBox="1"/>
          <p:nvPr/>
        </p:nvSpPr>
        <p:spPr>
          <a:xfrm>
            <a:off x="6167441" y="2421935"/>
            <a:ext cx="1857042" cy="461665"/>
          </a:xfrm>
          <a:prstGeom prst="rect">
            <a:avLst/>
          </a:prstGeom>
          <a:noFill/>
        </p:spPr>
        <p:txBody>
          <a:bodyPr wrap="square" rtlCol="0">
            <a:spAutoFit/>
          </a:bodyPr>
          <a:lstStyle/>
          <a:p>
            <a:r>
              <a:rPr lang="tr-TR" sz="2400" dirty="0" smtClean="0">
                <a:solidFill>
                  <a:schemeClr val="bg1"/>
                </a:solidFill>
                <a:effectLst>
                  <a:outerShdw blurRad="38100" dist="38100" dir="2700000" algn="tl">
                    <a:srgbClr val="000000">
                      <a:alpha val="43137"/>
                    </a:srgbClr>
                  </a:outerShdw>
                </a:effectLst>
              </a:rPr>
              <a:t>Entegrasyon</a:t>
            </a:r>
            <a:r>
              <a:rPr lang="tr-TR" dirty="0" smtClean="0"/>
              <a:t> </a:t>
            </a:r>
            <a:endParaRPr lang="tr-TR" dirty="0"/>
          </a:p>
        </p:txBody>
      </p:sp>
      <p:sp>
        <p:nvSpPr>
          <p:cNvPr id="45" name="Metin kutusu 44"/>
          <p:cNvSpPr txBox="1"/>
          <p:nvPr/>
        </p:nvSpPr>
        <p:spPr>
          <a:xfrm>
            <a:off x="1047713" y="2543929"/>
            <a:ext cx="1857042" cy="461665"/>
          </a:xfrm>
          <a:prstGeom prst="rect">
            <a:avLst/>
          </a:prstGeom>
          <a:noFill/>
        </p:spPr>
        <p:txBody>
          <a:bodyPr wrap="square" rtlCol="0">
            <a:spAutoFit/>
          </a:bodyPr>
          <a:lstStyle/>
          <a:p>
            <a:r>
              <a:rPr lang="tr-TR" sz="2400" dirty="0" smtClean="0">
                <a:solidFill>
                  <a:schemeClr val="bg1"/>
                </a:solidFill>
                <a:effectLst>
                  <a:outerShdw blurRad="38100" dist="38100" dir="2700000" algn="tl">
                    <a:srgbClr val="000000">
                      <a:alpha val="43137"/>
                    </a:srgbClr>
                  </a:outerShdw>
                </a:effectLst>
              </a:rPr>
              <a:t>Portal </a:t>
            </a:r>
            <a:r>
              <a:rPr lang="tr-TR" dirty="0" smtClean="0"/>
              <a:t> </a:t>
            </a:r>
            <a:endParaRPr lang="tr-TR" dirty="0"/>
          </a:p>
        </p:txBody>
      </p:sp>
      <p:grpSp>
        <p:nvGrpSpPr>
          <p:cNvPr id="23" name="Grup 22"/>
          <p:cNvGrpSpPr/>
          <p:nvPr/>
        </p:nvGrpSpPr>
        <p:grpSpPr>
          <a:xfrm>
            <a:off x="1585689" y="2942630"/>
            <a:ext cx="5362575" cy="2157812"/>
            <a:chOff x="1266875" y="3130599"/>
            <a:chExt cx="5362575" cy="2157812"/>
          </a:xfrm>
        </p:grpSpPr>
        <p:grpSp>
          <p:nvGrpSpPr>
            <p:cNvPr id="9" name="Grup 8"/>
            <p:cNvGrpSpPr/>
            <p:nvPr/>
          </p:nvGrpSpPr>
          <p:grpSpPr>
            <a:xfrm>
              <a:off x="1266875" y="3130599"/>
              <a:ext cx="5362575" cy="1676400"/>
              <a:chOff x="2094240" y="3939723"/>
              <a:chExt cx="5362575" cy="1676400"/>
            </a:xfrm>
          </p:grpSpPr>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4240" y="3939723"/>
                <a:ext cx="5362575"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2771800" y="4885753"/>
                <a:ext cx="1368152" cy="430887"/>
              </a:xfrm>
              <a:prstGeom prst="rect">
                <a:avLst/>
              </a:prstGeom>
              <a:noFill/>
            </p:spPr>
            <p:txBody>
              <a:bodyPr wrap="square" rtlCol="0">
                <a:spAutoFit/>
              </a:bodyPr>
              <a:lstStyle/>
              <a:p>
                <a:pPr algn="ctr"/>
                <a:r>
                  <a:rPr lang="tr-TR" sz="1100" b="1" dirty="0" smtClean="0"/>
                  <a:t>Özel </a:t>
                </a:r>
              </a:p>
              <a:p>
                <a:pPr algn="ctr"/>
                <a:r>
                  <a:rPr lang="tr-TR" sz="1100" b="1" dirty="0" smtClean="0"/>
                  <a:t>Entegratör</a:t>
                </a:r>
                <a:endParaRPr lang="tr-TR" sz="1100" b="1" dirty="0"/>
              </a:p>
            </p:txBody>
          </p:sp>
          <p:sp>
            <p:nvSpPr>
              <p:cNvPr id="26" name="Metin kutusu 25"/>
              <p:cNvSpPr txBox="1"/>
              <p:nvPr/>
            </p:nvSpPr>
            <p:spPr>
              <a:xfrm>
                <a:off x="5364088" y="4918141"/>
                <a:ext cx="1368152" cy="430887"/>
              </a:xfrm>
              <a:prstGeom prst="rect">
                <a:avLst/>
              </a:prstGeom>
              <a:noFill/>
            </p:spPr>
            <p:txBody>
              <a:bodyPr wrap="square" rtlCol="0">
                <a:spAutoFit/>
              </a:bodyPr>
              <a:lstStyle/>
              <a:p>
                <a:pPr algn="ctr"/>
                <a:r>
                  <a:rPr lang="tr-TR" sz="1100" b="1" dirty="0" smtClean="0"/>
                  <a:t>Özel </a:t>
                </a:r>
              </a:p>
              <a:p>
                <a:pPr algn="ctr"/>
                <a:r>
                  <a:rPr lang="tr-TR" sz="1100" b="1" dirty="0" smtClean="0"/>
                  <a:t>Entegratör</a:t>
                </a:r>
                <a:endParaRPr lang="tr-TR" sz="1100" b="1" dirty="0"/>
              </a:p>
            </p:txBody>
          </p:sp>
        </p:grpSp>
        <p:sp>
          <p:nvSpPr>
            <p:cNvPr id="46" name="Ellipse 44"/>
            <p:cNvSpPr/>
            <p:nvPr/>
          </p:nvSpPr>
          <p:spPr bwMode="auto">
            <a:xfrm rot="21448895">
              <a:off x="2219946" y="4824982"/>
              <a:ext cx="427261" cy="463429"/>
            </a:xfrm>
            <a:prstGeom prst="ellipse">
              <a:avLst/>
            </a:prstGeom>
            <a:solidFill>
              <a:srgbClr val="C00000"/>
            </a:soli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914400">
                <a:defRPr/>
              </a:pPr>
              <a:r>
                <a:rPr lang="tr-TR" b="1" dirty="0">
                  <a:solidFill>
                    <a:schemeClr val="bg1"/>
                  </a:solidFill>
                  <a:latin typeface="Calibri" pitchFamily="-112" charset="0"/>
                  <a:ea typeface="ＭＳ Ｐゴシック" pitchFamily="-112" charset="-128"/>
                  <a:cs typeface="ＭＳ Ｐゴシック" charset="0"/>
                </a:rPr>
                <a:t>3</a:t>
              </a:r>
              <a:endParaRPr lang="da-DK" b="1" dirty="0">
                <a:solidFill>
                  <a:schemeClr val="bg1"/>
                </a:solidFill>
                <a:latin typeface="Calibri" pitchFamily="-112" charset="0"/>
                <a:ea typeface="ＭＳ Ｐゴシック" pitchFamily="-112" charset="-128"/>
                <a:cs typeface="ＭＳ Ｐゴシック" charset="0"/>
              </a:endParaRPr>
            </a:p>
          </p:txBody>
        </p:sp>
        <p:sp>
          <p:nvSpPr>
            <p:cNvPr id="47" name="Metin kutusu 46"/>
            <p:cNvSpPr txBox="1"/>
            <p:nvPr/>
          </p:nvSpPr>
          <p:spPr>
            <a:xfrm>
              <a:off x="2740142" y="4806999"/>
              <a:ext cx="2416040" cy="461665"/>
            </a:xfrm>
            <a:prstGeom prst="rect">
              <a:avLst/>
            </a:prstGeom>
            <a:noFill/>
          </p:spPr>
          <p:txBody>
            <a:bodyPr wrap="square" rtlCol="0">
              <a:spAutoFit/>
            </a:bodyPr>
            <a:lstStyle/>
            <a:p>
              <a:r>
                <a:rPr lang="tr-TR" sz="2400" dirty="0" smtClean="0">
                  <a:effectLst>
                    <a:outerShdw blurRad="38100" dist="38100" dir="2700000" algn="tl">
                      <a:srgbClr val="000000">
                        <a:alpha val="43137"/>
                      </a:srgbClr>
                    </a:outerShdw>
                  </a:effectLst>
                </a:rPr>
                <a:t>Özel Entegrasyon</a:t>
              </a:r>
              <a:r>
                <a:rPr lang="tr-TR" dirty="0" smtClean="0"/>
                <a:t> </a:t>
              </a:r>
              <a:endParaRPr lang="tr-TR" dirty="0"/>
            </a:p>
          </p:txBody>
        </p:sp>
      </p:grpSp>
      <p:sp>
        <p:nvSpPr>
          <p:cNvPr id="25" name="Metin kutusu 24"/>
          <p:cNvSpPr txBox="1"/>
          <p:nvPr/>
        </p:nvSpPr>
        <p:spPr>
          <a:xfrm>
            <a:off x="1276803" y="4992684"/>
            <a:ext cx="7200799" cy="1107996"/>
          </a:xfrm>
          <a:prstGeom prst="rect">
            <a:avLst/>
          </a:prstGeom>
          <a:noFill/>
        </p:spPr>
        <p:txBody>
          <a:bodyPr wrap="square" rtlCol="0">
            <a:spAutoFit/>
          </a:bodyPr>
          <a:lstStyle/>
          <a:p>
            <a:pPr marL="285750" indent="-285750">
              <a:buFont typeface="Arial" pitchFamily="34" charset="0"/>
              <a:buChar char="•"/>
            </a:pPr>
            <a:r>
              <a:rPr lang="tr-TR" sz="2400" kern="0" dirty="0">
                <a:solidFill>
                  <a:prstClr val="black"/>
                </a:solidFill>
              </a:rPr>
              <a:t>Başkanlıktan onay </a:t>
            </a:r>
            <a:r>
              <a:rPr lang="tr-TR" sz="2400" kern="0" dirty="0" smtClean="0">
                <a:solidFill>
                  <a:prstClr val="black"/>
                </a:solidFill>
              </a:rPr>
              <a:t>almış özel </a:t>
            </a:r>
            <a:r>
              <a:rPr lang="tr-TR" sz="2400" kern="0" dirty="0">
                <a:solidFill>
                  <a:prstClr val="black"/>
                </a:solidFill>
              </a:rPr>
              <a:t>entegratörler aracılığıyla fatura </a:t>
            </a:r>
            <a:r>
              <a:rPr lang="tr-TR" sz="2400" kern="0" dirty="0" smtClean="0">
                <a:solidFill>
                  <a:prstClr val="black"/>
                </a:solidFill>
              </a:rPr>
              <a:t>değişimi</a:t>
            </a:r>
          </a:p>
          <a:p>
            <a:pPr marL="285750" indent="-285750">
              <a:buFont typeface="Arial" pitchFamily="34" charset="0"/>
              <a:buChar char="•"/>
            </a:pPr>
            <a:endParaRPr lang="tr-TR" dirty="0"/>
          </a:p>
        </p:txBody>
      </p:sp>
      <p:sp>
        <p:nvSpPr>
          <p:cNvPr id="27" name="Metin kutusu 26"/>
          <p:cNvSpPr txBox="1"/>
          <p:nvPr/>
        </p:nvSpPr>
        <p:spPr>
          <a:xfrm>
            <a:off x="3059833" y="1343600"/>
            <a:ext cx="1800200" cy="1200329"/>
          </a:xfrm>
          <a:prstGeom prst="rect">
            <a:avLst/>
          </a:prstGeom>
          <a:noFill/>
        </p:spPr>
        <p:txBody>
          <a:bodyPr wrap="square" rtlCol="0">
            <a:spAutoFit/>
          </a:bodyPr>
          <a:lstStyle/>
          <a:p>
            <a:r>
              <a:rPr lang="tr-TR" dirty="0" smtClean="0">
                <a:solidFill>
                  <a:schemeClr val="bg1"/>
                </a:solidFill>
              </a:rPr>
              <a:t>397 sıra no.lu tebliğde </a:t>
            </a:r>
            <a:r>
              <a:rPr lang="tr-TR" b="1" dirty="0" smtClean="0">
                <a:solidFill>
                  <a:schemeClr val="accent2">
                    <a:lumMod val="75000"/>
                  </a:schemeClr>
                </a:solidFill>
              </a:rPr>
              <a:t>iki</a:t>
            </a:r>
            <a:r>
              <a:rPr lang="tr-TR" b="1" dirty="0" smtClean="0">
                <a:solidFill>
                  <a:schemeClr val="bg1"/>
                </a:solidFill>
              </a:rPr>
              <a:t> </a:t>
            </a:r>
            <a:r>
              <a:rPr lang="tr-TR" dirty="0" smtClean="0">
                <a:solidFill>
                  <a:schemeClr val="bg1"/>
                </a:solidFill>
              </a:rPr>
              <a:t>yöntem belirlenmiştir.</a:t>
            </a:r>
            <a:endParaRPr lang="tr-TR" dirty="0">
              <a:solidFill>
                <a:schemeClr val="bg1"/>
              </a:solidFill>
            </a:endParaRPr>
          </a:p>
        </p:txBody>
      </p:sp>
      <p:sp>
        <p:nvSpPr>
          <p:cNvPr id="52" name="Metin kutusu 51"/>
          <p:cNvSpPr txBox="1"/>
          <p:nvPr/>
        </p:nvSpPr>
        <p:spPr>
          <a:xfrm>
            <a:off x="2928611" y="1297502"/>
            <a:ext cx="1800200" cy="1200329"/>
          </a:xfrm>
          <a:prstGeom prst="rect">
            <a:avLst/>
          </a:prstGeom>
          <a:noFill/>
        </p:spPr>
        <p:txBody>
          <a:bodyPr wrap="square" rtlCol="0">
            <a:spAutoFit/>
          </a:bodyPr>
          <a:lstStyle/>
          <a:p>
            <a:pPr algn="ctr"/>
            <a:r>
              <a:rPr lang="tr-TR" dirty="0" smtClean="0">
                <a:solidFill>
                  <a:schemeClr val="bg1"/>
                </a:solidFill>
              </a:rPr>
              <a:t>421 sıra no.lu tebliğ ile </a:t>
            </a:r>
            <a:r>
              <a:rPr lang="tr-TR" b="1" dirty="0" smtClean="0">
                <a:solidFill>
                  <a:srgbClr val="FF0000"/>
                </a:solidFill>
              </a:rPr>
              <a:t>üçüncü</a:t>
            </a:r>
            <a:r>
              <a:rPr lang="tr-TR" dirty="0" smtClean="0">
                <a:solidFill>
                  <a:schemeClr val="bg1"/>
                </a:solidFill>
              </a:rPr>
              <a:t> yöntem getirilmiştir.</a:t>
            </a:r>
            <a:endParaRPr lang="tr-TR" dirty="0">
              <a:solidFill>
                <a:schemeClr val="bg1"/>
              </a:solidFill>
            </a:endParaRPr>
          </a:p>
        </p:txBody>
      </p:sp>
    </p:spTree>
    <p:extLst>
      <p:ext uri="{BB962C8B-B14F-4D97-AF65-F5344CB8AC3E}">
        <p14:creationId xmlns:p14="http://schemas.microsoft.com/office/powerpoint/2010/main" val="904348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7"/>
                                        </p:tgtEl>
                                        <p:attrNameLst>
                                          <p:attrName>ppt_w</p:attrName>
                                        </p:attrNameLst>
                                      </p:cBhvr>
                                      <p:tavLst>
                                        <p:tav tm="0">
                                          <p:val>
                                            <p:strVal val="ppt_w"/>
                                          </p:val>
                                        </p:tav>
                                        <p:tav tm="100000">
                                          <p:val>
                                            <p:fltVal val="0"/>
                                          </p:val>
                                        </p:tav>
                                      </p:tavLst>
                                    </p:anim>
                                    <p:anim calcmode="lin" valueType="num">
                                      <p:cBhvr>
                                        <p:cTn id="12" dur="500"/>
                                        <p:tgtEl>
                                          <p:spTgt spid="7"/>
                                        </p:tgtEl>
                                        <p:attrNameLst>
                                          <p:attrName>ppt_h</p:attrName>
                                        </p:attrNameLst>
                                      </p:cBhvr>
                                      <p:tavLst>
                                        <p:tav tm="0">
                                          <p:val>
                                            <p:strVal val="ppt_h"/>
                                          </p:val>
                                        </p:tav>
                                        <p:tav tm="100000">
                                          <p:val>
                                            <p:fltVal val="0"/>
                                          </p:val>
                                        </p:tav>
                                      </p:tavLst>
                                    </p:anim>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par>
                          <p:cTn id="15" fill="hold">
                            <p:stCondLst>
                              <p:cond delay="500"/>
                            </p:stCondLst>
                            <p:childTnLst>
                              <p:par>
                                <p:cTn id="16" presetID="53" presetClass="exit" presetSubtype="32" fill="hold" grpId="0" nodeType="afterEffect">
                                  <p:stCondLst>
                                    <p:cond delay="0"/>
                                  </p:stCondLst>
                                  <p:childTnLst>
                                    <p:anim calcmode="lin" valueType="num">
                                      <p:cBhvr>
                                        <p:cTn id="17" dur="500"/>
                                        <p:tgtEl>
                                          <p:spTgt spid="27"/>
                                        </p:tgtEl>
                                        <p:attrNameLst>
                                          <p:attrName>ppt_w</p:attrName>
                                        </p:attrNameLst>
                                      </p:cBhvr>
                                      <p:tavLst>
                                        <p:tav tm="0">
                                          <p:val>
                                            <p:strVal val="ppt_w"/>
                                          </p:val>
                                        </p:tav>
                                        <p:tav tm="100000">
                                          <p:val>
                                            <p:fltVal val="0"/>
                                          </p:val>
                                        </p:tav>
                                      </p:tavLst>
                                    </p:anim>
                                    <p:anim calcmode="lin" valueType="num">
                                      <p:cBhvr>
                                        <p:cTn id="18" dur="500"/>
                                        <p:tgtEl>
                                          <p:spTgt spid="27"/>
                                        </p:tgtEl>
                                        <p:attrNameLst>
                                          <p:attrName>ppt_h</p:attrName>
                                        </p:attrNameLst>
                                      </p:cBhvr>
                                      <p:tavLst>
                                        <p:tav tm="0">
                                          <p:val>
                                            <p:strVal val="ppt_h"/>
                                          </p:val>
                                        </p:tav>
                                        <p:tav tm="100000">
                                          <p:val>
                                            <p:fltVal val="0"/>
                                          </p:val>
                                        </p:tav>
                                      </p:tavLst>
                                    </p:anim>
                                    <p:animEffect transition="out" filter="fade">
                                      <p:cBhvr>
                                        <p:cTn id="19" dur="500"/>
                                        <p:tgtEl>
                                          <p:spTgt spid="27"/>
                                        </p:tgtEl>
                                      </p:cBhvr>
                                    </p:animEffect>
                                    <p:set>
                                      <p:cBhvr>
                                        <p:cTn id="20" dur="1" fill="hold">
                                          <p:stCondLst>
                                            <p:cond delay="499"/>
                                          </p:stCondLst>
                                        </p:cTn>
                                        <p:tgtEl>
                                          <p:spTgt spid="27"/>
                                        </p:tgtEl>
                                        <p:attrNameLst>
                                          <p:attrName>style.visibility</p:attrName>
                                        </p:attrNameLst>
                                      </p:cBhvr>
                                      <p:to>
                                        <p:strVal val="hidden"/>
                                      </p:to>
                                    </p:se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1500"/>
                            </p:stCondLst>
                            <p:childTnLst>
                              <p:par>
                                <p:cTn id="28" presetID="14" presetClass="entr" presetSubtype="1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5" grpId="0"/>
      <p:bldP spid="27"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a:grpSpLocks/>
          </p:cNvGrpSpPr>
          <p:nvPr/>
        </p:nvGrpSpPr>
        <p:grpSpPr bwMode="auto">
          <a:xfrm>
            <a:off x="0" y="-404082"/>
            <a:ext cx="9119024" cy="6308725"/>
            <a:chOff x="0" y="0"/>
            <a:chExt cx="5760" cy="3747"/>
          </a:xfrm>
        </p:grpSpPr>
        <p:sp>
          <p:nvSpPr>
            <p:cNvPr id="4" name="Rectangle 2"/>
            <p:cNvSpPr>
              <a:spLocks noChangeArrowheads="1"/>
            </p:cNvSpPr>
            <p:nvPr/>
          </p:nvSpPr>
          <p:spPr bwMode="gray">
            <a:xfrm flipV="1">
              <a:off x="0" y="0"/>
              <a:ext cx="5760" cy="2306"/>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tr-TR" b="1" dirty="0" smtClean="0">
                <a:solidFill>
                  <a:schemeClr val="bg1"/>
                </a:solidFill>
              </a:endParaRPr>
            </a:p>
            <a:p>
              <a:pPr algn="ctr" eaLnBrk="0" hangingPunct="0"/>
              <a:endParaRPr lang="tr-TR" b="1" dirty="0">
                <a:solidFill>
                  <a:schemeClr val="bg1"/>
                </a:solidFill>
              </a:endParaRPr>
            </a:p>
            <a:p>
              <a:pPr algn="ctr" eaLnBrk="0" hangingPunct="0"/>
              <a:r>
                <a:rPr lang="tr-TR" b="1" dirty="0" smtClean="0">
                  <a:solidFill>
                    <a:schemeClr val="bg1"/>
                  </a:solidFill>
                </a:rPr>
                <a:t>Harici programlar tarafından UBL-TR standardında üretilen çok sayıda faturanın mali </a:t>
              </a:r>
            </a:p>
            <a:p>
              <a:pPr algn="ctr" eaLnBrk="0" hangingPunct="0"/>
              <a:r>
                <a:rPr lang="tr-TR" b="1" dirty="0" smtClean="0">
                  <a:solidFill>
                    <a:schemeClr val="bg1"/>
                  </a:solidFill>
                </a:rPr>
                <a:t>mühürle onaylanması ve e-fatura </a:t>
              </a:r>
              <a:r>
                <a:rPr lang="tr-TR" b="1" dirty="0" err="1" smtClean="0">
                  <a:solidFill>
                    <a:schemeClr val="bg1"/>
                  </a:solidFill>
                </a:rPr>
                <a:t>portalına</a:t>
              </a:r>
              <a:r>
                <a:rPr lang="tr-TR" b="1" dirty="0" smtClean="0">
                  <a:solidFill>
                    <a:schemeClr val="bg1"/>
                  </a:solidFill>
                </a:rPr>
                <a:t> yüklenerek alıcıya gönderilmesi mümkün</a:t>
              </a:r>
            </a:p>
            <a:p>
              <a:pPr eaLnBrk="0" hangingPunct="0"/>
              <a:r>
                <a:rPr lang="tr-TR" b="1" dirty="0" smtClean="0">
                  <a:solidFill>
                    <a:schemeClr val="bg1"/>
                  </a:solidFill>
                </a:rPr>
                <a:t>         hale gelmiştir.</a:t>
              </a:r>
              <a:endParaRPr lang="en-US" b="1" dirty="0">
                <a:solidFill>
                  <a:schemeClr val="bg1"/>
                </a:solidFill>
              </a:endParaRPr>
            </a:p>
          </p:txBody>
        </p:sp>
        <p:sp>
          <p:nvSpPr>
            <p:cNvPr id="5"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6"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7" name="Rectangle 328"/>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sp>
        <p:nvSpPr>
          <p:cNvPr id="2" name="Başlık 1"/>
          <p:cNvSpPr>
            <a:spLocks noGrp="1"/>
          </p:cNvSpPr>
          <p:nvPr>
            <p:ph type="title"/>
          </p:nvPr>
        </p:nvSpPr>
        <p:spPr/>
        <p:txBody>
          <a:bodyPr>
            <a:normAutofit/>
          </a:bodyPr>
          <a:lstStyle/>
          <a:p>
            <a:r>
              <a:rPr lang="tr-TR" sz="2800" b="1" kern="0" dirty="0" smtClean="0">
                <a:solidFill>
                  <a:schemeClr val="bg1"/>
                </a:solidFill>
                <a:latin typeface="+mn-lt"/>
                <a:ea typeface="+mn-ea"/>
                <a:cs typeface="+mn-cs"/>
              </a:rPr>
              <a:t>FATURA YÜKLEME</a:t>
            </a:r>
            <a:endParaRPr lang="tr-TR" sz="2800" b="1" kern="0" dirty="0">
              <a:solidFill>
                <a:schemeClr val="bg1"/>
              </a:solidFill>
              <a:latin typeface="+mn-lt"/>
              <a:ea typeface="+mn-ea"/>
              <a:cs typeface="+mn-cs"/>
            </a:endParaRPr>
          </a:p>
        </p:txBody>
      </p:sp>
      <p:pic>
        <p:nvPicPr>
          <p:cNvPr id="18" name="Picture 2" descr="http://www.medyaurfa.net/wp-content/uploads/2012/07/gelir-idaresi-ba%C5%9Fkanl%C4%B1%C4%9F%C4%B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171990"/>
            <a:ext cx="1440160" cy="8820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895390"/>
            <a:ext cx="59769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457" y="2895390"/>
            <a:ext cx="2468562"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853860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10"/>
          <p:cNvGrpSpPr>
            <a:grpSpLocks/>
          </p:cNvGrpSpPr>
          <p:nvPr/>
        </p:nvGrpSpPr>
        <p:grpSpPr bwMode="auto">
          <a:xfrm>
            <a:off x="-34290" y="-41250"/>
            <a:ext cx="9144000" cy="6308725"/>
            <a:chOff x="0" y="0"/>
            <a:chExt cx="5760" cy="3747"/>
          </a:xfrm>
        </p:grpSpPr>
        <p:sp>
          <p:nvSpPr>
            <p:cNvPr id="53"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4"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55"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6" name="Rectangle 328"/>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9" name="Picture 4" descr="http://sketchup.google.com/3dwarehouse/download?mid=7a70b24ab5d61ca6d4e0f167e8c0f85c&amp;rtyp=lt&amp;ctyp=other&amp;ts=125598101000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38042" y="1534684"/>
            <a:ext cx="3810000" cy="2714626"/>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25575" y="2251648"/>
            <a:ext cx="2196049" cy="1534689"/>
          </a:xfrm>
          <a:prstGeom prst="rect">
            <a:avLst/>
          </a:prstGeom>
        </p:spPr>
      </p:pic>
      <p:grpSp>
        <p:nvGrpSpPr>
          <p:cNvPr id="11" name="Grup 10"/>
          <p:cNvGrpSpPr/>
          <p:nvPr/>
        </p:nvGrpSpPr>
        <p:grpSpPr>
          <a:xfrm>
            <a:off x="1265412" y="2322564"/>
            <a:ext cx="2637623" cy="481173"/>
            <a:chOff x="1265412" y="2322564"/>
            <a:chExt cx="2637623" cy="481173"/>
          </a:xfrm>
        </p:grpSpPr>
        <p:sp>
          <p:nvSpPr>
            <p:cNvPr id="12" name="Serbest Form 11"/>
            <p:cNvSpPr/>
            <p:nvPr/>
          </p:nvSpPr>
          <p:spPr>
            <a:xfrm>
              <a:off x="1265412" y="2322564"/>
              <a:ext cx="2592288" cy="360040"/>
            </a:xfrm>
            <a:custGeom>
              <a:avLst/>
              <a:gdLst>
                <a:gd name="connsiteX0" fmla="*/ 0 w 4590472"/>
                <a:gd name="connsiteY0" fmla="*/ 877470 h 877470"/>
                <a:gd name="connsiteX1" fmla="*/ 2262909 w 4590472"/>
                <a:gd name="connsiteY1" fmla="*/ 16 h 877470"/>
                <a:gd name="connsiteX2" fmla="*/ 4590472 w 4590472"/>
                <a:gd name="connsiteY2" fmla="*/ 858998 h 877470"/>
              </a:gdLst>
              <a:ahLst/>
              <a:cxnLst>
                <a:cxn ang="0">
                  <a:pos x="connsiteX0" y="connsiteY0"/>
                </a:cxn>
                <a:cxn ang="0">
                  <a:pos x="connsiteX1" y="connsiteY1"/>
                </a:cxn>
                <a:cxn ang="0">
                  <a:pos x="connsiteX2" y="connsiteY2"/>
                </a:cxn>
              </a:cxnLst>
              <a:rect l="l" t="t" r="r" b="b"/>
              <a:pathLst>
                <a:path w="4590472" h="877470">
                  <a:moveTo>
                    <a:pt x="0" y="877470"/>
                  </a:moveTo>
                  <a:cubicBezTo>
                    <a:pt x="748915" y="440282"/>
                    <a:pt x="1497830" y="3095"/>
                    <a:pt x="2262909" y="16"/>
                  </a:cubicBezTo>
                  <a:cubicBezTo>
                    <a:pt x="3027988" y="-3063"/>
                    <a:pt x="3809230" y="427967"/>
                    <a:pt x="4590472" y="858998"/>
                  </a:cubicBezTo>
                </a:path>
              </a:pathLst>
            </a:custGeom>
            <a:ln>
              <a:prstDash val="dash"/>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tr-TR"/>
            </a:p>
          </p:txBody>
        </p:sp>
        <p:sp>
          <p:nvSpPr>
            <p:cNvPr id="13" name="İkizkenar Üçgen 12"/>
            <p:cNvSpPr/>
            <p:nvPr/>
          </p:nvSpPr>
          <p:spPr>
            <a:xfrm rot="7076134">
              <a:off x="3596767" y="2497468"/>
              <a:ext cx="306732" cy="305805"/>
            </a:xfrm>
            <a:prstGeom prst="triangl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4" name="Grup 13"/>
          <p:cNvGrpSpPr/>
          <p:nvPr/>
        </p:nvGrpSpPr>
        <p:grpSpPr>
          <a:xfrm>
            <a:off x="5582519" y="2251648"/>
            <a:ext cx="2304256" cy="445248"/>
            <a:chOff x="5554738" y="2251648"/>
            <a:chExt cx="2304256" cy="445248"/>
          </a:xfrm>
        </p:grpSpPr>
        <p:sp>
          <p:nvSpPr>
            <p:cNvPr id="15" name="Serbest Form 14"/>
            <p:cNvSpPr/>
            <p:nvPr/>
          </p:nvSpPr>
          <p:spPr>
            <a:xfrm>
              <a:off x="5554738" y="2251648"/>
              <a:ext cx="2304256" cy="360040"/>
            </a:xfrm>
            <a:custGeom>
              <a:avLst/>
              <a:gdLst>
                <a:gd name="connsiteX0" fmla="*/ 0 w 4590472"/>
                <a:gd name="connsiteY0" fmla="*/ 877470 h 877470"/>
                <a:gd name="connsiteX1" fmla="*/ 2262909 w 4590472"/>
                <a:gd name="connsiteY1" fmla="*/ 16 h 877470"/>
                <a:gd name="connsiteX2" fmla="*/ 4590472 w 4590472"/>
                <a:gd name="connsiteY2" fmla="*/ 858998 h 877470"/>
              </a:gdLst>
              <a:ahLst/>
              <a:cxnLst>
                <a:cxn ang="0">
                  <a:pos x="connsiteX0" y="connsiteY0"/>
                </a:cxn>
                <a:cxn ang="0">
                  <a:pos x="connsiteX1" y="connsiteY1"/>
                </a:cxn>
                <a:cxn ang="0">
                  <a:pos x="connsiteX2" y="connsiteY2"/>
                </a:cxn>
              </a:cxnLst>
              <a:rect l="l" t="t" r="r" b="b"/>
              <a:pathLst>
                <a:path w="4590472" h="877470">
                  <a:moveTo>
                    <a:pt x="0" y="877470"/>
                  </a:moveTo>
                  <a:cubicBezTo>
                    <a:pt x="748915" y="440282"/>
                    <a:pt x="1497830" y="3095"/>
                    <a:pt x="2262909" y="16"/>
                  </a:cubicBezTo>
                  <a:cubicBezTo>
                    <a:pt x="3027988" y="-3063"/>
                    <a:pt x="3809230" y="427967"/>
                    <a:pt x="4590472" y="858998"/>
                  </a:cubicBezTo>
                </a:path>
              </a:pathLst>
            </a:custGeom>
            <a:ln>
              <a:solidFill>
                <a:schemeClr val="tx2">
                  <a:lumMod val="60000"/>
                  <a:lumOff val="40000"/>
                </a:schemeClr>
              </a:solidFill>
              <a:prstDash val="dash"/>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tr-TR"/>
            </a:p>
          </p:txBody>
        </p:sp>
        <p:sp>
          <p:nvSpPr>
            <p:cNvPr id="16" name="İkizkenar Üçgen 15"/>
            <p:cNvSpPr/>
            <p:nvPr/>
          </p:nvSpPr>
          <p:spPr>
            <a:xfrm rot="7076134">
              <a:off x="7549297" y="2390627"/>
              <a:ext cx="306732" cy="305805"/>
            </a:xfrm>
            <a:prstGeom prst="triangle">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3" name="Metin kutusu 22"/>
          <p:cNvSpPr txBox="1"/>
          <p:nvPr/>
        </p:nvSpPr>
        <p:spPr>
          <a:xfrm>
            <a:off x="2541231" y="570138"/>
            <a:ext cx="4419600" cy="523220"/>
          </a:xfrm>
          <a:prstGeom prst="rect">
            <a:avLst/>
          </a:prstGeom>
          <a:noFill/>
        </p:spPr>
        <p:txBody>
          <a:bodyPr wrap="square" rtlCol="0">
            <a:spAutoFit/>
          </a:bodyPr>
          <a:lstStyle/>
          <a:p>
            <a:pPr algn="ctr"/>
            <a:r>
              <a:rPr lang="tr-TR" sz="2800" b="1" kern="0" dirty="0" smtClean="0">
                <a:solidFill>
                  <a:schemeClr val="bg1"/>
                </a:solidFill>
              </a:rPr>
              <a:t>E- FATURA İŞ AKIŞI</a:t>
            </a:r>
            <a:endParaRPr lang="tr-TR" sz="2800" b="1" kern="0" dirty="0">
              <a:solidFill>
                <a:schemeClr val="bg1"/>
              </a:solidFill>
            </a:endParaRPr>
          </a:p>
        </p:txBody>
      </p:sp>
      <p:pic>
        <p:nvPicPr>
          <p:cNvPr id="25" name="Picture 7" descr="D:\Users\seyhan_ebru\Pictures\computer-33521_15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30" y="2035671"/>
            <a:ext cx="1775540" cy="1908212"/>
          </a:xfrm>
          <a:prstGeom prst="rect">
            <a:avLst/>
          </a:prstGeom>
          <a:noFill/>
          <a:effectLst>
            <a:outerShdw blurRad="50800" dist="50800" dir="5400000" algn="ctr" rotWithShape="0">
              <a:schemeClr val="bg1">
                <a:lumMod val="65000"/>
              </a:schemeClr>
            </a:outerShdw>
          </a:effectLst>
          <a:extLst>
            <a:ext uri="{909E8E84-426E-40DD-AFC4-6F175D3DCCD1}">
              <a14:hiddenFill xmlns:a14="http://schemas.microsoft.com/office/drawing/2010/main">
                <a:solidFill>
                  <a:srgbClr val="FFFFFF"/>
                </a:solidFill>
              </a14:hiddenFill>
            </a:ext>
          </a:extLst>
        </p:spPr>
      </p:pic>
      <p:pic>
        <p:nvPicPr>
          <p:cNvPr id="26" name="Picture 12" descr="http://www.officialpsds.com/images/thumbs/Gold-Magnifying-Glass-psd5580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0784" y="2978344"/>
            <a:ext cx="1519026" cy="1615985"/>
          </a:xfrm>
          <a:prstGeom prst="rect">
            <a:avLst/>
          </a:prstGeom>
          <a:noFill/>
          <a:extLst>
            <a:ext uri="{909E8E84-426E-40DD-AFC4-6F175D3DCCD1}">
              <a14:hiddenFill xmlns:a14="http://schemas.microsoft.com/office/drawing/2010/main">
                <a:solidFill>
                  <a:srgbClr val="FFFFFF"/>
                </a:solidFill>
              </a14:hiddenFill>
            </a:ext>
          </a:extLst>
        </p:spPr>
      </p:pic>
      <p:sp>
        <p:nvSpPr>
          <p:cNvPr id="30" name="Metin kutusu 29"/>
          <p:cNvSpPr txBox="1"/>
          <p:nvPr/>
        </p:nvSpPr>
        <p:spPr>
          <a:xfrm>
            <a:off x="254160" y="1534653"/>
            <a:ext cx="1512168" cy="400110"/>
          </a:xfrm>
          <a:prstGeom prst="rect">
            <a:avLst/>
          </a:prstGeom>
          <a:noFill/>
        </p:spPr>
        <p:txBody>
          <a:bodyPr wrap="square" rtlCol="0">
            <a:spAutoFit/>
          </a:bodyPr>
          <a:lstStyle/>
          <a:p>
            <a:r>
              <a:rPr lang="tr-TR" sz="2000" b="1" dirty="0" smtClean="0">
                <a:solidFill>
                  <a:schemeClr val="bg1"/>
                </a:solidFill>
                <a:effectLst>
                  <a:outerShdw blurRad="38100" dist="38100" dir="2700000" algn="tl">
                    <a:srgbClr val="000000">
                      <a:alpha val="43137"/>
                    </a:srgbClr>
                  </a:outerShdw>
                </a:effectLst>
              </a:rPr>
              <a:t>SATICI</a:t>
            </a:r>
            <a:endParaRPr lang="tr-TR" sz="2000" b="1" dirty="0">
              <a:solidFill>
                <a:schemeClr val="bg1"/>
              </a:solidFill>
              <a:effectLst>
                <a:outerShdw blurRad="38100" dist="38100" dir="2700000" algn="tl">
                  <a:srgbClr val="000000">
                    <a:alpha val="43137"/>
                  </a:srgbClr>
                </a:outerShdw>
              </a:effectLst>
            </a:endParaRPr>
          </a:p>
        </p:txBody>
      </p:sp>
      <p:sp>
        <p:nvSpPr>
          <p:cNvPr id="31" name="Metin kutusu 30"/>
          <p:cNvSpPr txBox="1"/>
          <p:nvPr/>
        </p:nvSpPr>
        <p:spPr>
          <a:xfrm>
            <a:off x="8085919" y="1583981"/>
            <a:ext cx="950577" cy="400110"/>
          </a:xfrm>
          <a:prstGeom prst="rect">
            <a:avLst/>
          </a:prstGeom>
          <a:noFill/>
        </p:spPr>
        <p:txBody>
          <a:bodyPr wrap="square" rtlCol="0">
            <a:spAutoFit/>
          </a:bodyPr>
          <a:lstStyle/>
          <a:p>
            <a:r>
              <a:rPr lang="tr-TR" sz="2000" b="1" dirty="0">
                <a:solidFill>
                  <a:schemeClr val="bg1"/>
                </a:solidFill>
                <a:effectLst>
                  <a:outerShdw blurRad="38100" dist="38100" dir="2700000" algn="tl">
                    <a:srgbClr val="000000">
                      <a:alpha val="43137"/>
                    </a:srgbClr>
                  </a:outerShdw>
                </a:effectLst>
              </a:rPr>
              <a:t>ALICI</a:t>
            </a:r>
          </a:p>
        </p:txBody>
      </p:sp>
      <p:sp>
        <p:nvSpPr>
          <p:cNvPr id="32" name="Metin kutusu 31"/>
          <p:cNvSpPr txBox="1"/>
          <p:nvPr/>
        </p:nvSpPr>
        <p:spPr>
          <a:xfrm>
            <a:off x="5325954" y="7533456"/>
            <a:ext cx="184731" cy="369332"/>
          </a:xfrm>
          <a:prstGeom prst="rect">
            <a:avLst/>
          </a:prstGeom>
          <a:noFill/>
        </p:spPr>
        <p:txBody>
          <a:bodyPr wrap="none" rtlCol="0">
            <a:spAutoFit/>
          </a:bodyPr>
          <a:lstStyle/>
          <a:p>
            <a:endParaRPr lang="tr-TR" dirty="0"/>
          </a:p>
        </p:txBody>
      </p:sp>
      <p:sp>
        <p:nvSpPr>
          <p:cNvPr id="44" name="Ellipse 44"/>
          <p:cNvSpPr/>
          <p:nvPr/>
        </p:nvSpPr>
        <p:spPr bwMode="auto">
          <a:xfrm rot="21448895">
            <a:off x="6583036" y="1431393"/>
            <a:ext cx="427261" cy="463429"/>
          </a:xfrm>
          <a:prstGeom prst="ellipse">
            <a:avLst/>
          </a:prstGeom>
          <a:gradFill flip="none" rotWithShape="1">
            <a:gsLst>
              <a:gs pos="0">
                <a:srgbClr val="FFFF00">
                  <a:lumMod val="90000"/>
                </a:srgbClr>
              </a:gs>
              <a:gs pos="100000">
                <a:srgbClr val="C00000"/>
              </a:gs>
            </a:gsLst>
            <a:path path="circle">
              <a:fillToRect l="50000" t="50000" r="50000" b="50000"/>
            </a:path>
            <a:tileRect/>
          </a:gra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914400">
              <a:defRPr/>
            </a:pPr>
            <a:r>
              <a:rPr lang="tr-TR" b="1" dirty="0">
                <a:solidFill>
                  <a:schemeClr val="accent4">
                    <a:lumMod val="75000"/>
                  </a:schemeClr>
                </a:solidFill>
                <a:latin typeface="Calibri" pitchFamily="-112" charset="0"/>
                <a:ea typeface="ＭＳ Ｐゴシック" pitchFamily="-112" charset="-128"/>
                <a:cs typeface="ＭＳ Ｐゴシック" charset="0"/>
              </a:rPr>
              <a:t>2</a:t>
            </a:r>
            <a:endParaRPr lang="da-DK" b="1" dirty="0">
              <a:solidFill>
                <a:schemeClr val="accent4">
                  <a:lumMod val="75000"/>
                </a:schemeClr>
              </a:solidFill>
              <a:latin typeface="Calibri" pitchFamily="-112" charset="0"/>
              <a:ea typeface="ＭＳ Ｐゴシック" pitchFamily="-112" charset="-128"/>
              <a:cs typeface="ＭＳ Ｐゴシック" charset="0"/>
            </a:endParaRPr>
          </a:p>
        </p:txBody>
      </p:sp>
      <p:sp>
        <p:nvSpPr>
          <p:cNvPr id="47" name="Ellipse 44"/>
          <p:cNvSpPr/>
          <p:nvPr/>
        </p:nvSpPr>
        <p:spPr bwMode="auto">
          <a:xfrm rot="21448895">
            <a:off x="2327665" y="1496529"/>
            <a:ext cx="427261" cy="463429"/>
          </a:xfrm>
          <a:prstGeom prst="ellipse">
            <a:avLst/>
          </a:prstGeom>
          <a:gradFill flip="none" rotWithShape="1">
            <a:gsLst>
              <a:gs pos="0">
                <a:srgbClr val="FFFF00">
                  <a:lumMod val="90000"/>
                </a:srgbClr>
              </a:gs>
              <a:gs pos="100000">
                <a:srgbClr val="C00000"/>
              </a:gs>
            </a:gsLst>
            <a:path path="circle">
              <a:fillToRect l="50000" t="50000" r="50000" b="50000"/>
            </a:path>
            <a:tileRect/>
          </a:gra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914400">
              <a:defRPr/>
            </a:pPr>
            <a:r>
              <a:rPr lang="tr-TR" b="1" dirty="0" smtClean="0">
                <a:solidFill>
                  <a:schemeClr val="accent4">
                    <a:lumMod val="75000"/>
                  </a:schemeClr>
                </a:solidFill>
                <a:latin typeface="Calibri" pitchFamily="-112" charset="0"/>
                <a:ea typeface="ＭＳ Ｐゴシック" pitchFamily="-112" charset="-128"/>
                <a:cs typeface="ＭＳ Ｐゴシック" charset="0"/>
              </a:rPr>
              <a:t>1</a:t>
            </a:r>
            <a:endParaRPr lang="da-DK" b="1" dirty="0">
              <a:solidFill>
                <a:schemeClr val="accent4">
                  <a:lumMod val="75000"/>
                </a:schemeClr>
              </a:solidFill>
              <a:latin typeface="Calibri" pitchFamily="-112" charset="0"/>
              <a:ea typeface="ＭＳ Ｐゴシック" pitchFamily="-112" charset="-128"/>
              <a:cs typeface="ＭＳ Ｐゴシック" charset="0"/>
            </a:endParaRPr>
          </a:p>
        </p:txBody>
      </p:sp>
      <p:sp>
        <p:nvSpPr>
          <p:cNvPr id="48" name="Metin kutusu 47"/>
          <p:cNvSpPr txBox="1"/>
          <p:nvPr/>
        </p:nvSpPr>
        <p:spPr>
          <a:xfrm>
            <a:off x="4207504" y="4263013"/>
            <a:ext cx="882926" cy="461665"/>
          </a:xfrm>
          <a:prstGeom prst="rect">
            <a:avLst/>
          </a:prstGeom>
          <a:noFill/>
        </p:spPr>
        <p:txBody>
          <a:bodyPr wrap="square" rtlCol="0">
            <a:spAutoFit/>
          </a:bodyPr>
          <a:lstStyle/>
          <a:p>
            <a:r>
              <a:rPr lang="tr-TR" sz="2400" b="1" dirty="0" smtClean="0">
                <a:solidFill>
                  <a:schemeClr val="accent2"/>
                </a:solidFill>
                <a:effectLst>
                  <a:outerShdw blurRad="38100" dist="38100" dir="2700000" algn="tl">
                    <a:srgbClr val="000000">
                      <a:alpha val="43137"/>
                    </a:srgbClr>
                  </a:outerShdw>
                </a:effectLst>
              </a:rPr>
              <a:t>GİB</a:t>
            </a:r>
            <a:endParaRPr lang="tr-TR" sz="2400" b="1" dirty="0">
              <a:solidFill>
                <a:schemeClr val="accent2"/>
              </a:solidFill>
              <a:effectLst>
                <a:outerShdw blurRad="38100" dist="38100" dir="2700000" algn="tl">
                  <a:srgbClr val="000000">
                    <a:alpha val="43137"/>
                  </a:srgbClr>
                </a:outerShdw>
              </a:effectLst>
            </a:endParaRPr>
          </a:p>
        </p:txBody>
      </p:sp>
      <p:pic>
        <p:nvPicPr>
          <p:cNvPr id="49" name="Picture 2" descr="http://www.medyaurfa.net/wp-content/uploads/2012/07/gelir-idaresi-ba%C5%9Fkanl%C4%B1%C4%9F%C4%B1.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171990"/>
            <a:ext cx="1440160" cy="882098"/>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up 58"/>
          <p:cNvGrpSpPr/>
          <p:nvPr/>
        </p:nvGrpSpPr>
        <p:grpSpPr>
          <a:xfrm>
            <a:off x="2069247" y="2046068"/>
            <a:ext cx="984619" cy="1255193"/>
            <a:chOff x="2069247" y="2046068"/>
            <a:chExt cx="984619" cy="1255193"/>
          </a:xfrm>
        </p:grpSpPr>
        <p:pic>
          <p:nvPicPr>
            <p:cNvPr id="24" name="Resim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940441">
              <a:off x="2069247" y="2241684"/>
              <a:ext cx="984619" cy="1059577"/>
            </a:xfrm>
            <a:prstGeom prst="rect">
              <a:avLst/>
            </a:prstGeom>
          </p:spPr>
        </p:pic>
        <p:pic>
          <p:nvPicPr>
            <p:cNvPr id="50"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54894"/>
            <a:stretch/>
          </p:blipFill>
          <p:spPr bwMode="auto">
            <a:xfrm>
              <a:off x="2329098" y="2046068"/>
              <a:ext cx="543147" cy="7068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hreePt" dir="t"/>
            </a:scene3d>
            <a:sp3d>
              <a:bevelT w="25400" h="19050"/>
              <a:contourClr>
                <a:srgbClr val="FFFFFF"/>
              </a:contourClr>
            </a:sp3d>
            <a:extLst/>
          </p:spPr>
        </p:pic>
      </p:grpSp>
      <p:grpSp>
        <p:nvGrpSpPr>
          <p:cNvPr id="63" name="Grup 62"/>
          <p:cNvGrpSpPr/>
          <p:nvPr/>
        </p:nvGrpSpPr>
        <p:grpSpPr>
          <a:xfrm>
            <a:off x="5369471" y="3420639"/>
            <a:ext cx="2561531" cy="1264306"/>
            <a:chOff x="5369471" y="3420639"/>
            <a:chExt cx="2561531" cy="1264306"/>
          </a:xfrm>
        </p:grpSpPr>
        <p:grpSp>
          <p:nvGrpSpPr>
            <p:cNvPr id="17" name="Grup 16"/>
            <p:cNvGrpSpPr/>
            <p:nvPr/>
          </p:nvGrpSpPr>
          <p:grpSpPr>
            <a:xfrm>
              <a:off x="5369471" y="3420639"/>
              <a:ext cx="2561531" cy="619738"/>
              <a:chOff x="5369471" y="3420639"/>
              <a:chExt cx="2561531" cy="619738"/>
            </a:xfrm>
          </p:grpSpPr>
          <p:sp>
            <p:nvSpPr>
              <p:cNvPr id="18" name="Serbest Form 17"/>
              <p:cNvSpPr/>
              <p:nvPr/>
            </p:nvSpPr>
            <p:spPr>
              <a:xfrm flipV="1">
                <a:off x="5482730" y="3551376"/>
                <a:ext cx="2448272" cy="489001"/>
              </a:xfrm>
              <a:custGeom>
                <a:avLst/>
                <a:gdLst>
                  <a:gd name="connsiteX0" fmla="*/ 0 w 4590472"/>
                  <a:gd name="connsiteY0" fmla="*/ 877470 h 877470"/>
                  <a:gd name="connsiteX1" fmla="*/ 2262909 w 4590472"/>
                  <a:gd name="connsiteY1" fmla="*/ 16 h 877470"/>
                  <a:gd name="connsiteX2" fmla="*/ 4590472 w 4590472"/>
                  <a:gd name="connsiteY2" fmla="*/ 858998 h 877470"/>
                </a:gdLst>
                <a:ahLst/>
                <a:cxnLst>
                  <a:cxn ang="0">
                    <a:pos x="connsiteX0" y="connsiteY0"/>
                  </a:cxn>
                  <a:cxn ang="0">
                    <a:pos x="connsiteX1" y="connsiteY1"/>
                  </a:cxn>
                  <a:cxn ang="0">
                    <a:pos x="connsiteX2" y="connsiteY2"/>
                  </a:cxn>
                </a:cxnLst>
                <a:rect l="l" t="t" r="r" b="b"/>
                <a:pathLst>
                  <a:path w="4590472" h="877470">
                    <a:moveTo>
                      <a:pt x="0" y="877470"/>
                    </a:moveTo>
                    <a:cubicBezTo>
                      <a:pt x="748915" y="440282"/>
                      <a:pt x="1497830" y="3095"/>
                      <a:pt x="2262909" y="16"/>
                    </a:cubicBezTo>
                    <a:cubicBezTo>
                      <a:pt x="3027988" y="-3063"/>
                      <a:pt x="3809230" y="427967"/>
                      <a:pt x="4590472" y="858998"/>
                    </a:cubicBezTo>
                  </a:path>
                </a:pathLst>
              </a:custGeom>
              <a:ln>
                <a:solidFill>
                  <a:schemeClr val="tx2">
                    <a:lumMod val="60000"/>
                    <a:lumOff val="40000"/>
                  </a:schemeClr>
                </a:solidFill>
                <a:prstDash val="dash"/>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tr-TR"/>
              </a:p>
            </p:txBody>
          </p:sp>
          <p:sp>
            <p:nvSpPr>
              <p:cNvPr id="19" name="İkizkenar Üçgen 18"/>
              <p:cNvSpPr/>
              <p:nvPr/>
            </p:nvSpPr>
            <p:spPr>
              <a:xfrm rot="17410666">
                <a:off x="5369008" y="3421102"/>
                <a:ext cx="306732" cy="305805"/>
              </a:xfrm>
              <a:prstGeom prst="triangle">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41" name="Ellipse 44"/>
            <p:cNvSpPr/>
            <p:nvPr/>
          </p:nvSpPr>
          <p:spPr bwMode="auto">
            <a:xfrm rot="21448895">
              <a:off x="6310806" y="4221516"/>
              <a:ext cx="427261" cy="463429"/>
            </a:xfrm>
            <a:prstGeom prst="ellipse">
              <a:avLst/>
            </a:prstGeom>
            <a:gradFill flip="none" rotWithShape="1">
              <a:gsLst>
                <a:gs pos="0">
                  <a:srgbClr val="FFFF00">
                    <a:lumMod val="90000"/>
                  </a:srgbClr>
                </a:gs>
                <a:gs pos="100000">
                  <a:srgbClr val="C00000"/>
                </a:gs>
              </a:gsLst>
              <a:path path="circle">
                <a:fillToRect l="50000" t="50000" r="50000" b="50000"/>
              </a:path>
              <a:tileRect/>
            </a:gra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914400">
                <a:defRPr/>
              </a:pPr>
              <a:r>
                <a:rPr lang="tr-TR" b="1" dirty="0" smtClean="0">
                  <a:solidFill>
                    <a:schemeClr val="accent4">
                      <a:lumMod val="75000"/>
                    </a:schemeClr>
                  </a:solidFill>
                  <a:latin typeface="Calibri" pitchFamily="-112" charset="0"/>
                  <a:ea typeface="ＭＳ Ｐゴシック" pitchFamily="-112" charset="-128"/>
                  <a:cs typeface="ＭＳ Ｐゴシック" charset="0"/>
                </a:rPr>
                <a:t>3</a:t>
              </a:r>
              <a:endParaRPr lang="da-DK" b="1" dirty="0">
                <a:solidFill>
                  <a:schemeClr val="accent4">
                    <a:lumMod val="75000"/>
                  </a:schemeClr>
                </a:solidFill>
                <a:latin typeface="Calibri" pitchFamily="-112" charset="0"/>
                <a:ea typeface="ＭＳ Ｐゴシック" pitchFamily="-112" charset="-128"/>
                <a:cs typeface="ＭＳ Ｐゴシック" charset="0"/>
              </a:endParaRPr>
            </a:p>
          </p:txBody>
        </p:sp>
        <p:sp>
          <p:nvSpPr>
            <p:cNvPr id="57" name="Metin kutusu 56"/>
            <p:cNvSpPr txBox="1"/>
            <p:nvPr/>
          </p:nvSpPr>
          <p:spPr>
            <a:xfrm>
              <a:off x="6221846" y="3453916"/>
              <a:ext cx="882926" cy="584775"/>
            </a:xfrm>
            <a:prstGeom prst="rect">
              <a:avLst/>
            </a:prstGeom>
            <a:noFill/>
          </p:spPr>
          <p:txBody>
            <a:bodyPr wrap="square" rtlCol="0">
              <a:spAutoFit/>
            </a:bodyPr>
            <a:lstStyle/>
            <a:p>
              <a:r>
                <a:rPr lang="tr-TR" sz="1600" dirty="0" smtClean="0"/>
                <a:t>SİSTEM YANITI</a:t>
              </a:r>
              <a:endParaRPr lang="tr-TR" sz="1600" dirty="0"/>
            </a:p>
          </p:txBody>
        </p:sp>
      </p:grpSp>
      <p:grpSp>
        <p:nvGrpSpPr>
          <p:cNvPr id="64" name="Grup 63"/>
          <p:cNvGrpSpPr/>
          <p:nvPr/>
        </p:nvGrpSpPr>
        <p:grpSpPr>
          <a:xfrm>
            <a:off x="1291986" y="3750236"/>
            <a:ext cx="2569112" cy="1216201"/>
            <a:chOff x="1291986" y="3750236"/>
            <a:chExt cx="2569112" cy="1216201"/>
          </a:xfrm>
        </p:grpSpPr>
        <p:grpSp>
          <p:nvGrpSpPr>
            <p:cNvPr id="27" name="Grup 26"/>
            <p:cNvGrpSpPr/>
            <p:nvPr/>
          </p:nvGrpSpPr>
          <p:grpSpPr>
            <a:xfrm>
              <a:off x="1291986" y="3750236"/>
              <a:ext cx="2569112" cy="671628"/>
              <a:chOff x="1291986" y="3750236"/>
              <a:chExt cx="2569112" cy="671628"/>
            </a:xfrm>
          </p:grpSpPr>
          <p:sp>
            <p:nvSpPr>
              <p:cNvPr id="28" name="Serbest Form 27"/>
              <p:cNvSpPr/>
              <p:nvPr/>
            </p:nvSpPr>
            <p:spPr>
              <a:xfrm flipV="1">
                <a:off x="1412826" y="3839326"/>
                <a:ext cx="2448272" cy="582538"/>
              </a:xfrm>
              <a:custGeom>
                <a:avLst/>
                <a:gdLst>
                  <a:gd name="connsiteX0" fmla="*/ 0 w 4590472"/>
                  <a:gd name="connsiteY0" fmla="*/ 877470 h 877470"/>
                  <a:gd name="connsiteX1" fmla="*/ 2262909 w 4590472"/>
                  <a:gd name="connsiteY1" fmla="*/ 16 h 877470"/>
                  <a:gd name="connsiteX2" fmla="*/ 4590472 w 4590472"/>
                  <a:gd name="connsiteY2" fmla="*/ 858998 h 877470"/>
                </a:gdLst>
                <a:ahLst/>
                <a:cxnLst>
                  <a:cxn ang="0">
                    <a:pos x="connsiteX0" y="connsiteY0"/>
                  </a:cxn>
                  <a:cxn ang="0">
                    <a:pos x="connsiteX1" y="connsiteY1"/>
                  </a:cxn>
                  <a:cxn ang="0">
                    <a:pos x="connsiteX2" y="connsiteY2"/>
                  </a:cxn>
                </a:cxnLst>
                <a:rect l="l" t="t" r="r" b="b"/>
                <a:pathLst>
                  <a:path w="4590472" h="877470">
                    <a:moveTo>
                      <a:pt x="0" y="877470"/>
                    </a:moveTo>
                    <a:cubicBezTo>
                      <a:pt x="748915" y="440282"/>
                      <a:pt x="1497830" y="3095"/>
                      <a:pt x="2262909" y="16"/>
                    </a:cubicBezTo>
                    <a:cubicBezTo>
                      <a:pt x="3027988" y="-3063"/>
                      <a:pt x="3809230" y="427967"/>
                      <a:pt x="4590472" y="858998"/>
                    </a:cubicBezTo>
                  </a:path>
                </a:pathLst>
              </a:custGeom>
              <a:ln>
                <a:solidFill>
                  <a:schemeClr val="tx2">
                    <a:lumMod val="60000"/>
                    <a:lumOff val="40000"/>
                  </a:schemeClr>
                </a:solidFill>
                <a:prstDash val="dash"/>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tr-TR"/>
              </a:p>
            </p:txBody>
          </p:sp>
          <p:sp>
            <p:nvSpPr>
              <p:cNvPr id="29" name="İkizkenar Üçgen 28"/>
              <p:cNvSpPr/>
              <p:nvPr/>
            </p:nvSpPr>
            <p:spPr>
              <a:xfrm rot="18275057">
                <a:off x="1291523" y="3750699"/>
                <a:ext cx="306732" cy="305805"/>
              </a:xfrm>
              <a:prstGeom prst="triangle">
                <a:avLst/>
              </a:prstGeom>
              <a:solidFill>
                <a:schemeClr val="accent1">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38" name="Ellipse 44"/>
            <p:cNvSpPr/>
            <p:nvPr/>
          </p:nvSpPr>
          <p:spPr bwMode="auto">
            <a:xfrm rot="21448895">
              <a:off x="2396358" y="4503008"/>
              <a:ext cx="427261" cy="463429"/>
            </a:xfrm>
            <a:prstGeom prst="ellipse">
              <a:avLst/>
            </a:prstGeom>
            <a:gradFill flip="none" rotWithShape="1">
              <a:gsLst>
                <a:gs pos="0">
                  <a:srgbClr val="FFFF00">
                    <a:lumMod val="90000"/>
                  </a:srgbClr>
                </a:gs>
                <a:gs pos="100000">
                  <a:srgbClr val="C00000"/>
                </a:gs>
              </a:gsLst>
              <a:path path="circle">
                <a:fillToRect l="50000" t="50000" r="50000" b="50000"/>
              </a:path>
              <a:tileRect/>
            </a:gra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914400">
                <a:defRPr/>
              </a:pPr>
              <a:r>
                <a:rPr lang="tr-TR" b="1" dirty="0" smtClean="0">
                  <a:solidFill>
                    <a:schemeClr val="accent4">
                      <a:lumMod val="75000"/>
                    </a:schemeClr>
                  </a:solidFill>
                  <a:latin typeface="Calibri" pitchFamily="-112" charset="0"/>
                  <a:ea typeface="ＭＳ Ｐゴシック" pitchFamily="-112" charset="-128"/>
                  <a:cs typeface="ＭＳ Ｐゴシック" charset="0"/>
                </a:rPr>
                <a:t>4</a:t>
              </a:r>
              <a:endParaRPr lang="da-DK" b="1" dirty="0">
                <a:solidFill>
                  <a:schemeClr val="accent4">
                    <a:lumMod val="75000"/>
                  </a:schemeClr>
                </a:solidFill>
                <a:latin typeface="Calibri" pitchFamily="-112" charset="0"/>
                <a:ea typeface="ＭＳ Ｐゴシック" pitchFamily="-112" charset="-128"/>
                <a:cs typeface="ＭＳ Ｐゴシック" charset="0"/>
              </a:endParaRPr>
            </a:p>
          </p:txBody>
        </p:sp>
        <p:sp>
          <p:nvSpPr>
            <p:cNvPr id="58" name="Metin kutusu 57"/>
            <p:cNvSpPr txBox="1"/>
            <p:nvPr/>
          </p:nvSpPr>
          <p:spPr>
            <a:xfrm>
              <a:off x="2168525" y="3795876"/>
              <a:ext cx="882926" cy="584775"/>
            </a:xfrm>
            <a:prstGeom prst="rect">
              <a:avLst/>
            </a:prstGeom>
            <a:noFill/>
          </p:spPr>
          <p:txBody>
            <a:bodyPr wrap="square" rtlCol="0">
              <a:spAutoFit/>
            </a:bodyPr>
            <a:lstStyle/>
            <a:p>
              <a:r>
                <a:rPr lang="tr-TR" sz="1600" dirty="0" smtClean="0"/>
                <a:t>SİSTEM YANITI</a:t>
              </a:r>
              <a:endParaRPr lang="tr-TR" sz="1600" dirty="0"/>
            </a:p>
          </p:txBody>
        </p:sp>
      </p:grpSp>
      <p:grpSp>
        <p:nvGrpSpPr>
          <p:cNvPr id="60" name="Grup 59"/>
          <p:cNvGrpSpPr/>
          <p:nvPr/>
        </p:nvGrpSpPr>
        <p:grpSpPr>
          <a:xfrm>
            <a:off x="6300074" y="1984091"/>
            <a:ext cx="984619" cy="1255193"/>
            <a:chOff x="2069247" y="2046068"/>
            <a:chExt cx="984619" cy="1255193"/>
          </a:xfrm>
        </p:grpSpPr>
        <p:pic>
          <p:nvPicPr>
            <p:cNvPr id="61" name="Resim 6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940441">
              <a:off x="2069247" y="2241684"/>
              <a:ext cx="984619" cy="1059577"/>
            </a:xfrm>
            <a:prstGeom prst="rect">
              <a:avLst/>
            </a:prstGeom>
          </p:spPr>
        </p:pic>
        <p:pic>
          <p:nvPicPr>
            <p:cNvPr id="62"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54894"/>
            <a:stretch/>
          </p:blipFill>
          <p:spPr bwMode="auto">
            <a:xfrm>
              <a:off x="2329098" y="2046068"/>
              <a:ext cx="543147" cy="7068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hreePt" dir="t"/>
            </a:scene3d>
            <a:sp3d>
              <a:bevelT w="25400" h="19050"/>
              <a:contourClr>
                <a:srgbClr val="FFFFFF"/>
              </a:contourClr>
            </a:sp3d>
            <a:extLst/>
          </p:spPr>
        </p:pic>
      </p:grpSp>
    </p:spTree>
    <p:extLst>
      <p:ext uri="{BB962C8B-B14F-4D97-AF65-F5344CB8AC3E}">
        <p14:creationId xmlns:p14="http://schemas.microsoft.com/office/powerpoint/2010/main" val="3119503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7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600"/>
                                        <p:tgtEl>
                                          <p:spTgt spid="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par>
                          <p:cTn id="14" fill="hold">
                            <p:stCondLst>
                              <p:cond delay="1700"/>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9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800"/>
                                        <p:tgtEl>
                                          <p:spTgt spid="6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par>
                          <p:cTn id="24" fill="hold">
                            <p:stCondLst>
                              <p:cond delay="36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4100"/>
                            </p:stCondLst>
                            <p:childTnLst>
                              <p:par>
                                <p:cTn id="29" presetID="22" presetClass="entr" presetSubtype="2" fill="hold"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right)">
                                      <p:cBhvr>
                                        <p:cTn id="31" dur="1400"/>
                                        <p:tgtEl>
                                          <p:spTgt spid="63"/>
                                        </p:tgtEl>
                                      </p:cBhvr>
                                    </p:animEffect>
                                  </p:childTnLst>
                                </p:cTn>
                              </p:par>
                            </p:childTnLst>
                          </p:cTn>
                        </p:par>
                        <p:par>
                          <p:cTn id="32" fill="hold">
                            <p:stCondLst>
                              <p:cond delay="5500"/>
                            </p:stCondLst>
                            <p:childTnLst>
                              <p:par>
                                <p:cTn id="33" presetID="22" presetClass="entr" presetSubtype="2" fill="hold"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right)">
                                      <p:cBhvr>
                                        <p:cTn id="35" dur="17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0"/>
          <p:cNvGrpSpPr>
            <a:grpSpLocks/>
          </p:cNvGrpSpPr>
          <p:nvPr/>
        </p:nvGrpSpPr>
        <p:grpSpPr bwMode="auto">
          <a:xfrm>
            <a:off x="0" y="-411262"/>
            <a:ext cx="9144000" cy="6308725"/>
            <a:chOff x="0" y="0"/>
            <a:chExt cx="5760" cy="3747"/>
          </a:xfrm>
        </p:grpSpPr>
        <p:sp>
          <p:nvSpPr>
            <p:cNvPr id="9"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dirty="0">
                <a:solidFill>
                  <a:schemeClr val="bg1"/>
                </a:solidFill>
              </a:endParaRPr>
            </a:p>
          </p:txBody>
        </p:sp>
        <p:sp>
          <p:nvSpPr>
            <p:cNvPr id="10"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11" name="Rectangle 8"/>
            <p:cNvSpPr>
              <a:spLocks noChangeArrowheads="1"/>
            </p:cNvSpPr>
            <p:nvPr/>
          </p:nvSpPr>
          <p:spPr bwMode="gray">
            <a:xfrm flipV="1">
              <a:off x="0" y="1603"/>
              <a:ext cx="5760" cy="33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eaLnBrk="0" hangingPunct="0"/>
              <a:r>
                <a:rPr lang="tr-TR" b="1" dirty="0" smtClean="0">
                  <a:solidFill>
                    <a:schemeClr val="bg1"/>
                  </a:solidFill>
                </a:rPr>
                <a:t>Uygulamadan indirilen  e-fatura, Başkanlık tarafından sunulan ara yüz vasıtasıyla internet</a:t>
              </a:r>
            </a:p>
            <a:p>
              <a:pPr eaLnBrk="0" hangingPunct="0"/>
              <a:r>
                <a:rPr lang="tr-TR" b="1" dirty="0" smtClean="0">
                  <a:solidFill>
                    <a:schemeClr val="bg1"/>
                  </a:solidFill>
                </a:rPr>
                <a:t> bağlantısı  olan her yerde görüntülenebilmekte ve mali mührü doğrulanabilmektedir.</a:t>
              </a:r>
              <a:endParaRPr lang="en-US" b="1" dirty="0">
                <a:solidFill>
                  <a:schemeClr val="bg1"/>
                </a:solidFill>
              </a:endParaRPr>
            </a:p>
          </p:txBody>
        </p:sp>
        <p:sp>
          <p:nvSpPr>
            <p:cNvPr id="12" name="Rectangle 328"/>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sp>
        <p:nvSpPr>
          <p:cNvPr id="2" name="Başlık 1"/>
          <p:cNvSpPr>
            <a:spLocks noGrp="1"/>
          </p:cNvSpPr>
          <p:nvPr>
            <p:ph type="title"/>
          </p:nvPr>
        </p:nvSpPr>
        <p:spPr>
          <a:xfrm>
            <a:off x="1398476" y="332656"/>
            <a:ext cx="6347048" cy="1143000"/>
          </a:xfrm>
        </p:spPr>
        <p:txBody>
          <a:bodyPr>
            <a:noAutofit/>
          </a:bodyPr>
          <a:lstStyle/>
          <a:p>
            <a:r>
              <a:rPr lang="tr-TR" sz="2800" b="1" kern="0" dirty="0" smtClean="0">
                <a:solidFill>
                  <a:schemeClr val="bg1"/>
                </a:solidFill>
                <a:latin typeface="+mn-lt"/>
                <a:ea typeface="+mn-ea"/>
                <a:cs typeface="+mn-cs"/>
              </a:rPr>
              <a:t>E-FATURA GÖRÜNTÜLEME ve DOĞRULAMA</a:t>
            </a:r>
            <a:endParaRPr lang="tr-TR" sz="2800" b="1" kern="0" dirty="0">
              <a:solidFill>
                <a:schemeClr val="bg1"/>
              </a:solidFill>
              <a:latin typeface="+mn-lt"/>
              <a:ea typeface="+mn-ea"/>
              <a:cs typeface="+mn-cs"/>
            </a:endParaRPr>
          </a:p>
        </p:txBody>
      </p:sp>
      <p:sp>
        <p:nvSpPr>
          <p:cNvPr id="3" name="İçerik Yer Tutucusu 2"/>
          <p:cNvSpPr>
            <a:spLocks noGrp="1"/>
          </p:cNvSpPr>
          <p:nvPr>
            <p:ph idx="1"/>
          </p:nvPr>
        </p:nvSpPr>
        <p:spPr>
          <a:xfrm>
            <a:off x="457200" y="2996952"/>
            <a:ext cx="6528243" cy="3129211"/>
          </a:xfrm>
        </p:spPr>
        <p:txBody>
          <a:bodyPr/>
          <a:lstStyle/>
          <a:p>
            <a:endParaRPr lang="tr-TR" dirty="0" smtClean="0"/>
          </a:p>
          <a:p>
            <a:endParaRPr lang="tr-TR" dirty="0"/>
          </a:p>
        </p:txBody>
      </p:sp>
      <p:sp>
        <p:nvSpPr>
          <p:cNvPr id="14" name="Freihandform 25"/>
          <p:cNvSpPr/>
          <p:nvPr/>
        </p:nvSpPr>
        <p:spPr>
          <a:xfrm>
            <a:off x="65277" y="214454"/>
            <a:ext cx="820094" cy="1579354"/>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2" descr="http://www.medyaurfa.net/wp-content/uploads/2012/07/gelir-idaresi-ba%C5%9Fkanl%C4%B1%C4%9F%C4%B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171990"/>
            <a:ext cx="1440160" cy="88209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7" y="3204095"/>
            <a:ext cx="6666963" cy="36539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934594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a:grpSpLocks/>
          </p:cNvGrpSpPr>
          <p:nvPr/>
        </p:nvGrpSpPr>
        <p:grpSpPr bwMode="auto">
          <a:xfrm>
            <a:off x="0" y="-404082"/>
            <a:ext cx="9119024" cy="6308725"/>
            <a:chOff x="0" y="0"/>
            <a:chExt cx="5760" cy="3747"/>
          </a:xfrm>
        </p:grpSpPr>
        <p:sp>
          <p:nvSpPr>
            <p:cNvPr id="4" name="Rectangle 2"/>
            <p:cNvSpPr>
              <a:spLocks noChangeArrowheads="1"/>
            </p:cNvSpPr>
            <p:nvPr/>
          </p:nvSpPr>
          <p:spPr bwMode="gray">
            <a:xfrm flipV="1">
              <a:off x="0" y="0"/>
              <a:ext cx="5760" cy="2306"/>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6"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7" name="Rectangle 328"/>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sp>
        <p:nvSpPr>
          <p:cNvPr id="2" name="Başlık 1"/>
          <p:cNvSpPr>
            <a:spLocks noGrp="1"/>
          </p:cNvSpPr>
          <p:nvPr>
            <p:ph type="title"/>
          </p:nvPr>
        </p:nvSpPr>
        <p:spPr/>
        <p:txBody>
          <a:bodyPr>
            <a:normAutofit/>
          </a:bodyPr>
          <a:lstStyle/>
          <a:p>
            <a:r>
              <a:rPr lang="tr-TR" sz="2800" b="1" kern="0" dirty="0" smtClean="0">
                <a:solidFill>
                  <a:schemeClr val="bg1"/>
                </a:solidFill>
                <a:latin typeface="+mn-lt"/>
                <a:ea typeface="+mn-ea"/>
                <a:cs typeface="+mn-cs"/>
              </a:rPr>
              <a:t>MUHAFAZA ve İBRAZ</a:t>
            </a:r>
            <a:endParaRPr lang="tr-TR" sz="2800" b="1" kern="0" dirty="0">
              <a:solidFill>
                <a:schemeClr val="bg1"/>
              </a:solidFill>
              <a:latin typeface="+mn-lt"/>
              <a:ea typeface="+mn-ea"/>
              <a:cs typeface="+mn-cs"/>
            </a:endParaRPr>
          </a:p>
        </p:txBody>
      </p:sp>
      <p:sp>
        <p:nvSpPr>
          <p:cNvPr id="10" name="Dikdörtgen 9"/>
          <p:cNvSpPr/>
          <p:nvPr/>
        </p:nvSpPr>
        <p:spPr>
          <a:xfrm>
            <a:off x="755576" y="1597426"/>
            <a:ext cx="8134813" cy="4093428"/>
          </a:xfrm>
          <a:prstGeom prst="rect">
            <a:avLst/>
          </a:prstGeom>
        </p:spPr>
        <p:txBody>
          <a:bodyPr wrap="square">
            <a:spAutoFit/>
          </a:bodyPr>
          <a:lstStyle/>
          <a:p>
            <a:pPr marL="342900" indent="-342900">
              <a:buFont typeface="Arial" pitchFamily="34" charset="0"/>
              <a:buChar char="•"/>
            </a:pPr>
            <a:r>
              <a:rPr lang="tr-TR" sz="2000" b="1" dirty="0">
                <a:solidFill>
                  <a:schemeClr val="bg1"/>
                </a:solidFill>
              </a:rPr>
              <a:t>E-Faturanın muhafaza ve ibraz yükümlülüğü mükellefin kendisine aittir.</a:t>
            </a:r>
          </a:p>
          <a:p>
            <a:pPr marL="342900" indent="-342900">
              <a:buFont typeface="Arial" pitchFamily="34" charset="0"/>
              <a:buChar char="•"/>
            </a:pPr>
            <a:endParaRPr lang="tr-TR" sz="2000" b="1" dirty="0">
              <a:solidFill>
                <a:schemeClr val="bg1"/>
              </a:solidFill>
            </a:endParaRPr>
          </a:p>
          <a:p>
            <a:pPr marL="342900" indent="-342900">
              <a:buFont typeface="Arial" pitchFamily="34" charset="0"/>
              <a:buChar char="•"/>
            </a:pPr>
            <a:r>
              <a:rPr lang="tr-TR" sz="2000" b="1" dirty="0">
                <a:solidFill>
                  <a:schemeClr val="bg1"/>
                </a:solidFill>
              </a:rPr>
              <a:t>Başkanlıktan izin almış saklamacı kuruluşların sisteminde saklama yapılabilir. </a:t>
            </a:r>
          </a:p>
          <a:p>
            <a:pPr marL="342900" indent="-342900">
              <a:buFont typeface="Arial" pitchFamily="34" charset="0"/>
              <a:buChar char="•"/>
            </a:pPr>
            <a:endParaRPr lang="tr-TR" sz="2000" b="1" dirty="0">
              <a:solidFill>
                <a:schemeClr val="bg1"/>
              </a:solidFill>
            </a:endParaRPr>
          </a:p>
          <a:p>
            <a:pPr marL="342900" indent="-342900">
              <a:buFont typeface="Arial" pitchFamily="34" charset="0"/>
              <a:buChar char="•"/>
            </a:pPr>
            <a:r>
              <a:rPr lang="tr-TR" sz="2000" b="1" dirty="0"/>
              <a:t>Saklama Türkiye Cumhuriyeti sınırları içerisinde yapılmalıdır.</a:t>
            </a:r>
          </a:p>
          <a:p>
            <a:endParaRPr lang="tr-TR" sz="2000" b="1" dirty="0"/>
          </a:p>
          <a:p>
            <a:pPr marL="342900" indent="-342900">
              <a:buFont typeface="Arial" pitchFamily="34" charset="0"/>
              <a:buChar char="•"/>
            </a:pPr>
            <a:r>
              <a:rPr lang="tr-TR" sz="2000" b="1" dirty="0" smtClean="0"/>
              <a:t>Yurtdışında veya yabancı bir bulutta saklama yapılamaz.</a:t>
            </a:r>
          </a:p>
          <a:p>
            <a:endParaRPr lang="tr-TR" sz="2000" b="1" dirty="0" smtClean="0"/>
          </a:p>
          <a:p>
            <a:pPr marL="342900" indent="-342900">
              <a:buFont typeface="Arial" pitchFamily="34" charset="0"/>
              <a:buChar char="•"/>
            </a:pPr>
            <a:r>
              <a:rPr lang="tr-TR" sz="2000" b="1" dirty="0" smtClean="0"/>
              <a:t>Yurtiçinde saklama yapmak şartıyla yurtdışında ikincil bir arşiv tutulabilir.</a:t>
            </a:r>
            <a:endParaRPr lang="tr-TR" sz="2000" b="1" dirty="0"/>
          </a:p>
          <a:p>
            <a:pPr marL="342900" indent="-342900">
              <a:buFont typeface="Arial" pitchFamily="34" charset="0"/>
              <a:buChar char="•"/>
            </a:pPr>
            <a:endParaRPr lang="tr-TR" sz="2000" b="1" dirty="0">
              <a:solidFill>
                <a:schemeClr val="bg1"/>
              </a:solidFill>
            </a:endParaRPr>
          </a:p>
          <a:p>
            <a:pPr marL="342900" indent="-342900">
              <a:buFont typeface="Arial" pitchFamily="34" charset="0"/>
              <a:buChar char="•"/>
            </a:pPr>
            <a:endParaRPr lang="tr-TR" sz="2000" b="1" dirty="0">
              <a:solidFill>
                <a:schemeClr val="bg1"/>
              </a:solidFill>
            </a:endParaRPr>
          </a:p>
        </p:txBody>
      </p:sp>
      <p:pic>
        <p:nvPicPr>
          <p:cNvPr id="18" name="Picture 2" descr="http://www.medyaurfa.net/wp-content/uploads/2012/07/gelir-idaresi-ba%C5%9Fkanl%C4%B1%C4%9F%C4%B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171990"/>
            <a:ext cx="1440160" cy="88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107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0"/>
          <p:cNvGrpSpPr>
            <a:grpSpLocks/>
          </p:cNvGrpSpPr>
          <p:nvPr/>
        </p:nvGrpSpPr>
        <p:grpSpPr bwMode="auto">
          <a:xfrm>
            <a:off x="0" y="-411262"/>
            <a:ext cx="9144000" cy="6308725"/>
            <a:chOff x="0" y="0"/>
            <a:chExt cx="5760" cy="3747"/>
          </a:xfrm>
        </p:grpSpPr>
        <p:sp>
          <p:nvSpPr>
            <p:cNvPr id="9"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dirty="0">
                <a:solidFill>
                  <a:prstClr val="white"/>
                </a:solidFill>
              </a:endParaRPr>
            </a:p>
          </p:txBody>
        </p:sp>
        <p:sp>
          <p:nvSpPr>
            <p:cNvPr id="10"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prstClr val="white"/>
                </a:solidFill>
              </a:endParaRPr>
            </a:p>
          </p:txBody>
        </p:sp>
        <p:sp>
          <p:nvSpPr>
            <p:cNvPr id="11"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prstClr val="white"/>
                </a:solidFill>
              </a:endParaRPr>
            </a:p>
          </p:txBody>
        </p:sp>
        <p:sp>
          <p:nvSpPr>
            <p:cNvPr id="12" name="Rectangle 328"/>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prstClr val="white"/>
                </a:solidFill>
              </a:endParaRPr>
            </a:p>
          </p:txBody>
        </p:sp>
      </p:grpSp>
      <p:sp>
        <p:nvSpPr>
          <p:cNvPr id="2" name="Başlık 1"/>
          <p:cNvSpPr>
            <a:spLocks noGrp="1"/>
          </p:cNvSpPr>
          <p:nvPr>
            <p:ph type="title"/>
          </p:nvPr>
        </p:nvSpPr>
        <p:spPr>
          <a:xfrm>
            <a:off x="1398476" y="264316"/>
            <a:ext cx="6347048" cy="1143000"/>
          </a:xfrm>
        </p:spPr>
        <p:txBody>
          <a:bodyPr>
            <a:noAutofit/>
          </a:bodyPr>
          <a:lstStyle/>
          <a:p>
            <a:r>
              <a:rPr lang="tr-TR" sz="2800" b="1" kern="0" dirty="0" smtClean="0">
                <a:solidFill>
                  <a:schemeClr val="bg1"/>
                </a:solidFill>
                <a:latin typeface="+mn-lt"/>
                <a:ea typeface="+mn-ea"/>
                <a:cs typeface="+mn-cs"/>
              </a:rPr>
              <a:t>E-FATURAYA ELEKTRONİK ORTAMDA BAŞVURU</a:t>
            </a:r>
            <a:endParaRPr lang="tr-TR" sz="2800" b="1" kern="0" dirty="0">
              <a:solidFill>
                <a:schemeClr val="bg1"/>
              </a:solidFill>
              <a:latin typeface="+mn-lt"/>
              <a:ea typeface="+mn-ea"/>
              <a:cs typeface="+mn-cs"/>
            </a:endParaRPr>
          </a:p>
        </p:txBody>
      </p:sp>
      <p:sp>
        <p:nvSpPr>
          <p:cNvPr id="3" name="İçerik Yer Tutucusu 2"/>
          <p:cNvSpPr>
            <a:spLocks noGrp="1"/>
          </p:cNvSpPr>
          <p:nvPr>
            <p:ph idx="1"/>
          </p:nvPr>
        </p:nvSpPr>
        <p:spPr/>
        <p:txBody>
          <a:bodyPr/>
          <a:lstStyle/>
          <a:p>
            <a:endParaRPr lang="tr-TR" dirty="0" smtClean="0"/>
          </a:p>
          <a:p>
            <a:endParaRPr lang="tr-TR" dirty="0"/>
          </a:p>
        </p:txBody>
      </p:sp>
      <p:sp>
        <p:nvSpPr>
          <p:cNvPr id="13" name="Dikdörtgen 12"/>
          <p:cNvSpPr/>
          <p:nvPr/>
        </p:nvSpPr>
        <p:spPr>
          <a:xfrm>
            <a:off x="179512" y="1634002"/>
            <a:ext cx="8280920" cy="4025717"/>
          </a:xfrm>
          <a:prstGeom prst="rect">
            <a:avLst/>
          </a:prstGeom>
        </p:spPr>
        <p:txBody>
          <a:bodyPr wrap="square">
            <a:spAutoFit/>
          </a:bodyPr>
          <a:lstStyle/>
          <a:p>
            <a:endParaRPr lang="tr-TR" dirty="0">
              <a:solidFill>
                <a:prstClr val="white"/>
              </a:solidFill>
            </a:endParaRPr>
          </a:p>
          <a:p>
            <a:pPr marL="342900" indent="-342900" algn="just">
              <a:spcBef>
                <a:spcPct val="20000"/>
              </a:spcBef>
              <a:buFont typeface="Arial" pitchFamily="34" charset="0"/>
              <a:buChar char="•"/>
              <a:defRPr/>
            </a:pPr>
            <a:r>
              <a:rPr lang="tr-TR" b="1" kern="0" dirty="0" smtClean="0">
                <a:solidFill>
                  <a:prstClr val="white"/>
                </a:solidFill>
              </a:rPr>
              <a:t>E-Fatura elektronik ortamda başvuru </a:t>
            </a:r>
            <a:r>
              <a:rPr lang="tr-TR" b="1" kern="0" dirty="0" smtClean="0">
                <a:solidFill>
                  <a:prstClr val="white"/>
                </a:solidFill>
                <a:hlinkClick r:id="rId3"/>
              </a:rPr>
              <a:t>www.efatura.gov.tr</a:t>
            </a:r>
            <a:r>
              <a:rPr lang="tr-TR" b="1" kern="0" dirty="0" smtClean="0">
                <a:solidFill>
                  <a:prstClr val="white"/>
                </a:solidFill>
              </a:rPr>
              <a:t> internet sitesi üzerinden e-imza ile yapılabilmektedir. </a:t>
            </a:r>
          </a:p>
          <a:p>
            <a:pPr marL="342900" indent="-342900" algn="just">
              <a:spcBef>
                <a:spcPct val="20000"/>
              </a:spcBef>
              <a:buFont typeface="Arial" pitchFamily="34" charset="0"/>
              <a:buChar char="•"/>
              <a:defRPr/>
            </a:pPr>
            <a:endParaRPr lang="tr-TR" b="1" kern="0" dirty="0" smtClean="0">
              <a:solidFill>
                <a:prstClr val="white"/>
              </a:solidFill>
            </a:endParaRPr>
          </a:p>
          <a:p>
            <a:pPr marL="342900" indent="-342900" algn="just">
              <a:spcBef>
                <a:spcPct val="20000"/>
              </a:spcBef>
              <a:buFont typeface="Arial" pitchFamily="34" charset="0"/>
              <a:buChar char="•"/>
              <a:defRPr/>
            </a:pPr>
            <a:r>
              <a:rPr lang="tr-TR" b="1" kern="0" dirty="0">
                <a:solidFill>
                  <a:prstClr val="white"/>
                </a:solidFill>
              </a:rPr>
              <a:t>Mükellefler dakikalar içinde kayıt işlemini tamamlayabilmektedir. </a:t>
            </a:r>
          </a:p>
          <a:p>
            <a:pPr marL="342900" indent="-342900" algn="just">
              <a:spcBef>
                <a:spcPct val="20000"/>
              </a:spcBef>
              <a:buFont typeface="Arial" pitchFamily="34" charset="0"/>
              <a:buChar char="•"/>
              <a:defRPr/>
            </a:pPr>
            <a:endParaRPr lang="tr-TR" b="1" kern="0" dirty="0" smtClean="0">
              <a:solidFill>
                <a:prstClr val="white"/>
              </a:solidFill>
            </a:endParaRPr>
          </a:p>
          <a:p>
            <a:pPr marL="342900" indent="-342900" algn="just">
              <a:spcBef>
                <a:spcPct val="20000"/>
              </a:spcBef>
              <a:buFont typeface="Arial" pitchFamily="34" charset="0"/>
              <a:buChar char="•"/>
              <a:defRPr/>
            </a:pPr>
            <a:endParaRPr lang="tr-TR" b="1" kern="0" dirty="0" smtClean="0">
              <a:solidFill>
                <a:prstClr val="white"/>
              </a:solidFill>
            </a:endParaRPr>
          </a:p>
          <a:p>
            <a:pPr marL="342900" indent="-342900" algn="just">
              <a:spcBef>
                <a:spcPct val="20000"/>
              </a:spcBef>
              <a:buFont typeface="Arial" pitchFamily="34" charset="0"/>
              <a:buChar char="•"/>
              <a:defRPr/>
            </a:pPr>
            <a:endParaRPr lang="tr-TR" b="1" kern="0" dirty="0">
              <a:solidFill>
                <a:prstClr val="white"/>
              </a:solidFill>
            </a:endParaRPr>
          </a:p>
          <a:p>
            <a:endParaRPr lang="tr-TR" b="1" dirty="0">
              <a:solidFill>
                <a:prstClr val="white"/>
              </a:solidFill>
            </a:endParaRPr>
          </a:p>
          <a:p>
            <a:endParaRPr lang="tr-TR" dirty="0">
              <a:solidFill>
                <a:prstClr val="black"/>
              </a:solidFill>
            </a:endParaRPr>
          </a:p>
          <a:p>
            <a:endParaRPr lang="tr-TR" dirty="0" smtClean="0">
              <a:solidFill>
                <a:prstClr val="black"/>
              </a:solidFill>
            </a:endParaRPr>
          </a:p>
          <a:p>
            <a:endParaRPr lang="tr-TR" dirty="0" smtClean="0">
              <a:solidFill>
                <a:prstClr val="black"/>
              </a:solidFill>
            </a:endParaRPr>
          </a:p>
          <a:p>
            <a:endParaRPr lang="tr-TR" dirty="0">
              <a:solidFill>
                <a:prstClr val="black"/>
              </a:solidFill>
            </a:endParaRPr>
          </a:p>
        </p:txBody>
      </p:sp>
      <p:sp>
        <p:nvSpPr>
          <p:cNvPr id="14" name="Freihandform 25"/>
          <p:cNvSpPr/>
          <p:nvPr/>
        </p:nvSpPr>
        <p:spPr>
          <a:xfrm>
            <a:off x="65277" y="214454"/>
            <a:ext cx="820094" cy="1579354"/>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46860"/>
            <a:ext cx="7596336"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8797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Başlık 1"/>
          <p:cNvSpPr>
            <a:spLocks noGrp="1"/>
          </p:cNvSpPr>
          <p:nvPr>
            <p:ph type="title"/>
          </p:nvPr>
        </p:nvSpPr>
        <p:spPr/>
        <p:txBody>
          <a:bodyPr/>
          <a:lstStyle/>
          <a:p>
            <a:endParaRPr lang="tr-TR" smtClean="0"/>
          </a:p>
        </p:txBody>
      </p:sp>
      <p:sp>
        <p:nvSpPr>
          <p:cNvPr id="25603" name="İçerik Yer Tutucusu 2"/>
          <p:cNvSpPr>
            <a:spLocks noGrp="1"/>
          </p:cNvSpPr>
          <p:nvPr>
            <p:ph idx="1"/>
          </p:nvPr>
        </p:nvSpPr>
        <p:spPr/>
        <p:txBody>
          <a:bodyPr/>
          <a:lstStyle/>
          <a:p>
            <a:endParaRPr lang="tr-TR" smtClean="0"/>
          </a:p>
        </p:txBody>
      </p:sp>
      <p:grpSp>
        <p:nvGrpSpPr>
          <p:cNvPr id="25604" name="Group 10"/>
          <p:cNvGrpSpPr>
            <a:grpSpLocks/>
          </p:cNvGrpSpPr>
          <p:nvPr/>
        </p:nvGrpSpPr>
        <p:grpSpPr bwMode="auto">
          <a:xfrm>
            <a:off x="0" y="0"/>
            <a:ext cx="9144000" cy="6308725"/>
            <a:chOff x="0" y="0"/>
            <a:chExt cx="5760" cy="3747"/>
          </a:xfrm>
        </p:grpSpPr>
        <p:sp>
          <p:nvSpPr>
            <p:cNvPr id="25623" name="Rectangle 2"/>
            <p:cNvSpPr>
              <a:spLocks noChangeArrowheads="1"/>
            </p:cNvSpPr>
            <p:nvPr/>
          </p:nvSpPr>
          <p:spPr bwMode="gray">
            <a:xfrm flipV="1">
              <a:off x="0" y="0"/>
              <a:ext cx="5760" cy="16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n-US">
                <a:solidFill>
                  <a:schemeClr val="bg1"/>
                </a:solidFill>
              </a:endParaRPr>
            </a:p>
          </p:txBody>
        </p:sp>
        <p:sp>
          <p:nvSpPr>
            <p:cNvPr id="25624"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p>
              <a:pPr algn="ctr" eaLnBrk="0" hangingPunct="0"/>
              <a:endParaRPr lang="en-US">
                <a:solidFill>
                  <a:schemeClr val="bg1"/>
                </a:solidFill>
              </a:endParaRPr>
            </a:p>
          </p:txBody>
        </p:sp>
        <p:sp>
          <p:nvSpPr>
            <p:cNvPr id="25625"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n-US">
                <a:solidFill>
                  <a:schemeClr val="bg1"/>
                </a:solidFill>
              </a:endParaRPr>
            </a:p>
          </p:txBody>
        </p:sp>
        <p:sp>
          <p:nvSpPr>
            <p:cNvPr id="25626" name="Rectangle 328"/>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n-US">
                <a:solidFill>
                  <a:schemeClr val="bg1"/>
                </a:solidFill>
              </a:endParaRPr>
            </a:p>
          </p:txBody>
        </p:sp>
      </p:grpSp>
      <p:sp>
        <p:nvSpPr>
          <p:cNvPr id="25605" name="Dikdörtgen 13"/>
          <p:cNvSpPr>
            <a:spLocks noChangeArrowheads="1"/>
          </p:cNvSpPr>
          <p:nvPr/>
        </p:nvSpPr>
        <p:spPr bwMode="auto">
          <a:xfrm>
            <a:off x="-314325" y="2225675"/>
            <a:ext cx="4032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dirty="0">
                <a:solidFill>
                  <a:schemeClr val="bg1"/>
                </a:solidFill>
              </a:rPr>
              <a:t> 5015 sayılı Petrol Piyasası Kanunu kapsamında</a:t>
            </a:r>
          </a:p>
          <a:p>
            <a:pPr algn="ctr"/>
            <a:r>
              <a:rPr lang="tr-TR" dirty="0">
                <a:solidFill>
                  <a:schemeClr val="bg1"/>
                </a:solidFill>
              </a:rPr>
              <a:t> madeni yağ lisansına sahip olanlar</a:t>
            </a:r>
          </a:p>
        </p:txBody>
      </p:sp>
      <p:pic>
        <p:nvPicPr>
          <p:cNvPr id="2560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63" y="3868738"/>
            <a:ext cx="1079500"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438" y="3868738"/>
            <a:ext cx="863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8" name="Dikdörtgen 15"/>
          <p:cNvSpPr>
            <a:spLocks noChangeArrowheads="1"/>
          </p:cNvSpPr>
          <p:nvPr/>
        </p:nvSpPr>
        <p:spPr bwMode="auto">
          <a:xfrm>
            <a:off x="4014788" y="2330450"/>
            <a:ext cx="4572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dirty="0"/>
              <a:t> </a:t>
            </a:r>
            <a:r>
              <a:rPr lang="tr-TR" dirty="0">
                <a:solidFill>
                  <a:schemeClr val="bg1"/>
                </a:solidFill>
              </a:rPr>
              <a:t>4760 sayılı Özel Tüketim Vergisi Kanununa ekli (III) sayılı listedeki malları imal, inşa veya ithal edenler </a:t>
            </a:r>
          </a:p>
        </p:txBody>
      </p:sp>
      <p:pic>
        <p:nvPicPr>
          <p:cNvPr id="2560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613" y="3849688"/>
            <a:ext cx="1081087"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475" y="3849688"/>
            <a:ext cx="863600" cy="91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Yuvarlatılmış Dikdörtgen 16"/>
          <p:cNvSpPr/>
          <p:nvPr/>
        </p:nvSpPr>
        <p:spPr>
          <a:xfrm>
            <a:off x="179388" y="5084763"/>
            <a:ext cx="3384550" cy="1008062"/>
          </a:xfrm>
          <a:prstGeom prst="round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solidFill>
                  <a:schemeClr val="tx1"/>
                </a:solidFill>
              </a:rPr>
              <a:t>2011 yılında mal alan 25 milyon ve üstü brüt satış hasılatına sahip olan mükellefler </a:t>
            </a:r>
          </a:p>
        </p:txBody>
      </p:sp>
      <p:sp>
        <p:nvSpPr>
          <p:cNvPr id="43" name="Yuvarlatılmış Dikdörtgen 42"/>
          <p:cNvSpPr/>
          <p:nvPr/>
        </p:nvSpPr>
        <p:spPr>
          <a:xfrm>
            <a:off x="4787900" y="5084763"/>
            <a:ext cx="3384550" cy="1008062"/>
          </a:xfrm>
          <a:prstGeom prst="roundRect">
            <a:avLst/>
          </a:prstGeom>
          <a:solidFill>
            <a:schemeClr val="tx1">
              <a:alpha val="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solidFill>
                  <a:schemeClr val="tx1"/>
                </a:solidFill>
              </a:rPr>
              <a:t>2011 yılında mal alan 10 milyon ve üstü brüt satış hasılatına sahip olan mükellefler </a:t>
            </a:r>
          </a:p>
        </p:txBody>
      </p:sp>
      <p:sp>
        <p:nvSpPr>
          <p:cNvPr id="25613" name="Metin kutusu 19"/>
          <p:cNvSpPr txBox="1">
            <a:spLocks noChangeArrowheads="1"/>
          </p:cNvSpPr>
          <p:nvPr/>
        </p:nvSpPr>
        <p:spPr bwMode="auto">
          <a:xfrm>
            <a:off x="6140450" y="3235325"/>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sz="3600" b="1">
                <a:solidFill>
                  <a:srgbClr val="FF0000"/>
                </a:solidFill>
              </a:rPr>
              <a:t>+</a:t>
            </a:r>
          </a:p>
        </p:txBody>
      </p:sp>
      <p:cxnSp>
        <p:nvCxnSpPr>
          <p:cNvPr id="25" name="Düz Ok Bağlayıcısı 24"/>
          <p:cNvCxnSpPr/>
          <p:nvPr/>
        </p:nvCxnSpPr>
        <p:spPr>
          <a:xfrm>
            <a:off x="6875463" y="3357563"/>
            <a:ext cx="277812" cy="4921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7" name="Düz Ok Bağlayıcısı 46"/>
          <p:cNvCxnSpPr/>
          <p:nvPr/>
        </p:nvCxnSpPr>
        <p:spPr>
          <a:xfrm flipH="1">
            <a:off x="5322888" y="3311525"/>
            <a:ext cx="412750" cy="4921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Düz Ok Bağlayıcısı 48"/>
          <p:cNvCxnSpPr/>
          <p:nvPr/>
        </p:nvCxnSpPr>
        <p:spPr>
          <a:xfrm>
            <a:off x="2230438" y="3311525"/>
            <a:ext cx="436562" cy="4921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Düz Ok Bağlayıcısı 49"/>
          <p:cNvCxnSpPr/>
          <p:nvPr/>
        </p:nvCxnSpPr>
        <p:spPr>
          <a:xfrm flipH="1">
            <a:off x="755650" y="3357563"/>
            <a:ext cx="503238" cy="4921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618" name="Metin kutusu 51"/>
          <p:cNvSpPr txBox="1">
            <a:spLocks noChangeArrowheads="1"/>
          </p:cNvSpPr>
          <p:nvPr/>
        </p:nvSpPr>
        <p:spPr bwMode="auto">
          <a:xfrm>
            <a:off x="1515771" y="3203575"/>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sz="3600" b="1" dirty="0">
                <a:solidFill>
                  <a:srgbClr val="FF0000"/>
                </a:solidFill>
              </a:rPr>
              <a:t>+</a:t>
            </a:r>
          </a:p>
        </p:txBody>
      </p:sp>
      <p:sp>
        <p:nvSpPr>
          <p:cNvPr id="25619" name="Metin kutusu 2062"/>
          <p:cNvSpPr txBox="1">
            <a:spLocks noChangeArrowheads="1"/>
          </p:cNvSpPr>
          <p:nvPr/>
        </p:nvSpPr>
        <p:spPr bwMode="auto">
          <a:xfrm>
            <a:off x="2667000" y="244475"/>
            <a:ext cx="2655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tr-TR" sz="2400" b="1" dirty="0">
                <a:solidFill>
                  <a:schemeClr val="bg1"/>
                </a:solidFill>
                <a:latin typeface="+mj-lt"/>
              </a:rPr>
              <a:t>KAPSAMA GİREN MÜKELLEFLER</a:t>
            </a:r>
          </a:p>
        </p:txBody>
      </p:sp>
      <p:pic>
        <p:nvPicPr>
          <p:cNvPr id="25620" name="Picture 2" descr="http://www.medyaurfa.net/wp-content/uploads/2012/07/gelir-idaresi-ba%C5%9Fkanl%C4%B1%C4%9F%C4%B1.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188" y="6172200"/>
            <a:ext cx="1439862"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116632"/>
            <a:ext cx="2376264" cy="2181007"/>
          </a:xfrm>
          <a:prstGeom prst="ellipse">
            <a:avLst/>
          </a:prstGeom>
          <a:ln>
            <a:noFill/>
          </a:ln>
          <a:effectLst>
            <a:softEdge rad="112500"/>
          </a:effectLst>
        </p:spPr>
      </p:pic>
      <p:pic>
        <p:nvPicPr>
          <p:cNvPr id="28" name="Resi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2080" y="116633"/>
            <a:ext cx="2232248" cy="2232248"/>
          </a:xfrm>
          <a:prstGeom prst="ellipse">
            <a:avLst/>
          </a:prstGeom>
          <a:ln>
            <a:noFill/>
          </a:ln>
          <a:effectLst>
            <a:softEdge rad="112500"/>
          </a:effectLst>
        </p:spPr>
      </p:pic>
    </p:spTree>
    <p:extLst>
      <p:ext uri="{BB962C8B-B14F-4D97-AF65-F5344CB8AC3E}">
        <p14:creationId xmlns:p14="http://schemas.microsoft.com/office/powerpoint/2010/main" val="352920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3" descr="C:\Users\bastian.k\Desktop\Metall.jpg"/>
          <p:cNvPicPr>
            <a:picLocks noChangeAspect="1" noChangeArrowheads="1"/>
          </p:cNvPicPr>
          <p:nvPr/>
        </p:nvPicPr>
        <p:blipFill>
          <a:blip r:embed="rId3" cstate="print">
            <a:lum bright="40000" contrast="40000"/>
          </a:blip>
          <a:srcRect/>
          <a:stretch>
            <a:fillRect/>
          </a:stretch>
        </p:blipFill>
        <p:spPr bwMode="auto">
          <a:xfrm>
            <a:off x="15185" y="0"/>
            <a:ext cx="9144000" cy="6858000"/>
          </a:xfrm>
          <a:prstGeom prst="rect">
            <a:avLst/>
          </a:prstGeom>
          <a:noFill/>
        </p:spPr>
      </p:pic>
      <p:sp>
        <p:nvSpPr>
          <p:cNvPr id="904195" name="Rectangle 3" descr="© INSCALE GmbH, 26.05.2010&#10;http://www.presentationload.com/"/>
          <p:cNvSpPr>
            <a:spLocks noGrp="1" noChangeArrowheads="1"/>
          </p:cNvSpPr>
          <p:nvPr>
            <p:ph type="title"/>
          </p:nvPr>
        </p:nvSpPr>
        <p:spPr bwMode="gray">
          <a:noFill/>
          <a:ln/>
        </p:spPr>
        <p:txBody>
          <a:bodyPr/>
          <a:lstStyle/>
          <a:p>
            <a:pPr algn="ctr"/>
            <a:r>
              <a:rPr lang="tr-TR" sz="2800" b="1" spc="300" dirty="0">
                <a:ln w="1905"/>
                <a:effectLst>
                  <a:innerShdw blurRad="69850" dist="43180" dir="5400000">
                    <a:srgbClr val="000000">
                      <a:alpha val="65000"/>
                    </a:srgbClr>
                  </a:innerShdw>
                </a:effectLst>
                <a:latin typeface="+mn-lt"/>
                <a:ea typeface="+mn-ea"/>
                <a:cs typeface="+mn-cs"/>
              </a:rPr>
              <a:t>ZORUNLU UYGULAMAYA GEÇİŞ</a:t>
            </a:r>
            <a:endParaRPr lang="en-US" sz="2800" b="1" spc="300" dirty="0">
              <a:ln w="1905"/>
              <a:effectLst>
                <a:innerShdw blurRad="69850" dist="43180" dir="5400000">
                  <a:srgbClr val="000000">
                    <a:alpha val="65000"/>
                  </a:srgbClr>
                </a:innerShdw>
              </a:effectLst>
              <a:latin typeface="+mn-lt"/>
              <a:ea typeface="+mn-ea"/>
              <a:cs typeface="+mn-cs"/>
            </a:endParaRPr>
          </a:p>
        </p:txBody>
      </p:sp>
      <p:pic>
        <p:nvPicPr>
          <p:cNvPr id="285" name="_effect" descr="C:\Users\marc.h\Desktop\Schatten-TEST.png"/>
          <p:cNvPicPr>
            <a:picLocks noChangeAspect="1" noChangeArrowheads="1"/>
          </p:cNvPicPr>
          <p:nvPr/>
        </p:nvPicPr>
        <p:blipFill>
          <a:blip r:embed="rId4" cstate="print"/>
          <a:srcRect/>
          <a:stretch>
            <a:fillRect/>
          </a:stretch>
        </p:blipFill>
        <p:spPr bwMode="gray">
          <a:xfrm>
            <a:off x="542755" y="4018728"/>
            <a:ext cx="2591289" cy="590328"/>
          </a:xfrm>
          <a:prstGeom prst="rect">
            <a:avLst/>
          </a:prstGeom>
          <a:noFill/>
        </p:spPr>
      </p:pic>
      <p:pic>
        <p:nvPicPr>
          <p:cNvPr id="319" name="_effect" descr="C:\Users\marc.h\Desktop\Schatten-TEST.png"/>
          <p:cNvPicPr>
            <a:picLocks noChangeAspect="1" noChangeArrowheads="1"/>
          </p:cNvPicPr>
          <p:nvPr/>
        </p:nvPicPr>
        <p:blipFill>
          <a:blip r:embed="rId5" cstate="print"/>
          <a:srcRect/>
          <a:stretch>
            <a:fillRect/>
          </a:stretch>
        </p:blipFill>
        <p:spPr bwMode="gray">
          <a:xfrm>
            <a:off x="3505577" y="5661248"/>
            <a:ext cx="2290559" cy="521818"/>
          </a:xfrm>
          <a:prstGeom prst="rect">
            <a:avLst/>
          </a:prstGeom>
          <a:noFill/>
        </p:spPr>
      </p:pic>
      <p:grpSp>
        <p:nvGrpSpPr>
          <p:cNvPr id="4" name="Grup 3"/>
          <p:cNvGrpSpPr/>
          <p:nvPr/>
        </p:nvGrpSpPr>
        <p:grpSpPr>
          <a:xfrm>
            <a:off x="501107" y="888098"/>
            <a:ext cx="8642893" cy="3295093"/>
            <a:chOff x="611560" y="1878795"/>
            <a:chExt cx="8096592" cy="3295093"/>
          </a:xfrm>
        </p:grpSpPr>
        <p:grpSp>
          <p:nvGrpSpPr>
            <p:cNvPr id="286" name="Gruppieren 54"/>
            <p:cNvGrpSpPr/>
            <p:nvPr/>
          </p:nvGrpSpPr>
          <p:grpSpPr bwMode="gray">
            <a:xfrm>
              <a:off x="611560" y="2107264"/>
              <a:ext cx="2813237" cy="2902161"/>
              <a:chOff x="704913" y="3484697"/>
              <a:chExt cx="2019010" cy="2019010"/>
            </a:xfrm>
          </p:grpSpPr>
          <p:sp>
            <p:nvSpPr>
              <p:cNvPr id="287" name="Ellipse 286"/>
              <p:cNvSpPr/>
              <p:nvPr/>
            </p:nvSpPr>
            <p:spPr bwMode="gray">
              <a:xfrm>
                <a:off x="797692" y="3582493"/>
                <a:ext cx="1823417" cy="1823417"/>
              </a:xfrm>
              <a:prstGeom prst="ellipse">
                <a:avLst/>
              </a:prstGeom>
              <a:gradFill>
                <a:gsLst>
                  <a:gs pos="0">
                    <a:srgbClr val="404040"/>
                  </a:gs>
                  <a:gs pos="100000">
                    <a:srgbClr val="262626"/>
                  </a:gs>
                </a:gsLst>
                <a:lin ang="5400000" scaled="0"/>
              </a:gradFill>
              <a:ln w="12700">
                <a:noFill/>
                <a:round/>
                <a:headEnd/>
                <a:tailEnd/>
              </a:ln>
            </p:spPr>
            <p:txBody>
              <a:bodyPr rtlCol="0" anchor="ctr"/>
              <a:lstStyle/>
              <a:p>
                <a:pPr algn="ctr"/>
                <a:endParaRPr lang="en-US" sz="1400" dirty="0">
                  <a:solidFill>
                    <a:schemeClr val="tx2">
                      <a:lumMod val="50000"/>
                    </a:schemeClr>
                  </a:solidFill>
                </a:endParaRPr>
              </a:p>
            </p:txBody>
          </p:sp>
          <p:sp>
            <p:nvSpPr>
              <p:cNvPr id="288" name="Textfeld 287"/>
              <p:cNvSpPr txBox="1"/>
              <p:nvPr/>
            </p:nvSpPr>
            <p:spPr bwMode="gray">
              <a:xfrm>
                <a:off x="1096874" y="4502382"/>
                <a:ext cx="188903" cy="182000"/>
              </a:xfrm>
              <a:prstGeom prst="rect">
                <a:avLst/>
              </a:prstGeom>
              <a:noFill/>
              <a:ln>
                <a:noFill/>
              </a:ln>
            </p:spPr>
            <p:txBody>
              <a:bodyPr wrap="none" rtlCol="0">
                <a:spAutoFit/>
              </a:bodyPr>
              <a:lstStyle/>
              <a:p>
                <a:pPr algn="ctr"/>
                <a:r>
                  <a:rPr lang="tr-TR"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rPr>
                  <a:t>1</a:t>
                </a:r>
                <a:endParaRPr lang="en-US"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endParaRPr>
              </a:p>
            </p:txBody>
          </p:sp>
          <p:sp>
            <p:nvSpPr>
              <p:cNvPr id="289" name="Textfeld 288"/>
              <p:cNvSpPr txBox="1"/>
              <p:nvPr/>
            </p:nvSpPr>
            <p:spPr bwMode="gray">
              <a:xfrm>
                <a:off x="1248172" y="4768251"/>
                <a:ext cx="188903" cy="182000"/>
              </a:xfrm>
              <a:prstGeom prst="rect">
                <a:avLst/>
              </a:prstGeom>
              <a:noFill/>
              <a:ln>
                <a:noFill/>
              </a:ln>
            </p:spPr>
            <p:txBody>
              <a:bodyPr wrap="none" rtlCol="0">
                <a:spAutoFit/>
              </a:bodyPr>
              <a:lstStyle/>
              <a:p>
                <a:pPr algn="ctr"/>
                <a:r>
                  <a:rPr lang="en-US" sz="1100" b="1"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rPr>
                  <a:t>0</a:t>
                </a:r>
                <a:endParaRPr lang="en-US"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endParaRPr>
              </a:p>
            </p:txBody>
          </p:sp>
          <p:sp>
            <p:nvSpPr>
              <p:cNvPr id="290" name="Ellipse 289"/>
              <p:cNvSpPr/>
              <p:nvPr/>
            </p:nvSpPr>
            <p:spPr bwMode="gray">
              <a:xfrm>
                <a:off x="1053894" y="3660755"/>
                <a:ext cx="1331443" cy="810208"/>
              </a:xfrm>
              <a:prstGeom prst="ellipse">
                <a:avLst/>
              </a:prstGeom>
              <a:gradFill>
                <a:gsLst>
                  <a:gs pos="0">
                    <a:srgbClr val="FFFFFF">
                      <a:alpha val="35686"/>
                    </a:srgbClr>
                  </a:gs>
                  <a:gs pos="100000">
                    <a:srgbClr val="FFFFFF">
                      <a:alpha val="0"/>
                    </a:srgbClr>
                  </a:gs>
                </a:gsLst>
                <a:lin ang="5400000" scaled="1"/>
              </a:gradFill>
              <a:ln w="12700">
                <a:noFill/>
                <a:round/>
                <a:headEnd/>
                <a:tailEnd/>
              </a:ln>
              <a:effectLst>
                <a:softEdge rad="127000"/>
              </a:effectLst>
            </p:spPr>
            <p:txBody>
              <a:bodyPr rtlCol="0" anchor="ctr"/>
              <a:lstStyle/>
              <a:p>
                <a:pPr algn="ctr"/>
                <a:endParaRPr lang="en-US" sz="1400" dirty="0">
                  <a:solidFill>
                    <a:schemeClr val="tx2">
                      <a:lumMod val="50000"/>
                    </a:schemeClr>
                  </a:solidFill>
                </a:endParaRPr>
              </a:p>
            </p:txBody>
          </p:sp>
          <p:sp>
            <p:nvSpPr>
              <p:cNvPr id="291" name="Bogen 290"/>
              <p:cNvSpPr/>
              <p:nvPr/>
            </p:nvSpPr>
            <p:spPr bwMode="gray">
              <a:xfrm>
                <a:off x="928968" y="3714835"/>
                <a:ext cx="1558281" cy="1558281"/>
              </a:xfrm>
              <a:prstGeom prst="arc">
                <a:avLst>
                  <a:gd name="adj1" fmla="val 8056550"/>
                  <a:gd name="adj2" fmla="val 2753751"/>
                </a:avLst>
              </a:prstGeom>
              <a:ln w="12700">
                <a:solidFill>
                  <a:srgbClr val="FFFFFF"/>
                </a:solidFill>
              </a:ln>
              <a:effectLst>
                <a:outerShdw blurRad="50800" dist="38100" dir="2700000" algn="tl" rotWithShape="0">
                  <a:prstClr val="black">
                    <a:alpha val="40000"/>
                  </a:prstClr>
                </a:outerShdw>
              </a:effectLst>
              <a:scene3d>
                <a:camera prst="perspectiveRelaxed" fov="4200000">
                  <a:rot lat="0" lon="0" rev="0"/>
                </a:camera>
                <a:lightRig rig="balanced" dir="t"/>
              </a:scene3d>
              <a:sp3d extrusionH="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schemeClr val="tx2">
                      <a:lumMod val="50000"/>
                    </a:schemeClr>
                  </a:solidFill>
                </a:endParaRPr>
              </a:p>
            </p:txBody>
          </p:sp>
          <p:grpSp>
            <p:nvGrpSpPr>
              <p:cNvPr id="292" name="Gruppieren 1360"/>
              <p:cNvGrpSpPr/>
              <p:nvPr/>
            </p:nvGrpSpPr>
            <p:grpSpPr bwMode="gray">
              <a:xfrm>
                <a:off x="974249" y="3743979"/>
                <a:ext cx="1470290" cy="1284412"/>
                <a:chOff x="-3255955" y="4692655"/>
                <a:chExt cx="2235194" cy="1952629"/>
              </a:xfrm>
              <a:solidFill>
                <a:srgbClr val="FFFFFF"/>
              </a:solidFill>
            </p:grpSpPr>
            <p:sp>
              <p:nvSpPr>
                <p:cNvPr id="304" name="Freeform 1238"/>
                <p:cNvSpPr>
                  <a:spLocks/>
                </p:cNvSpPr>
                <p:nvPr/>
              </p:nvSpPr>
              <p:spPr bwMode="gray">
                <a:xfrm>
                  <a:off x="-1512886" y="6457959"/>
                  <a:ext cx="187324" cy="187325"/>
                </a:xfrm>
                <a:custGeom>
                  <a:avLst/>
                  <a:gdLst/>
                  <a:ahLst/>
                  <a:cxnLst>
                    <a:cxn ang="0">
                      <a:pos x="0" y="9"/>
                    </a:cxn>
                    <a:cxn ang="0">
                      <a:pos x="112" y="121"/>
                    </a:cxn>
                    <a:cxn ang="0">
                      <a:pos x="120" y="112"/>
                    </a:cxn>
                    <a:cxn ang="0">
                      <a:pos x="8" y="0"/>
                    </a:cxn>
                    <a:cxn ang="0">
                      <a:pos x="0" y="9"/>
                    </a:cxn>
                  </a:cxnLst>
                  <a:rect l="0" t="0" r="r" b="b"/>
                  <a:pathLst>
                    <a:path w="120" h="121">
                      <a:moveTo>
                        <a:pt x="0" y="9"/>
                      </a:moveTo>
                      <a:cubicBezTo>
                        <a:pt x="112" y="121"/>
                        <a:pt x="112" y="121"/>
                        <a:pt x="112" y="121"/>
                      </a:cubicBezTo>
                      <a:cubicBezTo>
                        <a:pt x="115" y="118"/>
                        <a:pt x="118" y="115"/>
                        <a:pt x="120" y="112"/>
                      </a:cubicBezTo>
                      <a:cubicBezTo>
                        <a:pt x="8" y="0"/>
                        <a:pt x="8" y="0"/>
                        <a:pt x="8" y="0"/>
                      </a:cubicBezTo>
                      <a:cubicBezTo>
                        <a:pt x="5" y="3"/>
                        <a:pt x="3" y="6"/>
                        <a:pt x="0"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2">
                        <a:lumMod val="50000"/>
                      </a:schemeClr>
                    </a:solidFill>
                  </a:endParaRPr>
                </a:p>
              </p:txBody>
            </p:sp>
            <p:sp>
              <p:nvSpPr>
                <p:cNvPr id="305" name="Freeform 1239"/>
                <p:cNvSpPr>
                  <a:spLocks/>
                </p:cNvSpPr>
                <p:nvPr/>
              </p:nvSpPr>
              <p:spPr bwMode="gray">
                <a:xfrm>
                  <a:off x="-1263647" y="5999172"/>
                  <a:ext cx="242886" cy="66675"/>
                </a:xfrm>
                <a:custGeom>
                  <a:avLst/>
                  <a:gdLst/>
                  <a:ahLst/>
                  <a:cxnLst>
                    <a:cxn ang="0">
                      <a:pos x="0" y="12"/>
                    </a:cxn>
                    <a:cxn ang="0">
                      <a:pos x="155" y="43"/>
                    </a:cxn>
                    <a:cxn ang="0">
                      <a:pos x="157" y="31"/>
                    </a:cxn>
                    <a:cxn ang="0">
                      <a:pos x="2" y="0"/>
                    </a:cxn>
                    <a:cxn ang="0">
                      <a:pos x="0" y="12"/>
                    </a:cxn>
                  </a:cxnLst>
                  <a:rect l="0" t="0" r="r" b="b"/>
                  <a:pathLst>
                    <a:path w="157" h="43">
                      <a:moveTo>
                        <a:pt x="0" y="12"/>
                      </a:moveTo>
                      <a:cubicBezTo>
                        <a:pt x="155" y="43"/>
                        <a:pt x="155" y="43"/>
                        <a:pt x="155" y="43"/>
                      </a:cubicBezTo>
                      <a:cubicBezTo>
                        <a:pt x="156" y="39"/>
                        <a:pt x="157" y="35"/>
                        <a:pt x="157" y="31"/>
                      </a:cubicBezTo>
                      <a:cubicBezTo>
                        <a:pt x="2" y="0"/>
                        <a:pt x="2" y="0"/>
                        <a:pt x="2" y="0"/>
                      </a:cubicBezTo>
                      <a:cubicBezTo>
                        <a:pt x="1" y="4"/>
                        <a:pt x="1" y="8"/>
                        <a:pt x="0"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2">
                        <a:lumMod val="50000"/>
                      </a:schemeClr>
                    </a:solidFill>
                  </a:endParaRPr>
                </a:p>
              </p:txBody>
            </p:sp>
            <p:sp>
              <p:nvSpPr>
                <p:cNvPr id="306" name="Freeform 1240"/>
                <p:cNvSpPr>
                  <a:spLocks/>
                </p:cNvSpPr>
                <p:nvPr/>
              </p:nvSpPr>
              <p:spPr bwMode="gray">
                <a:xfrm>
                  <a:off x="-1317623" y="5391157"/>
                  <a:ext cx="234950" cy="109537"/>
                </a:xfrm>
                <a:custGeom>
                  <a:avLst/>
                  <a:gdLst/>
                  <a:ahLst/>
                  <a:cxnLst>
                    <a:cxn ang="0">
                      <a:pos x="5" y="71"/>
                    </a:cxn>
                    <a:cxn ang="0">
                      <a:pos x="151" y="11"/>
                    </a:cxn>
                    <a:cxn ang="0">
                      <a:pos x="147" y="0"/>
                    </a:cxn>
                    <a:cxn ang="0">
                      <a:pos x="0" y="60"/>
                    </a:cxn>
                    <a:cxn ang="0">
                      <a:pos x="5" y="71"/>
                    </a:cxn>
                  </a:cxnLst>
                  <a:rect l="0" t="0" r="r" b="b"/>
                  <a:pathLst>
                    <a:path w="151" h="71">
                      <a:moveTo>
                        <a:pt x="5" y="71"/>
                      </a:moveTo>
                      <a:cubicBezTo>
                        <a:pt x="151" y="11"/>
                        <a:pt x="151" y="11"/>
                        <a:pt x="151" y="11"/>
                      </a:cubicBezTo>
                      <a:cubicBezTo>
                        <a:pt x="150" y="7"/>
                        <a:pt x="148" y="3"/>
                        <a:pt x="147" y="0"/>
                      </a:cubicBezTo>
                      <a:cubicBezTo>
                        <a:pt x="0" y="60"/>
                        <a:pt x="0" y="60"/>
                        <a:pt x="0" y="60"/>
                      </a:cubicBezTo>
                      <a:cubicBezTo>
                        <a:pt x="2" y="64"/>
                        <a:pt x="4" y="68"/>
                        <a:pt x="5" y="7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2">
                        <a:lumMod val="50000"/>
                      </a:schemeClr>
                    </a:solidFill>
                  </a:endParaRPr>
                </a:p>
              </p:txBody>
            </p:sp>
            <p:sp>
              <p:nvSpPr>
                <p:cNvPr id="307" name="Freeform 1241"/>
                <p:cNvSpPr>
                  <a:spLocks/>
                </p:cNvSpPr>
                <p:nvPr/>
              </p:nvSpPr>
              <p:spPr bwMode="gray">
                <a:xfrm>
                  <a:off x="-1649408" y="4881570"/>
                  <a:ext cx="153987" cy="214313"/>
                </a:xfrm>
                <a:custGeom>
                  <a:avLst/>
                  <a:gdLst/>
                  <a:ahLst/>
                  <a:cxnLst>
                    <a:cxn ang="0">
                      <a:pos x="10" y="138"/>
                    </a:cxn>
                    <a:cxn ang="0">
                      <a:pos x="99" y="6"/>
                    </a:cxn>
                    <a:cxn ang="0">
                      <a:pos x="89" y="0"/>
                    </a:cxn>
                    <a:cxn ang="0">
                      <a:pos x="0" y="131"/>
                    </a:cxn>
                    <a:cxn ang="0">
                      <a:pos x="10" y="138"/>
                    </a:cxn>
                  </a:cxnLst>
                  <a:rect l="0" t="0" r="r" b="b"/>
                  <a:pathLst>
                    <a:path w="99" h="138">
                      <a:moveTo>
                        <a:pt x="10" y="138"/>
                      </a:moveTo>
                      <a:cubicBezTo>
                        <a:pt x="99" y="6"/>
                        <a:pt x="99" y="6"/>
                        <a:pt x="99" y="6"/>
                      </a:cubicBezTo>
                      <a:cubicBezTo>
                        <a:pt x="95" y="4"/>
                        <a:pt x="92" y="2"/>
                        <a:pt x="89" y="0"/>
                      </a:cubicBezTo>
                      <a:cubicBezTo>
                        <a:pt x="0" y="131"/>
                        <a:pt x="0" y="131"/>
                        <a:pt x="0" y="131"/>
                      </a:cubicBezTo>
                      <a:cubicBezTo>
                        <a:pt x="4" y="134"/>
                        <a:pt x="7" y="136"/>
                        <a:pt x="10" y="1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2">
                        <a:lumMod val="50000"/>
                      </a:schemeClr>
                    </a:solidFill>
                  </a:endParaRPr>
                </a:p>
              </p:txBody>
            </p:sp>
            <p:sp>
              <p:nvSpPr>
                <p:cNvPr id="308" name="Freeform 1242"/>
                <p:cNvSpPr>
                  <a:spLocks/>
                </p:cNvSpPr>
                <p:nvPr/>
              </p:nvSpPr>
              <p:spPr bwMode="gray">
                <a:xfrm>
                  <a:off x="-2146295" y="4692655"/>
                  <a:ext cx="17461" cy="246062"/>
                </a:xfrm>
                <a:custGeom>
                  <a:avLst/>
                  <a:gdLst/>
                  <a:ahLst/>
                  <a:cxnLst>
                    <a:cxn ang="0">
                      <a:pos x="6" y="159"/>
                    </a:cxn>
                    <a:cxn ang="0">
                      <a:pos x="12" y="159"/>
                    </a:cxn>
                    <a:cxn ang="0">
                      <a:pos x="12" y="0"/>
                    </a:cxn>
                    <a:cxn ang="0">
                      <a:pos x="6" y="0"/>
                    </a:cxn>
                    <a:cxn ang="0">
                      <a:pos x="0" y="0"/>
                    </a:cxn>
                    <a:cxn ang="0">
                      <a:pos x="0" y="159"/>
                    </a:cxn>
                    <a:cxn ang="0">
                      <a:pos x="6" y="159"/>
                    </a:cxn>
                  </a:cxnLst>
                  <a:rect l="0" t="0" r="r" b="b"/>
                  <a:pathLst>
                    <a:path w="12" h="159">
                      <a:moveTo>
                        <a:pt x="6" y="159"/>
                      </a:moveTo>
                      <a:cubicBezTo>
                        <a:pt x="8" y="159"/>
                        <a:pt x="10" y="159"/>
                        <a:pt x="12" y="159"/>
                      </a:cubicBezTo>
                      <a:cubicBezTo>
                        <a:pt x="12" y="0"/>
                        <a:pt x="12" y="0"/>
                        <a:pt x="12" y="0"/>
                      </a:cubicBezTo>
                      <a:cubicBezTo>
                        <a:pt x="10" y="0"/>
                        <a:pt x="8" y="0"/>
                        <a:pt x="6" y="0"/>
                      </a:cubicBezTo>
                      <a:cubicBezTo>
                        <a:pt x="4" y="0"/>
                        <a:pt x="2" y="0"/>
                        <a:pt x="0" y="0"/>
                      </a:cubicBezTo>
                      <a:cubicBezTo>
                        <a:pt x="0" y="159"/>
                        <a:pt x="0" y="159"/>
                        <a:pt x="0" y="159"/>
                      </a:cubicBezTo>
                      <a:cubicBezTo>
                        <a:pt x="2" y="159"/>
                        <a:pt x="4" y="159"/>
                        <a:pt x="6" y="15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2">
                        <a:lumMod val="50000"/>
                      </a:schemeClr>
                    </a:solidFill>
                  </a:endParaRPr>
                </a:p>
              </p:txBody>
            </p:sp>
            <p:sp>
              <p:nvSpPr>
                <p:cNvPr id="309" name="Freeform 1243"/>
                <p:cNvSpPr>
                  <a:spLocks/>
                </p:cNvSpPr>
                <p:nvPr/>
              </p:nvSpPr>
              <p:spPr bwMode="gray">
                <a:xfrm>
                  <a:off x="-2778118" y="4879979"/>
                  <a:ext cx="152400" cy="215900"/>
                </a:xfrm>
                <a:custGeom>
                  <a:avLst/>
                  <a:gdLst/>
                  <a:ahLst/>
                  <a:cxnLst>
                    <a:cxn ang="0">
                      <a:pos x="98" y="132"/>
                    </a:cxn>
                    <a:cxn ang="0">
                      <a:pos x="10" y="0"/>
                    </a:cxn>
                    <a:cxn ang="0">
                      <a:pos x="0" y="7"/>
                    </a:cxn>
                    <a:cxn ang="0">
                      <a:pos x="88" y="139"/>
                    </a:cxn>
                    <a:cxn ang="0">
                      <a:pos x="98" y="132"/>
                    </a:cxn>
                  </a:cxnLst>
                  <a:rect l="0" t="0" r="r" b="b"/>
                  <a:pathLst>
                    <a:path w="98" h="139">
                      <a:moveTo>
                        <a:pt x="98" y="132"/>
                      </a:moveTo>
                      <a:cubicBezTo>
                        <a:pt x="10" y="0"/>
                        <a:pt x="10" y="0"/>
                        <a:pt x="10" y="0"/>
                      </a:cubicBezTo>
                      <a:cubicBezTo>
                        <a:pt x="6" y="2"/>
                        <a:pt x="3" y="5"/>
                        <a:pt x="0" y="7"/>
                      </a:cubicBezTo>
                      <a:cubicBezTo>
                        <a:pt x="88" y="139"/>
                        <a:pt x="88" y="139"/>
                        <a:pt x="88" y="139"/>
                      </a:cubicBezTo>
                      <a:cubicBezTo>
                        <a:pt x="91" y="136"/>
                        <a:pt x="94" y="134"/>
                        <a:pt x="98"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2">
                        <a:lumMod val="50000"/>
                      </a:schemeClr>
                    </a:solidFill>
                  </a:endParaRPr>
                </a:p>
              </p:txBody>
            </p:sp>
            <p:sp>
              <p:nvSpPr>
                <p:cNvPr id="310" name="Freeform 1244"/>
                <p:cNvSpPr>
                  <a:spLocks/>
                </p:cNvSpPr>
                <p:nvPr/>
              </p:nvSpPr>
              <p:spPr bwMode="gray">
                <a:xfrm>
                  <a:off x="-3194042" y="5389567"/>
                  <a:ext cx="234950" cy="111126"/>
                </a:xfrm>
                <a:custGeom>
                  <a:avLst/>
                  <a:gdLst/>
                  <a:ahLst/>
                  <a:cxnLst>
                    <a:cxn ang="0">
                      <a:pos x="151" y="61"/>
                    </a:cxn>
                    <a:cxn ang="0">
                      <a:pos x="5" y="0"/>
                    </a:cxn>
                    <a:cxn ang="0">
                      <a:pos x="0" y="11"/>
                    </a:cxn>
                    <a:cxn ang="0">
                      <a:pos x="147" y="72"/>
                    </a:cxn>
                    <a:cxn ang="0">
                      <a:pos x="151" y="61"/>
                    </a:cxn>
                  </a:cxnLst>
                  <a:rect l="0" t="0" r="r" b="b"/>
                  <a:pathLst>
                    <a:path w="151" h="72">
                      <a:moveTo>
                        <a:pt x="151" y="61"/>
                      </a:moveTo>
                      <a:cubicBezTo>
                        <a:pt x="5" y="0"/>
                        <a:pt x="5" y="0"/>
                        <a:pt x="5" y="0"/>
                      </a:cubicBezTo>
                      <a:cubicBezTo>
                        <a:pt x="3" y="4"/>
                        <a:pt x="2" y="8"/>
                        <a:pt x="0" y="11"/>
                      </a:cubicBezTo>
                      <a:cubicBezTo>
                        <a:pt x="147" y="72"/>
                        <a:pt x="147" y="72"/>
                        <a:pt x="147" y="72"/>
                      </a:cubicBezTo>
                      <a:cubicBezTo>
                        <a:pt x="148" y="68"/>
                        <a:pt x="150" y="65"/>
                        <a:pt x="151"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2">
                        <a:lumMod val="50000"/>
                      </a:schemeClr>
                    </a:solidFill>
                  </a:endParaRPr>
                </a:p>
              </p:txBody>
            </p:sp>
            <p:sp>
              <p:nvSpPr>
                <p:cNvPr id="311" name="Freeform 1245"/>
                <p:cNvSpPr>
                  <a:spLocks/>
                </p:cNvSpPr>
                <p:nvPr/>
              </p:nvSpPr>
              <p:spPr bwMode="gray">
                <a:xfrm>
                  <a:off x="-3255955" y="5999166"/>
                  <a:ext cx="244474" cy="66675"/>
                </a:xfrm>
                <a:custGeom>
                  <a:avLst/>
                  <a:gdLst/>
                  <a:ahLst/>
                  <a:cxnLst>
                    <a:cxn ang="0">
                      <a:pos x="155" y="0"/>
                    </a:cxn>
                    <a:cxn ang="0">
                      <a:pos x="0" y="31"/>
                    </a:cxn>
                    <a:cxn ang="0">
                      <a:pos x="2" y="43"/>
                    </a:cxn>
                    <a:cxn ang="0">
                      <a:pos x="158" y="12"/>
                    </a:cxn>
                    <a:cxn ang="0">
                      <a:pos x="155" y="0"/>
                    </a:cxn>
                  </a:cxnLst>
                  <a:rect l="0" t="0" r="r" b="b"/>
                  <a:pathLst>
                    <a:path w="158" h="43">
                      <a:moveTo>
                        <a:pt x="155" y="0"/>
                      </a:moveTo>
                      <a:cubicBezTo>
                        <a:pt x="0" y="31"/>
                        <a:pt x="0" y="31"/>
                        <a:pt x="0" y="31"/>
                      </a:cubicBezTo>
                      <a:cubicBezTo>
                        <a:pt x="1" y="35"/>
                        <a:pt x="2" y="39"/>
                        <a:pt x="2" y="43"/>
                      </a:cubicBezTo>
                      <a:cubicBezTo>
                        <a:pt x="158" y="12"/>
                        <a:pt x="158" y="12"/>
                        <a:pt x="158" y="12"/>
                      </a:cubicBezTo>
                      <a:cubicBezTo>
                        <a:pt x="157" y="8"/>
                        <a:pt x="156" y="4"/>
                        <a:pt x="15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2">
                        <a:lumMod val="50000"/>
                      </a:schemeClr>
                    </a:solidFill>
                  </a:endParaRPr>
                </a:p>
              </p:txBody>
            </p:sp>
            <p:sp>
              <p:nvSpPr>
                <p:cNvPr id="312" name="Freeform 1246"/>
                <p:cNvSpPr>
                  <a:spLocks/>
                </p:cNvSpPr>
                <p:nvPr/>
              </p:nvSpPr>
              <p:spPr bwMode="gray">
                <a:xfrm>
                  <a:off x="-2949575" y="6464300"/>
                  <a:ext cx="180974" cy="180975"/>
                </a:xfrm>
                <a:custGeom>
                  <a:avLst/>
                  <a:gdLst/>
                  <a:ahLst/>
                  <a:cxnLst>
                    <a:cxn ang="0">
                      <a:pos x="8" y="114"/>
                    </a:cxn>
                    <a:cxn ang="0">
                      <a:pos x="0" y="105"/>
                    </a:cxn>
                    <a:cxn ang="0">
                      <a:pos x="106" y="0"/>
                    </a:cxn>
                    <a:cxn ang="0">
                      <a:pos x="114" y="7"/>
                    </a:cxn>
                    <a:cxn ang="0">
                      <a:pos x="8" y="114"/>
                    </a:cxn>
                    <a:cxn ang="0">
                      <a:pos x="8" y="114"/>
                    </a:cxn>
                  </a:cxnLst>
                  <a:rect l="0" t="0" r="r" b="b"/>
                  <a:pathLst>
                    <a:path w="114" h="114">
                      <a:moveTo>
                        <a:pt x="8" y="114"/>
                      </a:moveTo>
                      <a:lnTo>
                        <a:pt x="0" y="105"/>
                      </a:lnTo>
                      <a:lnTo>
                        <a:pt x="106" y="0"/>
                      </a:lnTo>
                      <a:lnTo>
                        <a:pt x="114" y="7"/>
                      </a:lnTo>
                      <a:lnTo>
                        <a:pt x="8" y="114"/>
                      </a:lnTo>
                      <a:lnTo>
                        <a:pt x="8" y="1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2">
                        <a:lumMod val="50000"/>
                      </a:schemeClr>
                    </a:solidFill>
                  </a:endParaRPr>
                </a:p>
              </p:txBody>
            </p:sp>
          </p:grpSp>
          <p:sp>
            <p:nvSpPr>
              <p:cNvPr id="293" name="Textfeld 292"/>
              <p:cNvSpPr txBox="1"/>
              <p:nvPr/>
            </p:nvSpPr>
            <p:spPr bwMode="gray">
              <a:xfrm>
                <a:off x="1133148" y="4194925"/>
                <a:ext cx="188903" cy="182000"/>
              </a:xfrm>
              <a:prstGeom prst="rect">
                <a:avLst/>
              </a:prstGeom>
              <a:noFill/>
              <a:ln>
                <a:noFill/>
              </a:ln>
            </p:spPr>
            <p:txBody>
              <a:bodyPr wrap="none" rtlCol="0">
                <a:spAutoFit/>
              </a:bodyPr>
              <a:lstStyle/>
              <a:p>
                <a:pPr algn="ctr"/>
                <a:r>
                  <a:rPr lang="tr-TR"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rPr>
                  <a:t>2</a:t>
                </a:r>
                <a:endParaRPr lang="en-US"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endParaRPr>
              </a:p>
            </p:txBody>
          </p:sp>
          <p:sp>
            <p:nvSpPr>
              <p:cNvPr id="294" name="Textfeld 293"/>
              <p:cNvSpPr txBox="1"/>
              <p:nvPr/>
            </p:nvSpPr>
            <p:spPr bwMode="gray">
              <a:xfrm>
                <a:off x="1324880" y="3961741"/>
                <a:ext cx="188903" cy="182000"/>
              </a:xfrm>
              <a:prstGeom prst="rect">
                <a:avLst/>
              </a:prstGeom>
              <a:noFill/>
              <a:ln>
                <a:noFill/>
              </a:ln>
            </p:spPr>
            <p:txBody>
              <a:bodyPr wrap="none" rtlCol="0">
                <a:spAutoFit/>
              </a:bodyPr>
              <a:lstStyle/>
              <a:p>
                <a:pPr algn="ctr"/>
                <a:r>
                  <a:rPr lang="tr-TR"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rPr>
                  <a:t>3</a:t>
                </a:r>
                <a:endParaRPr lang="en-US"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endParaRPr>
              </a:p>
            </p:txBody>
          </p:sp>
          <p:sp>
            <p:nvSpPr>
              <p:cNvPr id="295" name="Textfeld 294"/>
              <p:cNvSpPr txBox="1"/>
              <p:nvPr/>
            </p:nvSpPr>
            <p:spPr bwMode="gray">
              <a:xfrm>
                <a:off x="1615064" y="3877106"/>
                <a:ext cx="188903" cy="182000"/>
              </a:xfrm>
              <a:prstGeom prst="rect">
                <a:avLst/>
              </a:prstGeom>
              <a:noFill/>
              <a:ln>
                <a:noFill/>
              </a:ln>
            </p:spPr>
            <p:txBody>
              <a:bodyPr wrap="none" rtlCol="0">
                <a:spAutoFit/>
              </a:bodyPr>
              <a:lstStyle/>
              <a:p>
                <a:pPr algn="ctr"/>
                <a:r>
                  <a:rPr lang="tr-TR"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rPr>
                  <a:t>5</a:t>
                </a:r>
                <a:endParaRPr lang="en-US"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endParaRPr>
              </a:p>
            </p:txBody>
          </p:sp>
          <p:sp>
            <p:nvSpPr>
              <p:cNvPr id="296" name="Textfeld 295"/>
              <p:cNvSpPr txBox="1"/>
              <p:nvPr/>
            </p:nvSpPr>
            <p:spPr bwMode="gray">
              <a:xfrm>
                <a:off x="1912157" y="3961741"/>
                <a:ext cx="188903" cy="182000"/>
              </a:xfrm>
              <a:prstGeom prst="rect">
                <a:avLst/>
              </a:prstGeom>
              <a:noFill/>
              <a:ln>
                <a:noFill/>
              </a:ln>
            </p:spPr>
            <p:txBody>
              <a:bodyPr wrap="none" rtlCol="0">
                <a:spAutoFit/>
              </a:bodyPr>
              <a:lstStyle/>
              <a:p>
                <a:pPr algn="ctr"/>
                <a:r>
                  <a:rPr lang="tr-TR" sz="1100" b="1" dirty="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rPr>
                  <a:t>7</a:t>
                </a:r>
                <a:endParaRPr lang="en-US"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endParaRPr>
              </a:p>
            </p:txBody>
          </p:sp>
          <p:sp>
            <p:nvSpPr>
              <p:cNvPr id="297" name="Textfeld 296"/>
              <p:cNvSpPr txBox="1"/>
              <p:nvPr/>
            </p:nvSpPr>
            <p:spPr bwMode="gray">
              <a:xfrm>
                <a:off x="2109065" y="4194925"/>
                <a:ext cx="188903" cy="182000"/>
              </a:xfrm>
              <a:prstGeom prst="rect">
                <a:avLst/>
              </a:prstGeom>
              <a:noFill/>
              <a:ln>
                <a:noFill/>
              </a:ln>
            </p:spPr>
            <p:txBody>
              <a:bodyPr wrap="none" rtlCol="0">
                <a:spAutoFit/>
              </a:bodyPr>
              <a:lstStyle/>
              <a:p>
                <a:pPr algn="ctr"/>
                <a:r>
                  <a:rPr lang="tr-TR" sz="1100" b="1" dirty="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rPr>
                  <a:t>9</a:t>
                </a:r>
                <a:endParaRPr lang="en-US"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endParaRPr>
              </a:p>
            </p:txBody>
          </p:sp>
          <p:sp>
            <p:nvSpPr>
              <p:cNvPr id="298" name="Textfeld 297"/>
              <p:cNvSpPr txBox="1"/>
              <p:nvPr/>
            </p:nvSpPr>
            <p:spPr bwMode="gray">
              <a:xfrm>
                <a:off x="2117149" y="4502382"/>
                <a:ext cx="245275" cy="182000"/>
              </a:xfrm>
              <a:prstGeom prst="rect">
                <a:avLst/>
              </a:prstGeom>
              <a:noFill/>
              <a:ln>
                <a:noFill/>
              </a:ln>
            </p:spPr>
            <p:txBody>
              <a:bodyPr wrap="none" rtlCol="0">
                <a:spAutoFit/>
              </a:bodyPr>
              <a:lstStyle/>
              <a:p>
                <a:pPr algn="ctr"/>
                <a:r>
                  <a:rPr lang="tr-TR"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rPr>
                  <a:t>10</a:t>
                </a:r>
                <a:endParaRPr lang="en-US"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endParaRPr>
              </a:p>
            </p:txBody>
          </p:sp>
          <p:sp>
            <p:nvSpPr>
              <p:cNvPr id="299" name="Textfeld 298"/>
              <p:cNvSpPr txBox="1"/>
              <p:nvPr/>
            </p:nvSpPr>
            <p:spPr bwMode="gray">
              <a:xfrm>
                <a:off x="1948899" y="4768251"/>
                <a:ext cx="245275" cy="182000"/>
              </a:xfrm>
              <a:prstGeom prst="rect">
                <a:avLst/>
              </a:prstGeom>
              <a:noFill/>
              <a:ln>
                <a:noFill/>
              </a:ln>
            </p:spPr>
            <p:txBody>
              <a:bodyPr wrap="none" rtlCol="0">
                <a:spAutoFit/>
              </a:bodyPr>
              <a:lstStyle/>
              <a:p>
                <a:pPr algn="ctr"/>
                <a:r>
                  <a:rPr lang="tr-TR"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rPr>
                  <a:t>12</a:t>
                </a:r>
                <a:endParaRPr lang="en-US"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endParaRPr>
              </a:p>
            </p:txBody>
          </p:sp>
          <p:sp>
            <p:nvSpPr>
              <p:cNvPr id="300" name="Halbbogen 299"/>
              <p:cNvSpPr/>
              <p:nvPr/>
            </p:nvSpPr>
            <p:spPr bwMode="gray">
              <a:xfrm>
                <a:off x="976511" y="3759518"/>
                <a:ext cx="1457830" cy="1457830"/>
              </a:xfrm>
              <a:prstGeom prst="blockArc">
                <a:avLst>
                  <a:gd name="adj1" fmla="val 20415260"/>
                  <a:gd name="adj2" fmla="val 579940"/>
                  <a:gd name="adj3" fmla="val 7195"/>
                </a:avLst>
              </a:prstGeom>
              <a:solidFill>
                <a:srgbClr val="B9FFD9"/>
              </a:solidFill>
              <a:ln w="12700">
                <a:noFill/>
                <a:round/>
                <a:headEnd/>
                <a:tailEnd/>
              </a:ln>
            </p:spPr>
            <p:txBody>
              <a:bodyPr rtlCol="0" anchor="ctr"/>
              <a:lstStyle/>
              <a:p>
                <a:pPr algn="ctr"/>
                <a:endParaRPr lang="en-US" dirty="0">
                  <a:solidFill>
                    <a:schemeClr val="tx2">
                      <a:lumMod val="50000"/>
                    </a:schemeClr>
                  </a:solidFill>
                </a:endParaRPr>
              </a:p>
            </p:txBody>
          </p:sp>
          <p:sp>
            <p:nvSpPr>
              <p:cNvPr id="301" name="Halbbogen 300"/>
              <p:cNvSpPr/>
              <p:nvPr/>
            </p:nvSpPr>
            <p:spPr bwMode="gray">
              <a:xfrm rot="1987981">
                <a:off x="976511" y="3759518"/>
                <a:ext cx="1457830" cy="1457830"/>
              </a:xfrm>
              <a:prstGeom prst="blockArc">
                <a:avLst>
                  <a:gd name="adj1" fmla="val 20443763"/>
                  <a:gd name="adj2" fmla="val 579940"/>
                  <a:gd name="adj3" fmla="val 7195"/>
                </a:avLst>
              </a:prstGeom>
              <a:solidFill>
                <a:srgbClr val="B9FFD9"/>
              </a:solidFill>
              <a:ln w="12700">
                <a:noFill/>
                <a:round/>
                <a:headEnd/>
                <a:tailEnd/>
              </a:ln>
            </p:spPr>
            <p:txBody>
              <a:bodyPr rtlCol="0" anchor="ctr"/>
              <a:lstStyle/>
              <a:p>
                <a:pPr algn="ctr"/>
                <a:endParaRPr lang="en-US" dirty="0">
                  <a:solidFill>
                    <a:schemeClr val="tx2">
                      <a:lumMod val="50000"/>
                    </a:schemeClr>
                  </a:solidFill>
                </a:endParaRPr>
              </a:p>
            </p:txBody>
          </p:sp>
          <p:sp>
            <p:nvSpPr>
              <p:cNvPr id="303" name="Rad 302"/>
              <p:cNvSpPr/>
              <p:nvPr/>
            </p:nvSpPr>
            <p:spPr bwMode="gray">
              <a:xfrm>
                <a:off x="704913" y="3484697"/>
                <a:ext cx="2019010" cy="2019010"/>
              </a:xfrm>
              <a:prstGeom prst="donut">
                <a:avLst>
                  <a:gd name="adj" fmla="val 7291"/>
                </a:avLst>
              </a:prstGeom>
              <a:solidFill>
                <a:srgbClr val="A6A6A6"/>
              </a:solidFill>
              <a:ln w="12700">
                <a:noFill/>
                <a:round/>
                <a:headEnd/>
                <a:tailEnd/>
              </a:ln>
              <a:effectLst>
                <a:outerShdw blurRad="165100" dist="38100" dir="2700000" algn="tl" rotWithShape="0">
                  <a:prstClr val="black">
                    <a:alpha val="40000"/>
                  </a:prstClr>
                </a:outerShdw>
              </a:effectLst>
              <a:scene3d>
                <a:camera prst="orthographicFront"/>
                <a:lightRig rig="balanced" dir="t">
                  <a:rot lat="0" lon="0" rev="7800000"/>
                </a:lightRig>
              </a:scene3d>
              <a:sp3d>
                <a:bevelT w="101600" h="101600" prst="angle"/>
              </a:sp3d>
            </p:spPr>
            <p:txBody>
              <a:bodyPr rtlCol="0" anchor="ctr"/>
              <a:lstStyle/>
              <a:p>
                <a:pPr algn="ctr"/>
                <a:endParaRPr lang="en-US" sz="1400" dirty="0">
                  <a:solidFill>
                    <a:schemeClr val="tx2">
                      <a:lumMod val="50000"/>
                    </a:schemeClr>
                  </a:solidFill>
                </a:endParaRPr>
              </a:p>
            </p:txBody>
          </p:sp>
        </p:grpSp>
        <p:sp>
          <p:nvSpPr>
            <p:cNvPr id="316" name="Ellipse 315"/>
            <p:cNvSpPr/>
            <p:nvPr/>
          </p:nvSpPr>
          <p:spPr bwMode="gray">
            <a:xfrm>
              <a:off x="1918656" y="3382479"/>
              <a:ext cx="323275" cy="299903"/>
            </a:xfrm>
            <a:prstGeom prst="ellipse">
              <a:avLst/>
            </a:prstGeom>
            <a:solidFill>
              <a:srgbClr val="D9D9D9"/>
            </a:soli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w="107950" h="146050" prst="relaxedInset"/>
            </a:sp3d>
          </p:spPr>
          <p:txBody>
            <a:bodyPr rtlCol="0" anchor="ctr"/>
            <a:lstStyle/>
            <a:p>
              <a:pPr algn="ctr"/>
              <a:endParaRPr lang="en-US" dirty="0">
                <a:solidFill>
                  <a:schemeClr val="tx2">
                    <a:lumMod val="50000"/>
                  </a:schemeClr>
                </a:solidFill>
              </a:endParaRPr>
            </a:p>
          </p:txBody>
        </p:sp>
        <p:grpSp>
          <p:nvGrpSpPr>
            <p:cNvPr id="2" name="Grup 1"/>
            <p:cNvGrpSpPr/>
            <p:nvPr/>
          </p:nvGrpSpPr>
          <p:grpSpPr>
            <a:xfrm>
              <a:off x="3596033" y="1878795"/>
              <a:ext cx="5112119" cy="3295093"/>
              <a:chOff x="3596033" y="1878795"/>
              <a:chExt cx="5112119" cy="3295093"/>
            </a:xfrm>
          </p:grpSpPr>
          <p:sp>
            <p:nvSpPr>
              <p:cNvPr id="317" name="Textfeld 316"/>
              <p:cNvSpPr txBox="1"/>
              <p:nvPr/>
            </p:nvSpPr>
            <p:spPr bwMode="gray">
              <a:xfrm>
                <a:off x="4964792" y="1878795"/>
                <a:ext cx="1602593" cy="923330"/>
              </a:xfrm>
              <a:prstGeom prst="rect">
                <a:avLst/>
              </a:prstGeom>
              <a:noFill/>
            </p:spPr>
            <p:txBody>
              <a:bodyPr wrap="none" rtlCol="0">
                <a:spAutoFit/>
              </a:bodyPr>
              <a:lstStyle/>
              <a:p>
                <a:r>
                  <a:rPr lang="tr-TR" sz="2800" b="1" spc="-150" dirty="0" smtClean="0">
                    <a:solidFill>
                      <a:schemeClr val="tx2">
                        <a:lumMod val="50000"/>
                      </a:schemeClr>
                    </a:solidFill>
                    <a:latin typeface="Lucida Handwriting" pitchFamily="66" charset="0"/>
                    <a:ea typeface="Dotum" pitchFamily="34" charset="-127"/>
                    <a:cs typeface="Calibri" pitchFamily="34" charset="0"/>
                  </a:rPr>
                  <a:t>e </a:t>
                </a:r>
                <a:r>
                  <a:rPr lang="tr-TR" sz="2800" b="1" spc="-150" dirty="0" smtClean="0">
                    <a:solidFill>
                      <a:schemeClr val="tx2">
                        <a:lumMod val="50000"/>
                      </a:schemeClr>
                    </a:solidFill>
                    <a:latin typeface="+mj-lt"/>
                    <a:ea typeface="Dotum" pitchFamily="34" charset="-127"/>
                    <a:cs typeface="Calibri" pitchFamily="34" charset="0"/>
                  </a:rPr>
                  <a:t>-</a:t>
                </a:r>
                <a:r>
                  <a:rPr lang="tr-TR" sz="5400" b="1" spc="-150" dirty="0" smtClean="0">
                    <a:solidFill>
                      <a:schemeClr val="tx2">
                        <a:lumMod val="50000"/>
                      </a:schemeClr>
                    </a:solidFill>
                    <a:latin typeface="BrowalliaUPC" pitchFamily="34" charset="-34"/>
                    <a:ea typeface="Dotum" pitchFamily="34" charset="-127"/>
                    <a:cs typeface="BrowalliaUPC" pitchFamily="34" charset="-34"/>
                  </a:rPr>
                  <a:t>fatura</a:t>
                </a:r>
                <a:endParaRPr lang="en-US" sz="5400" b="1" spc="-150" dirty="0">
                  <a:solidFill>
                    <a:schemeClr val="tx2">
                      <a:lumMod val="50000"/>
                    </a:schemeClr>
                  </a:solidFill>
                  <a:effectLst/>
                  <a:latin typeface="BrowalliaUPC" pitchFamily="34" charset="-34"/>
                  <a:ea typeface="Dotum" pitchFamily="34" charset="-127"/>
                  <a:cs typeface="BrowalliaUPC" pitchFamily="34" charset="-34"/>
                </a:endParaRPr>
              </a:p>
            </p:txBody>
          </p:sp>
          <p:sp>
            <p:nvSpPr>
              <p:cNvPr id="318" name="Textfeld 317"/>
              <p:cNvSpPr txBox="1"/>
              <p:nvPr/>
            </p:nvSpPr>
            <p:spPr bwMode="gray">
              <a:xfrm>
                <a:off x="3596033" y="2931736"/>
                <a:ext cx="5112119" cy="2242152"/>
              </a:xfrm>
              <a:prstGeom prst="rect">
                <a:avLst/>
              </a:prstGeom>
              <a:noFill/>
            </p:spPr>
            <p:txBody>
              <a:bodyPr wrap="square" rtlCol="0">
                <a:spAutoFit/>
              </a:bodyPr>
              <a:lstStyle/>
              <a:p>
                <a:pPr marL="285750" lvl="0" indent="-285750">
                  <a:lnSpc>
                    <a:spcPct val="95000"/>
                  </a:lnSpc>
                  <a:spcAft>
                    <a:spcPts val="800"/>
                  </a:spcAft>
                  <a:buFont typeface="Arial" pitchFamily="34" charset="0"/>
                  <a:buChar char="•"/>
                  <a:defRPr/>
                </a:pPr>
                <a:r>
                  <a:rPr lang="tr-TR" b="1" noProof="1" smtClean="0">
                    <a:solidFill>
                      <a:schemeClr val="tx2">
                        <a:lumMod val="50000"/>
                      </a:schemeClr>
                    </a:solidFill>
                  </a:rPr>
                  <a:t>01/09/2013 tarihine kadar başvuru işlemlerinin tamamlanmış olması gerekmektedir</a:t>
                </a:r>
              </a:p>
              <a:p>
                <a:pPr marL="285750" lvl="0" indent="-285750">
                  <a:lnSpc>
                    <a:spcPct val="95000"/>
                  </a:lnSpc>
                  <a:spcAft>
                    <a:spcPts val="800"/>
                  </a:spcAft>
                  <a:buFont typeface="Arial" pitchFamily="34" charset="0"/>
                  <a:buChar char="•"/>
                  <a:defRPr/>
                </a:pPr>
                <a:endParaRPr lang="tr-TR" b="1" noProof="1" smtClean="0">
                  <a:solidFill>
                    <a:schemeClr val="tx2">
                      <a:lumMod val="50000"/>
                    </a:schemeClr>
                  </a:solidFill>
                </a:endParaRPr>
              </a:p>
              <a:p>
                <a:pPr marL="285750" lvl="0" indent="-285750">
                  <a:lnSpc>
                    <a:spcPct val="95000"/>
                  </a:lnSpc>
                  <a:spcAft>
                    <a:spcPts val="800"/>
                  </a:spcAft>
                  <a:buFont typeface="Arial" pitchFamily="34" charset="0"/>
                  <a:buChar char="•"/>
                  <a:defRPr/>
                </a:pPr>
                <a:r>
                  <a:rPr lang="tr-TR" b="1" noProof="1" smtClean="0">
                    <a:solidFill>
                      <a:schemeClr val="tx2">
                        <a:lumMod val="50000"/>
                      </a:schemeClr>
                    </a:solidFill>
                  </a:rPr>
                  <a:t>Entegrasyon ve özel entegrasyon yöntemi ile başvuru halinde, 31/12/2013 tarihine kadar sisteme geçiş için hazırlık yapılabilmektedir </a:t>
                </a:r>
              </a:p>
              <a:p>
                <a:pPr marL="285750" lvl="0" indent="-285750">
                  <a:lnSpc>
                    <a:spcPct val="95000"/>
                  </a:lnSpc>
                  <a:spcAft>
                    <a:spcPts val="800"/>
                  </a:spcAft>
                  <a:buFont typeface="Arial" pitchFamily="34" charset="0"/>
                  <a:buChar char="•"/>
                  <a:defRPr/>
                </a:pPr>
                <a:endParaRPr lang="en-US" b="1" noProof="1" smtClean="0">
                  <a:solidFill>
                    <a:schemeClr val="tx2">
                      <a:lumMod val="50000"/>
                    </a:schemeClr>
                  </a:solidFill>
                </a:endParaRPr>
              </a:p>
            </p:txBody>
          </p:sp>
        </p:grpSp>
      </p:grpSp>
      <p:grpSp>
        <p:nvGrpSpPr>
          <p:cNvPr id="77" name="Gruppieren 76"/>
          <p:cNvGrpSpPr/>
          <p:nvPr/>
        </p:nvGrpSpPr>
        <p:grpSpPr>
          <a:xfrm>
            <a:off x="9159185" y="264462"/>
            <a:ext cx="297657" cy="962022"/>
            <a:chOff x="9144000" y="569121"/>
            <a:chExt cx="297657" cy="962022"/>
          </a:xfrm>
        </p:grpSpPr>
        <p:cxnSp>
          <p:nvCxnSpPr>
            <p:cNvPr id="78" name="Gerade Verbindung 77"/>
            <p:cNvCxnSpPr/>
            <p:nvPr/>
          </p:nvCxnSpPr>
          <p:spPr>
            <a:xfrm>
              <a:off x="9144000" y="569121"/>
              <a:ext cx="297656" cy="0"/>
            </a:xfrm>
            <a:prstGeom prst="line">
              <a:avLst/>
            </a:prstGeom>
            <a:ln w="3175">
              <a:solidFill>
                <a:srgbClr val="AFAFAF"/>
              </a:solidFill>
              <a:prstDash val="dash"/>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p:nvCxnSpPr>
          <p:spPr>
            <a:xfrm rot="5400000" flipH="1" flipV="1">
              <a:off x="8960646" y="1050133"/>
              <a:ext cx="962021" cy="0"/>
            </a:xfrm>
            <a:prstGeom prst="line">
              <a:avLst/>
            </a:prstGeom>
            <a:ln w="3175">
              <a:solidFill>
                <a:srgbClr val="AFAFAF"/>
              </a:solidFill>
              <a:prstDash val="dash"/>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p:nvCxnSpPr>
          <p:spPr>
            <a:xfrm>
              <a:off x="9144000" y="1531143"/>
              <a:ext cx="297656" cy="0"/>
            </a:xfrm>
            <a:prstGeom prst="line">
              <a:avLst/>
            </a:prstGeom>
            <a:ln w="3175">
              <a:solidFill>
                <a:srgbClr val="AFAFAF"/>
              </a:solidFill>
              <a:prstDash val="dash"/>
            </a:ln>
          </p:spPr>
          <p:style>
            <a:lnRef idx="1">
              <a:schemeClr val="accent1"/>
            </a:lnRef>
            <a:fillRef idx="0">
              <a:schemeClr val="accent1"/>
            </a:fillRef>
            <a:effectRef idx="0">
              <a:schemeClr val="accent1"/>
            </a:effectRef>
            <a:fontRef idx="minor">
              <a:schemeClr val="tx1"/>
            </a:fontRef>
          </p:style>
        </p:cxnSp>
      </p:grpSp>
      <p:grpSp>
        <p:nvGrpSpPr>
          <p:cNvPr id="313" name="vbaPointer Zeiger vorne" descr="ValuePointer.5/ValuePointer.AngleStart.-45/AngleStart.AngleEnd.225/AngleEnd.ValueStart.0/ValueStart.ValueEnd.8/ValueEnd.Step.1/Step."/>
          <p:cNvGrpSpPr/>
          <p:nvPr/>
        </p:nvGrpSpPr>
        <p:grpSpPr bwMode="gray">
          <a:xfrm rot="18900000">
            <a:off x="924164" y="2419001"/>
            <a:ext cx="2003836" cy="184546"/>
            <a:chOff x="3292874" y="3573202"/>
            <a:chExt cx="2551121" cy="306892"/>
          </a:xfrm>
          <a:solidFill>
            <a:srgbClr val="B9FFD9"/>
          </a:solidFill>
        </p:grpSpPr>
        <p:sp>
          <p:nvSpPr>
            <p:cNvPr id="314" name="Freeform 41"/>
            <p:cNvSpPr>
              <a:spLocks/>
            </p:cNvSpPr>
            <p:nvPr/>
          </p:nvSpPr>
          <p:spPr bwMode="gray">
            <a:xfrm>
              <a:off x="3292874" y="3573202"/>
              <a:ext cx="1127452" cy="306890"/>
            </a:xfrm>
            <a:custGeom>
              <a:avLst/>
              <a:gdLst/>
              <a:ahLst/>
              <a:cxnLst>
                <a:cxn ang="0">
                  <a:pos x="477" y="49"/>
                </a:cxn>
                <a:cxn ang="0">
                  <a:pos x="13" y="56"/>
                </a:cxn>
                <a:cxn ang="0">
                  <a:pos x="0" y="69"/>
                </a:cxn>
                <a:cxn ang="0">
                  <a:pos x="13" y="82"/>
                </a:cxn>
                <a:cxn ang="0">
                  <a:pos x="477" y="90"/>
                </a:cxn>
                <a:cxn ang="0">
                  <a:pos x="509" y="114"/>
                </a:cxn>
                <a:cxn ang="0">
                  <a:pos x="509" y="24"/>
                </a:cxn>
                <a:cxn ang="0">
                  <a:pos x="477" y="49"/>
                </a:cxn>
              </a:cxnLst>
              <a:rect l="0" t="0" r="r" b="b"/>
              <a:pathLst>
                <a:path w="510" h="139">
                  <a:moveTo>
                    <a:pt x="477" y="49"/>
                  </a:moveTo>
                  <a:cubicBezTo>
                    <a:pt x="13" y="56"/>
                    <a:pt x="13" y="56"/>
                    <a:pt x="13" y="56"/>
                  </a:cubicBezTo>
                  <a:cubicBezTo>
                    <a:pt x="6" y="56"/>
                    <a:pt x="0" y="62"/>
                    <a:pt x="0" y="69"/>
                  </a:cubicBezTo>
                  <a:cubicBezTo>
                    <a:pt x="0" y="77"/>
                    <a:pt x="6" y="82"/>
                    <a:pt x="13" y="82"/>
                  </a:cubicBezTo>
                  <a:cubicBezTo>
                    <a:pt x="477" y="90"/>
                    <a:pt x="477" y="90"/>
                    <a:pt x="477" y="90"/>
                  </a:cubicBezTo>
                  <a:cubicBezTo>
                    <a:pt x="477" y="90"/>
                    <a:pt x="509" y="90"/>
                    <a:pt x="509" y="114"/>
                  </a:cubicBezTo>
                  <a:cubicBezTo>
                    <a:pt x="509" y="139"/>
                    <a:pt x="510" y="0"/>
                    <a:pt x="509" y="24"/>
                  </a:cubicBezTo>
                  <a:cubicBezTo>
                    <a:pt x="509" y="49"/>
                    <a:pt x="477" y="49"/>
                    <a:pt x="477" y="49"/>
                  </a:cubicBezTo>
                  <a:close/>
                </a:path>
              </a:pathLst>
            </a:custGeom>
            <a:grpFill/>
            <a:ln w="19050">
              <a:solidFill>
                <a:srgbClr val="00B050"/>
              </a:solidFill>
              <a:round/>
              <a:headEnd/>
              <a:tailEnd/>
            </a:ln>
            <a:effectLst>
              <a:outerShdw blurRad="76200" dir="2700000" sx="104000" sy="104000" algn="tl" rotWithShape="0">
                <a:srgbClr val="FF3300">
                  <a:alpha val="40000"/>
                </a:srgbClr>
              </a:outerShdw>
            </a:effectLst>
            <a:scene3d>
              <a:camera prst="orthographicFront"/>
              <a:lightRig rig="soft" dir="t"/>
            </a:scene3d>
            <a:sp3d>
              <a:bevelT w="31750" h="19050" prst="relaxedInset"/>
            </a:sp3d>
          </p:spPr>
          <p:txBody>
            <a:bodyPr rtlCol="0" anchor="ctr"/>
            <a:lstStyle/>
            <a:p>
              <a:pPr algn="ctr"/>
              <a:endParaRPr lang="en-US" sz="1400" dirty="0">
                <a:solidFill>
                  <a:schemeClr val="tx2">
                    <a:lumMod val="50000"/>
                  </a:schemeClr>
                </a:solidFill>
              </a:endParaRPr>
            </a:p>
          </p:txBody>
        </p:sp>
        <p:sp>
          <p:nvSpPr>
            <p:cNvPr id="315" name="Freeform 41"/>
            <p:cNvSpPr>
              <a:spLocks/>
            </p:cNvSpPr>
            <p:nvPr/>
          </p:nvSpPr>
          <p:spPr bwMode="gray">
            <a:xfrm flipH="1">
              <a:off x="4716543" y="3573204"/>
              <a:ext cx="1127452" cy="306890"/>
            </a:xfrm>
            <a:custGeom>
              <a:avLst/>
              <a:gdLst/>
              <a:ahLst/>
              <a:cxnLst>
                <a:cxn ang="0">
                  <a:pos x="477" y="49"/>
                </a:cxn>
                <a:cxn ang="0">
                  <a:pos x="13" y="56"/>
                </a:cxn>
                <a:cxn ang="0">
                  <a:pos x="0" y="69"/>
                </a:cxn>
                <a:cxn ang="0">
                  <a:pos x="13" y="82"/>
                </a:cxn>
                <a:cxn ang="0">
                  <a:pos x="477" y="90"/>
                </a:cxn>
                <a:cxn ang="0">
                  <a:pos x="509" y="114"/>
                </a:cxn>
                <a:cxn ang="0">
                  <a:pos x="509" y="24"/>
                </a:cxn>
                <a:cxn ang="0">
                  <a:pos x="477" y="49"/>
                </a:cxn>
              </a:cxnLst>
              <a:rect l="0" t="0" r="r" b="b"/>
              <a:pathLst>
                <a:path w="510" h="139">
                  <a:moveTo>
                    <a:pt x="477" y="49"/>
                  </a:moveTo>
                  <a:cubicBezTo>
                    <a:pt x="13" y="56"/>
                    <a:pt x="13" y="56"/>
                    <a:pt x="13" y="56"/>
                  </a:cubicBezTo>
                  <a:cubicBezTo>
                    <a:pt x="6" y="56"/>
                    <a:pt x="0" y="62"/>
                    <a:pt x="0" y="69"/>
                  </a:cubicBezTo>
                  <a:cubicBezTo>
                    <a:pt x="0" y="77"/>
                    <a:pt x="6" y="82"/>
                    <a:pt x="13" y="82"/>
                  </a:cubicBezTo>
                  <a:cubicBezTo>
                    <a:pt x="477" y="90"/>
                    <a:pt x="477" y="90"/>
                    <a:pt x="477" y="90"/>
                  </a:cubicBezTo>
                  <a:cubicBezTo>
                    <a:pt x="477" y="90"/>
                    <a:pt x="509" y="90"/>
                    <a:pt x="509" y="114"/>
                  </a:cubicBezTo>
                  <a:cubicBezTo>
                    <a:pt x="509" y="139"/>
                    <a:pt x="510" y="0"/>
                    <a:pt x="509" y="24"/>
                  </a:cubicBezTo>
                  <a:cubicBezTo>
                    <a:pt x="509" y="49"/>
                    <a:pt x="477" y="49"/>
                    <a:pt x="477" y="49"/>
                  </a:cubicBezTo>
                  <a:close/>
                </a:path>
              </a:pathLst>
            </a:custGeom>
            <a:grpFill/>
            <a:ln w="19050">
              <a:solidFill>
                <a:srgbClr val="00B050"/>
              </a:solidFill>
              <a:round/>
              <a:headEnd/>
              <a:tailEnd/>
            </a:ln>
            <a:scene3d>
              <a:camera prst="orthographicFront"/>
              <a:lightRig rig="soft" dir="t"/>
            </a:scene3d>
            <a:sp3d/>
          </p:spPr>
          <p:txBody>
            <a:bodyPr rtlCol="0" anchor="ctr"/>
            <a:lstStyle/>
            <a:p>
              <a:pPr algn="ctr"/>
              <a:endParaRPr lang="en-US" sz="1400" dirty="0">
                <a:solidFill>
                  <a:schemeClr val="tx2">
                    <a:lumMod val="50000"/>
                  </a:schemeClr>
                </a:solidFill>
              </a:endParaRPr>
            </a:p>
          </p:txBody>
        </p:sp>
      </p:grpSp>
    </p:spTree>
    <p:extLst>
      <p:ext uri="{BB962C8B-B14F-4D97-AF65-F5344CB8AC3E}">
        <p14:creationId xmlns:p14="http://schemas.microsoft.com/office/powerpoint/2010/main" val="332504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decel="50000" fill="hold" nodeType="withEffect">
                                  <p:stCondLst>
                                    <p:cond delay="0"/>
                                  </p:stCondLst>
                                  <p:childTnLst>
                                    <p:animRot by="12600000">
                                      <p:cBhvr>
                                        <p:cTn id="6" dur="800" fill="hold"/>
                                        <p:tgtEl>
                                          <p:spTgt spid="313"/>
                                        </p:tgtEl>
                                        <p:attrNameLst>
                                          <p:attrName>r</p:attrName>
                                        </p:attrNameLst>
                                      </p:cBhvr>
                                    </p:animRot>
                                  </p:childTnLst>
                                </p:cTn>
                              </p:par>
                              <p:par>
                                <p:cTn id="7" presetID="8" presetClass="emph" presetSubtype="0" accel="50000" decel="50000" fill="hold" nodeType="withEffect">
                                  <p:stCondLst>
                                    <p:cond delay="700"/>
                                  </p:stCondLst>
                                  <p:childTnLst>
                                    <p:animRot by="-1200000">
                                      <p:cBhvr>
                                        <p:cTn id="8" dur="400" fill="hold"/>
                                        <p:tgtEl>
                                          <p:spTgt spid="313"/>
                                        </p:tgtEl>
                                        <p:attrNameLst>
                                          <p:attrName>r</p:attrName>
                                        </p:attrNameLst>
                                      </p:cBhvr>
                                    </p:animRot>
                                  </p:childTnLst>
                                </p:cTn>
                              </p:par>
                              <p:par>
                                <p:cTn id="9" presetID="8" presetClass="emph" presetSubtype="0" repeatCount="indefinite" accel="50000" decel="50000" autoRev="1" fill="hold" nodeType="withEffect">
                                  <p:stCondLst>
                                    <p:cond delay="1100"/>
                                  </p:stCondLst>
                                  <p:childTnLst>
                                    <p:animRot by="180000">
                                      <p:cBhvr>
                                        <p:cTn id="10" dur="200" fill="hold"/>
                                        <p:tgtEl>
                                          <p:spTgt spid="3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9"/>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b="1">
                <a:solidFill>
                  <a:srgbClr val="CC3300"/>
                </a:solidFill>
                <a:latin typeface="Tahoma" pitchFamily="34" charset="0"/>
              </a:defRPr>
            </a:lvl1pPr>
            <a:lvl2pPr marL="742950" indent="-285750" eaLnBrk="0" hangingPunct="0">
              <a:defRPr sz="1000" b="1">
                <a:solidFill>
                  <a:srgbClr val="CC3300"/>
                </a:solidFill>
                <a:latin typeface="Tahoma" pitchFamily="34" charset="0"/>
              </a:defRPr>
            </a:lvl2pPr>
            <a:lvl3pPr marL="1143000" indent="-228600" eaLnBrk="0" hangingPunct="0">
              <a:defRPr sz="1000" b="1">
                <a:solidFill>
                  <a:srgbClr val="CC3300"/>
                </a:solidFill>
                <a:latin typeface="Tahoma" pitchFamily="34" charset="0"/>
              </a:defRPr>
            </a:lvl3pPr>
            <a:lvl4pPr marL="1600200" indent="-228600" eaLnBrk="0" hangingPunct="0">
              <a:defRPr sz="1000" b="1">
                <a:solidFill>
                  <a:srgbClr val="CC3300"/>
                </a:solidFill>
                <a:latin typeface="Tahoma" pitchFamily="34" charset="0"/>
              </a:defRPr>
            </a:lvl4pPr>
            <a:lvl5pPr marL="2057400" indent="-228600" eaLnBrk="0" hangingPunct="0">
              <a:defRPr sz="1000" b="1">
                <a:solidFill>
                  <a:srgbClr val="CC3300"/>
                </a:solidFill>
                <a:latin typeface="Tahoma" pitchFamily="34" charset="0"/>
              </a:defRPr>
            </a:lvl5pPr>
            <a:lvl6pPr marL="2514600" indent="-228600" algn="ctr" eaLnBrk="0" fontAlgn="base" hangingPunct="0">
              <a:spcBef>
                <a:spcPct val="0"/>
              </a:spcBef>
              <a:spcAft>
                <a:spcPct val="0"/>
              </a:spcAft>
              <a:defRPr sz="1000" b="1">
                <a:solidFill>
                  <a:srgbClr val="CC3300"/>
                </a:solidFill>
                <a:latin typeface="Tahoma" pitchFamily="34" charset="0"/>
              </a:defRPr>
            </a:lvl6pPr>
            <a:lvl7pPr marL="2971800" indent="-228600" algn="ctr" eaLnBrk="0" fontAlgn="base" hangingPunct="0">
              <a:spcBef>
                <a:spcPct val="0"/>
              </a:spcBef>
              <a:spcAft>
                <a:spcPct val="0"/>
              </a:spcAft>
              <a:defRPr sz="1000" b="1">
                <a:solidFill>
                  <a:srgbClr val="CC3300"/>
                </a:solidFill>
                <a:latin typeface="Tahoma" pitchFamily="34" charset="0"/>
              </a:defRPr>
            </a:lvl7pPr>
            <a:lvl8pPr marL="3429000" indent="-228600" algn="ctr" eaLnBrk="0" fontAlgn="base" hangingPunct="0">
              <a:spcBef>
                <a:spcPct val="0"/>
              </a:spcBef>
              <a:spcAft>
                <a:spcPct val="0"/>
              </a:spcAft>
              <a:defRPr sz="1000" b="1">
                <a:solidFill>
                  <a:srgbClr val="CC3300"/>
                </a:solidFill>
                <a:latin typeface="Tahoma" pitchFamily="34" charset="0"/>
              </a:defRPr>
            </a:lvl8pPr>
            <a:lvl9pPr marL="3886200" indent="-228600" algn="ctr" eaLnBrk="0" fontAlgn="base" hangingPunct="0">
              <a:spcBef>
                <a:spcPct val="0"/>
              </a:spcBef>
              <a:spcAft>
                <a:spcPct val="0"/>
              </a:spcAft>
              <a:defRPr sz="1000" b="1">
                <a:solidFill>
                  <a:srgbClr val="CC3300"/>
                </a:solidFill>
                <a:latin typeface="Tahoma" pitchFamily="34" charset="0"/>
              </a:defRPr>
            </a:lvl9pPr>
          </a:lstStyle>
          <a:p>
            <a:pPr eaLnBrk="1" hangingPunct="1"/>
            <a:fld id="{D48D2997-651A-4B22-9FDA-F63771CEFA5F}" type="slidenum">
              <a:rPr lang="tr-TR" sz="1400" smtClean="0">
                <a:solidFill>
                  <a:schemeClr val="bg1"/>
                </a:solidFill>
                <a:latin typeface="Garamond" pitchFamily="18" charset="0"/>
              </a:rPr>
              <a:pPr eaLnBrk="1" hangingPunct="1"/>
              <a:t>29</a:t>
            </a:fld>
            <a:endParaRPr lang="tr-TR" sz="1400" smtClean="0">
              <a:solidFill>
                <a:schemeClr val="bg1"/>
              </a:solidFill>
              <a:latin typeface="Garamond" pitchFamily="18" charset="0"/>
            </a:endParaRPr>
          </a:p>
        </p:txBody>
      </p:sp>
      <p:sp>
        <p:nvSpPr>
          <p:cNvPr id="43011" name="Title 1"/>
          <p:cNvSpPr>
            <a:spLocks noGrp="1"/>
          </p:cNvSpPr>
          <p:nvPr>
            <p:ph type="title" idx="4294967295"/>
          </p:nvPr>
        </p:nvSpPr>
        <p:spPr>
          <a:xfrm>
            <a:off x="331787" y="71438"/>
            <a:ext cx="8229600" cy="1143000"/>
          </a:xfrm>
        </p:spPr>
        <p:txBody>
          <a:bodyPr>
            <a:normAutofit/>
          </a:bodyPr>
          <a:lstStyle/>
          <a:p>
            <a:pPr algn="ctr" eaLnBrk="1" hangingPunct="1"/>
            <a:r>
              <a:rPr lang="tr-TR" sz="2800" b="1" kern="0" dirty="0" smtClean="0">
                <a:latin typeface="+mn-lt"/>
                <a:ea typeface="+mn-ea"/>
                <a:cs typeface="+mn-cs"/>
              </a:rPr>
              <a:t>UYGULAMA HEDEFİ</a:t>
            </a:r>
            <a:endParaRPr lang="en-US" sz="2800" b="1" kern="0" dirty="0">
              <a:latin typeface="+mn-lt"/>
              <a:ea typeface="+mn-ea"/>
              <a:cs typeface="+mn-cs"/>
            </a:endParaRPr>
          </a:p>
        </p:txBody>
      </p:sp>
      <p:grpSp>
        <p:nvGrpSpPr>
          <p:cNvPr id="43012" name="Group 15"/>
          <p:cNvGrpSpPr>
            <a:grpSpLocks/>
          </p:cNvGrpSpPr>
          <p:nvPr/>
        </p:nvGrpSpPr>
        <p:grpSpPr bwMode="auto">
          <a:xfrm>
            <a:off x="7414796" y="2536031"/>
            <a:ext cx="1785938" cy="4286250"/>
            <a:chOff x="7286644" y="1214422"/>
            <a:chExt cx="1785950" cy="4286280"/>
          </a:xfrm>
        </p:grpSpPr>
        <p:sp>
          <p:nvSpPr>
            <p:cNvPr id="43053" name="TextBox 16"/>
            <p:cNvSpPr txBox="1">
              <a:spLocks noChangeArrowheads="1"/>
            </p:cNvSpPr>
            <p:nvPr/>
          </p:nvSpPr>
          <p:spPr bwMode="auto">
            <a:xfrm>
              <a:off x="8001024" y="3286124"/>
              <a:ext cx="1000132" cy="45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rgbClr val="CC3300"/>
                  </a:solidFill>
                  <a:latin typeface="Tahoma" pitchFamily="34" charset="0"/>
                </a:defRPr>
              </a:lvl1pPr>
              <a:lvl2pPr marL="742950" indent="-285750" eaLnBrk="0" hangingPunct="0">
                <a:defRPr sz="1000" b="1">
                  <a:solidFill>
                    <a:srgbClr val="CC3300"/>
                  </a:solidFill>
                  <a:latin typeface="Tahoma" pitchFamily="34" charset="0"/>
                </a:defRPr>
              </a:lvl2pPr>
              <a:lvl3pPr marL="1143000" indent="-228600" eaLnBrk="0" hangingPunct="0">
                <a:defRPr sz="1000" b="1">
                  <a:solidFill>
                    <a:srgbClr val="CC3300"/>
                  </a:solidFill>
                  <a:latin typeface="Tahoma" pitchFamily="34" charset="0"/>
                </a:defRPr>
              </a:lvl3pPr>
              <a:lvl4pPr marL="1600200" indent="-228600" eaLnBrk="0" hangingPunct="0">
                <a:defRPr sz="1000" b="1">
                  <a:solidFill>
                    <a:srgbClr val="CC3300"/>
                  </a:solidFill>
                  <a:latin typeface="Tahoma" pitchFamily="34" charset="0"/>
                </a:defRPr>
              </a:lvl4pPr>
              <a:lvl5pPr marL="2057400" indent="-228600" eaLnBrk="0" hangingPunct="0">
                <a:defRPr sz="1000" b="1">
                  <a:solidFill>
                    <a:srgbClr val="CC3300"/>
                  </a:solidFill>
                  <a:latin typeface="Tahoma" pitchFamily="34" charset="0"/>
                </a:defRPr>
              </a:lvl5pPr>
              <a:lvl6pPr marL="2514600" indent="-228600" algn="ctr" eaLnBrk="0" fontAlgn="base" hangingPunct="0">
                <a:spcBef>
                  <a:spcPct val="0"/>
                </a:spcBef>
                <a:spcAft>
                  <a:spcPct val="0"/>
                </a:spcAft>
                <a:defRPr sz="1000" b="1">
                  <a:solidFill>
                    <a:srgbClr val="CC3300"/>
                  </a:solidFill>
                  <a:latin typeface="Tahoma" pitchFamily="34" charset="0"/>
                </a:defRPr>
              </a:lvl6pPr>
              <a:lvl7pPr marL="2971800" indent="-228600" algn="ctr" eaLnBrk="0" fontAlgn="base" hangingPunct="0">
                <a:spcBef>
                  <a:spcPct val="0"/>
                </a:spcBef>
                <a:spcAft>
                  <a:spcPct val="0"/>
                </a:spcAft>
                <a:defRPr sz="1000" b="1">
                  <a:solidFill>
                    <a:srgbClr val="CC3300"/>
                  </a:solidFill>
                  <a:latin typeface="Tahoma" pitchFamily="34" charset="0"/>
                </a:defRPr>
              </a:lvl7pPr>
              <a:lvl8pPr marL="3429000" indent="-228600" algn="ctr" eaLnBrk="0" fontAlgn="base" hangingPunct="0">
                <a:spcBef>
                  <a:spcPct val="0"/>
                </a:spcBef>
                <a:spcAft>
                  <a:spcPct val="0"/>
                </a:spcAft>
                <a:defRPr sz="1000" b="1">
                  <a:solidFill>
                    <a:srgbClr val="CC3300"/>
                  </a:solidFill>
                  <a:latin typeface="Tahoma" pitchFamily="34" charset="0"/>
                </a:defRPr>
              </a:lvl8pPr>
              <a:lvl9pPr marL="3886200" indent="-228600" algn="ctr" eaLnBrk="0" fontAlgn="base" hangingPunct="0">
                <a:spcBef>
                  <a:spcPct val="0"/>
                </a:spcBef>
                <a:spcAft>
                  <a:spcPct val="0"/>
                </a:spcAft>
                <a:defRPr sz="1000" b="1">
                  <a:solidFill>
                    <a:srgbClr val="CC3300"/>
                  </a:solidFill>
                  <a:latin typeface="Tahoma" pitchFamily="34" charset="0"/>
                </a:defRPr>
              </a:lvl9pPr>
            </a:lstStyle>
            <a:p>
              <a:pPr eaLnBrk="1" hangingPunct="1"/>
              <a:r>
                <a:rPr lang="tr-TR" sz="1200">
                  <a:solidFill>
                    <a:schemeClr val="tx1"/>
                  </a:solidFill>
                  <a:latin typeface="Arial" charset="0"/>
                </a:rPr>
                <a:t>Ticari Kullanıcı</a:t>
              </a:r>
              <a:endParaRPr lang="en-US" sz="1200">
                <a:solidFill>
                  <a:schemeClr val="tx1"/>
                </a:solidFill>
                <a:latin typeface="Arial" charset="0"/>
              </a:endParaRPr>
            </a:p>
          </p:txBody>
        </p:sp>
        <p:sp>
          <p:nvSpPr>
            <p:cNvPr id="43054" name="TextBox 17"/>
            <p:cNvSpPr txBox="1">
              <a:spLocks noChangeArrowheads="1"/>
            </p:cNvSpPr>
            <p:nvPr/>
          </p:nvSpPr>
          <p:spPr bwMode="auto">
            <a:xfrm>
              <a:off x="7946521" y="2650326"/>
              <a:ext cx="1000132" cy="45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rgbClr val="CC3300"/>
                  </a:solidFill>
                  <a:latin typeface="Tahoma" pitchFamily="34" charset="0"/>
                </a:defRPr>
              </a:lvl1pPr>
              <a:lvl2pPr marL="742950" indent="-285750" eaLnBrk="0" hangingPunct="0">
                <a:defRPr sz="1000" b="1">
                  <a:solidFill>
                    <a:srgbClr val="CC3300"/>
                  </a:solidFill>
                  <a:latin typeface="Tahoma" pitchFamily="34" charset="0"/>
                </a:defRPr>
              </a:lvl2pPr>
              <a:lvl3pPr marL="1143000" indent="-228600" eaLnBrk="0" hangingPunct="0">
                <a:defRPr sz="1000" b="1">
                  <a:solidFill>
                    <a:srgbClr val="CC3300"/>
                  </a:solidFill>
                  <a:latin typeface="Tahoma" pitchFamily="34" charset="0"/>
                </a:defRPr>
              </a:lvl3pPr>
              <a:lvl4pPr marL="1600200" indent="-228600" eaLnBrk="0" hangingPunct="0">
                <a:defRPr sz="1000" b="1">
                  <a:solidFill>
                    <a:srgbClr val="CC3300"/>
                  </a:solidFill>
                  <a:latin typeface="Tahoma" pitchFamily="34" charset="0"/>
                </a:defRPr>
              </a:lvl4pPr>
              <a:lvl5pPr marL="2057400" indent="-228600" eaLnBrk="0" hangingPunct="0">
                <a:defRPr sz="1000" b="1">
                  <a:solidFill>
                    <a:srgbClr val="CC3300"/>
                  </a:solidFill>
                  <a:latin typeface="Tahoma" pitchFamily="34" charset="0"/>
                </a:defRPr>
              </a:lvl5pPr>
              <a:lvl6pPr marL="2514600" indent="-228600" algn="ctr" eaLnBrk="0" fontAlgn="base" hangingPunct="0">
                <a:spcBef>
                  <a:spcPct val="0"/>
                </a:spcBef>
                <a:spcAft>
                  <a:spcPct val="0"/>
                </a:spcAft>
                <a:defRPr sz="1000" b="1">
                  <a:solidFill>
                    <a:srgbClr val="CC3300"/>
                  </a:solidFill>
                  <a:latin typeface="Tahoma" pitchFamily="34" charset="0"/>
                </a:defRPr>
              </a:lvl6pPr>
              <a:lvl7pPr marL="2971800" indent="-228600" algn="ctr" eaLnBrk="0" fontAlgn="base" hangingPunct="0">
                <a:spcBef>
                  <a:spcPct val="0"/>
                </a:spcBef>
                <a:spcAft>
                  <a:spcPct val="0"/>
                </a:spcAft>
                <a:defRPr sz="1000" b="1">
                  <a:solidFill>
                    <a:srgbClr val="CC3300"/>
                  </a:solidFill>
                  <a:latin typeface="Tahoma" pitchFamily="34" charset="0"/>
                </a:defRPr>
              </a:lvl7pPr>
              <a:lvl8pPr marL="3429000" indent="-228600" algn="ctr" eaLnBrk="0" fontAlgn="base" hangingPunct="0">
                <a:spcBef>
                  <a:spcPct val="0"/>
                </a:spcBef>
                <a:spcAft>
                  <a:spcPct val="0"/>
                </a:spcAft>
                <a:defRPr sz="1000" b="1">
                  <a:solidFill>
                    <a:srgbClr val="CC3300"/>
                  </a:solidFill>
                  <a:latin typeface="Tahoma" pitchFamily="34" charset="0"/>
                </a:defRPr>
              </a:lvl8pPr>
              <a:lvl9pPr marL="3886200" indent="-228600" algn="ctr" eaLnBrk="0" fontAlgn="base" hangingPunct="0">
                <a:spcBef>
                  <a:spcPct val="0"/>
                </a:spcBef>
                <a:spcAft>
                  <a:spcPct val="0"/>
                </a:spcAft>
                <a:defRPr sz="1000" b="1">
                  <a:solidFill>
                    <a:srgbClr val="CC3300"/>
                  </a:solidFill>
                  <a:latin typeface="Tahoma" pitchFamily="34" charset="0"/>
                </a:defRPr>
              </a:lvl9pPr>
            </a:lstStyle>
            <a:p>
              <a:pPr eaLnBrk="1" hangingPunct="1"/>
              <a:r>
                <a:rPr lang="tr-TR" sz="1200" dirty="0">
                  <a:solidFill>
                    <a:schemeClr val="tx1"/>
                  </a:solidFill>
                  <a:latin typeface="Arial" charset="0"/>
                </a:rPr>
                <a:t>Bireysel Kullanıcı</a:t>
              </a:r>
              <a:endParaRPr lang="en-US" sz="1200" dirty="0">
                <a:solidFill>
                  <a:schemeClr val="tx1"/>
                </a:solidFill>
                <a:latin typeface="Arial" charset="0"/>
              </a:endParaRPr>
            </a:p>
          </p:txBody>
        </p:sp>
        <p:sp>
          <p:nvSpPr>
            <p:cNvPr id="43055" name="TextBox 18"/>
            <p:cNvSpPr txBox="1">
              <a:spLocks noChangeArrowheads="1"/>
            </p:cNvSpPr>
            <p:nvPr/>
          </p:nvSpPr>
          <p:spPr bwMode="auto">
            <a:xfrm>
              <a:off x="7929586" y="2071678"/>
              <a:ext cx="10001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rgbClr val="CC3300"/>
                  </a:solidFill>
                  <a:latin typeface="Tahoma" pitchFamily="34" charset="0"/>
                </a:defRPr>
              </a:lvl1pPr>
              <a:lvl2pPr marL="742950" indent="-285750" eaLnBrk="0" hangingPunct="0">
                <a:defRPr sz="1000" b="1">
                  <a:solidFill>
                    <a:srgbClr val="CC3300"/>
                  </a:solidFill>
                  <a:latin typeface="Tahoma" pitchFamily="34" charset="0"/>
                </a:defRPr>
              </a:lvl2pPr>
              <a:lvl3pPr marL="1143000" indent="-228600" eaLnBrk="0" hangingPunct="0">
                <a:defRPr sz="1000" b="1">
                  <a:solidFill>
                    <a:srgbClr val="CC3300"/>
                  </a:solidFill>
                  <a:latin typeface="Tahoma" pitchFamily="34" charset="0"/>
                </a:defRPr>
              </a:lvl3pPr>
              <a:lvl4pPr marL="1600200" indent="-228600" eaLnBrk="0" hangingPunct="0">
                <a:defRPr sz="1000" b="1">
                  <a:solidFill>
                    <a:srgbClr val="CC3300"/>
                  </a:solidFill>
                  <a:latin typeface="Tahoma" pitchFamily="34" charset="0"/>
                </a:defRPr>
              </a:lvl4pPr>
              <a:lvl5pPr marL="2057400" indent="-228600" eaLnBrk="0" hangingPunct="0">
                <a:defRPr sz="1000" b="1">
                  <a:solidFill>
                    <a:srgbClr val="CC3300"/>
                  </a:solidFill>
                  <a:latin typeface="Tahoma" pitchFamily="34" charset="0"/>
                </a:defRPr>
              </a:lvl5pPr>
              <a:lvl6pPr marL="2514600" indent="-228600" algn="ctr" eaLnBrk="0" fontAlgn="base" hangingPunct="0">
                <a:spcBef>
                  <a:spcPct val="0"/>
                </a:spcBef>
                <a:spcAft>
                  <a:spcPct val="0"/>
                </a:spcAft>
                <a:defRPr sz="1000" b="1">
                  <a:solidFill>
                    <a:srgbClr val="CC3300"/>
                  </a:solidFill>
                  <a:latin typeface="Tahoma" pitchFamily="34" charset="0"/>
                </a:defRPr>
              </a:lvl6pPr>
              <a:lvl7pPr marL="2971800" indent="-228600" algn="ctr" eaLnBrk="0" fontAlgn="base" hangingPunct="0">
                <a:spcBef>
                  <a:spcPct val="0"/>
                </a:spcBef>
                <a:spcAft>
                  <a:spcPct val="0"/>
                </a:spcAft>
                <a:defRPr sz="1000" b="1">
                  <a:solidFill>
                    <a:srgbClr val="CC3300"/>
                  </a:solidFill>
                  <a:latin typeface="Tahoma" pitchFamily="34" charset="0"/>
                </a:defRPr>
              </a:lvl7pPr>
              <a:lvl8pPr marL="3429000" indent="-228600" algn="ctr" eaLnBrk="0" fontAlgn="base" hangingPunct="0">
                <a:spcBef>
                  <a:spcPct val="0"/>
                </a:spcBef>
                <a:spcAft>
                  <a:spcPct val="0"/>
                </a:spcAft>
                <a:defRPr sz="1000" b="1">
                  <a:solidFill>
                    <a:srgbClr val="CC3300"/>
                  </a:solidFill>
                  <a:latin typeface="Tahoma" pitchFamily="34" charset="0"/>
                </a:defRPr>
              </a:lvl8pPr>
              <a:lvl9pPr marL="3886200" indent="-228600" algn="ctr" eaLnBrk="0" fontAlgn="base" hangingPunct="0">
                <a:spcBef>
                  <a:spcPct val="0"/>
                </a:spcBef>
                <a:spcAft>
                  <a:spcPct val="0"/>
                </a:spcAft>
                <a:defRPr sz="1000" b="1">
                  <a:solidFill>
                    <a:srgbClr val="CC3300"/>
                  </a:solidFill>
                  <a:latin typeface="Tahoma" pitchFamily="34" charset="0"/>
                </a:defRPr>
              </a:lvl9pPr>
            </a:lstStyle>
            <a:p>
              <a:pPr eaLnBrk="1" hangingPunct="1"/>
              <a:r>
                <a:rPr lang="tr-TR" sz="1200" dirty="0">
                  <a:solidFill>
                    <a:schemeClr val="tx1"/>
                  </a:solidFill>
                  <a:latin typeface="Arial" charset="0"/>
                </a:rPr>
                <a:t>Bankalar</a:t>
              </a:r>
              <a:endParaRPr lang="en-US" sz="1200" dirty="0">
                <a:solidFill>
                  <a:schemeClr val="tx1"/>
                </a:solidFill>
                <a:latin typeface="Arial" charset="0"/>
              </a:endParaRPr>
            </a:p>
          </p:txBody>
        </p:sp>
        <p:sp>
          <p:nvSpPr>
            <p:cNvPr id="43056" name="TextBox 19"/>
            <p:cNvSpPr txBox="1">
              <a:spLocks noChangeArrowheads="1"/>
            </p:cNvSpPr>
            <p:nvPr/>
          </p:nvSpPr>
          <p:spPr bwMode="auto">
            <a:xfrm>
              <a:off x="7786710" y="1357298"/>
              <a:ext cx="1285884" cy="46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rgbClr val="CC3300"/>
                  </a:solidFill>
                  <a:latin typeface="Tahoma" pitchFamily="34" charset="0"/>
                </a:defRPr>
              </a:lvl1pPr>
              <a:lvl2pPr marL="742950" indent="-285750" eaLnBrk="0" hangingPunct="0">
                <a:defRPr sz="1000" b="1">
                  <a:solidFill>
                    <a:srgbClr val="CC3300"/>
                  </a:solidFill>
                  <a:latin typeface="Tahoma" pitchFamily="34" charset="0"/>
                </a:defRPr>
              </a:lvl2pPr>
              <a:lvl3pPr marL="1143000" indent="-228600" eaLnBrk="0" hangingPunct="0">
                <a:defRPr sz="1000" b="1">
                  <a:solidFill>
                    <a:srgbClr val="CC3300"/>
                  </a:solidFill>
                  <a:latin typeface="Tahoma" pitchFamily="34" charset="0"/>
                </a:defRPr>
              </a:lvl3pPr>
              <a:lvl4pPr marL="1600200" indent="-228600" eaLnBrk="0" hangingPunct="0">
                <a:defRPr sz="1000" b="1">
                  <a:solidFill>
                    <a:srgbClr val="CC3300"/>
                  </a:solidFill>
                  <a:latin typeface="Tahoma" pitchFamily="34" charset="0"/>
                </a:defRPr>
              </a:lvl4pPr>
              <a:lvl5pPr marL="2057400" indent="-228600" eaLnBrk="0" hangingPunct="0">
                <a:defRPr sz="1000" b="1">
                  <a:solidFill>
                    <a:srgbClr val="CC3300"/>
                  </a:solidFill>
                  <a:latin typeface="Tahoma" pitchFamily="34" charset="0"/>
                </a:defRPr>
              </a:lvl5pPr>
              <a:lvl6pPr marL="2514600" indent="-228600" algn="ctr" eaLnBrk="0" fontAlgn="base" hangingPunct="0">
                <a:spcBef>
                  <a:spcPct val="0"/>
                </a:spcBef>
                <a:spcAft>
                  <a:spcPct val="0"/>
                </a:spcAft>
                <a:defRPr sz="1000" b="1">
                  <a:solidFill>
                    <a:srgbClr val="CC3300"/>
                  </a:solidFill>
                  <a:latin typeface="Tahoma" pitchFamily="34" charset="0"/>
                </a:defRPr>
              </a:lvl6pPr>
              <a:lvl7pPr marL="2971800" indent="-228600" algn="ctr" eaLnBrk="0" fontAlgn="base" hangingPunct="0">
                <a:spcBef>
                  <a:spcPct val="0"/>
                </a:spcBef>
                <a:spcAft>
                  <a:spcPct val="0"/>
                </a:spcAft>
                <a:defRPr sz="1000" b="1">
                  <a:solidFill>
                    <a:srgbClr val="CC3300"/>
                  </a:solidFill>
                  <a:latin typeface="Tahoma" pitchFamily="34" charset="0"/>
                </a:defRPr>
              </a:lvl7pPr>
              <a:lvl8pPr marL="3429000" indent="-228600" algn="ctr" eaLnBrk="0" fontAlgn="base" hangingPunct="0">
                <a:spcBef>
                  <a:spcPct val="0"/>
                </a:spcBef>
                <a:spcAft>
                  <a:spcPct val="0"/>
                </a:spcAft>
                <a:defRPr sz="1000" b="1">
                  <a:solidFill>
                    <a:srgbClr val="CC3300"/>
                  </a:solidFill>
                  <a:latin typeface="Tahoma" pitchFamily="34" charset="0"/>
                </a:defRPr>
              </a:lvl8pPr>
              <a:lvl9pPr marL="3886200" indent="-228600" algn="ctr" eaLnBrk="0" fontAlgn="base" hangingPunct="0">
                <a:spcBef>
                  <a:spcPct val="0"/>
                </a:spcBef>
                <a:spcAft>
                  <a:spcPct val="0"/>
                </a:spcAft>
                <a:defRPr sz="1000" b="1">
                  <a:solidFill>
                    <a:srgbClr val="CC3300"/>
                  </a:solidFill>
                  <a:latin typeface="Tahoma" pitchFamily="34" charset="0"/>
                </a:defRPr>
              </a:lvl9pPr>
            </a:lstStyle>
            <a:p>
              <a:pPr algn="ctr" eaLnBrk="1" hangingPunct="1"/>
              <a:r>
                <a:rPr lang="tr-TR" sz="1200" dirty="0">
                  <a:solidFill>
                    <a:schemeClr val="tx1"/>
                  </a:solidFill>
                  <a:latin typeface="Arial" charset="0"/>
                </a:rPr>
                <a:t>Gelir </a:t>
              </a:r>
              <a:r>
                <a:rPr lang="tr-TR" sz="1200" dirty="0" smtClean="0">
                  <a:solidFill>
                    <a:schemeClr val="tx1"/>
                  </a:solidFill>
                  <a:latin typeface="Arial" charset="0"/>
                </a:rPr>
                <a:t>İdaresi Başkanlığı</a:t>
              </a:r>
              <a:endParaRPr lang="en-US" sz="1200" dirty="0">
                <a:solidFill>
                  <a:schemeClr val="tx1"/>
                </a:solidFill>
                <a:latin typeface="Arial" charset="0"/>
              </a:endParaRPr>
            </a:p>
          </p:txBody>
        </p:sp>
        <p:pic>
          <p:nvPicPr>
            <p:cNvPr id="4305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9520" y="3214686"/>
              <a:ext cx="500061" cy="5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4"/>
            <p:cNvSpPr/>
            <p:nvPr/>
          </p:nvSpPr>
          <p:spPr>
            <a:xfrm>
              <a:off x="7286644" y="1214422"/>
              <a:ext cx="1714512" cy="428628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b="0"/>
            </a:p>
          </p:txBody>
        </p:sp>
        <p:pic>
          <p:nvPicPr>
            <p:cNvPr id="43060"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9520" y="4640057"/>
              <a:ext cx="471478" cy="47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61" name="TextBox 26"/>
            <p:cNvSpPr txBox="1">
              <a:spLocks noChangeArrowheads="1"/>
            </p:cNvSpPr>
            <p:nvPr/>
          </p:nvSpPr>
          <p:spPr bwMode="auto">
            <a:xfrm>
              <a:off x="7971425" y="4681843"/>
              <a:ext cx="1000132" cy="46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rgbClr val="CC3300"/>
                  </a:solidFill>
                  <a:latin typeface="Tahoma" pitchFamily="34" charset="0"/>
                </a:defRPr>
              </a:lvl1pPr>
              <a:lvl2pPr marL="742950" indent="-285750" eaLnBrk="0" hangingPunct="0">
                <a:defRPr sz="1000" b="1">
                  <a:solidFill>
                    <a:srgbClr val="CC3300"/>
                  </a:solidFill>
                  <a:latin typeface="Tahoma" pitchFamily="34" charset="0"/>
                </a:defRPr>
              </a:lvl2pPr>
              <a:lvl3pPr marL="1143000" indent="-228600" eaLnBrk="0" hangingPunct="0">
                <a:defRPr sz="1000" b="1">
                  <a:solidFill>
                    <a:srgbClr val="CC3300"/>
                  </a:solidFill>
                  <a:latin typeface="Tahoma" pitchFamily="34" charset="0"/>
                </a:defRPr>
              </a:lvl3pPr>
              <a:lvl4pPr marL="1600200" indent="-228600" eaLnBrk="0" hangingPunct="0">
                <a:defRPr sz="1000" b="1">
                  <a:solidFill>
                    <a:srgbClr val="CC3300"/>
                  </a:solidFill>
                  <a:latin typeface="Tahoma" pitchFamily="34" charset="0"/>
                </a:defRPr>
              </a:lvl4pPr>
              <a:lvl5pPr marL="2057400" indent="-228600" eaLnBrk="0" hangingPunct="0">
                <a:defRPr sz="1000" b="1">
                  <a:solidFill>
                    <a:srgbClr val="CC3300"/>
                  </a:solidFill>
                  <a:latin typeface="Tahoma" pitchFamily="34" charset="0"/>
                </a:defRPr>
              </a:lvl5pPr>
              <a:lvl6pPr marL="2514600" indent="-228600" algn="ctr" eaLnBrk="0" fontAlgn="base" hangingPunct="0">
                <a:spcBef>
                  <a:spcPct val="0"/>
                </a:spcBef>
                <a:spcAft>
                  <a:spcPct val="0"/>
                </a:spcAft>
                <a:defRPr sz="1000" b="1">
                  <a:solidFill>
                    <a:srgbClr val="CC3300"/>
                  </a:solidFill>
                  <a:latin typeface="Tahoma" pitchFamily="34" charset="0"/>
                </a:defRPr>
              </a:lvl6pPr>
              <a:lvl7pPr marL="2971800" indent="-228600" algn="ctr" eaLnBrk="0" fontAlgn="base" hangingPunct="0">
                <a:spcBef>
                  <a:spcPct val="0"/>
                </a:spcBef>
                <a:spcAft>
                  <a:spcPct val="0"/>
                </a:spcAft>
                <a:defRPr sz="1000" b="1">
                  <a:solidFill>
                    <a:srgbClr val="CC3300"/>
                  </a:solidFill>
                  <a:latin typeface="Tahoma" pitchFamily="34" charset="0"/>
                </a:defRPr>
              </a:lvl7pPr>
              <a:lvl8pPr marL="3429000" indent="-228600" algn="ctr" eaLnBrk="0" fontAlgn="base" hangingPunct="0">
                <a:spcBef>
                  <a:spcPct val="0"/>
                </a:spcBef>
                <a:spcAft>
                  <a:spcPct val="0"/>
                </a:spcAft>
                <a:defRPr sz="1000" b="1">
                  <a:solidFill>
                    <a:srgbClr val="CC3300"/>
                  </a:solidFill>
                  <a:latin typeface="Tahoma" pitchFamily="34" charset="0"/>
                </a:defRPr>
              </a:lvl8pPr>
              <a:lvl9pPr marL="3886200" indent="-228600" algn="ctr" eaLnBrk="0" fontAlgn="base" hangingPunct="0">
                <a:spcBef>
                  <a:spcPct val="0"/>
                </a:spcBef>
                <a:spcAft>
                  <a:spcPct val="0"/>
                </a:spcAft>
                <a:defRPr sz="1000" b="1">
                  <a:solidFill>
                    <a:srgbClr val="CC3300"/>
                  </a:solidFill>
                  <a:latin typeface="Tahoma" pitchFamily="34" charset="0"/>
                </a:defRPr>
              </a:lvl9pPr>
            </a:lstStyle>
            <a:p>
              <a:pPr eaLnBrk="1" hangingPunct="1"/>
              <a:r>
                <a:rPr lang="tr-TR" sz="1200" dirty="0" smtClean="0">
                  <a:solidFill>
                    <a:schemeClr val="tx1"/>
                  </a:solidFill>
                  <a:latin typeface="Arial" charset="0"/>
                </a:rPr>
                <a:t>Özel </a:t>
              </a:r>
              <a:r>
                <a:rPr lang="tr-TR" sz="1200" dirty="0" err="1" smtClean="0">
                  <a:solidFill>
                    <a:schemeClr val="tx1"/>
                  </a:solidFill>
                  <a:latin typeface="Arial" charset="0"/>
                </a:rPr>
                <a:t>Entegratör</a:t>
              </a:r>
              <a:endParaRPr lang="en-US" sz="1200" dirty="0">
                <a:solidFill>
                  <a:schemeClr val="tx1"/>
                </a:solidFill>
                <a:latin typeface="Arial" charset="0"/>
              </a:endParaRPr>
            </a:p>
          </p:txBody>
        </p:sp>
        <p:sp>
          <p:nvSpPr>
            <p:cNvPr id="43062" name="TextBox 27"/>
            <p:cNvSpPr txBox="1">
              <a:spLocks noChangeArrowheads="1"/>
            </p:cNvSpPr>
            <p:nvPr/>
          </p:nvSpPr>
          <p:spPr bwMode="auto">
            <a:xfrm>
              <a:off x="8001024" y="3863983"/>
              <a:ext cx="1000132" cy="45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rgbClr val="CC3300"/>
                  </a:solidFill>
                  <a:latin typeface="Tahoma" pitchFamily="34" charset="0"/>
                </a:defRPr>
              </a:lvl1pPr>
              <a:lvl2pPr marL="742950" indent="-285750" eaLnBrk="0" hangingPunct="0">
                <a:defRPr sz="1000" b="1">
                  <a:solidFill>
                    <a:srgbClr val="CC3300"/>
                  </a:solidFill>
                  <a:latin typeface="Tahoma" pitchFamily="34" charset="0"/>
                </a:defRPr>
              </a:lvl2pPr>
              <a:lvl3pPr marL="1143000" indent="-228600" eaLnBrk="0" hangingPunct="0">
                <a:defRPr sz="1000" b="1">
                  <a:solidFill>
                    <a:srgbClr val="CC3300"/>
                  </a:solidFill>
                  <a:latin typeface="Tahoma" pitchFamily="34" charset="0"/>
                </a:defRPr>
              </a:lvl3pPr>
              <a:lvl4pPr marL="1600200" indent="-228600" eaLnBrk="0" hangingPunct="0">
                <a:defRPr sz="1000" b="1">
                  <a:solidFill>
                    <a:srgbClr val="CC3300"/>
                  </a:solidFill>
                  <a:latin typeface="Tahoma" pitchFamily="34" charset="0"/>
                </a:defRPr>
              </a:lvl4pPr>
              <a:lvl5pPr marL="2057400" indent="-228600" eaLnBrk="0" hangingPunct="0">
                <a:defRPr sz="1000" b="1">
                  <a:solidFill>
                    <a:srgbClr val="CC3300"/>
                  </a:solidFill>
                  <a:latin typeface="Tahoma" pitchFamily="34" charset="0"/>
                </a:defRPr>
              </a:lvl5pPr>
              <a:lvl6pPr marL="2514600" indent="-228600" algn="ctr" eaLnBrk="0" fontAlgn="base" hangingPunct="0">
                <a:spcBef>
                  <a:spcPct val="0"/>
                </a:spcBef>
                <a:spcAft>
                  <a:spcPct val="0"/>
                </a:spcAft>
                <a:defRPr sz="1000" b="1">
                  <a:solidFill>
                    <a:srgbClr val="CC3300"/>
                  </a:solidFill>
                  <a:latin typeface="Tahoma" pitchFamily="34" charset="0"/>
                </a:defRPr>
              </a:lvl6pPr>
              <a:lvl7pPr marL="2971800" indent="-228600" algn="ctr" eaLnBrk="0" fontAlgn="base" hangingPunct="0">
                <a:spcBef>
                  <a:spcPct val="0"/>
                </a:spcBef>
                <a:spcAft>
                  <a:spcPct val="0"/>
                </a:spcAft>
                <a:defRPr sz="1000" b="1">
                  <a:solidFill>
                    <a:srgbClr val="CC3300"/>
                  </a:solidFill>
                  <a:latin typeface="Tahoma" pitchFamily="34" charset="0"/>
                </a:defRPr>
              </a:lvl7pPr>
              <a:lvl8pPr marL="3429000" indent="-228600" algn="ctr" eaLnBrk="0" fontAlgn="base" hangingPunct="0">
                <a:spcBef>
                  <a:spcPct val="0"/>
                </a:spcBef>
                <a:spcAft>
                  <a:spcPct val="0"/>
                </a:spcAft>
                <a:defRPr sz="1000" b="1">
                  <a:solidFill>
                    <a:srgbClr val="CC3300"/>
                  </a:solidFill>
                  <a:latin typeface="Tahoma" pitchFamily="34" charset="0"/>
                </a:defRPr>
              </a:lvl8pPr>
              <a:lvl9pPr marL="3886200" indent="-228600" algn="ctr" eaLnBrk="0" fontAlgn="base" hangingPunct="0">
                <a:spcBef>
                  <a:spcPct val="0"/>
                </a:spcBef>
                <a:spcAft>
                  <a:spcPct val="0"/>
                </a:spcAft>
                <a:defRPr sz="1000" b="1">
                  <a:solidFill>
                    <a:srgbClr val="CC3300"/>
                  </a:solidFill>
                  <a:latin typeface="Tahoma" pitchFamily="34" charset="0"/>
                </a:defRPr>
              </a:lvl9pPr>
            </a:lstStyle>
            <a:p>
              <a:pPr eaLnBrk="1" hangingPunct="1"/>
              <a:r>
                <a:rPr lang="tr-TR" sz="1200" dirty="0">
                  <a:solidFill>
                    <a:schemeClr val="tx1"/>
                  </a:solidFill>
                  <a:latin typeface="Arial" charset="0"/>
                </a:rPr>
                <a:t>Kamu kurumları</a:t>
              </a:r>
              <a:endParaRPr lang="en-US" sz="1200" dirty="0">
                <a:solidFill>
                  <a:schemeClr val="tx1"/>
                </a:solidFill>
                <a:latin typeface="Arial" charset="0"/>
              </a:endParaRPr>
            </a:p>
          </p:txBody>
        </p:sp>
        <p:pic>
          <p:nvPicPr>
            <p:cNvPr id="43063" name="Picture 33" descr="goverm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6644" y="3714752"/>
              <a:ext cx="812813" cy="8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0" name="Straight Arrow Connector 29"/>
          <p:cNvCxnSpPr/>
          <p:nvPr/>
        </p:nvCxnSpPr>
        <p:spPr>
          <a:xfrm rot="10800000" flipV="1">
            <a:off x="2463800" y="1892300"/>
            <a:ext cx="3179763" cy="1079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30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485775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 name="Straight Arrow Connector 43"/>
          <p:cNvCxnSpPr/>
          <p:nvPr/>
        </p:nvCxnSpPr>
        <p:spPr>
          <a:xfrm flipV="1">
            <a:off x="1285875" y="3857625"/>
            <a:ext cx="5286375" cy="142875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1285875" y="1892300"/>
            <a:ext cx="4357688" cy="3394075"/>
          </a:xfrm>
          <a:prstGeom prst="straightConnector1">
            <a:avLst/>
          </a:prstGeom>
          <a:ln>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0800000" flipH="1" flipV="1">
            <a:off x="5643563" y="1892300"/>
            <a:ext cx="928687" cy="1965325"/>
          </a:xfrm>
          <a:prstGeom prst="straightConnector1">
            <a:avLst/>
          </a:prstGeom>
          <a:ln>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a:off x="1321594" y="1893094"/>
            <a:ext cx="1035050" cy="1249362"/>
          </a:xfrm>
          <a:prstGeom prst="straightConnector1">
            <a:avLst/>
          </a:prstGeom>
          <a:ln>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flipH="1">
            <a:off x="3589337" y="874713"/>
            <a:ext cx="1857375" cy="4108450"/>
          </a:xfrm>
          <a:prstGeom prst="straightConnector1">
            <a:avLst/>
          </a:prstGeom>
          <a:ln>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pic>
        <p:nvPicPr>
          <p:cNvPr id="43023" name="Picture 33" descr="goverm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7216" y="5652293"/>
            <a:ext cx="11699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9" name="Straight Arrow Connector 68"/>
          <p:cNvCxnSpPr/>
          <p:nvPr/>
        </p:nvCxnSpPr>
        <p:spPr>
          <a:xfrm flipV="1">
            <a:off x="1285875" y="2098675"/>
            <a:ext cx="2800350" cy="31877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1285875" y="2000250"/>
            <a:ext cx="1177925" cy="3286125"/>
          </a:xfrm>
          <a:prstGeom prst="straightConnector1">
            <a:avLst/>
          </a:prstGeom>
          <a:ln>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pic>
        <p:nvPicPr>
          <p:cNvPr id="43028" name="Picture 8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9375" y="1714500"/>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9" name="Picture 8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0250" y="5500688"/>
            <a:ext cx="64293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3000375"/>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Oval 108"/>
          <p:cNvSpPr/>
          <p:nvPr/>
        </p:nvSpPr>
        <p:spPr bwMode="auto">
          <a:xfrm>
            <a:off x="1964530" y="2053903"/>
            <a:ext cx="3500437" cy="32750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b="0"/>
          </a:p>
        </p:txBody>
      </p:sp>
      <p:pic>
        <p:nvPicPr>
          <p:cNvPr id="4303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 y="2643188"/>
            <a:ext cx="78581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5063" y="4357688"/>
            <a:ext cx="785812"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1168" y="3929062"/>
            <a:ext cx="50006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40" name="Group 67"/>
          <p:cNvGrpSpPr>
            <a:grpSpLocks/>
          </p:cNvGrpSpPr>
          <p:nvPr/>
        </p:nvGrpSpPr>
        <p:grpSpPr bwMode="auto">
          <a:xfrm>
            <a:off x="1785938" y="928688"/>
            <a:ext cx="1000125" cy="1071562"/>
            <a:chOff x="3714744" y="5500702"/>
            <a:chExt cx="1000132" cy="1071570"/>
          </a:xfrm>
        </p:grpSpPr>
        <p:pic>
          <p:nvPicPr>
            <p:cNvPr id="4304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4744" y="5500702"/>
              <a:ext cx="842962"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8"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1934" y="5929330"/>
              <a:ext cx="642942" cy="64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041" name="Group 72"/>
          <p:cNvGrpSpPr>
            <a:grpSpLocks/>
          </p:cNvGrpSpPr>
          <p:nvPr/>
        </p:nvGrpSpPr>
        <p:grpSpPr bwMode="auto">
          <a:xfrm>
            <a:off x="5286375" y="1143000"/>
            <a:ext cx="1000125" cy="1071563"/>
            <a:chOff x="3714744" y="5500702"/>
            <a:chExt cx="1000132" cy="1071570"/>
          </a:xfrm>
        </p:grpSpPr>
        <p:pic>
          <p:nvPicPr>
            <p:cNvPr id="4304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4744" y="5500702"/>
              <a:ext cx="842962"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6"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1934" y="5929330"/>
              <a:ext cx="642942" cy="64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042" name="Group 87"/>
          <p:cNvGrpSpPr>
            <a:grpSpLocks/>
          </p:cNvGrpSpPr>
          <p:nvPr/>
        </p:nvGrpSpPr>
        <p:grpSpPr bwMode="auto">
          <a:xfrm>
            <a:off x="7486231" y="3339305"/>
            <a:ext cx="642938" cy="714375"/>
            <a:chOff x="3714744" y="5500702"/>
            <a:chExt cx="1000132" cy="1071570"/>
          </a:xfrm>
        </p:grpSpPr>
        <p:pic>
          <p:nvPicPr>
            <p:cNvPr id="43043"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4744" y="5500702"/>
              <a:ext cx="842962"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4"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1934" y="5929330"/>
              <a:ext cx="642942" cy="64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AutoShape 2" descr="data:image/jpeg;base64,/9j/4AAQSkZJRgABAQAAAQABAAD/2wCEAAkGBhAPEBAODxAQDw0ODw8QEA0PEA4ODQ4QFBAVFBUQEhIXGyYeFxojGRISHy8gIycpLCwsFR4xNTAqNSYrLCkBCQoKDgwOGg8PGikfHyQsKiksLC8pKS0sKiwsKSwtLSwpKSkpLCkpLCksLCwsLCwpLCkpLCwsLCwpNSwpKSkpKf/AABEIANwA5QMBIgACEQEDEQH/xAAcAAEAAQUBAQAAAAAAAAAAAAAABwECAwUGCAT/xABFEAACAQMBBQQIAQgHCQEAAAAAAQIDBBEFBgcSITETQVFhFCJSU3GBkZIyCCMzQlVyc6EVF0NUYqKxJCU0NUSDwdHwFv/EABsBAQACAwEBAAAAAAAAAAAAAAAEBQEDBgIH/8QALBEAAgIBAgUCBgIDAAAAAAAAAAECAxEEEgUTITFRQWEUIjJxgZFSsZLh8P/aAAwDAQACEQMRAD8AnEAAAAAAAAAAAAAAAAZAANDqe2NCjLs45rVM840+ePizHHa7P/T1f5HlzivUkLS2tbtvQ6IGmobSxksyp1IvwayXvaOn7NT7RvRh6exehtgalbR0n+rU+0vjtBSfLEvtG5Hh1TXobMHy/wBJ0vaLqV/TlnElyM5PO2Xg+gGJ3UPaX1LJahSXWpFfMyNr8H0AxW91Cos05Rml3xeTKDyAAAAAAAAAAAAAAAAAAAAAAD576+p0ISq1JKMIrLb/ANAZSbeEVvb2nQhKrVkowistsira3eNOu3Tt26dv0clynM+ba3aud7PhWY28X6sPa82crUtssh23Z6ROj0PDowW+3v4MkNoKkP0fJv8AWf4n55M8NrLr3kvqfF6GPRSNllw4QfVpG2p7X3PvGZ4bY3PtmjVAvjSPSlI8OmvwjfR2wuPaL47X1/aNFGmZI0zO5nh01+EbxbX3Hj/IyR2uuF3r6HP1K0YLLL9H0q61GfBbQfAvxVXygvmZTk3hGuddMI7pJJG1r7eVk+FYnN8lFLLbOk0DQ76+xO6SoUHz4cfnJL/wbzZXd5b2SVSaVa476kllJ/4UdaSoVvvJlFqdbF/LSsLyfHpek0raHZ0liPfl5bZ9gBvKttt5YAAMAAAAAAAAAAAAAAAAAsq1VCLlJ4jFNtvokAWXd1ClCVSbUYQTbbId2s2snfVGk3G3g/Uh7X+JmbbXbGV5UlSpNq2g8cn+kfizlkyHbbnojpeH6HlrmWLr6e3+zLxFcmPJXJGLdoyDBYmVUjJjBdwleEt4ivEAXJGC6vFBGO7vOBefgdlsBu+dxw3l4n2fWnRfLPm0e4Rc3hGi++Gnjun+EarZLYOvqMlWrcVK1TT5pqVTyRMumaVStqapUYKEIrolzfmzLKdOjDm406cV34jFI5PWd6lhbtxjJ1pp4ap819SZGMa0czdddrJ9m/COyBHttvmtJSSlSqQj7XXB1ukbUWt2vzNaMn7OcS+h7U4vszTZpbq1mcWjagA9EcAAAAAAAAAAAAAAAAAAEa7ytr+bsaLx72af+U67bHaBWVtOpn85JcNNd7kyC51pTlKc25Tm25N9csj32bVhF1wvSKyXNn2X9lUXJmNMrxEE6YyZK8RjTK5MmMGRMrkx5KpgxgyZMFxcqKFWtwrJ0OwOxc7+qrmssWtOWUn/AGjXd8D1GLk8I03XRphvmbLd9sA7hxvrtfm85p0WvxebJQ1G/pWlGdao1ClSjnwWEuiPqp01FKMUlGKwkuiREG/3aFwhQsoSa7R8dRLvS6JlhGKguhyNt09TZmRyO2O8O41Ko4qTp2sW+CnFtZXjI0VCma62fQ29gsySK+1uTOu0NcKodEZ6du/AvoVZ0ZqpTk4Ti8pp4ZJuzOy9CrQcpNZwcVtRp8aNRqPTJrlXKKUibVq6r5OnHYkvd1t072LoV8K4prlL214ncnmXSdVla3FKvBtOE1nzWeaPSdjcqrTp1F0nCMvqiwos3x6nI8W0cdNbmH0szgA3lQAAAAAAAAAAAAADR7Za4rO0q1c+u04wXjJmG8LJ7hBzkoruyMN42v8ApV26cXmjb+qkujl3s5bJZxttyfOUm235sqmVkpbnk7qmpU1qC9C8qWZK5PJtL8lcmPJXIMGTJRyLcmPhlUlGlTXFUm8JLrlgw+iyzY7OaDU1G5jRj+ji06k+5RXcT5p+n07enGjSiowgkkl/qaXYfZaNhbRjj89NKVSXfnwOjLGqGxHH6/V/EWdPpXYHnff/ACxqVLw7FHoghb8ofZ1yhRv4JtwfBUx3LuZsZBjLa8kSW1U2VtXxhnPW1wbGlcEKyDOn0mqTR3OmbYVKMHBN4NZqOqutJyb6mihcFXcmlpvoWddlcXuR9Feqeldis+gWvF17KPU826Bp87y6o29NZc5xz34WebZ6msrZUqcKa6QhGP0RLoht6nP8X1CsaivQzgAklGAAAAAAAAAAAACIN7Wt9rcQtYvMKKzNd3EyWby5VKnOpLpCLk/kjznqd869etWf9pOTXwzyI+oliOC54RRvtc32X9mBMqmWZK5IB1mC/IyWjIMYL8lclmSpkwVnPCJA3T7LccnqFVcl6tJNf5jhdM0+V1cUrePN1JJP93vPQ2mWEbejTowWI04qK/8AZI08Mvcyl4tqeXDlR7vv9j6gATjlgfFrGk07uhUt60eKnVi4vy80faADynt5u0utLqyai6lq23CrFN4j4SOSp3LR7UuLaFSLhUjGcJLDjJJpnCaruS0u4nKp2cqUpd1N4in44MNJnuFkodjzdG9PpsadW4nGlQhKpUk8KMU2TrY/k+6fBt1J1aifRZxg7jZ/YyysIpW1CEJJfjazN/M8ctEj4uzBy+6zdw9Og7i4xK7qxXL3a8PiSGAe0sEaUnJ5YABk8gAAAAAAAAAAAHLbydSdCwq4/FU9RfMgqC5IlDfRe+pb0V3ycmRemQNQ/mwddwevbRu8suGSmQRi4LsjJQZMmC7I4i3JSXh3vkASRue0XilVvJxzj1Kcn3PvwSlWqqEZSk8Rim2/JI0uxWlRtrKjTXWUVOWeuWfBvR1r0TTLiovxTj2cfjItK47YpHC6y53XSkRd/wDvtRvr24jQuexoQnKMF0jhPB9zv9V/aEfuRwWgW/DS4n+Kby2bL/7vIVlj3dDpdJo4qmO5LPfsdYr/AFb9oQ+5FPTtW/aEfuRyn1+rH1PHMf8AzJPwdfhf4nWK/wBW/aEPuQ/pDV/7/D7kcn9fqVz5v6je/L/Zj4Ov+Mf0dX/SGsf36H3Iz2m0mrW/rzuadWGVmDabfPojjeLzf1Z9Wk0HVuaFLm1KpHKy+mTKnLPqeZ6SpRbcY/o9EWNd1KVOcliU4Rk14NozllGCjGMV0ikl8kXlkcU+4AAMAAAAAAAAAAAAEMb4aub2nHP4aXNHDZOx3tf8x/7UTjslZd9bO64esaaH2K5KpluQaiaX5BZkrkAuPt0Syde6oUV+tUj9E8nwpnXbrtP7W/jPHq0YuT+Pce61mSRH1U+XTKXsTbRp8MYx9mKX0RzW8bZWep2U7anJRqcSnHPRtdzOoBanA59SB6W6zVYxUeClyWPxF/8AVhqvsUvuJ1Bp5MCxXFNSlhMgiru01SMZTcKSUYuT9buSOHtNXc6sqTSzBtNryPSW2+p+jafdVs4apSS+LWDy1s9FynKb6ybb+bNdlcYxyTNFrtRdfGMn0OnyChQhHUFx027S27TUqbayqcXL4M5ckfctZ5lc12vCKkbaVmaIHEZ7NPJ+en7JWABZHEAAAAAAAAAAAAAAAEH72X/vF/wonHHa736HDfxln8dJcvDBxJV3fWzu+HvOmh9gVyUBrJpUrktABdkkvcxaetcVefJKKfcRmiYtzq/2Wr/FN+nWZlVxaW3TPHrg78AFicYAAARrv51jsdNdFfiuJqPyXUhLZyliOTv/AMojVOKta2qf4E5yXmzjNLpcMF8CLqX8uC84LXm1z8I+3JXJZkZIJ1ZWcuTJq3TWfZ6fGWMOpOUs+K7iEppvEV1k0kj0hs3bdlaW8McPDSjleeCVpl1bKHjdmK4w8s2QAJxywAAAAAAAAAAAAAABEW+qzxWt63tRcfoRzkmTfHZcdnCov7Kom334ZDKZXahYnk7PhE92mS8MuGSmRkjlsXApkAFyZMW53/hKv8UhvJKu5vU1w1rZ9U1NEjTv5yp4tHOmf4JOABYnGAAwXtdU6dSo+ShCUs/BZAPMu9W/9I1msk+KNNqC8sdxjoLEUjTVLl3N7Xrvnx1ZvPlk3iRA1L+bB1vBa9tLl5ZXIKAjF2bDZ22dW8tqaWc1YtryTPSMY4SXgsEHbqLLtNQU8ZVKDfwZORYadYgcjxqzdeo+EAASClAAAAAAAAAAAAAAANHtrY9tY3FPv7NtfFHnWP8ANHqOtSUoyi+kk0/g0ebNoNPdvd16LWFGpLC8myHqY9EzpOB29ZV/k+AAEI6YFclADBU6nd5rDtr6lzShW/Nyz059DlTJTm1iS6wlGS+TPcJbZJmnUVc2qUPKZ6hB8Oh3arW1GonnipxfjzxzPuLY+etYeActvM1X0bS7qp0bg4L4s6kib8oXVezsqNuutapl/BAwQvs/TzmT6t5N/k1miUuGmjYlXa8zZ3mhr2aeK9i7JRsoUk+TNRNJU3KWfq3FdrrJRUu8lE47dXp3Y6fCTWHVbmzsS1rWIpHA62zmXyl7gAGwiAAAAAAAAAAAAAAAAhvfJpHZ3FO6S9WrHhl+8iZDmN4mhemWNSK/SUl2kH8Oprtjui0TNDdyb4yfYgFAtRUqjvUVBQZBkqXQZZkIAmDc5rjqUKlpN+tQlmOX+oyRjz3sPrXod/RqttU6r7Oou7n0bPQaeea6Ms6ZbonDcSo5N7Xo+pU887/tT7W/o266UafPwyz0LKWE2+i5nlDbbUPS9Xuan6qqOK+CNknhZIdMd9kY+5lsoYgkZi2msJFxUt5Z9DjHbFIFYwcnGK6ykl9WUNrsnYekX1vS7nUTfwXMzFZaR4umoVyk/RM9AbP2fY2tCl04aceXyNgUjHCS8FgqW587by8gAAwAAAAAAAAAAAAAAAC2pTUk4vmpJpryZcADzlthocrK8q0mvUcnOD7nFmmJg3wbOyrUqd1Ti5VKT4ZKKy3F95Eqsqvu5/bIrLa3GXQ7jh+qjdQsvqujMIM3oNX3c/tkU9Cq+7n9kjVtfgsN0fKMQMvodX3c/skV9Dq+7n9khtfgbo+UYubTx1XNfFHoLYDW/TLGjUeeOC7OeevFHkQDG2qdezn9siXdzbkretCSkkqmUpJrr4ErTNqTTKPjVcZ1KafVHZbSX3YWlxWSy4UptLzweTNLbq1qlWXWU5SfzeT15qVkq9GpRfSrCUM+GUefXul1G3q1IQpdpDjfDNPk455Eq1Nxwih0DhG9Sm8JGkK5N/8A1d6p/d39TJR3a6pLpRS/ekkV/Jn4OufEdN/JHN5O23Q6f2t86r6UYN/NnxPdfqvuofejv91+x1exVapcxjGpUaSSecI21VSUk2iv4hr6Z0SjXLLZ3wAJ5yYAAAAAAAAAAAAAAAAAAAABSUU1hrK8HzRi9Dp+7h9sTMAZzgw+h0/dw+2I9Dp+7h9sTMAMsw+h0/dw+2I9Dp+7h9sTMAMswKype7h9sTJToxjyjFRXkki8AZYAAMA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4" descr="data:image/jpeg;base64,/9j/4AAQSkZJRgABAQAAAQABAAD/2wCEAAkGBhAPEBAODxAQDw0ODw8QEA0PEA4ODQ4QFBAVFBUQEhIXGyYeFxojGRISHy8gIycpLCwsFR4xNTAqNSYrLCkBCQoKDgwOGg8PGikfHyQsKiksLC8pKS0sKiwsKSwtLSwpKSkpLCkpLCksLCwsLCwpLCkpLCwsLCwpNSwpKSkpKf/AABEIANwA5QMBIgACEQEDEQH/xAAcAAEAAQUBAQAAAAAAAAAAAAAABwECAwUGCAT/xABFEAACAQMBBQQIAQgHCQEAAAAAAQIDBBEFBgcSITETQVFhFCJSU3GBkZIyCCMzQlVyc6EVF0NUYqKxJCU0NUSDwdHwFv/EABsBAQACAwEBAAAAAAAAAAAAAAAEBQEDBgIH/8QALBEAAgIBAgUCBgIDAAAAAAAAAAECAxEEEgUTITFRQWEUIjJxgZFSsZLh8P/aAAwDAQACEQMRAD8AnEAAAAAAAAAAAAAAAAZAANDqe2NCjLs45rVM840+ePizHHa7P/T1f5HlzivUkLS2tbtvQ6IGmobSxksyp1IvwayXvaOn7NT7RvRh6exehtgalbR0n+rU+0vjtBSfLEvtG5Hh1TXobMHy/wBJ0vaLqV/TlnElyM5PO2Xg+gGJ3UPaX1LJahSXWpFfMyNr8H0AxW91Cos05Rml3xeTKDyAAAAAAAAAAAAAAAAAAAAAAD576+p0ISq1JKMIrLb/ANAZSbeEVvb2nQhKrVkowistsira3eNOu3Tt26dv0clynM+ba3aud7PhWY28X6sPa82crUtssh23Z6ROj0PDowW+3v4MkNoKkP0fJv8AWf4n55M8NrLr3kvqfF6GPRSNllw4QfVpG2p7X3PvGZ4bY3PtmjVAvjSPSlI8OmvwjfR2wuPaL47X1/aNFGmZI0zO5nh01+EbxbX3Hj/IyR2uuF3r6HP1K0YLLL9H0q61GfBbQfAvxVXygvmZTk3hGuddMI7pJJG1r7eVk+FYnN8lFLLbOk0DQ76+xO6SoUHz4cfnJL/wbzZXd5b2SVSaVa476kllJ/4UdaSoVvvJlFqdbF/LSsLyfHpek0raHZ0liPfl5bZ9gBvKttt5YAAMAAAAAAAAAAAAAAAAAsq1VCLlJ4jFNtvokAWXd1ClCVSbUYQTbbId2s2snfVGk3G3g/Uh7X+JmbbXbGV5UlSpNq2g8cn+kfizlkyHbbnojpeH6HlrmWLr6e3+zLxFcmPJXJGLdoyDBYmVUjJjBdwleEt4ivEAXJGC6vFBGO7vOBefgdlsBu+dxw3l4n2fWnRfLPm0e4Rc3hGi++Gnjun+EarZLYOvqMlWrcVK1TT5pqVTyRMumaVStqapUYKEIrolzfmzLKdOjDm406cV34jFI5PWd6lhbtxjJ1pp4ap819SZGMa0czdddrJ9m/COyBHttvmtJSSlSqQj7XXB1ukbUWt2vzNaMn7OcS+h7U4vszTZpbq1mcWjagA9EcAAAAAAAAAAAAAAAAAAEa7ytr+bsaLx72af+U67bHaBWVtOpn85JcNNd7kyC51pTlKc25Tm25N9csj32bVhF1wvSKyXNn2X9lUXJmNMrxEE6YyZK8RjTK5MmMGRMrkx5KpgxgyZMFxcqKFWtwrJ0OwOxc7+qrmssWtOWUn/AGjXd8D1GLk8I03XRphvmbLd9sA7hxvrtfm85p0WvxebJQ1G/pWlGdao1ClSjnwWEuiPqp01FKMUlGKwkuiREG/3aFwhQsoSa7R8dRLvS6JlhGKguhyNt09TZmRyO2O8O41Ko4qTp2sW+CnFtZXjI0VCma62fQ29gsySK+1uTOu0NcKodEZ6du/AvoVZ0ZqpTk4Ti8pp4ZJuzOy9CrQcpNZwcVtRp8aNRqPTJrlXKKUibVq6r5OnHYkvd1t072LoV8K4prlL214ncnmXSdVla3FKvBtOE1nzWeaPSdjcqrTp1F0nCMvqiwos3x6nI8W0cdNbmH0szgA3lQAAAAAAAAAAAAADR7Za4rO0q1c+u04wXjJmG8LJ7hBzkoruyMN42v8ApV26cXmjb+qkujl3s5bJZxttyfOUm235sqmVkpbnk7qmpU1qC9C8qWZK5PJtL8lcmPJXIMGTJRyLcmPhlUlGlTXFUm8JLrlgw+iyzY7OaDU1G5jRj+ji06k+5RXcT5p+n07enGjSiowgkkl/qaXYfZaNhbRjj89NKVSXfnwOjLGqGxHH6/V/EWdPpXYHnff/ACxqVLw7FHoghb8ofZ1yhRv4JtwfBUx3LuZsZBjLa8kSW1U2VtXxhnPW1wbGlcEKyDOn0mqTR3OmbYVKMHBN4NZqOqutJyb6mihcFXcmlpvoWddlcXuR9Feqeldis+gWvF17KPU826Bp87y6o29NZc5xz34WebZ6msrZUqcKa6QhGP0RLoht6nP8X1CsaivQzgAklGAAAAAAAAAAAACIN7Wt9rcQtYvMKKzNd3EyWby5VKnOpLpCLk/kjznqd869etWf9pOTXwzyI+oliOC54RRvtc32X9mBMqmWZK5IB1mC/IyWjIMYL8lclmSpkwVnPCJA3T7LccnqFVcl6tJNf5jhdM0+V1cUrePN1JJP93vPQ2mWEbejTowWI04qK/8AZI08Mvcyl4tqeXDlR7vv9j6gATjlgfFrGk07uhUt60eKnVi4vy80faADynt5u0utLqyai6lq23CrFN4j4SOSp3LR7UuLaFSLhUjGcJLDjJJpnCaruS0u4nKp2cqUpd1N4in44MNJnuFkodjzdG9PpsadW4nGlQhKpUk8KMU2TrY/k+6fBt1J1aifRZxg7jZ/YyysIpW1CEJJfjazN/M8ctEj4uzBy+6zdw9Og7i4xK7qxXL3a8PiSGAe0sEaUnJ5YABk8gAAAAAAAAAAAHLbydSdCwq4/FU9RfMgqC5IlDfRe+pb0V3ycmRemQNQ/mwddwevbRu8suGSmQRi4LsjJQZMmC7I4i3JSXh3vkASRue0XilVvJxzj1Kcn3PvwSlWqqEZSk8Rim2/JI0uxWlRtrKjTXWUVOWeuWfBvR1r0TTLiovxTj2cfjItK47YpHC6y53XSkRd/wDvtRvr24jQuexoQnKMF0jhPB9zv9V/aEfuRwWgW/DS4n+Kby2bL/7vIVlj3dDpdJo4qmO5LPfsdYr/AFb9oQ+5FPTtW/aEfuRyn1+rH1PHMf8AzJPwdfhf4nWK/wBW/aEPuQ/pDV/7/D7kcn9fqVz5v6je/L/Zj4Ov+Mf0dX/SGsf36H3Iz2m0mrW/rzuadWGVmDabfPojjeLzf1Z9Wk0HVuaFLm1KpHKy+mTKnLPqeZ6SpRbcY/o9EWNd1KVOcliU4Rk14NozllGCjGMV0ikl8kXlkcU+4AAMAAAAAAAAAAAAEMb4aub2nHP4aXNHDZOx3tf8x/7UTjslZd9bO64esaaH2K5KpluQaiaX5BZkrkAuPt0Syde6oUV+tUj9E8nwpnXbrtP7W/jPHq0YuT+Pce61mSRH1U+XTKXsTbRp8MYx9mKX0RzW8bZWep2U7anJRqcSnHPRtdzOoBanA59SB6W6zVYxUeClyWPxF/8AVhqvsUvuJ1Bp5MCxXFNSlhMgiru01SMZTcKSUYuT9buSOHtNXc6sqTSzBtNryPSW2+p+jafdVs4apSS+LWDy1s9FynKb6ybb+bNdlcYxyTNFrtRdfGMn0OnyChQhHUFx027S27TUqbayqcXL4M5ckfctZ5lc12vCKkbaVmaIHEZ7NPJ+en7JWABZHEAAAAAAAAAAAAAAAEH72X/vF/wonHHa736HDfxln8dJcvDBxJV3fWzu+HvOmh9gVyUBrJpUrktABdkkvcxaetcVefJKKfcRmiYtzq/2Wr/FN+nWZlVxaW3TPHrg78AFicYAAARrv51jsdNdFfiuJqPyXUhLZyliOTv/AMojVOKta2qf4E5yXmzjNLpcMF8CLqX8uC84LXm1z8I+3JXJZkZIJ1ZWcuTJq3TWfZ6fGWMOpOUs+K7iEppvEV1k0kj0hs3bdlaW8McPDSjleeCVpl1bKHjdmK4w8s2QAJxywAAAAAAAAAAAAAABEW+qzxWt63tRcfoRzkmTfHZcdnCov7Kom334ZDKZXahYnk7PhE92mS8MuGSmRkjlsXApkAFyZMW53/hKv8UhvJKu5vU1w1rZ9U1NEjTv5yp4tHOmf4JOABYnGAAwXtdU6dSo+ShCUs/BZAPMu9W/9I1msk+KNNqC8sdxjoLEUjTVLl3N7Xrvnx1ZvPlk3iRA1L+bB1vBa9tLl5ZXIKAjF2bDZ22dW8tqaWc1YtryTPSMY4SXgsEHbqLLtNQU8ZVKDfwZORYadYgcjxqzdeo+EAASClAAAAAAAAAAAAAAANHtrY9tY3FPv7NtfFHnWP8ANHqOtSUoyi+kk0/g0ebNoNPdvd16LWFGpLC8myHqY9EzpOB29ZV/k+AAEI6YFclADBU6nd5rDtr6lzShW/Nyz059DlTJTm1iS6wlGS+TPcJbZJmnUVc2qUPKZ6hB8Oh3arW1GonnipxfjzxzPuLY+etYeActvM1X0bS7qp0bg4L4s6kib8oXVezsqNuutapl/BAwQvs/TzmT6t5N/k1miUuGmjYlXa8zZ3mhr2aeK9i7JRsoUk+TNRNJU3KWfq3FdrrJRUu8lE47dXp3Y6fCTWHVbmzsS1rWIpHA62zmXyl7gAGwiAAAAAAAAAAAAAAAAhvfJpHZ3FO6S9WrHhl+8iZDmN4mhemWNSK/SUl2kH8Oprtjui0TNDdyb4yfYgFAtRUqjvUVBQZBkqXQZZkIAmDc5rjqUKlpN+tQlmOX+oyRjz3sPrXod/RqttU6r7Oou7n0bPQaeea6Ms6ZbonDcSo5N7Xo+pU887/tT7W/o266UafPwyz0LKWE2+i5nlDbbUPS9Xuan6qqOK+CNknhZIdMd9kY+5lsoYgkZi2msJFxUt5Z9DjHbFIFYwcnGK6ykl9WUNrsnYekX1vS7nUTfwXMzFZaR4umoVyk/RM9AbP2fY2tCl04aceXyNgUjHCS8FgqW587by8gAAwAAAAAAAAAAAAAAAC2pTUk4vmpJpryZcADzlthocrK8q0mvUcnOD7nFmmJg3wbOyrUqd1Ti5VKT4ZKKy3F95Eqsqvu5/bIrLa3GXQ7jh+qjdQsvqujMIM3oNX3c/tkU9Cq+7n9kjVtfgsN0fKMQMvodX3c/skV9Dq+7n9khtfgbo+UYubTx1XNfFHoLYDW/TLGjUeeOC7OeevFHkQDG2qdezn9siXdzbkretCSkkqmUpJrr4ErTNqTTKPjVcZ1KafVHZbSX3YWlxWSy4UptLzweTNLbq1qlWXWU5SfzeT15qVkq9GpRfSrCUM+GUefXul1G3q1IQpdpDjfDNPk455Eq1Nxwih0DhG9Sm8JGkK5N/8A1d6p/d39TJR3a6pLpRS/ekkV/Jn4OufEdN/JHN5O23Q6f2t86r6UYN/NnxPdfqvuofejv91+x1exVapcxjGpUaSSecI21VSUk2iv4hr6Z0SjXLLZ3wAJ5yYAAAAAAAAAAAAAAAAAAAABSUU1hrK8HzRi9Dp+7h9sTMAZzgw+h0/dw+2I9Dp+7h9sTMAMsw+h0/dw+2I9Dp+7h9sTMAMswKype7h9sTJToxjyjFRXkki8AZYAAMAAAAAAAAAAAAAAAAAAAAA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data:image/jpeg;base64,/9j/4AAQSkZJRgABAQAAAQABAAD/2wCEAAkGBhAPEBAODxAQDw0ODw8QEA0PEA4ODQ4QFBAVFBUQEhIXGyYeFxojGRISHy8gIycpLCwsFR4xNTAqNSYrLCkBCQoKDgwOGg8PGikfHyQsKiksLC8pKS0sKiwsKSwtLSwpKSkpLCkpLCksLCwsLCwpLCkpLCwsLCwpNSwpKSkpKf/AABEIANwA5QMBIgACEQEDEQH/xAAcAAEAAQUBAQAAAAAAAAAAAAAABwECAwUGCAT/xABFEAACAQMBBQQIAQgHCQEAAAAAAQIDBBEFBgcSITETQVFhFCJSU3GBkZIyCCMzQlVyc6EVF0NUYqKxJCU0NUSDwdHwFv/EABsBAQACAwEBAAAAAAAAAAAAAAAEBQEDBgIH/8QALBEAAgIBAgUCBgIDAAAAAAAAAAECAxEEEgUTITFRQWEUIjJxgZFSsZLh8P/aAAwDAQACEQMRAD8AnEAAAAAAAAAAAAAAAAZAANDqe2NCjLs45rVM840+ePizHHa7P/T1f5HlzivUkLS2tbtvQ6IGmobSxksyp1IvwayXvaOn7NT7RvRh6exehtgalbR0n+rU+0vjtBSfLEvtG5Hh1TXobMHy/wBJ0vaLqV/TlnElyM5PO2Xg+gGJ3UPaX1LJahSXWpFfMyNr8H0AxW91Cos05Rml3xeTKDyAAAAAAAAAAAAAAAAAAAAAAD576+p0ISq1JKMIrLb/ANAZSbeEVvb2nQhKrVkowistsira3eNOu3Tt26dv0clynM+ba3aud7PhWY28X6sPa82crUtssh23Z6ROj0PDowW+3v4MkNoKkP0fJv8AWf4n55M8NrLr3kvqfF6GPRSNllw4QfVpG2p7X3PvGZ4bY3PtmjVAvjSPSlI8OmvwjfR2wuPaL47X1/aNFGmZI0zO5nh01+EbxbX3Hj/IyR2uuF3r6HP1K0YLLL9H0q61GfBbQfAvxVXygvmZTk3hGuddMI7pJJG1r7eVk+FYnN8lFLLbOk0DQ76+xO6SoUHz4cfnJL/wbzZXd5b2SVSaVa476kllJ/4UdaSoVvvJlFqdbF/LSsLyfHpek0raHZ0liPfl5bZ9gBvKttt5YAAMAAAAAAAAAAAAAAAAAsq1VCLlJ4jFNtvokAWXd1ClCVSbUYQTbbId2s2snfVGk3G3g/Uh7X+JmbbXbGV5UlSpNq2g8cn+kfizlkyHbbnojpeH6HlrmWLr6e3+zLxFcmPJXJGLdoyDBYmVUjJjBdwleEt4ivEAXJGC6vFBGO7vOBefgdlsBu+dxw3l4n2fWnRfLPm0e4Rc3hGi++Gnjun+EarZLYOvqMlWrcVK1TT5pqVTyRMumaVStqapUYKEIrolzfmzLKdOjDm406cV34jFI5PWd6lhbtxjJ1pp4ap819SZGMa0czdddrJ9m/COyBHttvmtJSSlSqQj7XXB1ukbUWt2vzNaMn7OcS+h7U4vszTZpbq1mcWjagA9EcAAAAAAAAAAAAAAAAAAEa7ytr+bsaLx72af+U67bHaBWVtOpn85JcNNd7kyC51pTlKc25Tm25N9csj32bVhF1wvSKyXNn2X9lUXJmNMrxEE6YyZK8RjTK5MmMGRMrkx5KpgxgyZMFxcqKFWtwrJ0OwOxc7+qrmssWtOWUn/AGjXd8D1GLk8I03XRphvmbLd9sA7hxvrtfm85p0WvxebJQ1G/pWlGdao1ClSjnwWEuiPqp01FKMUlGKwkuiREG/3aFwhQsoSa7R8dRLvS6JlhGKguhyNt09TZmRyO2O8O41Ko4qTp2sW+CnFtZXjI0VCma62fQ29gsySK+1uTOu0NcKodEZ6du/AvoVZ0ZqpTk4Ti8pp4ZJuzOy9CrQcpNZwcVtRp8aNRqPTJrlXKKUibVq6r5OnHYkvd1t072LoV8K4prlL214ncnmXSdVla3FKvBtOE1nzWeaPSdjcqrTp1F0nCMvqiwos3x6nI8W0cdNbmH0szgA3lQAAAAAAAAAAAAADR7Za4rO0q1c+u04wXjJmG8LJ7hBzkoruyMN42v8ApV26cXmjb+qkujl3s5bJZxttyfOUm235sqmVkpbnk7qmpU1qC9C8qWZK5PJtL8lcmPJXIMGTJRyLcmPhlUlGlTXFUm8JLrlgw+iyzY7OaDU1G5jRj+ji06k+5RXcT5p+n07enGjSiowgkkl/qaXYfZaNhbRjj89NKVSXfnwOjLGqGxHH6/V/EWdPpXYHnff/ACxqVLw7FHoghb8ofZ1yhRv4JtwfBUx3LuZsZBjLa8kSW1U2VtXxhnPW1wbGlcEKyDOn0mqTR3OmbYVKMHBN4NZqOqutJyb6mihcFXcmlpvoWddlcXuR9Feqeldis+gWvF17KPU826Bp87y6o29NZc5xz34WebZ6msrZUqcKa6QhGP0RLoht6nP8X1CsaivQzgAklGAAAAAAAAAAAACIN7Wt9rcQtYvMKKzNd3EyWby5VKnOpLpCLk/kjznqd869etWf9pOTXwzyI+oliOC54RRvtc32X9mBMqmWZK5IB1mC/IyWjIMYL8lclmSpkwVnPCJA3T7LccnqFVcl6tJNf5jhdM0+V1cUrePN1JJP93vPQ2mWEbejTowWI04qK/8AZI08Mvcyl4tqeXDlR7vv9j6gATjlgfFrGk07uhUt60eKnVi4vy80faADynt5u0utLqyai6lq23CrFN4j4SOSp3LR7UuLaFSLhUjGcJLDjJJpnCaruS0u4nKp2cqUpd1N4in44MNJnuFkodjzdG9PpsadW4nGlQhKpUk8KMU2TrY/k+6fBt1J1aifRZxg7jZ/YyysIpW1CEJJfjazN/M8ctEj4uzBy+6zdw9Og7i4xK7qxXL3a8PiSGAe0sEaUnJ5YABk8gAAAAAAAAAAAHLbydSdCwq4/FU9RfMgqC5IlDfRe+pb0V3ycmRemQNQ/mwddwevbRu8suGSmQRi4LsjJQZMmC7I4i3JSXh3vkASRue0XilVvJxzj1Kcn3PvwSlWqqEZSk8Rim2/JI0uxWlRtrKjTXWUVOWeuWfBvR1r0TTLiovxTj2cfjItK47YpHC6y53XSkRd/wDvtRvr24jQuexoQnKMF0jhPB9zv9V/aEfuRwWgW/DS4n+Kby2bL/7vIVlj3dDpdJo4qmO5LPfsdYr/AFb9oQ+5FPTtW/aEfuRyn1+rH1PHMf8AzJPwdfhf4nWK/wBW/aEPuQ/pDV/7/D7kcn9fqVz5v6je/L/Zj4Ov+Mf0dX/SGsf36H3Iz2m0mrW/rzuadWGVmDabfPojjeLzf1Z9Wk0HVuaFLm1KpHKy+mTKnLPqeZ6SpRbcY/o9EWNd1KVOcliU4Rk14NozllGCjGMV0ikl8kXlkcU+4AAMAAAAAAAAAAAAEMb4aub2nHP4aXNHDZOx3tf8x/7UTjslZd9bO64esaaH2K5KpluQaiaX5BZkrkAuPt0Syde6oUV+tUj9E8nwpnXbrtP7W/jPHq0YuT+Pce61mSRH1U+XTKXsTbRp8MYx9mKX0RzW8bZWep2U7anJRqcSnHPRtdzOoBanA59SB6W6zVYxUeClyWPxF/8AVhqvsUvuJ1Bp5MCxXFNSlhMgiru01SMZTcKSUYuT9buSOHtNXc6sqTSzBtNryPSW2+p+jafdVs4apSS+LWDy1s9FynKb6ybb+bNdlcYxyTNFrtRdfGMn0OnyChQhHUFx027S27TUqbayqcXL4M5ckfctZ5lc12vCKkbaVmaIHEZ7NPJ+en7JWABZHEAAAAAAAAAAAAAAAEH72X/vF/wonHHa736HDfxln8dJcvDBxJV3fWzu+HvOmh9gVyUBrJpUrktABdkkvcxaetcVefJKKfcRmiYtzq/2Wr/FN+nWZlVxaW3TPHrg78AFicYAAARrv51jsdNdFfiuJqPyXUhLZyliOTv/AMojVOKta2qf4E5yXmzjNLpcMF8CLqX8uC84LXm1z8I+3JXJZkZIJ1ZWcuTJq3TWfZ6fGWMOpOUs+K7iEppvEV1k0kj0hs3bdlaW8McPDSjleeCVpl1bKHjdmK4w8s2QAJxywAAAAAAAAAAAAAABEW+qzxWt63tRcfoRzkmTfHZcdnCov7Kom334ZDKZXahYnk7PhE92mS8MuGSmRkjlsXApkAFyZMW53/hKv8UhvJKu5vU1w1rZ9U1NEjTv5yp4tHOmf4JOABYnGAAwXtdU6dSo+ShCUs/BZAPMu9W/9I1msk+KNNqC8sdxjoLEUjTVLl3N7Xrvnx1ZvPlk3iRA1L+bB1vBa9tLl5ZXIKAjF2bDZ22dW8tqaWc1YtryTPSMY4SXgsEHbqLLtNQU8ZVKDfwZORYadYgcjxqzdeo+EAASClAAAAAAAAAAAAAAANHtrY9tY3FPv7NtfFHnWP8ANHqOtSUoyi+kk0/g0ebNoNPdvd16LWFGpLC8myHqY9EzpOB29ZV/k+AAEI6YFclADBU6nd5rDtr6lzShW/Nyz059DlTJTm1iS6wlGS+TPcJbZJmnUVc2qUPKZ6hB8Oh3arW1GonnipxfjzxzPuLY+etYeActvM1X0bS7qp0bg4L4s6kib8oXVezsqNuutapl/BAwQvs/TzmT6t5N/k1miUuGmjYlXa8zZ3mhr2aeK9i7JRsoUk+TNRNJU3KWfq3FdrrJRUu8lE47dXp3Y6fCTWHVbmzsS1rWIpHA62zmXyl7gAGwiAAAAAAAAAAAAAAAAhvfJpHZ3FO6S9WrHhl+8iZDmN4mhemWNSK/SUl2kH8Oprtjui0TNDdyb4yfYgFAtRUqjvUVBQZBkqXQZZkIAmDc5rjqUKlpN+tQlmOX+oyRjz3sPrXod/RqttU6r7Oou7n0bPQaeea6Ms6ZbonDcSo5N7Xo+pU887/tT7W/o266UafPwyz0LKWE2+i5nlDbbUPS9Xuan6qqOK+CNknhZIdMd9kY+5lsoYgkZi2msJFxUt5Z9DjHbFIFYwcnGK6ykl9WUNrsnYekX1vS7nUTfwXMzFZaR4umoVyk/RM9AbP2fY2tCl04aceXyNgUjHCS8FgqW587by8gAAwAAAAAAAAAAAAAAAC2pTUk4vmpJpryZcADzlthocrK8q0mvUcnOD7nFmmJg3wbOyrUqd1Ti5VKT4ZKKy3F95Eqsqvu5/bIrLa3GXQ7jh+qjdQsvqujMIM3oNX3c/tkU9Cq+7n9kjVtfgsN0fKMQMvodX3c/skV9Dq+7n9khtfgbo+UYubTx1XNfFHoLYDW/TLGjUeeOC7OeevFHkQDG2qdezn9siXdzbkretCSkkqmUpJrr4ErTNqTTKPjVcZ1KafVHZbSX3YWlxWSy4UptLzweTNLbq1qlWXWU5SfzeT15qVkq9GpRfSrCUM+GUefXul1G3q1IQpdpDjfDNPk455Eq1Nxwih0DhG9Sm8JGkK5N/8A1d6p/d39TJR3a6pLpRS/ekkV/Jn4OufEdN/JHN5O23Q6f2t86r6UYN/NnxPdfqvuofejv91+x1exVapcxjGpUaSSecI21VSUk2iv4hr6Z0SjXLLZ3wAJ5yYAAAAAAAAAAAAAAAAAAAABSUU1hrK8HzRi9Dp+7h9sTMAZzgw+h0/dw+2I9Dp+7h9sTMAMsw+h0/dw+2I9Dp+7h9sTMAMswKype7h9sTJToxjyjFRXkki8AZYAAMAAAAAAAAAAAAAAAAAAAAAH/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9858" y="2527332"/>
            <a:ext cx="218122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74502" y="2614463"/>
            <a:ext cx="614708" cy="590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8" name="Straight Arrow Connector 61"/>
          <p:cNvCxnSpPr>
            <a:stCxn id="43029" idx="3"/>
          </p:cNvCxnSpPr>
          <p:nvPr/>
        </p:nvCxnSpPr>
        <p:spPr>
          <a:xfrm flipV="1">
            <a:off x="2643188" y="4941168"/>
            <a:ext cx="3786187" cy="880989"/>
          </a:xfrm>
          <a:prstGeom prst="straightConnector1">
            <a:avLst/>
          </a:prstGeom>
          <a:ln>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1"/>
          <p:cNvCxnSpPr/>
          <p:nvPr/>
        </p:nvCxnSpPr>
        <p:spPr>
          <a:xfrm>
            <a:off x="1093019" y="5328916"/>
            <a:ext cx="907231" cy="313857"/>
          </a:xfrm>
          <a:prstGeom prst="straightConnector1">
            <a:avLst/>
          </a:prstGeom>
          <a:ln>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1"/>
          <p:cNvCxnSpPr>
            <a:stCxn id="43029" idx="1"/>
          </p:cNvCxnSpPr>
          <p:nvPr/>
        </p:nvCxnSpPr>
        <p:spPr>
          <a:xfrm flipH="1" flipV="1">
            <a:off x="1214438" y="5553081"/>
            <a:ext cx="785812" cy="269076"/>
          </a:xfrm>
          <a:prstGeom prst="straightConnector1">
            <a:avLst/>
          </a:prstGeom>
          <a:ln>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61"/>
          <p:cNvCxnSpPr>
            <a:stCxn id="43028" idx="2"/>
          </p:cNvCxnSpPr>
          <p:nvPr/>
        </p:nvCxnSpPr>
        <p:spPr>
          <a:xfrm flipH="1">
            <a:off x="6655008" y="2357438"/>
            <a:ext cx="95836" cy="677861"/>
          </a:xfrm>
          <a:prstGeom prst="straightConnector1">
            <a:avLst/>
          </a:prstGeom>
          <a:ln>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61"/>
          <p:cNvCxnSpPr/>
          <p:nvPr/>
        </p:nvCxnSpPr>
        <p:spPr>
          <a:xfrm flipV="1">
            <a:off x="2643188" y="4857750"/>
            <a:ext cx="3571875" cy="857251"/>
          </a:xfrm>
          <a:prstGeom prst="straightConnector1">
            <a:avLst/>
          </a:prstGeom>
          <a:ln>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61"/>
          <p:cNvCxnSpPr/>
          <p:nvPr/>
        </p:nvCxnSpPr>
        <p:spPr>
          <a:xfrm>
            <a:off x="1093019" y="3339305"/>
            <a:ext cx="1171526" cy="2182653"/>
          </a:xfrm>
          <a:prstGeom prst="straightConnector1">
            <a:avLst/>
          </a:prstGeom>
          <a:ln>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61"/>
          <p:cNvCxnSpPr/>
          <p:nvPr/>
        </p:nvCxnSpPr>
        <p:spPr>
          <a:xfrm flipH="1" flipV="1">
            <a:off x="971600" y="3339306"/>
            <a:ext cx="1171526" cy="2161382"/>
          </a:xfrm>
          <a:prstGeom prst="straightConnector1">
            <a:avLst/>
          </a:prstGeom>
          <a:ln>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61"/>
          <p:cNvCxnSpPr/>
          <p:nvPr/>
        </p:nvCxnSpPr>
        <p:spPr>
          <a:xfrm>
            <a:off x="6012070" y="1456228"/>
            <a:ext cx="642938" cy="315416"/>
          </a:xfrm>
          <a:prstGeom prst="straightConnector1">
            <a:avLst/>
          </a:prstGeom>
          <a:ln>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61"/>
          <p:cNvCxnSpPr>
            <a:endCxn id="43046" idx="0"/>
          </p:cNvCxnSpPr>
          <p:nvPr/>
        </p:nvCxnSpPr>
        <p:spPr>
          <a:xfrm flipH="1" flipV="1">
            <a:off x="5965032" y="1571625"/>
            <a:ext cx="464344" cy="200020"/>
          </a:xfrm>
          <a:prstGeom prst="straightConnector1">
            <a:avLst/>
          </a:prstGeom>
          <a:ln>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61"/>
          <p:cNvCxnSpPr/>
          <p:nvPr/>
        </p:nvCxnSpPr>
        <p:spPr>
          <a:xfrm flipV="1">
            <a:off x="5352821" y="2121285"/>
            <a:ext cx="1107281" cy="713580"/>
          </a:xfrm>
          <a:prstGeom prst="straightConnector1">
            <a:avLst/>
          </a:prstGeom>
          <a:ln>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61"/>
          <p:cNvCxnSpPr/>
          <p:nvPr/>
        </p:nvCxnSpPr>
        <p:spPr>
          <a:xfrm flipH="1">
            <a:off x="5400383" y="2311795"/>
            <a:ext cx="1039812" cy="723504"/>
          </a:xfrm>
          <a:prstGeom prst="straightConnector1">
            <a:avLst/>
          </a:prstGeom>
          <a:ln>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61"/>
          <p:cNvCxnSpPr/>
          <p:nvPr/>
        </p:nvCxnSpPr>
        <p:spPr>
          <a:xfrm>
            <a:off x="2725343" y="5937796"/>
            <a:ext cx="2407438" cy="131264"/>
          </a:xfrm>
          <a:prstGeom prst="straightConnector1">
            <a:avLst/>
          </a:prstGeom>
          <a:ln>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61"/>
          <p:cNvCxnSpPr/>
          <p:nvPr/>
        </p:nvCxnSpPr>
        <p:spPr>
          <a:xfrm flipH="1" flipV="1">
            <a:off x="2702292" y="6083549"/>
            <a:ext cx="2407438" cy="140197"/>
          </a:xfrm>
          <a:prstGeom prst="straightConnector1">
            <a:avLst/>
          </a:prstGeom>
          <a:ln>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61"/>
          <p:cNvCxnSpPr/>
          <p:nvPr/>
        </p:nvCxnSpPr>
        <p:spPr>
          <a:xfrm>
            <a:off x="4518024" y="5185573"/>
            <a:ext cx="591706" cy="747883"/>
          </a:xfrm>
          <a:prstGeom prst="straightConnector1">
            <a:avLst/>
          </a:prstGeom>
          <a:ln>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61"/>
          <p:cNvCxnSpPr/>
          <p:nvPr/>
        </p:nvCxnSpPr>
        <p:spPr>
          <a:xfrm flipH="1" flipV="1">
            <a:off x="4644008" y="5148910"/>
            <a:ext cx="570359" cy="678657"/>
          </a:xfrm>
          <a:prstGeom prst="straightConnector1">
            <a:avLst/>
          </a:prstGeom>
          <a:ln>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61"/>
          <p:cNvCxnSpPr/>
          <p:nvPr/>
        </p:nvCxnSpPr>
        <p:spPr>
          <a:xfrm flipV="1">
            <a:off x="6537020" y="2311795"/>
            <a:ext cx="70949" cy="663430"/>
          </a:xfrm>
          <a:prstGeom prst="straightConnector1">
            <a:avLst/>
          </a:prstGeom>
          <a:ln>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61"/>
          <p:cNvCxnSpPr/>
          <p:nvPr/>
        </p:nvCxnSpPr>
        <p:spPr>
          <a:xfrm flipV="1">
            <a:off x="2464595" y="5143501"/>
            <a:ext cx="260748" cy="357187"/>
          </a:xfrm>
          <a:prstGeom prst="straightConnector1">
            <a:avLst/>
          </a:prstGeom>
          <a:ln>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61"/>
          <p:cNvCxnSpPr/>
          <p:nvPr/>
        </p:nvCxnSpPr>
        <p:spPr>
          <a:xfrm flipH="1">
            <a:off x="2649858" y="5185573"/>
            <a:ext cx="193950" cy="336385"/>
          </a:xfrm>
          <a:prstGeom prst="straightConnector1">
            <a:avLst/>
          </a:prstGeom>
          <a:ln>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837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3" descr="C:\Users\bastian.k\Desktop\Metall.jpg"/>
          <p:cNvPicPr>
            <a:picLocks noChangeAspect="1" noChangeArrowheads="1"/>
          </p:cNvPicPr>
          <p:nvPr/>
        </p:nvPicPr>
        <p:blipFill>
          <a:blip r:embed="rId3" cstate="print">
            <a:lum bright="40000" contrast="40000"/>
          </a:blip>
          <a:srcRect/>
          <a:stretch>
            <a:fillRect/>
          </a:stretch>
        </p:blipFill>
        <p:spPr bwMode="auto">
          <a:xfrm>
            <a:off x="13556" y="0"/>
            <a:ext cx="9144000" cy="6858000"/>
          </a:xfrm>
          <a:prstGeom prst="rect">
            <a:avLst/>
          </a:prstGeom>
          <a:noFill/>
        </p:spPr>
      </p:pic>
      <p:pic>
        <p:nvPicPr>
          <p:cNvPr id="66" name="Picture 2" descr="Fotolia_45994429_XS"/>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4000"/>
                    </a14:imgEffect>
                  </a14:imgLayer>
                </a14:imgProps>
              </a:ext>
            </a:extLst>
          </a:blip>
          <a:srcRect l="12405" r="11213"/>
          <a:stretch>
            <a:fillRect/>
          </a:stretch>
        </p:blipFill>
        <p:spPr bwMode="auto">
          <a:xfrm>
            <a:off x="7227094" y="2775468"/>
            <a:ext cx="1916906" cy="2021684"/>
          </a:xfrm>
          <a:prstGeom prst="rect">
            <a:avLst/>
          </a:prstGeom>
          <a:ln>
            <a:noFill/>
          </a:ln>
          <a:effectLst>
            <a:softEdge rad="112500"/>
          </a:effectLst>
        </p:spPr>
      </p:pic>
      <p:cxnSp>
        <p:nvCxnSpPr>
          <p:cNvPr id="48" name="Straight Connector 47"/>
          <p:cNvCxnSpPr/>
          <p:nvPr/>
        </p:nvCxnSpPr>
        <p:spPr>
          <a:xfrm flipH="1">
            <a:off x="8103635" y="3371083"/>
            <a:ext cx="1040365" cy="588593"/>
          </a:xfrm>
          <a:prstGeom prst="line">
            <a:avLst/>
          </a:prstGeom>
          <a:noFill/>
          <a:ln w="3175" cmpd="sng">
            <a:gradFill flip="none" rotWithShape="1">
              <a:gsLst>
                <a:gs pos="100000">
                  <a:schemeClr val="accent6">
                    <a:lumMod val="75000"/>
                  </a:schemeClr>
                </a:gs>
                <a:gs pos="36000">
                  <a:srgbClr val="FFFFFF">
                    <a:alpha val="0"/>
                  </a:srgbClr>
                </a:gs>
              </a:gsLst>
              <a:lin ang="0" scaled="1"/>
              <a:tileRect/>
            </a:gradFill>
            <a:prstDash val="sysDash"/>
          </a:ln>
          <a:effectLst/>
        </p:spPr>
        <p:style>
          <a:lnRef idx="1">
            <a:schemeClr val="accent1"/>
          </a:lnRef>
          <a:fillRef idx="3">
            <a:schemeClr val="accent1"/>
          </a:fillRef>
          <a:effectRef idx="2">
            <a:schemeClr val="accent1"/>
          </a:effectRef>
          <a:fontRef idx="minor">
            <a:schemeClr val="lt1"/>
          </a:fontRef>
        </p:style>
      </p:cxnSp>
      <p:cxnSp>
        <p:nvCxnSpPr>
          <p:cNvPr id="30" name="Straight Connector 29"/>
          <p:cNvCxnSpPr>
            <a:stCxn id="14" idx="6"/>
            <a:endCxn id="18" idx="2"/>
          </p:cNvCxnSpPr>
          <p:nvPr/>
        </p:nvCxnSpPr>
        <p:spPr>
          <a:xfrm>
            <a:off x="1274763" y="3371850"/>
            <a:ext cx="1058862" cy="587375"/>
          </a:xfrm>
          <a:prstGeom prst="line">
            <a:avLst/>
          </a:prstGeom>
          <a:noFill/>
          <a:ln w="3175" cmpd="sng">
            <a:solidFill>
              <a:srgbClr val="E46C0A"/>
            </a:solidFill>
            <a:prstDash val="sysDash"/>
          </a:ln>
          <a:effectLst/>
        </p:spPr>
        <p:style>
          <a:lnRef idx="1">
            <a:schemeClr val="accent1"/>
          </a:lnRef>
          <a:fillRef idx="3">
            <a:schemeClr val="accent1"/>
          </a:fillRef>
          <a:effectRef idx="2">
            <a:schemeClr val="accent1"/>
          </a:effectRef>
          <a:fontRef idx="minor">
            <a:schemeClr val="lt1"/>
          </a:fontRef>
        </p:style>
      </p:cxnSp>
      <p:cxnSp>
        <p:nvCxnSpPr>
          <p:cNvPr id="36" name="Straight Connector 35"/>
          <p:cNvCxnSpPr>
            <a:stCxn id="18" idx="6"/>
            <a:endCxn id="34" idx="2"/>
          </p:cNvCxnSpPr>
          <p:nvPr/>
        </p:nvCxnSpPr>
        <p:spPr>
          <a:xfrm flipV="1">
            <a:off x="2646363" y="3371850"/>
            <a:ext cx="1041400" cy="587375"/>
          </a:xfrm>
          <a:prstGeom prst="line">
            <a:avLst/>
          </a:prstGeom>
          <a:noFill/>
          <a:ln w="3175" cmpd="sng">
            <a:solidFill>
              <a:srgbClr val="E46C0A"/>
            </a:solidFill>
            <a:prstDash val="sysDash"/>
          </a:ln>
          <a:effectLst/>
        </p:spPr>
        <p:style>
          <a:lnRef idx="1">
            <a:schemeClr val="accent1"/>
          </a:lnRef>
          <a:fillRef idx="3">
            <a:schemeClr val="accent1"/>
          </a:fillRef>
          <a:effectRef idx="2">
            <a:schemeClr val="accent1"/>
          </a:effectRef>
          <a:fontRef idx="minor">
            <a:schemeClr val="lt1"/>
          </a:fontRef>
        </p:style>
      </p:cxnSp>
      <p:cxnSp>
        <p:nvCxnSpPr>
          <p:cNvPr id="39" name="Straight Connector 38"/>
          <p:cNvCxnSpPr>
            <a:stCxn id="34" idx="6"/>
            <a:endCxn id="37" idx="2"/>
          </p:cNvCxnSpPr>
          <p:nvPr/>
        </p:nvCxnSpPr>
        <p:spPr>
          <a:xfrm>
            <a:off x="3998913" y="3371850"/>
            <a:ext cx="1057275" cy="587375"/>
          </a:xfrm>
          <a:prstGeom prst="line">
            <a:avLst/>
          </a:prstGeom>
          <a:noFill/>
          <a:ln w="3175" cmpd="sng">
            <a:solidFill>
              <a:srgbClr val="E46C0A"/>
            </a:solidFill>
            <a:prstDash val="sysDash"/>
          </a:ln>
          <a:effectLst/>
        </p:spPr>
        <p:style>
          <a:lnRef idx="1">
            <a:schemeClr val="accent1"/>
          </a:lnRef>
          <a:fillRef idx="3">
            <a:schemeClr val="accent1"/>
          </a:fillRef>
          <a:effectRef idx="2">
            <a:schemeClr val="accent1"/>
          </a:effectRef>
          <a:fontRef idx="minor">
            <a:schemeClr val="lt1"/>
          </a:fontRef>
        </p:style>
      </p:cxnSp>
      <p:cxnSp>
        <p:nvCxnSpPr>
          <p:cNvPr id="42" name="Straight Connector 41"/>
          <p:cNvCxnSpPr>
            <a:stCxn id="37" idx="6"/>
            <a:endCxn id="40" idx="2"/>
          </p:cNvCxnSpPr>
          <p:nvPr/>
        </p:nvCxnSpPr>
        <p:spPr>
          <a:xfrm flipV="1">
            <a:off x="5367338" y="3371850"/>
            <a:ext cx="1055687" cy="587375"/>
          </a:xfrm>
          <a:prstGeom prst="line">
            <a:avLst/>
          </a:prstGeom>
          <a:noFill/>
          <a:ln w="3175" cmpd="sng">
            <a:solidFill>
              <a:srgbClr val="E46C0A"/>
            </a:solidFill>
            <a:prstDash val="sysDash"/>
          </a:ln>
          <a:effectLst/>
        </p:spPr>
        <p:style>
          <a:lnRef idx="1">
            <a:schemeClr val="accent1"/>
          </a:lnRef>
          <a:fillRef idx="3">
            <a:schemeClr val="accent1"/>
          </a:fillRef>
          <a:effectRef idx="2">
            <a:schemeClr val="accent1"/>
          </a:effectRef>
          <a:fontRef idx="minor">
            <a:schemeClr val="lt1"/>
          </a:fontRef>
        </p:style>
      </p:cxnSp>
      <p:cxnSp>
        <p:nvCxnSpPr>
          <p:cNvPr id="45" name="Straight Connector 44"/>
          <p:cNvCxnSpPr>
            <a:stCxn id="40" idx="6"/>
            <a:endCxn id="43" idx="2"/>
          </p:cNvCxnSpPr>
          <p:nvPr/>
        </p:nvCxnSpPr>
        <p:spPr>
          <a:xfrm>
            <a:off x="6735763" y="3371850"/>
            <a:ext cx="1055687" cy="587375"/>
          </a:xfrm>
          <a:prstGeom prst="line">
            <a:avLst/>
          </a:prstGeom>
          <a:noFill/>
          <a:ln w="3175" cmpd="sng">
            <a:solidFill>
              <a:srgbClr val="E46C0A"/>
            </a:solidFill>
            <a:prstDash val="sysDash"/>
          </a:ln>
          <a:effectLst/>
        </p:spPr>
        <p:style>
          <a:lnRef idx="1">
            <a:schemeClr val="accent1"/>
          </a:lnRef>
          <a:fillRef idx="3">
            <a:schemeClr val="accent1"/>
          </a:fillRef>
          <a:effectRef idx="2">
            <a:schemeClr val="accent1"/>
          </a:effectRef>
          <a:fontRef idx="minor">
            <a:schemeClr val="lt1"/>
          </a:fontRef>
        </p:style>
      </p:cxnSp>
      <p:cxnSp>
        <p:nvCxnSpPr>
          <p:cNvPr id="46" name="Straight Connector 45"/>
          <p:cNvCxnSpPr/>
          <p:nvPr/>
        </p:nvCxnSpPr>
        <p:spPr>
          <a:xfrm flipV="1">
            <a:off x="-123908" y="3349948"/>
            <a:ext cx="1086907" cy="609728"/>
          </a:xfrm>
          <a:prstGeom prst="line">
            <a:avLst/>
          </a:prstGeom>
          <a:noFill/>
          <a:ln w="3175" cmpd="sng">
            <a:gradFill flip="none" rotWithShape="1">
              <a:gsLst>
                <a:gs pos="100000">
                  <a:schemeClr val="accent6">
                    <a:lumMod val="75000"/>
                  </a:schemeClr>
                </a:gs>
                <a:gs pos="36000">
                  <a:srgbClr val="FFFFFF">
                    <a:alpha val="0"/>
                  </a:srgbClr>
                </a:gs>
              </a:gsLst>
              <a:lin ang="0" scaled="1"/>
              <a:tileRect/>
            </a:gradFill>
            <a:prstDash val="sysDash"/>
          </a:ln>
          <a:effectLst/>
        </p:spPr>
        <p:style>
          <a:lnRef idx="1">
            <a:schemeClr val="accent1"/>
          </a:lnRef>
          <a:fillRef idx="3">
            <a:schemeClr val="accent1"/>
          </a:fillRef>
          <a:effectRef idx="2">
            <a:schemeClr val="accent1"/>
          </a:effectRef>
          <a:fontRef idx="minor">
            <a:schemeClr val="lt1"/>
          </a:fontRef>
        </p:style>
      </p:cxnSp>
      <p:sp>
        <p:nvSpPr>
          <p:cNvPr id="14" name="Oval 13"/>
          <p:cNvSpPr/>
          <p:nvPr/>
        </p:nvSpPr>
        <p:spPr>
          <a:xfrm>
            <a:off x="963613" y="3214688"/>
            <a:ext cx="311150" cy="312737"/>
          </a:xfrm>
          <a:prstGeom prst="ellipse">
            <a:avLst/>
          </a:prstGeom>
          <a:noFill/>
          <a:ln w="381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extBox 16"/>
          <p:cNvSpPr txBox="1"/>
          <p:nvPr/>
        </p:nvSpPr>
        <p:spPr>
          <a:xfrm>
            <a:off x="834462" y="3527425"/>
            <a:ext cx="575800" cy="323165"/>
          </a:xfrm>
          <a:prstGeom prst="rect">
            <a:avLst/>
          </a:prstGeom>
          <a:noFill/>
        </p:spPr>
        <p:txBody>
          <a:bodyPr wrap="none">
            <a:spAutoFit/>
          </a:bodyPr>
          <a:lstStyle/>
          <a:p>
            <a:pPr algn="ctr" fontAlgn="auto">
              <a:spcBef>
                <a:spcPts val="0"/>
              </a:spcBef>
              <a:spcAft>
                <a:spcPts val="0"/>
              </a:spcAft>
              <a:defRPr/>
            </a:pPr>
            <a:r>
              <a:rPr lang="tr-TR" sz="1500" dirty="0" smtClean="0">
                <a:solidFill>
                  <a:schemeClr val="tx1">
                    <a:lumMod val="65000"/>
                    <a:lumOff val="35000"/>
                  </a:schemeClr>
                </a:solidFill>
                <a:latin typeface="+mn-lt"/>
                <a:ea typeface="+mn-ea"/>
              </a:rPr>
              <a:t>1960</a:t>
            </a:r>
            <a:endParaRPr lang="en-US" sz="1500" dirty="0">
              <a:solidFill>
                <a:schemeClr val="tx1">
                  <a:lumMod val="65000"/>
                  <a:lumOff val="35000"/>
                </a:schemeClr>
              </a:solidFill>
              <a:latin typeface="+mn-lt"/>
              <a:ea typeface="+mn-ea"/>
            </a:endParaRPr>
          </a:p>
        </p:txBody>
      </p:sp>
      <p:sp>
        <p:nvSpPr>
          <p:cNvPr id="18" name="Oval 17"/>
          <p:cNvSpPr/>
          <p:nvPr/>
        </p:nvSpPr>
        <p:spPr>
          <a:xfrm>
            <a:off x="2333625" y="3803650"/>
            <a:ext cx="312738" cy="311150"/>
          </a:xfrm>
          <a:prstGeom prst="ellipse">
            <a:avLst/>
          </a:prstGeom>
          <a:noFill/>
          <a:ln w="381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65000"/>
                  <a:lumOff val="35000"/>
                </a:schemeClr>
              </a:solidFill>
            </a:endParaRPr>
          </a:p>
        </p:txBody>
      </p:sp>
      <p:sp>
        <p:nvSpPr>
          <p:cNvPr id="19" name="TextBox 18"/>
          <p:cNvSpPr txBox="1"/>
          <p:nvPr/>
        </p:nvSpPr>
        <p:spPr>
          <a:xfrm>
            <a:off x="2204475" y="4129088"/>
            <a:ext cx="575800" cy="323165"/>
          </a:xfrm>
          <a:prstGeom prst="rect">
            <a:avLst/>
          </a:prstGeom>
          <a:noFill/>
        </p:spPr>
        <p:txBody>
          <a:bodyPr wrap="none">
            <a:spAutoFit/>
          </a:bodyPr>
          <a:lstStyle/>
          <a:p>
            <a:pPr algn="ctr" fontAlgn="auto">
              <a:spcBef>
                <a:spcPts val="0"/>
              </a:spcBef>
              <a:spcAft>
                <a:spcPts val="0"/>
              </a:spcAft>
              <a:defRPr/>
            </a:pPr>
            <a:r>
              <a:rPr lang="tr-TR" sz="1500" dirty="0" smtClean="0">
                <a:solidFill>
                  <a:schemeClr val="tx1">
                    <a:lumMod val="65000"/>
                    <a:lumOff val="35000"/>
                  </a:schemeClr>
                </a:solidFill>
                <a:latin typeface="+mn-lt"/>
                <a:ea typeface="+mn-ea"/>
              </a:rPr>
              <a:t>1970</a:t>
            </a:r>
            <a:endParaRPr lang="en-US" sz="1500" dirty="0">
              <a:solidFill>
                <a:schemeClr val="tx1">
                  <a:lumMod val="65000"/>
                  <a:lumOff val="35000"/>
                </a:schemeClr>
              </a:solidFill>
              <a:latin typeface="+mn-lt"/>
              <a:ea typeface="+mn-ea"/>
            </a:endParaRPr>
          </a:p>
        </p:txBody>
      </p:sp>
      <p:sp>
        <p:nvSpPr>
          <p:cNvPr id="34" name="Oval 33"/>
          <p:cNvSpPr/>
          <p:nvPr/>
        </p:nvSpPr>
        <p:spPr>
          <a:xfrm>
            <a:off x="3687763" y="3214688"/>
            <a:ext cx="311150" cy="312737"/>
          </a:xfrm>
          <a:prstGeom prst="ellipse">
            <a:avLst/>
          </a:prstGeom>
          <a:noFill/>
          <a:ln w="381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Oval 36"/>
          <p:cNvSpPr/>
          <p:nvPr/>
        </p:nvSpPr>
        <p:spPr>
          <a:xfrm>
            <a:off x="5056188" y="3803650"/>
            <a:ext cx="311150" cy="311150"/>
          </a:xfrm>
          <a:prstGeom prst="ellipse">
            <a:avLst/>
          </a:prstGeom>
          <a:noFill/>
          <a:ln w="381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595959"/>
              </a:solidFill>
            </a:endParaRPr>
          </a:p>
        </p:txBody>
      </p:sp>
      <p:sp>
        <p:nvSpPr>
          <p:cNvPr id="13329" name="TextBox 37"/>
          <p:cNvSpPr txBox="1">
            <a:spLocks noChangeArrowheads="1"/>
          </p:cNvSpPr>
          <p:nvPr/>
        </p:nvSpPr>
        <p:spPr bwMode="auto">
          <a:xfrm>
            <a:off x="4927037" y="4129088"/>
            <a:ext cx="5758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tr-TR" sz="1500" dirty="0" smtClean="0">
                <a:solidFill>
                  <a:srgbClr val="595959"/>
                </a:solidFill>
              </a:rPr>
              <a:t>1980</a:t>
            </a:r>
            <a:endParaRPr lang="en-US" sz="1500" dirty="0">
              <a:solidFill>
                <a:srgbClr val="595959"/>
              </a:solidFill>
            </a:endParaRPr>
          </a:p>
        </p:txBody>
      </p:sp>
      <p:sp>
        <p:nvSpPr>
          <p:cNvPr id="40" name="Oval 39"/>
          <p:cNvSpPr/>
          <p:nvPr/>
        </p:nvSpPr>
        <p:spPr>
          <a:xfrm>
            <a:off x="6423025" y="3214688"/>
            <a:ext cx="312738" cy="312737"/>
          </a:xfrm>
          <a:prstGeom prst="ellipse">
            <a:avLst/>
          </a:prstGeom>
          <a:noFill/>
          <a:ln w="381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595959"/>
              </a:solidFill>
            </a:endParaRPr>
          </a:p>
        </p:txBody>
      </p:sp>
      <p:sp>
        <p:nvSpPr>
          <p:cNvPr id="13331" name="TextBox 40"/>
          <p:cNvSpPr txBox="1">
            <a:spLocks noChangeArrowheads="1"/>
          </p:cNvSpPr>
          <p:nvPr/>
        </p:nvSpPr>
        <p:spPr bwMode="auto">
          <a:xfrm>
            <a:off x="6293875" y="3541713"/>
            <a:ext cx="5758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tr-TR" sz="1500" dirty="0" smtClean="0">
                <a:solidFill>
                  <a:srgbClr val="595959"/>
                </a:solidFill>
              </a:rPr>
              <a:t>1990</a:t>
            </a:r>
            <a:endParaRPr lang="en-US" sz="1500" dirty="0">
              <a:solidFill>
                <a:srgbClr val="595959"/>
              </a:solidFill>
            </a:endParaRPr>
          </a:p>
        </p:txBody>
      </p:sp>
      <p:sp>
        <p:nvSpPr>
          <p:cNvPr id="43" name="Oval 42"/>
          <p:cNvSpPr/>
          <p:nvPr/>
        </p:nvSpPr>
        <p:spPr>
          <a:xfrm>
            <a:off x="7791450" y="3803650"/>
            <a:ext cx="312738" cy="311150"/>
          </a:xfrm>
          <a:prstGeom prst="ellipse">
            <a:avLst/>
          </a:prstGeom>
          <a:noFill/>
          <a:ln w="381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595959"/>
              </a:solidFill>
            </a:endParaRPr>
          </a:p>
        </p:txBody>
      </p:sp>
      <p:sp>
        <p:nvSpPr>
          <p:cNvPr id="13333" name="TextBox 43"/>
          <p:cNvSpPr txBox="1">
            <a:spLocks noChangeArrowheads="1"/>
          </p:cNvSpPr>
          <p:nvPr/>
        </p:nvSpPr>
        <p:spPr bwMode="auto">
          <a:xfrm>
            <a:off x="7663094" y="4129088"/>
            <a:ext cx="5758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500" dirty="0" smtClean="0">
                <a:solidFill>
                  <a:srgbClr val="595959"/>
                </a:solidFill>
              </a:rPr>
              <a:t>201</a:t>
            </a:r>
            <a:r>
              <a:rPr lang="tr-TR" sz="1500" dirty="0" smtClean="0">
                <a:solidFill>
                  <a:srgbClr val="595959"/>
                </a:solidFill>
              </a:rPr>
              <a:t>3</a:t>
            </a:r>
            <a:endParaRPr lang="en-US" sz="1500" dirty="0">
              <a:solidFill>
                <a:srgbClr val="595959"/>
              </a:solidFill>
            </a:endParaRPr>
          </a:p>
        </p:txBody>
      </p:sp>
      <p:sp>
        <p:nvSpPr>
          <p:cNvPr id="91" name="Isosceles Triangle 90"/>
          <p:cNvSpPr/>
          <p:nvPr/>
        </p:nvSpPr>
        <p:spPr>
          <a:xfrm flipV="1">
            <a:off x="3733800" y="2952750"/>
            <a:ext cx="236538" cy="174625"/>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up 3"/>
          <p:cNvGrpSpPr/>
          <p:nvPr/>
        </p:nvGrpSpPr>
        <p:grpSpPr>
          <a:xfrm>
            <a:off x="3188841" y="872936"/>
            <a:ext cx="2729407" cy="1980000"/>
            <a:chOff x="3044825" y="872936"/>
            <a:chExt cx="2729407" cy="1980000"/>
          </a:xfrm>
        </p:grpSpPr>
        <p:sp>
          <p:nvSpPr>
            <p:cNvPr id="120" name="Rectangle 119"/>
            <p:cNvSpPr>
              <a:spLocks noChangeArrowheads="1"/>
            </p:cNvSpPr>
            <p:nvPr/>
          </p:nvSpPr>
          <p:spPr bwMode="auto">
            <a:xfrm>
              <a:off x="3044825" y="872936"/>
              <a:ext cx="2714400" cy="1980000"/>
            </a:xfrm>
            <a:prstGeom prst="rect">
              <a:avLst/>
            </a:prstGeom>
            <a:pattFill prst="ltUpDiag">
              <a:fgClr>
                <a:srgbClr val="D9D9D9"/>
              </a:fgClr>
              <a:bgClr>
                <a:srgbClr val="F2F2F2"/>
              </a:bgClr>
            </a:pattFill>
            <a:ln>
              <a:noFill/>
            </a:ln>
            <a:effectLst>
              <a:outerShdw blurRad="76200" dist="38100" dir="2700000" algn="tl" rotWithShape="0">
                <a:srgbClr val="808080">
                  <a:alpha val="2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21" name="Rectangle 120"/>
            <p:cNvSpPr/>
            <p:nvPr/>
          </p:nvSpPr>
          <p:spPr bwMode="auto">
            <a:xfrm>
              <a:off x="3059832" y="872936"/>
              <a:ext cx="2714400" cy="1980000"/>
            </a:xfrm>
            <a:prstGeom prst="rect">
              <a:avLst/>
            </a:prstGeom>
            <a:gradFill flip="none" rotWithShape="1">
              <a:gsLst>
                <a:gs pos="51000">
                  <a:schemeClr val="bg1">
                    <a:lumMod val="95000"/>
                    <a:alpha val="0"/>
                  </a:schemeClr>
                </a:gs>
                <a:gs pos="100000">
                  <a:srgbClr val="000000">
                    <a:alpha val="12000"/>
                  </a:srgbClr>
                </a:gs>
              </a:gsLst>
              <a:lin ang="5400000" scaled="0"/>
              <a:tileRect/>
            </a:gra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defRPr/>
              </a:pPr>
              <a:r>
                <a:rPr lang="tr-TR" dirty="0" smtClean="0">
                  <a:solidFill>
                    <a:schemeClr val="tx1"/>
                  </a:solidFill>
                </a:rPr>
                <a:t>İş ortaklarının e-fatura sürecine dahil edilmesi</a:t>
              </a:r>
            </a:p>
            <a:p>
              <a:pPr algn="ctr" fontAlgn="auto">
                <a:spcBef>
                  <a:spcPts val="0"/>
                </a:spcBef>
                <a:spcAft>
                  <a:spcPts val="0"/>
                </a:spcAft>
                <a:defRPr/>
              </a:pPr>
              <a:endParaRPr lang="en-US" sz="2400" dirty="0">
                <a:solidFill>
                  <a:schemeClr val="tx1"/>
                </a:solidFill>
              </a:endParaRPr>
            </a:p>
          </p:txBody>
        </p:sp>
      </p:grpSp>
      <p:sp>
        <p:nvSpPr>
          <p:cNvPr id="123" name="Isosceles Triangle 122"/>
          <p:cNvSpPr/>
          <p:nvPr/>
        </p:nvSpPr>
        <p:spPr>
          <a:xfrm flipV="1">
            <a:off x="6503988" y="3041650"/>
            <a:ext cx="160337" cy="119063"/>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595959"/>
              </a:solidFill>
            </a:endParaRPr>
          </a:p>
        </p:txBody>
      </p:sp>
      <p:sp>
        <p:nvSpPr>
          <p:cNvPr id="127" name="Rectangle 126"/>
          <p:cNvSpPr>
            <a:spLocks noChangeArrowheads="1"/>
          </p:cNvSpPr>
          <p:nvPr/>
        </p:nvSpPr>
        <p:spPr bwMode="auto">
          <a:xfrm>
            <a:off x="6032498" y="837152"/>
            <a:ext cx="2714400" cy="1980000"/>
          </a:xfrm>
          <a:prstGeom prst="rect">
            <a:avLst/>
          </a:prstGeom>
          <a:noFill/>
          <a:ln>
            <a:noFill/>
          </a:ln>
          <a:effectLst>
            <a:outerShdw blurRad="76200" dist="38100" dir="2700000" algn="tl" rotWithShape="0">
              <a:srgbClr val="808080">
                <a:alpha val="2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nvGrpSpPr>
          <p:cNvPr id="5" name="Grup 4"/>
          <p:cNvGrpSpPr/>
          <p:nvPr/>
        </p:nvGrpSpPr>
        <p:grpSpPr>
          <a:xfrm>
            <a:off x="6175606" y="836712"/>
            <a:ext cx="2716874" cy="1980000"/>
            <a:chOff x="5527534" y="1449000"/>
            <a:chExt cx="2716874" cy="1980000"/>
          </a:xfrm>
        </p:grpSpPr>
        <p:sp>
          <p:nvSpPr>
            <p:cNvPr id="59" name="Rectangle 127"/>
            <p:cNvSpPr/>
            <p:nvPr/>
          </p:nvSpPr>
          <p:spPr bwMode="auto">
            <a:xfrm>
              <a:off x="5527534" y="1467440"/>
              <a:ext cx="2716874" cy="194400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8" name="Rectangle 127"/>
            <p:cNvSpPr/>
            <p:nvPr/>
          </p:nvSpPr>
          <p:spPr bwMode="auto">
            <a:xfrm>
              <a:off x="5530008" y="1449000"/>
              <a:ext cx="2714400" cy="1980000"/>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defRPr/>
              </a:pPr>
              <a:r>
                <a:rPr lang="tr-TR" dirty="0" smtClean="0">
                  <a:solidFill>
                    <a:schemeClr val="tx1"/>
                  </a:solidFill>
                </a:rPr>
                <a:t>Veri değişiminde </a:t>
              </a:r>
              <a:r>
                <a:rPr lang="tr-TR" dirty="0">
                  <a:solidFill>
                    <a:schemeClr val="tx1"/>
                  </a:solidFill>
                </a:rPr>
                <a:t>s</a:t>
              </a:r>
              <a:r>
                <a:rPr lang="tr-TR" dirty="0" smtClean="0">
                  <a:solidFill>
                    <a:schemeClr val="tx1"/>
                  </a:solidFill>
                </a:rPr>
                <a:t>emantik veri modellerinin kullanılması</a:t>
              </a:r>
              <a:endParaRPr lang="en-US" dirty="0">
                <a:solidFill>
                  <a:schemeClr val="tx1"/>
                </a:solidFill>
              </a:endParaRPr>
            </a:p>
          </p:txBody>
        </p:sp>
      </p:grpSp>
      <p:sp>
        <p:nvSpPr>
          <p:cNvPr id="137" name="Isosceles Triangle 136"/>
          <p:cNvSpPr/>
          <p:nvPr/>
        </p:nvSpPr>
        <p:spPr>
          <a:xfrm>
            <a:off x="5121275" y="4452938"/>
            <a:ext cx="161925" cy="119062"/>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 name="Isosceles Triangle 143"/>
          <p:cNvSpPr/>
          <p:nvPr/>
        </p:nvSpPr>
        <p:spPr>
          <a:xfrm>
            <a:off x="7851775" y="4452938"/>
            <a:ext cx="160338" cy="119062"/>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1" name="Isosceles Triangle 150"/>
          <p:cNvSpPr/>
          <p:nvPr/>
        </p:nvSpPr>
        <p:spPr>
          <a:xfrm>
            <a:off x="2409825" y="4452938"/>
            <a:ext cx="160338" cy="119062"/>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8" name="Isosceles Triangle 157"/>
          <p:cNvSpPr/>
          <p:nvPr/>
        </p:nvSpPr>
        <p:spPr>
          <a:xfrm flipV="1">
            <a:off x="1050925" y="3041650"/>
            <a:ext cx="161925" cy="119063"/>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up 1"/>
          <p:cNvGrpSpPr/>
          <p:nvPr/>
        </p:nvGrpSpPr>
        <p:grpSpPr>
          <a:xfrm>
            <a:off x="207417" y="872935"/>
            <a:ext cx="2716874" cy="1944000"/>
            <a:chOff x="63401" y="872935"/>
            <a:chExt cx="2716874" cy="1944000"/>
          </a:xfrm>
        </p:grpSpPr>
        <p:grpSp>
          <p:nvGrpSpPr>
            <p:cNvPr id="49" name="Group 124"/>
            <p:cNvGrpSpPr>
              <a:grpSpLocks/>
            </p:cNvGrpSpPr>
            <p:nvPr/>
          </p:nvGrpSpPr>
          <p:grpSpPr bwMode="auto">
            <a:xfrm>
              <a:off x="63401" y="872935"/>
              <a:ext cx="2716874" cy="1944000"/>
              <a:chOff x="1920569" y="2199517"/>
              <a:chExt cx="2524619" cy="2943016"/>
            </a:xfr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2700000" scaled="1"/>
              <a:tileRect/>
            </a:gradFill>
          </p:grpSpPr>
          <p:sp>
            <p:nvSpPr>
              <p:cNvPr id="50" name="Rectangle 126"/>
              <p:cNvSpPr>
                <a:spLocks noChangeArrowheads="1"/>
              </p:cNvSpPr>
              <p:nvPr/>
            </p:nvSpPr>
            <p:spPr bwMode="auto">
              <a:xfrm>
                <a:off x="1920569" y="2199517"/>
                <a:ext cx="2524619" cy="2943016"/>
              </a:xfrm>
              <a:prstGeom prst="rect">
                <a:avLst/>
              </a:prstGeom>
              <a:grpFill/>
              <a:ln>
                <a:noFill/>
              </a:ln>
              <a:effectLst>
                <a:outerShdw blurRad="76200" dist="38100" dir="2700000" algn="tl" rotWithShape="0">
                  <a:srgbClr val="808080">
                    <a:alpha val="2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51" name="Rectangle 127"/>
              <p:cNvSpPr/>
              <p:nvPr/>
            </p:nvSpPr>
            <p:spPr>
              <a:xfrm>
                <a:off x="1920569" y="2199517"/>
                <a:ext cx="2524619" cy="2943016"/>
              </a:xfrm>
              <a:prstGeom prst="rect">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3346" name="Rectangle 21"/>
            <p:cNvSpPr>
              <a:spLocks noChangeArrowheads="1"/>
            </p:cNvSpPr>
            <p:nvPr/>
          </p:nvSpPr>
          <p:spPr bwMode="auto">
            <a:xfrm>
              <a:off x="112167" y="1375901"/>
              <a:ext cx="26193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tr-TR" dirty="0" smtClean="0"/>
                <a:t>EDI (Electronic Data </a:t>
              </a:r>
              <a:r>
                <a:rPr lang="tr-TR" dirty="0" err="1" smtClean="0"/>
                <a:t>Interchange</a:t>
              </a:r>
              <a:r>
                <a:rPr lang="tr-TR" dirty="0" smtClean="0"/>
                <a:t>)</a:t>
              </a:r>
              <a:endParaRPr lang="tr-TR" dirty="0"/>
            </a:p>
          </p:txBody>
        </p:sp>
      </p:grpSp>
      <p:grpSp>
        <p:nvGrpSpPr>
          <p:cNvPr id="52" name="Group 117"/>
          <p:cNvGrpSpPr>
            <a:grpSpLocks/>
          </p:cNvGrpSpPr>
          <p:nvPr/>
        </p:nvGrpSpPr>
        <p:grpSpPr bwMode="auto">
          <a:xfrm>
            <a:off x="6228184" y="4611063"/>
            <a:ext cx="2714400" cy="1980000"/>
            <a:chOff x="1920569" y="2199517"/>
            <a:chExt cx="2524619" cy="2943016"/>
          </a:xfrm>
        </p:grpSpPr>
        <p:sp>
          <p:nvSpPr>
            <p:cNvPr id="53" name="Rectangle 119"/>
            <p:cNvSpPr>
              <a:spLocks noChangeArrowheads="1"/>
            </p:cNvSpPr>
            <p:nvPr/>
          </p:nvSpPr>
          <p:spPr bwMode="auto">
            <a:xfrm>
              <a:off x="1920569" y="2199517"/>
              <a:ext cx="2524619" cy="2943016"/>
            </a:xfrm>
            <a:prstGeom prst="rect">
              <a:avLst/>
            </a:prstGeom>
            <a:pattFill prst="ltUpDiag">
              <a:fgClr>
                <a:srgbClr val="D9D9D9"/>
              </a:fgClr>
              <a:bgClr>
                <a:srgbClr val="F2F2F2"/>
              </a:bgClr>
            </a:pattFill>
            <a:ln>
              <a:noFill/>
            </a:ln>
            <a:effectLst>
              <a:outerShdw blurRad="76200" dist="38100" dir="2700000" algn="tl" rotWithShape="0">
                <a:srgbClr val="808080">
                  <a:alpha val="2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54" name="Rectangle 120"/>
            <p:cNvSpPr/>
            <p:nvPr/>
          </p:nvSpPr>
          <p:spPr>
            <a:xfrm>
              <a:off x="1920569" y="2199517"/>
              <a:ext cx="2524619" cy="2943016"/>
            </a:xfrm>
            <a:prstGeom prst="rect">
              <a:avLst/>
            </a:prstGeom>
            <a:gradFill flip="none" rotWithShape="1">
              <a:gsLst>
                <a:gs pos="51000">
                  <a:schemeClr val="bg1">
                    <a:lumMod val="95000"/>
                    <a:alpha val="0"/>
                  </a:schemeClr>
                </a:gs>
                <a:gs pos="100000">
                  <a:srgbClr val="000000">
                    <a:alpha val="12000"/>
                  </a:srgbClr>
                </a:gs>
              </a:gsLst>
              <a:lin ang="5400000" scaled="0"/>
              <a:tileRect/>
            </a:gra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r>
                <a:rPr lang="tr-TR" dirty="0" smtClean="0">
                  <a:solidFill>
                    <a:schemeClr val="tx1"/>
                  </a:solidFill>
                </a:rPr>
                <a:t>E-İmzanın yaygınlaşması, XML dilinin ortaya çıkışı ve e-fatura standartlarının kullanılmaya başlaması</a:t>
              </a:r>
              <a:endParaRPr lang="tr-TR" dirty="0">
                <a:solidFill>
                  <a:schemeClr val="tx1"/>
                </a:solidFill>
              </a:endParaRPr>
            </a:p>
          </p:txBody>
        </p:sp>
      </p:grpSp>
      <p:grpSp>
        <p:nvGrpSpPr>
          <p:cNvPr id="3" name="Grup 2"/>
          <p:cNvGrpSpPr/>
          <p:nvPr/>
        </p:nvGrpSpPr>
        <p:grpSpPr>
          <a:xfrm>
            <a:off x="3273127" y="4617352"/>
            <a:ext cx="2717129" cy="1980000"/>
            <a:chOff x="3180781" y="4473336"/>
            <a:chExt cx="2717129" cy="2009935"/>
          </a:xfrm>
        </p:grpSpPr>
        <p:sp>
          <p:nvSpPr>
            <p:cNvPr id="58" name="Rectangle 120"/>
            <p:cNvSpPr/>
            <p:nvPr/>
          </p:nvSpPr>
          <p:spPr bwMode="auto">
            <a:xfrm>
              <a:off x="3183510" y="4473336"/>
              <a:ext cx="2714400" cy="198000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2700000" scaled="1"/>
              <a:tileRect/>
            </a:gra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endParaRPr lang="tr-TR" sz="1400" dirty="0">
                <a:solidFill>
                  <a:schemeClr val="tx1"/>
                </a:solidFill>
              </a:endParaRPr>
            </a:p>
          </p:txBody>
        </p:sp>
        <p:sp>
          <p:nvSpPr>
            <p:cNvPr id="141" name="Rectangle 140"/>
            <p:cNvSpPr>
              <a:spLocks noChangeArrowheads="1"/>
            </p:cNvSpPr>
            <p:nvPr/>
          </p:nvSpPr>
          <p:spPr bwMode="auto">
            <a:xfrm>
              <a:off x="3180781" y="4503271"/>
              <a:ext cx="2714400" cy="198000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2700000" scaled="1"/>
              <a:tileRect/>
            </a:gradFill>
            <a:ln>
              <a:noFill/>
            </a:ln>
            <a:effectLst>
              <a:outerShdw blurRad="76200" dist="38100" dir="2700000" algn="tl" rotWithShape="0">
                <a:srgbClr val="808080">
                  <a:alpha val="2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just">
                <a:defRPr/>
              </a:pPr>
              <a:r>
                <a:rPr lang="tr-TR" dirty="0" smtClean="0"/>
                <a:t>Diğer sektörlerde sektöre özel EDI kullanımı</a:t>
              </a:r>
              <a:endParaRPr lang="en-US" dirty="0" smtClean="0"/>
            </a:p>
            <a:p>
              <a:pPr algn="ctr" fontAlgn="auto">
                <a:spcBef>
                  <a:spcPts val="0"/>
                </a:spcBef>
                <a:spcAft>
                  <a:spcPts val="0"/>
                </a:spcAft>
                <a:defRPr/>
              </a:pPr>
              <a:endParaRPr lang="en-US" dirty="0">
                <a:solidFill>
                  <a:schemeClr val="lt1"/>
                </a:solidFill>
              </a:endParaRPr>
            </a:p>
          </p:txBody>
        </p:sp>
      </p:grpSp>
      <p:grpSp>
        <p:nvGrpSpPr>
          <p:cNvPr id="63" name="Group 124"/>
          <p:cNvGrpSpPr>
            <a:grpSpLocks/>
          </p:cNvGrpSpPr>
          <p:nvPr/>
        </p:nvGrpSpPr>
        <p:grpSpPr bwMode="auto">
          <a:xfrm>
            <a:off x="327951" y="4617352"/>
            <a:ext cx="2716874" cy="1980000"/>
            <a:chOff x="1920569" y="2199517"/>
            <a:chExt cx="2524619" cy="2943016"/>
          </a:xfrm>
        </p:grpSpPr>
        <p:sp>
          <p:nvSpPr>
            <p:cNvPr id="64" name="Rectangle 126"/>
            <p:cNvSpPr>
              <a:spLocks noChangeArrowheads="1"/>
            </p:cNvSpPr>
            <p:nvPr/>
          </p:nvSpPr>
          <p:spPr bwMode="auto">
            <a:xfrm>
              <a:off x="1920569" y="2199517"/>
              <a:ext cx="2524619" cy="2943016"/>
            </a:xfrm>
            <a:prstGeom prst="rect">
              <a:avLst/>
            </a:prstGeom>
            <a:pattFill prst="ltUpDiag">
              <a:fgClr>
                <a:srgbClr val="D9D9D9"/>
              </a:fgClr>
              <a:bgClr>
                <a:srgbClr val="F2F2F2"/>
              </a:bgClr>
            </a:pattFill>
            <a:ln>
              <a:noFill/>
            </a:ln>
            <a:effectLst>
              <a:outerShdw blurRad="76200" dist="38100" dir="2700000" algn="tl" rotWithShape="0">
                <a:srgbClr val="808080">
                  <a:alpha val="2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65" name="Rectangle 127"/>
            <p:cNvSpPr/>
            <p:nvPr/>
          </p:nvSpPr>
          <p:spPr>
            <a:xfrm>
              <a:off x="1920569" y="2199517"/>
              <a:ext cx="2524619" cy="2943016"/>
            </a:xfrm>
            <a:prstGeom prst="rect">
              <a:avLst/>
            </a:prstGeom>
            <a:gradFill flip="none" rotWithShape="1">
              <a:gsLst>
                <a:gs pos="51000">
                  <a:schemeClr val="bg1">
                    <a:lumMod val="95000"/>
                    <a:alpha val="0"/>
                  </a:schemeClr>
                </a:gs>
                <a:gs pos="100000">
                  <a:srgbClr val="000000">
                    <a:alpha val="12000"/>
                  </a:srgbClr>
                </a:gs>
              </a:gsLst>
              <a:lin ang="5400000" scaled="0"/>
              <a:tileRect/>
            </a:gra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r>
                <a:rPr lang="tr-TR" dirty="0" smtClean="0">
                  <a:solidFill>
                    <a:schemeClr val="tx1"/>
                  </a:solidFill>
                </a:rPr>
                <a:t>Telekomünikasyon ve otomotiv sektöründe EDI kullanımı</a:t>
              </a:r>
              <a:endParaRPr lang="tr-TR" dirty="0">
                <a:solidFill>
                  <a:schemeClr val="tx1"/>
                </a:solidFill>
              </a:endParaRPr>
            </a:p>
            <a:p>
              <a:pPr algn="just"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a:p>
          </p:txBody>
        </p:sp>
      </p:grpSp>
      <p:sp>
        <p:nvSpPr>
          <p:cNvPr id="68" name="2 Başlık"/>
          <p:cNvSpPr txBox="1">
            <a:spLocks/>
          </p:cNvSpPr>
          <p:nvPr/>
        </p:nvSpPr>
        <p:spPr>
          <a:xfrm>
            <a:off x="2204474" y="188640"/>
            <a:ext cx="5022619"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200" b="1" spc="300" dirty="0" smtClean="0">
                <a:ln w="1905"/>
                <a:effectLst>
                  <a:innerShdw blurRad="69850" dist="43180" dir="5400000">
                    <a:srgbClr val="000000">
                      <a:alpha val="65000"/>
                    </a:srgbClr>
                  </a:innerShdw>
                </a:effectLst>
                <a:latin typeface="+mn-lt"/>
                <a:ea typeface="+mn-ea"/>
                <a:cs typeface="+mn-cs"/>
              </a:rPr>
              <a:t>E-FATURANIN GELİŞİMİ</a:t>
            </a:r>
            <a:endParaRPr lang="tr-TR" sz="3200" b="1" spc="300" dirty="0">
              <a:ln w="1905"/>
              <a:effectLst>
                <a:innerShdw blurRad="69850" dist="43180" dir="5400000">
                  <a:srgbClr val="000000">
                    <a:alpha val="65000"/>
                  </a:srgbClr>
                </a:innerShdw>
              </a:effectLst>
              <a:latin typeface="+mn-lt"/>
              <a:ea typeface="+mn-ea"/>
              <a:cs typeface="+mn-cs"/>
            </a:endParaRPr>
          </a:p>
        </p:txBody>
      </p:sp>
      <p:pic>
        <p:nvPicPr>
          <p:cNvPr id="56" name="Picture 57"/>
          <p:cNvPicPr>
            <a:picLocks noChangeAspect="1" noChangeArrowheads="1"/>
          </p:cNvPicPr>
          <p:nvPr/>
        </p:nvPicPr>
        <p:blipFill>
          <a:blip r:embed="rId6">
            <a:lum bright="24000"/>
            <a:extLst>
              <a:ext uri="{28A0092B-C50C-407E-A947-70E740481C1C}">
                <a14:useLocalDpi xmlns:a14="http://schemas.microsoft.com/office/drawing/2010/main" val="0"/>
              </a:ext>
            </a:extLst>
          </a:blip>
          <a:srcRect t="50450" r="-420"/>
          <a:stretch>
            <a:fillRect/>
          </a:stretch>
        </p:blipFill>
        <p:spPr bwMode="gray">
          <a:xfrm>
            <a:off x="202369" y="620688"/>
            <a:ext cx="8618103" cy="21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77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3"/>
          <p:cNvGrpSpPr>
            <a:grpSpLocks/>
          </p:cNvGrpSpPr>
          <p:nvPr/>
        </p:nvGrpSpPr>
        <p:grpSpPr bwMode="auto">
          <a:xfrm>
            <a:off x="-746" y="1"/>
            <a:ext cx="9144746" cy="6163350"/>
            <a:chOff x="-69" y="0"/>
            <a:chExt cx="5829" cy="3747"/>
          </a:xfrm>
        </p:grpSpPr>
        <p:sp>
          <p:nvSpPr>
            <p:cNvPr id="3" name="Rectangle 2"/>
            <p:cNvSpPr>
              <a:spLocks noChangeArrowheads="1"/>
            </p:cNvSpPr>
            <p:nvPr/>
          </p:nvSpPr>
          <p:spPr bwMode="gray">
            <a:xfrm flipV="1">
              <a:off x="-69" y="0"/>
              <a:ext cx="5829" cy="16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n-US">
                <a:solidFill>
                  <a:schemeClr val="bg1"/>
                </a:solidFill>
              </a:endParaRPr>
            </a:p>
          </p:txBody>
        </p:sp>
        <p:sp>
          <p:nvSpPr>
            <p:cNvPr id="4" name="Rectangle 3"/>
            <p:cNvSpPr>
              <a:spLocks noChangeArrowheads="1"/>
            </p:cNvSpPr>
            <p:nvPr/>
          </p:nvSpPr>
          <p:spPr bwMode="gray">
            <a:xfrm>
              <a:off x="-69" y="1842"/>
              <a:ext cx="5829" cy="928"/>
            </a:xfrm>
            <a:prstGeom prst="rect">
              <a:avLst/>
            </a:prstGeom>
            <a:gradFill rotWithShape="1">
              <a:gsLst>
                <a:gs pos="0">
                  <a:srgbClr val="5F5F5F"/>
                </a:gs>
                <a:gs pos="100000">
                  <a:srgbClr val="DDDD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p>
              <a:pPr algn="ctr" eaLnBrk="0" hangingPunct="0"/>
              <a:endParaRPr lang="en-US">
                <a:solidFill>
                  <a:schemeClr val="bg1"/>
                </a:solidFill>
              </a:endParaRPr>
            </a:p>
          </p:txBody>
        </p:sp>
        <p:sp>
          <p:nvSpPr>
            <p:cNvPr id="5" name="Rectangle 56"/>
            <p:cNvSpPr>
              <a:spLocks noChangeArrowheads="1"/>
            </p:cNvSpPr>
            <p:nvPr/>
          </p:nvSpPr>
          <p:spPr bwMode="gray">
            <a:xfrm flipV="1">
              <a:off x="-69" y="1603"/>
              <a:ext cx="5829" cy="246"/>
            </a:xfrm>
            <a:prstGeom prst="rect">
              <a:avLst/>
            </a:prstGeom>
            <a:gradFill rotWithShape="1">
              <a:gsLst>
                <a:gs pos="0">
                  <a:srgbClr val="5F5F5F"/>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n-US">
                <a:solidFill>
                  <a:schemeClr val="bg1"/>
                </a:solidFill>
              </a:endParaRPr>
            </a:p>
          </p:txBody>
        </p:sp>
        <p:sp>
          <p:nvSpPr>
            <p:cNvPr id="6" name="Rectangle 5"/>
            <p:cNvSpPr>
              <a:spLocks noChangeArrowheads="1"/>
            </p:cNvSpPr>
            <p:nvPr/>
          </p:nvSpPr>
          <p:spPr bwMode="gray">
            <a:xfrm flipV="1">
              <a:off x="-69" y="2762"/>
              <a:ext cx="5829" cy="985"/>
            </a:xfrm>
            <a:prstGeom prst="rect">
              <a:avLst/>
            </a:prstGeom>
            <a:gradFill rotWithShape="1">
              <a:gsLst>
                <a:gs pos="0">
                  <a:srgbClr val="FFFFFF"/>
                </a:gs>
                <a:gs pos="100000">
                  <a:srgbClr val="DDDD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n-US" dirty="0">
                <a:solidFill>
                  <a:schemeClr val="bg1"/>
                </a:solidFill>
              </a:endParaRPr>
            </a:p>
          </p:txBody>
        </p:sp>
      </p:grpSp>
      <p:sp>
        <p:nvSpPr>
          <p:cNvPr id="7" name="Metin kutusu 6"/>
          <p:cNvSpPr txBox="1"/>
          <p:nvPr/>
        </p:nvSpPr>
        <p:spPr>
          <a:xfrm>
            <a:off x="1187251" y="1823393"/>
            <a:ext cx="6768752" cy="1015663"/>
          </a:xfrm>
          <a:prstGeom prst="rect">
            <a:avLst/>
          </a:prstGeom>
          <a:noFill/>
        </p:spPr>
        <p:txBody>
          <a:bodyPr wrap="square" rtlCol="0">
            <a:spAutoFit/>
          </a:bodyPr>
          <a:lstStyle/>
          <a:p>
            <a:pPr algn="ctr"/>
            <a:r>
              <a:rPr lang="tr-TR" sz="6000" b="1" kern="0" dirty="0" smtClean="0">
                <a:solidFill>
                  <a:schemeClr val="bg1"/>
                </a:solidFill>
              </a:rPr>
              <a:t>TEŞEKKÜRLER</a:t>
            </a:r>
            <a:endParaRPr lang="tr-TR" sz="6000" b="1" kern="0" dirty="0">
              <a:solidFill>
                <a:schemeClr val="bg1"/>
              </a:solidFill>
            </a:endParaRPr>
          </a:p>
        </p:txBody>
      </p:sp>
      <p:sp>
        <p:nvSpPr>
          <p:cNvPr id="9" name="Metin kutusu 8"/>
          <p:cNvSpPr txBox="1"/>
          <p:nvPr/>
        </p:nvSpPr>
        <p:spPr>
          <a:xfrm>
            <a:off x="2542016" y="4917142"/>
            <a:ext cx="4334240" cy="1200329"/>
          </a:xfrm>
          <a:prstGeom prst="rect">
            <a:avLst/>
          </a:prstGeom>
          <a:noFill/>
        </p:spPr>
        <p:txBody>
          <a:bodyPr wrap="square" rtlCol="0">
            <a:spAutoFit/>
          </a:bodyPr>
          <a:lstStyle/>
          <a:p>
            <a:pPr algn="ctr"/>
            <a:r>
              <a:rPr lang="tr-TR" sz="2400" b="1" dirty="0" smtClean="0">
                <a:effectLst>
                  <a:outerShdw blurRad="38100" dist="38100" dir="2700000" algn="tl">
                    <a:srgbClr val="000000">
                      <a:alpha val="43137"/>
                    </a:srgbClr>
                  </a:outerShdw>
                </a:effectLst>
              </a:rPr>
              <a:t>VELİ DOĞANAY</a:t>
            </a:r>
          </a:p>
          <a:p>
            <a:pPr algn="ctr"/>
            <a:r>
              <a:rPr lang="tr-TR" sz="2400" b="1" dirty="0" smtClean="0">
                <a:effectLst>
                  <a:outerShdw blurRad="38100" dist="38100" dir="2700000" algn="tl">
                    <a:srgbClr val="000000">
                      <a:alpha val="43137"/>
                    </a:srgbClr>
                  </a:outerShdw>
                </a:effectLst>
              </a:rPr>
              <a:t>Gelir İdaresi Müdürü</a:t>
            </a:r>
          </a:p>
          <a:p>
            <a:pPr algn="ctr"/>
            <a:r>
              <a:rPr lang="tr-TR" sz="2400" b="1" dirty="0" smtClean="0">
                <a:effectLst>
                  <a:outerShdw blurRad="38100" dist="38100" dir="2700000" algn="tl">
                    <a:srgbClr val="000000">
                      <a:alpha val="43137"/>
                    </a:srgbClr>
                  </a:outerShdw>
                </a:effectLst>
              </a:rPr>
              <a:t>vdoganay@gelirler.gov.tr</a:t>
            </a:r>
          </a:p>
        </p:txBody>
      </p:sp>
    </p:spTree>
    <p:extLst>
      <p:ext uri="{BB962C8B-B14F-4D97-AF65-F5344CB8AC3E}">
        <p14:creationId xmlns:p14="http://schemas.microsoft.com/office/powerpoint/2010/main" val="3201243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10"/>
          <p:cNvGrpSpPr>
            <a:grpSpLocks/>
          </p:cNvGrpSpPr>
          <p:nvPr/>
        </p:nvGrpSpPr>
        <p:grpSpPr bwMode="auto">
          <a:xfrm>
            <a:off x="-36512" y="-54329"/>
            <a:ext cx="9180512" cy="6308725"/>
            <a:chOff x="0" y="0"/>
            <a:chExt cx="5760" cy="3747"/>
          </a:xfrm>
        </p:grpSpPr>
        <p:sp>
          <p:nvSpPr>
            <p:cNvPr id="22"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3"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24"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5" name="Rectangle 328"/>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sp>
        <p:nvSpPr>
          <p:cNvPr id="2" name="Başlık 1"/>
          <p:cNvSpPr>
            <a:spLocks noGrp="1"/>
          </p:cNvSpPr>
          <p:nvPr>
            <p:ph type="title"/>
          </p:nvPr>
        </p:nvSpPr>
        <p:spPr>
          <a:xfrm>
            <a:off x="539552" y="481037"/>
            <a:ext cx="8229600" cy="1143000"/>
          </a:xfrm>
        </p:spPr>
        <p:txBody>
          <a:bodyPr>
            <a:normAutofit/>
          </a:bodyPr>
          <a:lstStyle/>
          <a:p>
            <a:r>
              <a:rPr lang="tr-TR" sz="2800" b="1" kern="0" dirty="0" smtClean="0">
                <a:solidFill>
                  <a:schemeClr val="bg1"/>
                </a:solidFill>
                <a:latin typeface="+mn-lt"/>
                <a:ea typeface="+mn-ea"/>
                <a:cs typeface="+mn-cs"/>
              </a:rPr>
              <a:t>ÜLKEMİZDE E-FATURA</a:t>
            </a:r>
            <a:r>
              <a:rPr lang="tr-TR" sz="2800" b="1" kern="0" dirty="0">
                <a:solidFill>
                  <a:schemeClr val="bg1"/>
                </a:solidFill>
                <a:latin typeface="+mn-lt"/>
                <a:ea typeface="+mn-ea"/>
                <a:cs typeface="+mn-cs"/>
              </a:rPr>
              <a:t/>
            </a:r>
            <a:br>
              <a:rPr lang="tr-TR" sz="2800" b="1" kern="0" dirty="0">
                <a:solidFill>
                  <a:schemeClr val="bg1"/>
                </a:solidFill>
                <a:latin typeface="+mn-lt"/>
                <a:ea typeface="+mn-ea"/>
                <a:cs typeface="+mn-cs"/>
              </a:rPr>
            </a:br>
            <a:endParaRPr lang="tr-TR" sz="2800" b="1" kern="0" dirty="0">
              <a:solidFill>
                <a:schemeClr val="bg1"/>
              </a:solidFill>
              <a:latin typeface="+mn-lt"/>
              <a:ea typeface="+mn-ea"/>
              <a:cs typeface="+mn-cs"/>
            </a:endParaRPr>
          </a:p>
        </p:txBody>
      </p:sp>
      <p:grpSp>
        <p:nvGrpSpPr>
          <p:cNvPr id="3" name="Grup 2"/>
          <p:cNvGrpSpPr/>
          <p:nvPr/>
        </p:nvGrpSpPr>
        <p:grpSpPr>
          <a:xfrm>
            <a:off x="372769" y="1474483"/>
            <a:ext cx="3868738" cy="4149725"/>
            <a:chOff x="2355850" y="1270000"/>
            <a:chExt cx="3868738" cy="4149725"/>
          </a:xfrm>
        </p:grpSpPr>
        <p:sp>
          <p:nvSpPr>
            <p:cNvPr id="4" name="Freeform 6"/>
            <p:cNvSpPr>
              <a:spLocks/>
            </p:cNvSpPr>
            <p:nvPr/>
          </p:nvSpPr>
          <p:spPr bwMode="gray">
            <a:xfrm rot="3600000">
              <a:off x="3702050" y="3108325"/>
              <a:ext cx="1841500" cy="2781300"/>
            </a:xfrm>
            <a:custGeom>
              <a:avLst/>
              <a:gdLst>
                <a:gd name="T0" fmla="*/ 2147483647 w 794"/>
                <a:gd name="T1" fmla="*/ 2147483647 h 1200"/>
                <a:gd name="T2" fmla="*/ 2147483647 w 794"/>
                <a:gd name="T3" fmla="*/ 2147483647 h 1200"/>
                <a:gd name="T4" fmla="*/ 2147483647 w 794"/>
                <a:gd name="T5" fmla="*/ 2147483647 h 1200"/>
                <a:gd name="T6" fmla="*/ 2147483647 w 794"/>
                <a:gd name="T7" fmla="*/ 2147483647 h 1200"/>
                <a:gd name="T8" fmla="*/ 2147483647 w 794"/>
                <a:gd name="T9" fmla="*/ 2147483647 h 1200"/>
                <a:gd name="T10" fmla="*/ 2147483647 w 794"/>
                <a:gd name="T11" fmla="*/ 2147483647 h 1200"/>
                <a:gd name="T12" fmla="*/ 2147483647 w 794"/>
                <a:gd name="T13" fmla="*/ 2147483647 h 1200"/>
                <a:gd name="T14" fmla="*/ 2147483647 w 794"/>
                <a:gd name="T15" fmla="*/ 2147483647 h 1200"/>
                <a:gd name="T16" fmla="*/ 2147483647 w 794"/>
                <a:gd name="T17" fmla="*/ 2147483647 h 1200"/>
                <a:gd name="T18" fmla="*/ 2147483647 w 794"/>
                <a:gd name="T19" fmla="*/ 2147483647 h 1200"/>
                <a:gd name="T20" fmla="*/ 2147483647 w 794"/>
                <a:gd name="T21" fmla="*/ 2147483647 h 1200"/>
                <a:gd name="T22" fmla="*/ 2147483647 w 794"/>
                <a:gd name="T23" fmla="*/ 2147483647 h 1200"/>
                <a:gd name="T24" fmla="*/ 2147483647 w 794"/>
                <a:gd name="T25" fmla="*/ 2147483647 h 1200"/>
                <a:gd name="T26" fmla="*/ 2147483647 w 794"/>
                <a:gd name="T27" fmla="*/ 2147483647 h 1200"/>
                <a:gd name="T28" fmla="*/ 0 w 794"/>
                <a:gd name="T29" fmla="*/ 2147483647 h 1200"/>
                <a:gd name="T30" fmla="*/ 0 w 794"/>
                <a:gd name="T31" fmla="*/ 2147483647 h 1200"/>
                <a:gd name="T32" fmla="*/ 0 w 794"/>
                <a:gd name="T33" fmla="*/ 2147483647 h 1200"/>
                <a:gd name="T34" fmla="*/ 2147483647 w 794"/>
                <a:gd name="T35" fmla="*/ 2147483647 h 1200"/>
                <a:gd name="T36" fmla="*/ 2147483647 w 794"/>
                <a:gd name="T37" fmla="*/ 2147483647 h 1200"/>
                <a:gd name="T38" fmla="*/ 2147483647 w 794"/>
                <a:gd name="T39" fmla="*/ 2147483647 h 1200"/>
                <a:gd name="T40" fmla="*/ 2147483647 w 794"/>
                <a:gd name="T41" fmla="*/ 2147483647 h 1200"/>
                <a:gd name="T42" fmla="*/ 2147483647 w 794"/>
                <a:gd name="T43" fmla="*/ 2147483647 h 1200"/>
                <a:gd name="T44" fmla="*/ 2147483647 w 794"/>
                <a:gd name="T45" fmla="*/ 2147483647 h 1200"/>
                <a:gd name="T46" fmla="*/ 2147483647 w 794"/>
                <a:gd name="T47" fmla="*/ 2147483647 h 1200"/>
                <a:gd name="T48" fmla="*/ 2147483647 w 794"/>
                <a:gd name="T49" fmla="*/ 2147483647 h 1200"/>
                <a:gd name="T50" fmla="*/ 0 w 794"/>
                <a:gd name="T51" fmla="*/ 2147483647 h 1200"/>
                <a:gd name="T52" fmla="*/ 0 w 794"/>
                <a:gd name="T53" fmla="*/ 2147483647 h 1200"/>
                <a:gd name="T54" fmla="*/ 0 w 794"/>
                <a:gd name="T55" fmla="*/ 2147483647 h 1200"/>
                <a:gd name="T56" fmla="*/ 2147483647 w 794"/>
                <a:gd name="T57" fmla="*/ 2147483647 h 1200"/>
                <a:gd name="T58" fmla="*/ 2147483647 w 794"/>
                <a:gd name="T59" fmla="*/ 2147483647 h 1200"/>
                <a:gd name="T60" fmla="*/ 2147483647 w 794"/>
                <a:gd name="T61" fmla="*/ 2147483647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chemeClr val="tx2">
                <a:lumMod val="75000"/>
                <a:alpha val="76000"/>
              </a:schemeClr>
            </a:solidFill>
            <a:ln w="19050">
              <a:solidFill>
                <a:srgbClr val="FFFFFF"/>
              </a:solidFill>
              <a:round/>
              <a:headEnd/>
              <a:tailEnd/>
            </a:ln>
          </p:spPr>
          <p:txBody>
            <a:bodyPr/>
            <a:lstStyle/>
            <a:p>
              <a:endParaRPr lang="ru-RU"/>
            </a:p>
          </p:txBody>
        </p:sp>
        <p:sp>
          <p:nvSpPr>
            <p:cNvPr id="5" name="Freeform 7"/>
            <p:cNvSpPr>
              <a:spLocks/>
            </p:cNvSpPr>
            <p:nvPr/>
          </p:nvSpPr>
          <p:spPr bwMode="gray">
            <a:xfrm rot="3600000">
              <a:off x="2734469" y="1605756"/>
              <a:ext cx="2003425" cy="2760663"/>
            </a:xfrm>
            <a:custGeom>
              <a:avLst/>
              <a:gdLst>
                <a:gd name="T0" fmla="*/ 2147483647 w 864"/>
                <a:gd name="T1" fmla="*/ 2147483647 h 1191"/>
                <a:gd name="T2" fmla="*/ 2147483647 w 864"/>
                <a:gd name="T3" fmla="*/ 2147483647 h 1191"/>
                <a:gd name="T4" fmla="*/ 2147483647 w 864"/>
                <a:gd name="T5" fmla="*/ 2147483647 h 1191"/>
                <a:gd name="T6" fmla="*/ 2147483647 w 864"/>
                <a:gd name="T7" fmla="*/ 2147483647 h 1191"/>
                <a:gd name="T8" fmla="*/ 2147483647 w 864"/>
                <a:gd name="T9" fmla="*/ 2147483647 h 1191"/>
                <a:gd name="T10" fmla="*/ 2147483647 w 864"/>
                <a:gd name="T11" fmla="*/ 2147483647 h 1191"/>
                <a:gd name="T12" fmla="*/ 2147483647 w 864"/>
                <a:gd name="T13" fmla="*/ 2147483647 h 1191"/>
                <a:gd name="T14" fmla="*/ 2147483647 w 864"/>
                <a:gd name="T15" fmla="*/ 2147483647 h 1191"/>
                <a:gd name="T16" fmla="*/ 2147483647 w 864"/>
                <a:gd name="T17" fmla="*/ 2147483647 h 1191"/>
                <a:gd name="T18" fmla="*/ 2147483647 w 864"/>
                <a:gd name="T19" fmla="*/ 2147483647 h 1191"/>
                <a:gd name="T20" fmla="*/ 2147483647 w 864"/>
                <a:gd name="T21" fmla="*/ 2147483647 h 1191"/>
                <a:gd name="T22" fmla="*/ 2147483647 w 864"/>
                <a:gd name="T23" fmla="*/ 2147483647 h 1191"/>
                <a:gd name="T24" fmla="*/ 2147483647 w 864"/>
                <a:gd name="T25" fmla="*/ 2147483647 h 1191"/>
                <a:gd name="T26" fmla="*/ 2147483647 w 864"/>
                <a:gd name="T27" fmla="*/ 2147483647 h 1191"/>
                <a:gd name="T28" fmla="*/ 2147483647 w 864"/>
                <a:gd name="T29" fmla="*/ 2147483647 h 1191"/>
                <a:gd name="T30" fmla="*/ 2147483647 w 864"/>
                <a:gd name="T31" fmla="*/ 2147483647 h 1191"/>
                <a:gd name="T32" fmla="*/ 2147483647 w 864"/>
                <a:gd name="T33" fmla="*/ 2147483647 h 1191"/>
                <a:gd name="T34" fmla="*/ 2147483647 w 864"/>
                <a:gd name="T35" fmla="*/ 2147483647 h 1191"/>
                <a:gd name="T36" fmla="*/ 2147483647 w 864"/>
                <a:gd name="T37" fmla="*/ 2147483647 h 1191"/>
                <a:gd name="T38" fmla="*/ 2147483647 w 864"/>
                <a:gd name="T39" fmla="*/ 2147483647 h 1191"/>
                <a:gd name="T40" fmla="*/ 2147483647 w 864"/>
                <a:gd name="T41" fmla="*/ 0 h 1191"/>
                <a:gd name="T42" fmla="*/ 0 w 864"/>
                <a:gd name="T43" fmla="*/ 2147483647 h 1191"/>
                <a:gd name="T44" fmla="*/ 2147483647 w 864"/>
                <a:gd name="T45" fmla="*/ 2147483647 h 1191"/>
                <a:gd name="T46" fmla="*/ 2147483647 w 864"/>
                <a:gd name="T47" fmla="*/ 2147483647 h 1191"/>
                <a:gd name="T48" fmla="*/ 2147483647 w 864"/>
                <a:gd name="T49" fmla="*/ 2147483647 h 1191"/>
                <a:gd name="T50" fmla="*/ 2147483647 w 864"/>
                <a:gd name="T51" fmla="*/ 2147483647 h 1191"/>
                <a:gd name="T52" fmla="*/ 2147483647 w 864"/>
                <a:gd name="T53" fmla="*/ 2147483647 h 1191"/>
                <a:gd name="T54" fmla="*/ 2147483647 w 864"/>
                <a:gd name="T55" fmla="*/ 2147483647 h 1191"/>
                <a:gd name="T56" fmla="*/ 2147483647 w 864"/>
                <a:gd name="T57" fmla="*/ 2147483647 h 1191"/>
                <a:gd name="T58" fmla="*/ 2147483647 w 864"/>
                <a:gd name="T59" fmla="*/ 2147483647 h 1191"/>
                <a:gd name="T60" fmla="*/ 2147483647 w 864"/>
                <a:gd name="T61" fmla="*/ 2147483647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chemeClr val="tx2">
                <a:lumMod val="75000"/>
                <a:alpha val="76000"/>
              </a:schemeClr>
            </a:solidFill>
            <a:ln w="19050">
              <a:solidFill>
                <a:srgbClr val="FFFFFF"/>
              </a:solidFill>
              <a:round/>
              <a:headEnd/>
              <a:tailEnd/>
            </a:ln>
          </p:spPr>
          <p:txBody>
            <a:bodyPr/>
            <a:lstStyle/>
            <a:p>
              <a:endParaRPr lang="ru-RU"/>
            </a:p>
          </p:txBody>
        </p:sp>
        <p:sp>
          <p:nvSpPr>
            <p:cNvPr id="6" name="Freeform 8"/>
            <p:cNvSpPr>
              <a:spLocks/>
            </p:cNvSpPr>
            <p:nvPr/>
          </p:nvSpPr>
          <p:spPr bwMode="gray">
            <a:xfrm rot="3600000">
              <a:off x="4019550" y="2255838"/>
              <a:ext cx="3190875" cy="1219200"/>
            </a:xfrm>
            <a:custGeom>
              <a:avLst/>
              <a:gdLst>
                <a:gd name="T0" fmla="*/ 2147483647 w 1375"/>
                <a:gd name="T1" fmla="*/ 2147483647 h 527"/>
                <a:gd name="T2" fmla="*/ 2147483647 w 1375"/>
                <a:gd name="T3" fmla="*/ 2147483647 h 527"/>
                <a:gd name="T4" fmla="*/ 2147483647 w 1375"/>
                <a:gd name="T5" fmla="*/ 2147483647 h 527"/>
                <a:gd name="T6" fmla="*/ 2147483647 w 1375"/>
                <a:gd name="T7" fmla="*/ 2147483647 h 527"/>
                <a:gd name="T8" fmla="*/ 2147483647 w 1375"/>
                <a:gd name="T9" fmla="*/ 2147483647 h 527"/>
                <a:gd name="T10" fmla="*/ 2147483647 w 1375"/>
                <a:gd name="T11" fmla="*/ 2147483647 h 527"/>
                <a:gd name="T12" fmla="*/ 2147483647 w 1375"/>
                <a:gd name="T13" fmla="*/ 2147483647 h 527"/>
                <a:gd name="T14" fmla="*/ 2147483647 w 1375"/>
                <a:gd name="T15" fmla="*/ 2147483647 h 527"/>
                <a:gd name="T16" fmla="*/ 2147483647 w 1375"/>
                <a:gd name="T17" fmla="*/ 2147483647 h 527"/>
                <a:gd name="T18" fmla="*/ 2147483647 w 1375"/>
                <a:gd name="T19" fmla="*/ 2147483647 h 527"/>
                <a:gd name="T20" fmla="*/ 2147483647 w 1375"/>
                <a:gd name="T21" fmla="*/ 2147483647 h 527"/>
                <a:gd name="T22" fmla="*/ 2147483647 w 1375"/>
                <a:gd name="T23" fmla="*/ 2147483647 h 527"/>
                <a:gd name="T24" fmla="*/ 2147483647 w 1375"/>
                <a:gd name="T25" fmla="*/ 0 h 527"/>
                <a:gd name="T26" fmla="*/ 0 w 1375"/>
                <a:gd name="T27" fmla="*/ 2147483647 h 527"/>
                <a:gd name="T28" fmla="*/ 2147483647 w 1375"/>
                <a:gd name="T29" fmla="*/ 2147483647 h 527"/>
                <a:gd name="T30" fmla="*/ 2147483647 w 1375"/>
                <a:gd name="T31" fmla="*/ 2147483647 h 527"/>
                <a:gd name="T32" fmla="*/ 2147483647 w 1375"/>
                <a:gd name="T33" fmla="*/ 2147483647 h 527"/>
                <a:gd name="T34" fmla="*/ 2147483647 w 1375"/>
                <a:gd name="T35" fmla="*/ 2147483647 h 527"/>
                <a:gd name="T36" fmla="*/ 2147483647 w 1375"/>
                <a:gd name="T37" fmla="*/ 2147483647 h 527"/>
                <a:gd name="T38" fmla="*/ 2147483647 w 1375"/>
                <a:gd name="T39" fmla="*/ 2147483647 h 527"/>
                <a:gd name="T40" fmla="*/ 2147483647 w 1375"/>
                <a:gd name="T41" fmla="*/ 2147483647 h 527"/>
                <a:gd name="T42" fmla="*/ 2147483647 w 1375"/>
                <a:gd name="T43" fmla="*/ 2147483647 h 527"/>
                <a:gd name="T44" fmla="*/ 2147483647 w 1375"/>
                <a:gd name="T45" fmla="*/ 2147483647 h 527"/>
                <a:gd name="T46" fmla="*/ 2147483647 w 1375"/>
                <a:gd name="T47" fmla="*/ 2147483647 h 527"/>
                <a:gd name="T48" fmla="*/ 2147483647 w 1375"/>
                <a:gd name="T49" fmla="*/ 2147483647 h 527"/>
                <a:gd name="T50" fmla="*/ 2147483647 w 1375"/>
                <a:gd name="T51" fmla="*/ 2147483647 h 527"/>
                <a:gd name="T52" fmla="*/ 2147483647 w 1375"/>
                <a:gd name="T53" fmla="*/ 2147483647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chemeClr val="tx2">
                <a:lumMod val="75000"/>
                <a:alpha val="76000"/>
              </a:schemeClr>
            </a:solidFill>
            <a:ln w="19050">
              <a:solidFill>
                <a:srgbClr val="FFFFFF"/>
              </a:solidFill>
              <a:round/>
              <a:headEnd/>
              <a:tailEnd/>
            </a:ln>
          </p:spPr>
          <p:txBody>
            <a:bodyPr/>
            <a:lstStyle/>
            <a:p>
              <a:endParaRPr lang="ru-RU"/>
            </a:p>
          </p:txBody>
        </p:sp>
        <p:sp>
          <p:nvSpPr>
            <p:cNvPr id="7" name="Freeform 9"/>
            <p:cNvSpPr>
              <a:spLocks/>
            </p:cNvSpPr>
            <p:nvPr/>
          </p:nvSpPr>
          <p:spPr bwMode="gray">
            <a:xfrm rot="7200000">
              <a:off x="4496594" y="2107406"/>
              <a:ext cx="1282700" cy="1944688"/>
            </a:xfrm>
            <a:custGeom>
              <a:avLst/>
              <a:gdLst>
                <a:gd name="T0" fmla="*/ 2147483647 w 550"/>
                <a:gd name="T1" fmla="*/ 2147483647 h 836"/>
                <a:gd name="T2" fmla="*/ 2147483647 w 550"/>
                <a:gd name="T3" fmla="*/ 2147483647 h 836"/>
                <a:gd name="T4" fmla="*/ 2147483647 w 550"/>
                <a:gd name="T5" fmla="*/ 2147483647 h 836"/>
                <a:gd name="T6" fmla="*/ 2147483647 w 550"/>
                <a:gd name="T7" fmla="*/ 2147483647 h 836"/>
                <a:gd name="T8" fmla="*/ 2147483647 w 550"/>
                <a:gd name="T9" fmla="*/ 2147483647 h 836"/>
                <a:gd name="T10" fmla="*/ 2147483647 w 550"/>
                <a:gd name="T11" fmla="*/ 2147483647 h 836"/>
                <a:gd name="T12" fmla="*/ 2147483647 w 550"/>
                <a:gd name="T13" fmla="*/ 2147483647 h 836"/>
                <a:gd name="T14" fmla="*/ 2147483647 w 550"/>
                <a:gd name="T15" fmla="*/ 2147483647 h 836"/>
                <a:gd name="T16" fmla="*/ 2147483647 w 550"/>
                <a:gd name="T17" fmla="*/ 2147483647 h 836"/>
                <a:gd name="T18" fmla="*/ 2147483647 w 550"/>
                <a:gd name="T19" fmla="*/ 2147483647 h 836"/>
                <a:gd name="T20" fmla="*/ 2147483647 w 550"/>
                <a:gd name="T21" fmla="*/ 2147483647 h 836"/>
                <a:gd name="T22" fmla="*/ 2147483647 w 550"/>
                <a:gd name="T23" fmla="*/ 0 h 836"/>
                <a:gd name="T24" fmla="*/ 0 w 550"/>
                <a:gd name="T25" fmla="*/ 2147483647 h 836"/>
                <a:gd name="T26" fmla="*/ 2147483647 w 550"/>
                <a:gd name="T27" fmla="*/ 2147483647 h 836"/>
                <a:gd name="T28" fmla="*/ 2147483647 w 550"/>
                <a:gd name="T29" fmla="*/ 2147483647 h 836"/>
                <a:gd name="T30" fmla="*/ 2147483647 w 550"/>
                <a:gd name="T31" fmla="*/ 2147483647 h 836"/>
                <a:gd name="T32" fmla="*/ 2147483647 w 550"/>
                <a:gd name="T33" fmla="*/ 2147483647 h 836"/>
                <a:gd name="T34" fmla="*/ 2147483647 w 550"/>
                <a:gd name="T35" fmla="*/ 2147483647 h 836"/>
                <a:gd name="T36" fmla="*/ 2147483647 w 550"/>
                <a:gd name="T37" fmla="*/ 2147483647 h 836"/>
                <a:gd name="T38" fmla="*/ 2147483647 w 550"/>
                <a:gd name="T39" fmla="*/ 2147483647 h 836"/>
                <a:gd name="T40" fmla="*/ 2147483647 w 550"/>
                <a:gd name="T41" fmla="*/ 2147483647 h 836"/>
                <a:gd name="T42" fmla="*/ 2147483647 w 550"/>
                <a:gd name="T43" fmla="*/ 2147483647 h 836"/>
                <a:gd name="T44" fmla="*/ 2147483647 w 550"/>
                <a:gd name="T45" fmla="*/ 2147483647 h 836"/>
                <a:gd name="T46" fmla="*/ 2147483647 w 550"/>
                <a:gd name="T47" fmla="*/ 2147483647 h 836"/>
                <a:gd name="T48" fmla="*/ 2147483647 w 550"/>
                <a:gd name="T49" fmla="*/ 2147483647 h 836"/>
                <a:gd name="T50" fmla="*/ 2147483647 w 550"/>
                <a:gd name="T51" fmla="*/ 2147483647 h 836"/>
                <a:gd name="T52" fmla="*/ 2147483647 w 550"/>
                <a:gd name="T53" fmla="*/ 2147483647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gradFill rotWithShape="1">
              <a:gsLst>
                <a:gs pos="0">
                  <a:srgbClr val="E2E2E2"/>
                </a:gs>
                <a:gs pos="100000">
                  <a:srgbClr val="C3C3C3"/>
                </a:gs>
              </a:gsLst>
              <a:lin ang="5400000" scaled="1"/>
            </a:gradFill>
            <a:ln w="19050">
              <a:solidFill>
                <a:srgbClr val="FFFFFF"/>
              </a:solidFill>
              <a:round/>
              <a:headEnd/>
              <a:tailEnd/>
            </a:ln>
          </p:spPr>
          <p:txBody>
            <a:bodyPr/>
            <a:lstStyle/>
            <a:p>
              <a:endParaRPr lang="ru-RU"/>
            </a:p>
          </p:txBody>
        </p:sp>
        <p:sp>
          <p:nvSpPr>
            <p:cNvPr id="8" name="Freeform 10"/>
            <p:cNvSpPr>
              <a:spLocks/>
            </p:cNvSpPr>
            <p:nvPr/>
          </p:nvSpPr>
          <p:spPr bwMode="gray">
            <a:xfrm rot="7200000">
              <a:off x="3824288" y="3163887"/>
              <a:ext cx="1447800" cy="1920875"/>
            </a:xfrm>
            <a:custGeom>
              <a:avLst/>
              <a:gdLst>
                <a:gd name="T0" fmla="*/ 2147483647 w 621"/>
                <a:gd name="T1" fmla="*/ 0 h 826"/>
                <a:gd name="T2" fmla="*/ 2147483647 w 621"/>
                <a:gd name="T3" fmla="*/ 2147483647 h 826"/>
                <a:gd name="T4" fmla="*/ 2147483647 w 621"/>
                <a:gd name="T5" fmla="*/ 2147483647 h 826"/>
                <a:gd name="T6" fmla="*/ 2147483647 w 621"/>
                <a:gd name="T7" fmla="*/ 2147483647 h 826"/>
                <a:gd name="T8" fmla="*/ 2147483647 w 621"/>
                <a:gd name="T9" fmla="*/ 2147483647 h 826"/>
                <a:gd name="T10" fmla="*/ 2147483647 w 621"/>
                <a:gd name="T11" fmla="*/ 2147483647 h 826"/>
                <a:gd name="T12" fmla="*/ 0 w 621"/>
                <a:gd name="T13" fmla="*/ 2147483647 h 826"/>
                <a:gd name="T14" fmla="*/ 2147483647 w 621"/>
                <a:gd name="T15" fmla="*/ 2147483647 h 826"/>
                <a:gd name="T16" fmla="*/ 2147483647 w 621"/>
                <a:gd name="T17" fmla="*/ 2147483647 h 826"/>
                <a:gd name="T18" fmla="*/ 2147483647 w 621"/>
                <a:gd name="T19" fmla="*/ 2147483647 h 826"/>
                <a:gd name="T20" fmla="*/ 2147483647 w 621"/>
                <a:gd name="T21" fmla="*/ 2147483647 h 826"/>
                <a:gd name="T22" fmla="*/ 2147483647 w 621"/>
                <a:gd name="T23" fmla="*/ 2147483647 h 826"/>
                <a:gd name="T24" fmla="*/ 2147483647 w 621"/>
                <a:gd name="T25" fmla="*/ 2147483647 h 826"/>
                <a:gd name="T26" fmla="*/ 2147483647 w 621"/>
                <a:gd name="T27" fmla="*/ 2147483647 h 826"/>
                <a:gd name="T28" fmla="*/ 2147483647 w 621"/>
                <a:gd name="T29" fmla="*/ 2147483647 h 826"/>
                <a:gd name="T30" fmla="*/ 2147483647 w 621"/>
                <a:gd name="T31" fmla="*/ 2147483647 h 826"/>
                <a:gd name="T32" fmla="*/ 2147483647 w 621"/>
                <a:gd name="T33" fmla="*/ 2147483647 h 826"/>
                <a:gd name="T34" fmla="*/ 2147483647 w 621"/>
                <a:gd name="T35" fmla="*/ 2147483647 h 826"/>
                <a:gd name="T36" fmla="*/ 2147483647 w 621"/>
                <a:gd name="T37" fmla="*/ 2147483647 h 826"/>
                <a:gd name="T38" fmla="*/ 2147483647 w 621"/>
                <a:gd name="T39" fmla="*/ 2147483647 h 826"/>
                <a:gd name="T40" fmla="*/ 2147483647 w 621"/>
                <a:gd name="T41" fmla="*/ 2147483647 h 826"/>
                <a:gd name="T42" fmla="*/ 2147483647 w 621"/>
                <a:gd name="T43" fmla="*/ 2147483647 h 826"/>
                <a:gd name="T44" fmla="*/ 2147483647 w 621"/>
                <a:gd name="T45" fmla="*/ 2147483647 h 826"/>
                <a:gd name="T46" fmla="*/ 2147483647 w 621"/>
                <a:gd name="T47" fmla="*/ 2147483647 h 826"/>
                <a:gd name="T48" fmla="*/ 2147483647 w 621"/>
                <a:gd name="T49" fmla="*/ 2147483647 h 826"/>
                <a:gd name="T50" fmla="*/ 2147483647 w 621"/>
                <a:gd name="T51" fmla="*/ 2147483647 h 826"/>
                <a:gd name="T52" fmla="*/ 2147483647 w 621"/>
                <a:gd name="T53" fmla="*/ 2147483647 h 826"/>
                <a:gd name="T54" fmla="*/ 2147483647 w 621"/>
                <a:gd name="T55" fmla="*/ 2147483647 h 826"/>
                <a:gd name="T56" fmla="*/ 2147483647 w 621"/>
                <a:gd name="T57" fmla="*/ 2147483647 h 826"/>
                <a:gd name="T58" fmla="*/ 2147483647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gradFill rotWithShape="1">
              <a:gsLst>
                <a:gs pos="0">
                  <a:srgbClr val="E2E2E2"/>
                </a:gs>
                <a:gs pos="100000">
                  <a:srgbClr val="C3C3C3"/>
                </a:gs>
              </a:gsLst>
              <a:lin ang="5400000" scaled="1"/>
            </a:gradFill>
            <a:ln w="19050">
              <a:solidFill>
                <a:srgbClr val="FFFFFF"/>
              </a:solidFill>
              <a:round/>
              <a:headEnd/>
              <a:tailEnd/>
            </a:ln>
          </p:spPr>
          <p:txBody>
            <a:bodyPr/>
            <a:lstStyle/>
            <a:p>
              <a:endParaRPr lang="ru-RU"/>
            </a:p>
          </p:txBody>
        </p:sp>
        <p:sp>
          <p:nvSpPr>
            <p:cNvPr id="9" name="Freeform 11"/>
            <p:cNvSpPr>
              <a:spLocks/>
            </p:cNvSpPr>
            <p:nvPr/>
          </p:nvSpPr>
          <p:spPr bwMode="gray">
            <a:xfrm rot="7200000">
              <a:off x="2733675" y="2606676"/>
              <a:ext cx="2217737" cy="931862"/>
            </a:xfrm>
            <a:custGeom>
              <a:avLst/>
              <a:gdLst>
                <a:gd name="T0" fmla="*/ 2147483647 w 953"/>
                <a:gd name="T1" fmla="*/ 2147483647 h 400"/>
                <a:gd name="T2" fmla="*/ 2147483647 w 953"/>
                <a:gd name="T3" fmla="*/ 2147483647 h 400"/>
                <a:gd name="T4" fmla="*/ 2147483647 w 953"/>
                <a:gd name="T5" fmla="*/ 2147483647 h 400"/>
                <a:gd name="T6" fmla="*/ 2147483647 w 953"/>
                <a:gd name="T7" fmla="*/ 2147483647 h 400"/>
                <a:gd name="T8" fmla="*/ 2147483647 w 953"/>
                <a:gd name="T9" fmla="*/ 2147483647 h 400"/>
                <a:gd name="T10" fmla="*/ 2147483647 w 953"/>
                <a:gd name="T11" fmla="*/ 2147483647 h 400"/>
                <a:gd name="T12" fmla="*/ 2147483647 w 953"/>
                <a:gd name="T13" fmla="*/ 2147483647 h 400"/>
                <a:gd name="T14" fmla="*/ 2147483647 w 953"/>
                <a:gd name="T15" fmla="*/ 2147483647 h 400"/>
                <a:gd name="T16" fmla="*/ 2147483647 w 953"/>
                <a:gd name="T17" fmla="*/ 2147483647 h 400"/>
                <a:gd name="T18" fmla="*/ 2147483647 w 953"/>
                <a:gd name="T19" fmla="*/ 2147483647 h 400"/>
                <a:gd name="T20" fmla="*/ 2147483647 w 953"/>
                <a:gd name="T21" fmla="*/ 2147483647 h 400"/>
                <a:gd name="T22" fmla="*/ 2147483647 w 953"/>
                <a:gd name="T23" fmla="*/ 2147483647 h 400"/>
                <a:gd name="T24" fmla="*/ 2147483647 w 953"/>
                <a:gd name="T25" fmla="*/ 2147483647 h 400"/>
                <a:gd name="T26" fmla="*/ 2147483647 w 953"/>
                <a:gd name="T27" fmla="*/ 2147483647 h 400"/>
                <a:gd name="T28" fmla="*/ 2147483647 w 953"/>
                <a:gd name="T29" fmla="*/ 2147483647 h 400"/>
                <a:gd name="T30" fmla="*/ 2147483647 w 953"/>
                <a:gd name="T31" fmla="*/ 2147483647 h 400"/>
                <a:gd name="T32" fmla="*/ 2147483647 w 953"/>
                <a:gd name="T33" fmla="*/ 2147483647 h 400"/>
                <a:gd name="T34" fmla="*/ 2147483647 w 953"/>
                <a:gd name="T35" fmla="*/ 2147483647 h 400"/>
                <a:gd name="T36" fmla="*/ 2147483647 w 953"/>
                <a:gd name="T37" fmla="*/ 2147483647 h 400"/>
                <a:gd name="T38" fmla="*/ 2147483647 w 953"/>
                <a:gd name="T39" fmla="*/ 2147483647 h 400"/>
                <a:gd name="T40" fmla="*/ 2147483647 w 953"/>
                <a:gd name="T41" fmla="*/ 2147483647 h 400"/>
                <a:gd name="T42" fmla="*/ 0 w 953"/>
                <a:gd name="T43" fmla="*/ 2147483647 h 400"/>
                <a:gd name="T44" fmla="*/ 2147483647 w 953"/>
                <a:gd name="T45" fmla="*/ 2147483647 h 400"/>
                <a:gd name="T46" fmla="*/ 2147483647 w 953"/>
                <a:gd name="T47" fmla="*/ 2147483647 h 400"/>
                <a:gd name="T48" fmla="*/ 2147483647 w 953"/>
                <a:gd name="T49" fmla="*/ 214748364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gradFill rotWithShape="1">
              <a:gsLst>
                <a:gs pos="0">
                  <a:srgbClr val="E2E2E2"/>
                </a:gs>
                <a:gs pos="100000">
                  <a:srgbClr val="C3C3C3"/>
                </a:gs>
              </a:gsLst>
              <a:lin ang="5400000" scaled="1"/>
            </a:gradFill>
            <a:ln w="19050">
              <a:solidFill>
                <a:srgbClr val="FFFFFF"/>
              </a:solidFill>
              <a:round/>
              <a:headEnd/>
              <a:tailEnd/>
            </a:ln>
          </p:spPr>
          <p:txBody>
            <a:bodyPr/>
            <a:lstStyle/>
            <a:p>
              <a:endParaRPr lang="ru-RU"/>
            </a:p>
          </p:txBody>
        </p:sp>
        <p:sp>
          <p:nvSpPr>
            <p:cNvPr id="10" name="Oval 12"/>
            <p:cNvSpPr>
              <a:spLocks noChangeArrowheads="1"/>
            </p:cNvSpPr>
            <p:nvPr/>
          </p:nvSpPr>
          <p:spPr bwMode="gray">
            <a:xfrm>
              <a:off x="3870325" y="2803525"/>
              <a:ext cx="1360488" cy="1355725"/>
            </a:xfrm>
            <a:prstGeom prst="ellipse">
              <a:avLst/>
            </a:prstGeom>
            <a:gradFill rotWithShape="1">
              <a:gsLst>
                <a:gs pos="0">
                  <a:srgbClr val="E2E2E2"/>
                </a:gs>
                <a:gs pos="100000">
                  <a:srgbClr val="C3C3C3"/>
                </a:gs>
              </a:gsLst>
              <a:lin ang="5400000" scaled="1"/>
            </a:gradFill>
            <a:ln w="19050" algn="ctr">
              <a:solidFill>
                <a:srgbClr val="FFFFFF"/>
              </a:solidFill>
              <a:round/>
              <a:headEnd/>
              <a:tailEnd/>
            </a:ln>
          </p:spPr>
          <p:txBody>
            <a:bodyPr/>
            <a:lstStyle/>
            <a:p>
              <a:pPr algn="ctr"/>
              <a:endParaRPr lang="en-GB" sz="3800" dirty="0"/>
            </a:p>
          </p:txBody>
        </p:sp>
      </p:grpSp>
      <p:grpSp>
        <p:nvGrpSpPr>
          <p:cNvPr id="11" name="Grup 10"/>
          <p:cNvGrpSpPr/>
          <p:nvPr/>
        </p:nvGrpSpPr>
        <p:grpSpPr>
          <a:xfrm>
            <a:off x="4528106" y="1504596"/>
            <a:ext cx="3868738" cy="4149725"/>
            <a:chOff x="2355850" y="1270000"/>
            <a:chExt cx="3868738" cy="4149725"/>
          </a:xfrm>
        </p:grpSpPr>
        <p:sp>
          <p:nvSpPr>
            <p:cNvPr id="12" name="Freeform 6"/>
            <p:cNvSpPr>
              <a:spLocks/>
            </p:cNvSpPr>
            <p:nvPr/>
          </p:nvSpPr>
          <p:spPr bwMode="gray">
            <a:xfrm rot="3600000">
              <a:off x="3702050" y="3108325"/>
              <a:ext cx="1841500" cy="2781300"/>
            </a:xfrm>
            <a:custGeom>
              <a:avLst/>
              <a:gdLst>
                <a:gd name="T0" fmla="*/ 2147483647 w 794"/>
                <a:gd name="T1" fmla="*/ 2147483647 h 1200"/>
                <a:gd name="T2" fmla="*/ 2147483647 w 794"/>
                <a:gd name="T3" fmla="*/ 2147483647 h 1200"/>
                <a:gd name="T4" fmla="*/ 2147483647 w 794"/>
                <a:gd name="T5" fmla="*/ 2147483647 h 1200"/>
                <a:gd name="T6" fmla="*/ 2147483647 w 794"/>
                <a:gd name="T7" fmla="*/ 2147483647 h 1200"/>
                <a:gd name="T8" fmla="*/ 2147483647 w 794"/>
                <a:gd name="T9" fmla="*/ 2147483647 h 1200"/>
                <a:gd name="T10" fmla="*/ 2147483647 w 794"/>
                <a:gd name="T11" fmla="*/ 2147483647 h 1200"/>
                <a:gd name="T12" fmla="*/ 2147483647 w 794"/>
                <a:gd name="T13" fmla="*/ 2147483647 h 1200"/>
                <a:gd name="T14" fmla="*/ 2147483647 w 794"/>
                <a:gd name="T15" fmla="*/ 2147483647 h 1200"/>
                <a:gd name="T16" fmla="*/ 2147483647 w 794"/>
                <a:gd name="T17" fmla="*/ 2147483647 h 1200"/>
                <a:gd name="T18" fmla="*/ 2147483647 w 794"/>
                <a:gd name="T19" fmla="*/ 2147483647 h 1200"/>
                <a:gd name="T20" fmla="*/ 2147483647 w 794"/>
                <a:gd name="T21" fmla="*/ 2147483647 h 1200"/>
                <a:gd name="T22" fmla="*/ 2147483647 w 794"/>
                <a:gd name="T23" fmla="*/ 2147483647 h 1200"/>
                <a:gd name="T24" fmla="*/ 2147483647 w 794"/>
                <a:gd name="T25" fmla="*/ 2147483647 h 1200"/>
                <a:gd name="T26" fmla="*/ 2147483647 w 794"/>
                <a:gd name="T27" fmla="*/ 2147483647 h 1200"/>
                <a:gd name="T28" fmla="*/ 0 w 794"/>
                <a:gd name="T29" fmla="*/ 2147483647 h 1200"/>
                <a:gd name="T30" fmla="*/ 0 w 794"/>
                <a:gd name="T31" fmla="*/ 2147483647 h 1200"/>
                <a:gd name="T32" fmla="*/ 0 w 794"/>
                <a:gd name="T33" fmla="*/ 2147483647 h 1200"/>
                <a:gd name="T34" fmla="*/ 2147483647 w 794"/>
                <a:gd name="T35" fmla="*/ 2147483647 h 1200"/>
                <a:gd name="T36" fmla="*/ 2147483647 w 794"/>
                <a:gd name="T37" fmla="*/ 2147483647 h 1200"/>
                <a:gd name="T38" fmla="*/ 2147483647 w 794"/>
                <a:gd name="T39" fmla="*/ 2147483647 h 1200"/>
                <a:gd name="T40" fmla="*/ 2147483647 w 794"/>
                <a:gd name="T41" fmla="*/ 2147483647 h 1200"/>
                <a:gd name="T42" fmla="*/ 2147483647 w 794"/>
                <a:gd name="T43" fmla="*/ 2147483647 h 1200"/>
                <a:gd name="T44" fmla="*/ 2147483647 w 794"/>
                <a:gd name="T45" fmla="*/ 2147483647 h 1200"/>
                <a:gd name="T46" fmla="*/ 2147483647 w 794"/>
                <a:gd name="T47" fmla="*/ 2147483647 h 1200"/>
                <a:gd name="T48" fmla="*/ 2147483647 w 794"/>
                <a:gd name="T49" fmla="*/ 2147483647 h 1200"/>
                <a:gd name="T50" fmla="*/ 0 w 794"/>
                <a:gd name="T51" fmla="*/ 2147483647 h 1200"/>
                <a:gd name="T52" fmla="*/ 0 w 794"/>
                <a:gd name="T53" fmla="*/ 2147483647 h 1200"/>
                <a:gd name="T54" fmla="*/ 0 w 794"/>
                <a:gd name="T55" fmla="*/ 2147483647 h 1200"/>
                <a:gd name="T56" fmla="*/ 2147483647 w 794"/>
                <a:gd name="T57" fmla="*/ 2147483647 h 1200"/>
                <a:gd name="T58" fmla="*/ 2147483647 w 794"/>
                <a:gd name="T59" fmla="*/ 2147483647 h 1200"/>
                <a:gd name="T60" fmla="*/ 2147483647 w 794"/>
                <a:gd name="T61" fmla="*/ 2147483647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gradFill rotWithShape="1">
              <a:gsLst>
                <a:gs pos="0">
                  <a:srgbClr val="5D0202"/>
                </a:gs>
                <a:gs pos="50000">
                  <a:srgbClr val="A90404"/>
                </a:gs>
                <a:gs pos="100000">
                  <a:srgbClr val="5D0202"/>
                </a:gs>
              </a:gsLst>
              <a:lin ang="5400000" scaled="1"/>
            </a:gradFill>
            <a:ln w="19050">
              <a:solidFill>
                <a:srgbClr val="FFFFFF"/>
              </a:solidFill>
              <a:round/>
              <a:headEnd/>
              <a:tailEnd/>
            </a:ln>
          </p:spPr>
          <p:txBody>
            <a:bodyPr/>
            <a:lstStyle/>
            <a:p>
              <a:endParaRPr lang="ru-RU"/>
            </a:p>
          </p:txBody>
        </p:sp>
        <p:sp>
          <p:nvSpPr>
            <p:cNvPr id="13" name="Freeform 7"/>
            <p:cNvSpPr>
              <a:spLocks/>
            </p:cNvSpPr>
            <p:nvPr/>
          </p:nvSpPr>
          <p:spPr bwMode="gray">
            <a:xfrm rot="3600000">
              <a:off x="2734469" y="1605756"/>
              <a:ext cx="2003425" cy="2760663"/>
            </a:xfrm>
            <a:custGeom>
              <a:avLst/>
              <a:gdLst>
                <a:gd name="T0" fmla="*/ 2147483647 w 864"/>
                <a:gd name="T1" fmla="*/ 2147483647 h 1191"/>
                <a:gd name="T2" fmla="*/ 2147483647 w 864"/>
                <a:gd name="T3" fmla="*/ 2147483647 h 1191"/>
                <a:gd name="T4" fmla="*/ 2147483647 w 864"/>
                <a:gd name="T5" fmla="*/ 2147483647 h 1191"/>
                <a:gd name="T6" fmla="*/ 2147483647 w 864"/>
                <a:gd name="T7" fmla="*/ 2147483647 h 1191"/>
                <a:gd name="T8" fmla="*/ 2147483647 w 864"/>
                <a:gd name="T9" fmla="*/ 2147483647 h 1191"/>
                <a:gd name="T10" fmla="*/ 2147483647 w 864"/>
                <a:gd name="T11" fmla="*/ 2147483647 h 1191"/>
                <a:gd name="T12" fmla="*/ 2147483647 w 864"/>
                <a:gd name="T13" fmla="*/ 2147483647 h 1191"/>
                <a:gd name="T14" fmla="*/ 2147483647 w 864"/>
                <a:gd name="T15" fmla="*/ 2147483647 h 1191"/>
                <a:gd name="T16" fmla="*/ 2147483647 w 864"/>
                <a:gd name="T17" fmla="*/ 2147483647 h 1191"/>
                <a:gd name="T18" fmla="*/ 2147483647 w 864"/>
                <a:gd name="T19" fmla="*/ 2147483647 h 1191"/>
                <a:gd name="T20" fmla="*/ 2147483647 w 864"/>
                <a:gd name="T21" fmla="*/ 2147483647 h 1191"/>
                <a:gd name="T22" fmla="*/ 2147483647 w 864"/>
                <a:gd name="T23" fmla="*/ 2147483647 h 1191"/>
                <a:gd name="T24" fmla="*/ 2147483647 w 864"/>
                <a:gd name="T25" fmla="*/ 2147483647 h 1191"/>
                <a:gd name="T26" fmla="*/ 2147483647 w 864"/>
                <a:gd name="T27" fmla="*/ 2147483647 h 1191"/>
                <a:gd name="T28" fmla="*/ 2147483647 w 864"/>
                <a:gd name="T29" fmla="*/ 2147483647 h 1191"/>
                <a:gd name="T30" fmla="*/ 2147483647 w 864"/>
                <a:gd name="T31" fmla="*/ 2147483647 h 1191"/>
                <a:gd name="T32" fmla="*/ 2147483647 w 864"/>
                <a:gd name="T33" fmla="*/ 2147483647 h 1191"/>
                <a:gd name="T34" fmla="*/ 2147483647 w 864"/>
                <a:gd name="T35" fmla="*/ 2147483647 h 1191"/>
                <a:gd name="T36" fmla="*/ 2147483647 w 864"/>
                <a:gd name="T37" fmla="*/ 2147483647 h 1191"/>
                <a:gd name="T38" fmla="*/ 2147483647 w 864"/>
                <a:gd name="T39" fmla="*/ 2147483647 h 1191"/>
                <a:gd name="T40" fmla="*/ 2147483647 w 864"/>
                <a:gd name="T41" fmla="*/ 0 h 1191"/>
                <a:gd name="T42" fmla="*/ 0 w 864"/>
                <a:gd name="T43" fmla="*/ 2147483647 h 1191"/>
                <a:gd name="T44" fmla="*/ 2147483647 w 864"/>
                <a:gd name="T45" fmla="*/ 2147483647 h 1191"/>
                <a:gd name="T46" fmla="*/ 2147483647 w 864"/>
                <a:gd name="T47" fmla="*/ 2147483647 h 1191"/>
                <a:gd name="T48" fmla="*/ 2147483647 w 864"/>
                <a:gd name="T49" fmla="*/ 2147483647 h 1191"/>
                <a:gd name="T50" fmla="*/ 2147483647 w 864"/>
                <a:gd name="T51" fmla="*/ 2147483647 h 1191"/>
                <a:gd name="T52" fmla="*/ 2147483647 w 864"/>
                <a:gd name="T53" fmla="*/ 2147483647 h 1191"/>
                <a:gd name="T54" fmla="*/ 2147483647 w 864"/>
                <a:gd name="T55" fmla="*/ 2147483647 h 1191"/>
                <a:gd name="T56" fmla="*/ 2147483647 w 864"/>
                <a:gd name="T57" fmla="*/ 2147483647 h 1191"/>
                <a:gd name="T58" fmla="*/ 2147483647 w 864"/>
                <a:gd name="T59" fmla="*/ 2147483647 h 1191"/>
                <a:gd name="T60" fmla="*/ 2147483647 w 864"/>
                <a:gd name="T61" fmla="*/ 2147483647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gradFill rotWithShape="1">
              <a:gsLst>
                <a:gs pos="0">
                  <a:srgbClr val="5D0202"/>
                </a:gs>
                <a:gs pos="50000">
                  <a:srgbClr val="A90404"/>
                </a:gs>
                <a:gs pos="100000">
                  <a:srgbClr val="5D0202"/>
                </a:gs>
              </a:gsLst>
              <a:lin ang="5400000" scaled="1"/>
            </a:gradFill>
            <a:ln w="19050">
              <a:solidFill>
                <a:srgbClr val="FFFFFF"/>
              </a:solidFill>
              <a:round/>
              <a:headEnd/>
              <a:tailEnd/>
            </a:ln>
          </p:spPr>
          <p:txBody>
            <a:bodyPr/>
            <a:lstStyle/>
            <a:p>
              <a:endParaRPr lang="ru-RU"/>
            </a:p>
          </p:txBody>
        </p:sp>
        <p:sp>
          <p:nvSpPr>
            <p:cNvPr id="14" name="Freeform 8"/>
            <p:cNvSpPr>
              <a:spLocks/>
            </p:cNvSpPr>
            <p:nvPr/>
          </p:nvSpPr>
          <p:spPr bwMode="gray">
            <a:xfrm rot="3600000">
              <a:off x="4019550" y="2255838"/>
              <a:ext cx="3190875" cy="1219200"/>
            </a:xfrm>
            <a:custGeom>
              <a:avLst/>
              <a:gdLst>
                <a:gd name="T0" fmla="*/ 2147483647 w 1375"/>
                <a:gd name="T1" fmla="*/ 2147483647 h 527"/>
                <a:gd name="T2" fmla="*/ 2147483647 w 1375"/>
                <a:gd name="T3" fmla="*/ 2147483647 h 527"/>
                <a:gd name="T4" fmla="*/ 2147483647 w 1375"/>
                <a:gd name="T5" fmla="*/ 2147483647 h 527"/>
                <a:gd name="T6" fmla="*/ 2147483647 w 1375"/>
                <a:gd name="T7" fmla="*/ 2147483647 h 527"/>
                <a:gd name="T8" fmla="*/ 2147483647 w 1375"/>
                <a:gd name="T9" fmla="*/ 2147483647 h 527"/>
                <a:gd name="T10" fmla="*/ 2147483647 w 1375"/>
                <a:gd name="T11" fmla="*/ 2147483647 h 527"/>
                <a:gd name="T12" fmla="*/ 2147483647 w 1375"/>
                <a:gd name="T13" fmla="*/ 2147483647 h 527"/>
                <a:gd name="T14" fmla="*/ 2147483647 w 1375"/>
                <a:gd name="T15" fmla="*/ 2147483647 h 527"/>
                <a:gd name="T16" fmla="*/ 2147483647 w 1375"/>
                <a:gd name="T17" fmla="*/ 2147483647 h 527"/>
                <a:gd name="T18" fmla="*/ 2147483647 w 1375"/>
                <a:gd name="T19" fmla="*/ 2147483647 h 527"/>
                <a:gd name="T20" fmla="*/ 2147483647 w 1375"/>
                <a:gd name="T21" fmla="*/ 2147483647 h 527"/>
                <a:gd name="T22" fmla="*/ 2147483647 w 1375"/>
                <a:gd name="T23" fmla="*/ 2147483647 h 527"/>
                <a:gd name="T24" fmla="*/ 2147483647 w 1375"/>
                <a:gd name="T25" fmla="*/ 0 h 527"/>
                <a:gd name="T26" fmla="*/ 0 w 1375"/>
                <a:gd name="T27" fmla="*/ 2147483647 h 527"/>
                <a:gd name="T28" fmla="*/ 2147483647 w 1375"/>
                <a:gd name="T29" fmla="*/ 2147483647 h 527"/>
                <a:gd name="T30" fmla="*/ 2147483647 w 1375"/>
                <a:gd name="T31" fmla="*/ 2147483647 h 527"/>
                <a:gd name="T32" fmla="*/ 2147483647 w 1375"/>
                <a:gd name="T33" fmla="*/ 2147483647 h 527"/>
                <a:gd name="T34" fmla="*/ 2147483647 w 1375"/>
                <a:gd name="T35" fmla="*/ 2147483647 h 527"/>
                <a:gd name="T36" fmla="*/ 2147483647 w 1375"/>
                <a:gd name="T37" fmla="*/ 2147483647 h 527"/>
                <a:gd name="T38" fmla="*/ 2147483647 w 1375"/>
                <a:gd name="T39" fmla="*/ 2147483647 h 527"/>
                <a:gd name="T40" fmla="*/ 2147483647 w 1375"/>
                <a:gd name="T41" fmla="*/ 2147483647 h 527"/>
                <a:gd name="T42" fmla="*/ 2147483647 w 1375"/>
                <a:gd name="T43" fmla="*/ 2147483647 h 527"/>
                <a:gd name="T44" fmla="*/ 2147483647 w 1375"/>
                <a:gd name="T45" fmla="*/ 2147483647 h 527"/>
                <a:gd name="T46" fmla="*/ 2147483647 w 1375"/>
                <a:gd name="T47" fmla="*/ 2147483647 h 527"/>
                <a:gd name="T48" fmla="*/ 2147483647 w 1375"/>
                <a:gd name="T49" fmla="*/ 2147483647 h 527"/>
                <a:gd name="T50" fmla="*/ 2147483647 w 1375"/>
                <a:gd name="T51" fmla="*/ 2147483647 h 527"/>
                <a:gd name="T52" fmla="*/ 2147483647 w 1375"/>
                <a:gd name="T53" fmla="*/ 2147483647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gradFill rotWithShape="1">
              <a:gsLst>
                <a:gs pos="0">
                  <a:srgbClr val="5D0202"/>
                </a:gs>
                <a:gs pos="50000">
                  <a:srgbClr val="A90404"/>
                </a:gs>
                <a:gs pos="100000">
                  <a:srgbClr val="5D0202"/>
                </a:gs>
              </a:gsLst>
              <a:lin ang="5400000" scaled="1"/>
            </a:gradFill>
            <a:ln w="19050">
              <a:solidFill>
                <a:srgbClr val="FFFFFF"/>
              </a:solidFill>
              <a:round/>
              <a:headEnd/>
              <a:tailEnd/>
            </a:ln>
          </p:spPr>
          <p:txBody>
            <a:bodyPr/>
            <a:lstStyle/>
            <a:p>
              <a:endParaRPr lang="ru-RU"/>
            </a:p>
          </p:txBody>
        </p:sp>
        <p:sp>
          <p:nvSpPr>
            <p:cNvPr id="15" name="Freeform 9"/>
            <p:cNvSpPr>
              <a:spLocks/>
            </p:cNvSpPr>
            <p:nvPr/>
          </p:nvSpPr>
          <p:spPr bwMode="gray">
            <a:xfrm rot="7200000">
              <a:off x="4496594" y="2107406"/>
              <a:ext cx="1282700" cy="1944688"/>
            </a:xfrm>
            <a:custGeom>
              <a:avLst/>
              <a:gdLst>
                <a:gd name="T0" fmla="*/ 2147483647 w 550"/>
                <a:gd name="T1" fmla="*/ 2147483647 h 836"/>
                <a:gd name="T2" fmla="*/ 2147483647 w 550"/>
                <a:gd name="T3" fmla="*/ 2147483647 h 836"/>
                <a:gd name="T4" fmla="*/ 2147483647 w 550"/>
                <a:gd name="T5" fmla="*/ 2147483647 h 836"/>
                <a:gd name="T6" fmla="*/ 2147483647 w 550"/>
                <a:gd name="T7" fmla="*/ 2147483647 h 836"/>
                <a:gd name="T8" fmla="*/ 2147483647 w 550"/>
                <a:gd name="T9" fmla="*/ 2147483647 h 836"/>
                <a:gd name="T10" fmla="*/ 2147483647 w 550"/>
                <a:gd name="T11" fmla="*/ 2147483647 h 836"/>
                <a:gd name="T12" fmla="*/ 2147483647 w 550"/>
                <a:gd name="T13" fmla="*/ 2147483647 h 836"/>
                <a:gd name="T14" fmla="*/ 2147483647 w 550"/>
                <a:gd name="T15" fmla="*/ 2147483647 h 836"/>
                <a:gd name="T16" fmla="*/ 2147483647 w 550"/>
                <a:gd name="T17" fmla="*/ 2147483647 h 836"/>
                <a:gd name="T18" fmla="*/ 2147483647 w 550"/>
                <a:gd name="T19" fmla="*/ 2147483647 h 836"/>
                <a:gd name="T20" fmla="*/ 2147483647 w 550"/>
                <a:gd name="T21" fmla="*/ 2147483647 h 836"/>
                <a:gd name="T22" fmla="*/ 2147483647 w 550"/>
                <a:gd name="T23" fmla="*/ 0 h 836"/>
                <a:gd name="T24" fmla="*/ 0 w 550"/>
                <a:gd name="T25" fmla="*/ 2147483647 h 836"/>
                <a:gd name="T26" fmla="*/ 2147483647 w 550"/>
                <a:gd name="T27" fmla="*/ 2147483647 h 836"/>
                <a:gd name="T28" fmla="*/ 2147483647 w 550"/>
                <a:gd name="T29" fmla="*/ 2147483647 h 836"/>
                <a:gd name="T30" fmla="*/ 2147483647 w 550"/>
                <a:gd name="T31" fmla="*/ 2147483647 h 836"/>
                <a:gd name="T32" fmla="*/ 2147483647 w 550"/>
                <a:gd name="T33" fmla="*/ 2147483647 h 836"/>
                <a:gd name="T34" fmla="*/ 2147483647 w 550"/>
                <a:gd name="T35" fmla="*/ 2147483647 h 836"/>
                <a:gd name="T36" fmla="*/ 2147483647 w 550"/>
                <a:gd name="T37" fmla="*/ 2147483647 h 836"/>
                <a:gd name="T38" fmla="*/ 2147483647 w 550"/>
                <a:gd name="T39" fmla="*/ 2147483647 h 836"/>
                <a:gd name="T40" fmla="*/ 2147483647 w 550"/>
                <a:gd name="T41" fmla="*/ 2147483647 h 836"/>
                <a:gd name="T42" fmla="*/ 2147483647 w 550"/>
                <a:gd name="T43" fmla="*/ 2147483647 h 836"/>
                <a:gd name="T44" fmla="*/ 2147483647 w 550"/>
                <a:gd name="T45" fmla="*/ 2147483647 h 836"/>
                <a:gd name="T46" fmla="*/ 2147483647 w 550"/>
                <a:gd name="T47" fmla="*/ 2147483647 h 836"/>
                <a:gd name="T48" fmla="*/ 2147483647 w 550"/>
                <a:gd name="T49" fmla="*/ 2147483647 h 836"/>
                <a:gd name="T50" fmla="*/ 2147483647 w 550"/>
                <a:gd name="T51" fmla="*/ 2147483647 h 836"/>
                <a:gd name="T52" fmla="*/ 2147483647 w 550"/>
                <a:gd name="T53" fmla="*/ 2147483647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gradFill rotWithShape="1">
              <a:gsLst>
                <a:gs pos="0">
                  <a:srgbClr val="E2E2E2"/>
                </a:gs>
                <a:gs pos="100000">
                  <a:srgbClr val="C3C3C3"/>
                </a:gs>
              </a:gsLst>
              <a:lin ang="5400000" scaled="1"/>
            </a:gradFill>
            <a:ln w="19050">
              <a:solidFill>
                <a:srgbClr val="FFFFFF"/>
              </a:solidFill>
              <a:round/>
              <a:headEnd/>
              <a:tailEnd/>
            </a:ln>
          </p:spPr>
          <p:txBody>
            <a:bodyPr/>
            <a:lstStyle/>
            <a:p>
              <a:endParaRPr lang="ru-RU"/>
            </a:p>
          </p:txBody>
        </p:sp>
        <p:sp>
          <p:nvSpPr>
            <p:cNvPr id="16" name="Freeform 10"/>
            <p:cNvSpPr>
              <a:spLocks/>
            </p:cNvSpPr>
            <p:nvPr/>
          </p:nvSpPr>
          <p:spPr bwMode="gray">
            <a:xfrm rot="7200000">
              <a:off x="3824288" y="3163887"/>
              <a:ext cx="1447800" cy="1920875"/>
            </a:xfrm>
            <a:custGeom>
              <a:avLst/>
              <a:gdLst>
                <a:gd name="T0" fmla="*/ 2147483647 w 621"/>
                <a:gd name="T1" fmla="*/ 0 h 826"/>
                <a:gd name="T2" fmla="*/ 2147483647 w 621"/>
                <a:gd name="T3" fmla="*/ 2147483647 h 826"/>
                <a:gd name="T4" fmla="*/ 2147483647 w 621"/>
                <a:gd name="T5" fmla="*/ 2147483647 h 826"/>
                <a:gd name="T6" fmla="*/ 2147483647 w 621"/>
                <a:gd name="T7" fmla="*/ 2147483647 h 826"/>
                <a:gd name="T8" fmla="*/ 2147483647 w 621"/>
                <a:gd name="T9" fmla="*/ 2147483647 h 826"/>
                <a:gd name="T10" fmla="*/ 2147483647 w 621"/>
                <a:gd name="T11" fmla="*/ 2147483647 h 826"/>
                <a:gd name="T12" fmla="*/ 0 w 621"/>
                <a:gd name="T13" fmla="*/ 2147483647 h 826"/>
                <a:gd name="T14" fmla="*/ 2147483647 w 621"/>
                <a:gd name="T15" fmla="*/ 2147483647 h 826"/>
                <a:gd name="T16" fmla="*/ 2147483647 w 621"/>
                <a:gd name="T17" fmla="*/ 2147483647 h 826"/>
                <a:gd name="T18" fmla="*/ 2147483647 w 621"/>
                <a:gd name="T19" fmla="*/ 2147483647 h 826"/>
                <a:gd name="T20" fmla="*/ 2147483647 w 621"/>
                <a:gd name="T21" fmla="*/ 2147483647 h 826"/>
                <a:gd name="T22" fmla="*/ 2147483647 w 621"/>
                <a:gd name="T23" fmla="*/ 2147483647 h 826"/>
                <a:gd name="T24" fmla="*/ 2147483647 w 621"/>
                <a:gd name="T25" fmla="*/ 2147483647 h 826"/>
                <a:gd name="T26" fmla="*/ 2147483647 w 621"/>
                <a:gd name="T27" fmla="*/ 2147483647 h 826"/>
                <a:gd name="T28" fmla="*/ 2147483647 w 621"/>
                <a:gd name="T29" fmla="*/ 2147483647 h 826"/>
                <a:gd name="T30" fmla="*/ 2147483647 w 621"/>
                <a:gd name="T31" fmla="*/ 2147483647 h 826"/>
                <a:gd name="T32" fmla="*/ 2147483647 w 621"/>
                <a:gd name="T33" fmla="*/ 2147483647 h 826"/>
                <a:gd name="T34" fmla="*/ 2147483647 w 621"/>
                <a:gd name="T35" fmla="*/ 2147483647 h 826"/>
                <a:gd name="T36" fmla="*/ 2147483647 w 621"/>
                <a:gd name="T37" fmla="*/ 2147483647 h 826"/>
                <a:gd name="T38" fmla="*/ 2147483647 w 621"/>
                <a:gd name="T39" fmla="*/ 2147483647 h 826"/>
                <a:gd name="T40" fmla="*/ 2147483647 w 621"/>
                <a:gd name="T41" fmla="*/ 2147483647 h 826"/>
                <a:gd name="T42" fmla="*/ 2147483647 w 621"/>
                <a:gd name="T43" fmla="*/ 2147483647 h 826"/>
                <a:gd name="T44" fmla="*/ 2147483647 w 621"/>
                <a:gd name="T45" fmla="*/ 2147483647 h 826"/>
                <a:gd name="T46" fmla="*/ 2147483647 w 621"/>
                <a:gd name="T47" fmla="*/ 2147483647 h 826"/>
                <a:gd name="T48" fmla="*/ 2147483647 w 621"/>
                <a:gd name="T49" fmla="*/ 2147483647 h 826"/>
                <a:gd name="T50" fmla="*/ 2147483647 w 621"/>
                <a:gd name="T51" fmla="*/ 2147483647 h 826"/>
                <a:gd name="T52" fmla="*/ 2147483647 w 621"/>
                <a:gd name="T53" fmla="*/ 2147483647 h 826"/>
                <a:gd name="T54" fmla="*/ 2147483647 w 621"/>
                <a:gd name="T55" fmla="*/ 2147483647 h 826"/>
                <a:gd name="T56" fmla="*/ 2147483647 w 621"/>
                <a:gd name="T57" fmla="*/ 2147483647 h 826"/>
                <a:gd name="T58" fmla="*/ 2147483647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gradFill rotWithShape="1">
              <a:gsLst>
                <a:gs pos="0">
                  <a:srgbClr val="E2E2E2"/>
                </a:gs>
                <a:gs pos="100000">
                  <a:srgbClr val="C3C3C3"/>
                </a:gs>
              </a:gsLst>
              <a:lin ang="5400000" scaled="1"/>
            </a:gradFill>
            <a:ln w="19050">
              <a:solidFill>
                <a:srgbClr val="FFFFFF"/>
              </a:solidFill>
              <a:round/>
              <a:headEnd/>
              <a:tailEnd/>
            </a:ln>
          </p:spPr>
          <p:txBody>
            <a:bodyPr/>
            <a:lstStyle/>
            <a:p>
              <a:endParaRPr lang="ru-RU"/>
            </a:p>
          </p:txBody>
        </p:sp>
        <p:sp>
          <p:nvSpPr>
            <p:cNvPr id="17" name="Freeform 11"/>
            <p:cNvSpPr>
              <a:spLocks/>
            </p:cNvSpPr>
            <p:nvPr/>
          </p:nvSpPr>
          <p:spPr bwMode="gray">
            <a:xfrm rot="7200000">
              <a:off x="2733675" y="2606676"/>
              <a:ext cx="2217737" cy="931862"/>
            </a:xfrm>
            <a:custGeom>
              <a:avLst/>
              <a:gdLst>
                <a:gd name="T0" fmla="*/ 2147483647 w 953"/>
                <a:gd name="T1" fmla="*/ 2147483647 h 400"/>
                <a:gd name="T2" fmla="*/ 2147483647 w 953"/>
                <a:gd name="T3" fmla="*/ 2147483647 h 400"/>
                <a:gd name="T4" fmla="*/ 2147483647 w 953"/>
                <a:gd name="T5" fmla="*/ 2147483647 h 400"/>
                <a:gd name="T6" fmla="*/ 2147483647 w 953"/>
                <a:gd name="T7" fmla="*/ 2147483647 h 400"/>
                <a:gd name="T8" fmla="*/ 2147483647 w 953"/>
                <a:gd name="T9" fmla="*/ 2147483647 h 400"/>
                <a:gd name="T10" fmla="*/ 2147483647 w 953"/>
                <a:gd name="T11" fmla="*/ 2147483647 h 400"/>
                <a:gd name="T12" fmla="*/ 2147483647 w 953"/>
                <a:gd name="T13" fmla="*/ 2147483647 h 400"/>
                <a:gd name="T14" fmla="*/ 2147483647 w 953"/>
                <a:gd name="T15" fmla="*/ 2147483647 h 400"/>
                <a:gd name="T16" fmla="*/ 2147483647 w 953"/>
                <a:gd name="T17" fmla="*/ 2147483647 h 400"/>
                <a:gd name="T18" fmla="*/ 2147483647 w 953"/>
                <a:gd name="T19" fmla="*/ 2147483647 h 400"/>
                <a:gd name="T20" fmla="*/ 2147483647 w 953"/>
                <a:gd name="T21" fmla="*/ 2147483647 h 400"/>
                <a:gd name="T22" fmla="*/ 2147483647 w 953"/>
                <a:gd name="T23" fmla="*/ 2147483647 h 400"/>
                <a:gd name="T24" fmla="*/ 2147483647 w 953"/>
                <a:gd name="T25" fmla="*/ 2147483647 h 400"/>
                <a:gd name="T26" fmla="*/ 2147483647 w 953"/>
                <a:gd name="T27" fmla="*/ 2147483647 h 400"/>
                <a:gd name="T28" fmla="*/ 2147483647 w 953"/>
                <a:gd name="T29" fmla="*/ 2147483647 h 400"/>
                <a:gd name="T30" fmla="*/ 2147483647 w 953"/>
                <a:gd name="T31" fmla="*/ 2147483647 h 400"/>
                <a:gd name="T32" fmla="*/ 2147483647 w 953"/>
                <a:gd name="T33" fmla="*/ 2147483647 h 400"/>
                <a:gd name="T34" fmla="*/ 2147483647 w 953"/>
                <a:gd name="T35" fmla="*/ 2147483647 h 400"/>
                <a:gd name="T36" fmla="*/ 2147483647 w 953"/>
                <a:gd name="T37" fmla="*/ 2147483647 h 400"/>
                <a:gd name="T38" fmla="*/ 2147483647 w 953"/>
                <a:gd name="T39" fmla="*/ 2147483647 h 400"/>
                <a:gd name="T40" fmla="*/ 2147483647 w 953"/>
                <a:gd name="T41" fmla="*/ 2147483647 h 400"/>
                <a:gd name="T42" fmla="*/ 0 w 953"/>
                <a:gd name="T43" fmla="*/ 2147483647 h 400"/>
                <a:gd name="T44" fmla="*/ 2147483647 w 953"/>
                <a:gd name="T45" fmla="*/ 2147483647 h 400"/>
                <a:gd name="T46" fmla="*/ 2147483647 w 953"/>
                <a:gd name="T47" fmla="*/ 2147483647 h 400"/>
                <a:gd name="T48" fmla="*/ 2147483647 w 953"/>
                <a:gd name="T49" fmla="*/ 214748364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gradFill rotWithShape="1">
              <a:gsLst>
                <a:gs pos="0">
                  <a:srgbClr val="E2E2E2"/>
                </a:gs>
                <a:gs pos="100000">
                  <a:srgbClr val="C3C3C3"/>
                </a:gs>
              </a:gsLst>
              <a:lin ang="5400000" scaled="1"/>
            </a:gradFill>
            <a:ln w="19050">
              <a:solidFill>
                <a:srgbClr val="FFFFFF"/>
              </a:solidFill>
              <a:round/>
              <a:headEnd/>
              <a:tailEnd/>
            </a:ln>
          </p:spPr>
          <p:txBody>
            <a:bodyPr/>
            <a:lstStyle/>
            <a:p>
              <a:endParaRPr lang="ru-RU"/>
            </a:p>
          </p:txBody>
        </p:sp>
        <p:sp>
          <p:nvSpPr>
            <p:cNvPr id="18" name="Oval 12"/>
            <p:cNvSpPr>
              <a:spLocks noChangeArrowheads="1"/>
            </p:cNvSpPr>
            <p:nvPr/>
          </p:nvSpPr>
          <p:spPr bwMode="gray">
            <a:xfrm>
              <a:off x="3870325" y="2803525"/>
              <a:ext cx="1360488" cy="1355725"/>
            </a:xfrm>
            <a:prstGeom prst="ellipse">
              <a:avLst/>
            </a:prstGeom>
            <a:gradFill rotWithShape="1">
              <a:gsLst>
                <a:gs pos="0">
                  <a:srgbClr val="E2E2E2"/>
                </a:gs>
                <a:gs pos="100000">
                  <a:srgbClr val="C3C3C3"/>
                </a:gs>
              </a:gsLst>
              <a:lin ang="5400000" scaled="1"/>
            </a:gradFill>
            <a:ln w="19050" algn="ctr">
              <a:solidFill>
                <a:srgbClr val="FFFFFF"/>
              </a:solidFill>
              <a:round/>
              <a:headEnd/>
              <a:tailEnd/>
            </a:ln>
          </p:spPr>
          <p:txBody>
            <a:bodyPr/>
            <a:lstStyle/>
            <a:p>
              <a:pPr algn="ctr"/>
              <a:endParaRPr lang="en-GB" sz="3800"/>
            </a:p>
          </p:txBody>
        </p:sp>
      </p:grpSp>
      <p:sp>
        <p:nvSpPr>
          <p:cNvPr id="19" name="Dikdörtgen 18"/>
          <p:cNvSpPr/>
          <p:nvPr/>
        </p:nvSpPr>
        <p:spPr>
          <a:xfrm>
            <a:off x="1719557" y="3314346"/>
            <a:ext cx="1695862" cy="584775"/>
          </a:xfrm>
          <a:prstGeom prst="rect">
            <a:avLst/>
          </a:prstGeom>
        </p:spPr>
        <p:txBody>
          <a:bodyPr wrap="square">
            <a:spAutoFit/>
          </a:bodyPr>
          <a:lstStyle/>
          <a:p>
            <a:pPr lvl="0" algn="ctr"/>
            <a:r>
              <a:rPr lang="tr-TR" sz="3200" b="1" dirty="0" smtClean="0"/>
              <a:t>EFKS</a:t>
            </a:r>
            <a:endParaRPr lang="tr-TR" sz="2000" b="1" dirty="0"/>
          </a:p>
        </p:txBody>
      </p:sp>
      <p:sp>
        <p:nvSpPr>
          <p:cNvPr id="20" name="Dikdörtgen 19"/>
          <p:cNvSpPr/>
          <p:nvPr/>
        </p:nvSpPr>
        <p:spPr>
          <a:xfrm>
            <a:off x="5814190" y="3395191"/>
            <a:ext cx="1899360" cy="646331"/>
          </a:xfrm>
          <a:prstGeom prst="rect">
            <a:avLst/>
          </a:prstGeom>
        </p:spPr>
        <p:txBody>
          <a:bodyPr wrap="square">
            <a:spAutoFit/>
          </a:bodyPr>
          <a:lstStyle/>
          <a:p>
            <a:pPr lvl="0" algn="ctr"/>
            <a:r>
              <a:rPr lang="tr-TR" b="1" dirty="0" smtClean="0"/>
              <a:t>E-FATURA</a:t>
            </a:r>
          </a:p>
          <a:p>
            <a:pPr lvl="0" algn="ctr"/>
            <a:r>
              <a:rPr lang="tr-TR" b="1" dirty="0" smtClean="0"/>
              <a:t>UYGULAMASI</a:t>
            </a:r>
            <a:endParaRPr lang="tr-TR" b="1" dirty="0"/>
          </a:p>
        </p:txBody>
      </p:sp>
      <p:sp>
        <p:nvSpPr>
          <p:cNvPr id="26" name="Metin kutusu 25"/>
          <p:cNvSpPr txBox="1"/>
          <p:nvPr/>
        </p:nvSpPr>
        <p:spPr>
          <a:xfrm>
            <a:off x="1951415" y="5087607"/>
            <a:ext cx="1199783" cy="369332"/>
          </a:xfrm>
          <a:prstGeom prst="rect">
            <a:avLst/>
          </a:prstGeom>
          <a:noFill/>
        </p:spPr>
        <p:txBody>
          <a:bodyPr wrap="square" rtlCol="0">
            <a:spAutoFit/>
          </a:bodyPr>
          <a:lstStyle/>
          <a:p>
            <a:pPr algn="ctr"/>
            <a:r>
              <a:rPr lang="tr-TR" b="1" dirty="0" smtClean="0">
                <a:solidFill>
                  <a:schemeClr val="bg1"/>
                </a:solidFill>
              </a:rPr>
              <a:t> 2008</a:t>
            </a:r>
            <a:endParaRPr lang="tr-TR" b="1" dirty="0">
              <a:solidFill>
                <a:schemeClr val="bg1"/>
              </a:solidFill>
            </a:endParaRPr>
          </a:p>
        </p:txBody>
      </p:sp>
      <p:sp>
        <p:nvSpPr>
          <p:cNvPr id="27" name="Metin kutusu 26"/>
          <p:cNvSpPr txBox="1"/>
          <p:nvPr/>
        </p:nvSpPr>
        <p:spPr>
          <a:xfrm>
            <a:off x="6195164" y="5036286"/>
            <a:ext cx="1199783" cy="369332"/>
          </a:xfrm>
          <a:prstGeom prst="rect">
            <a:avLst/>
          </a:prstGeom>
          <a:noFill/>
        </p:spPr>
        <p:txBody>
          <a:bodyPr wrap="square" rtlCol="0">
            <a:spAutoFit/>
          </a:bodyPr>
          <a:lstStyle/>
          <a:p>
            <a:pPr algn="ctr"/>
            <a:r>
              <a:rPr lang="tr-TR" b="1" dirty="0" smtClean="0">
                <a:solidFill>
                  <a:schemeClr val="bg1"/>
                </a:solidFill>
              </a:rPr>
              <a:t> 2010</a:t>
            </a:r>
            <a:endParaRPr lang="tr-TR" b="1" dirty="0">
              <a:solidFill>
                <a:schemeClr val="bg1"/>
              </a:solidFill>
            </a:endParaRPr>
          </a:p>
        </p:txBody>
      </p:sp>
      <p:sp>
        <p:nvSpPr>
          <p:cNvPr id="28" name="Metin kutusu 27"/>
          <p:cNvSpPr txBox="1"/>
          <p:nvPr/>
        </p:nvSpPr>
        <p:spPr>
          <a:xfrm>
            <a:off x="1961869" y="4507592"/>
            <a:ext cx="1199783" cy="369332"/>
          </a:xfrm>
          <a:prstGeom prst="rect">
            <a:avLst/>
          </a:prstGeom>
          <a:noFill/>
          <a:scene3d>
            <a:camera prst="orthographicFront">
              <a:rot lat="0" lon="600000" rev="21594000"/>
            </a:camera>
            <a:lightRig rig="threePt" dir="t"/>
          </a:scene3d>
          <a:sp3d/>
        </p:spPr>
        <p:txBody>
          <a:bodyPr wrap="square" lIns="36000" rtlCol="0">
            <a:spAutoFit/>
          </a:bodyPr>
          <a:lstStyle/>
          <a:p>
            <a:pPr algn="ctr"/>
            <a:r>
              <a:rPr lang="tr-TR" b="1" dirty="0" smtClean="0">
                <a:solidFill>
                  <a:schemeClr val="accent1">
                    <a:lumMod val="75000"/>
                  </a:schemeClr>
                </a:solidFill>
              </a:rPr>
              <a:t>Şubat</a:t>
            </a:r>
            <a:endParaRPr lang="tr-TR" b="1" dirty="0">
              <a:solidFill>
                <a:schemeClr val="accent1">
                  <a:lumMod val="75000"/>
                </a:schemeClr>
              </a:solidFill>
            </a:endParaRPr>
          </a:p>
        </p:txBody>
      </p:sp>
      <p:sp>
        <p:nvSpPr>
          <p:cNvPr id="29" name="Metin kutusu 28"/>
          <p:cNvSpPr txBox="1"/>
          <p:nvPr/>
        </p:nvSpPr>
        <p:spPr>
          <a:xfrm>
            <a:off x="6203286" y="4500477"/>
            <a:ext cx="1199783" cy="369332"/>
          </a:xfrm>
          <a:prstGeom prst="rect">
            <a:avLst/>
          </a:prstGeom>
          <a:noFill/>
        </p:spPr>
        <p:txBody>
          <a:bodyPr wrap="square" rtlCol="0">
            <a:spAutoFit/>
          </a:bodyPr>
          <a:lstStyle/>
          <a:p>
            <a:pPr algn="ctr"/>
            <a:r>
              <a:rPr lang="tr-TR" b="1" dirty="0" smtClean="0">
                <a:solidFill>
                  <a:srgbClr val="C00000"/>
                </a:solidFill>
              </a:rPr>
              <a:t>Mart</a:t>
            </a:r>
            <a:endParaRPr lang="tr-TR" b="1" dirty="0">
              <a:solidFill>
                <a:srgbClr val="C0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7104" y="6327447"/>
            <a:ext cx="11953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descr="http://www.medyaurfa.net/wp-content/uploads/2012/07/gelir-idaresi-ba%C5%9Fkanl%C4%B1%C4%9F%C4%B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171990"/>
            <a:ext cx="1440160" cy="88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130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a:grpSpLocks/>
          </p:cNvGrpSpPr>
          <p:nvPr/>
        </p:nvGrpSpPr>
        <p:grpSpPr bwMode="auto">
          <a:xfrm>
            <a:off x="0" y="-404082"/>
            <a:ext cx="9119024" cy="6308725"/>
            <a:chOff x="0" y="0"/>
            <a:chExt cx="5760" cy="3747"/>
          </a:xfrm>
        </p:grpSpPr>
        <p:sp>
          <p:nvSpPr>
            <p:cNvPr id="4" name="Rectangle 2"/>
            <p:cNvSpPr>
              <a:spLocks noChangeArrowheads="1"/>
            </p:cNvSpPr>
            <p:nvPr/>
          </p:nvSpPr>
          <p:spPr bwMode="gray">
            <a:xfrm flipV="1">
              <a:off x="0" y="0"/>
              <a:ext cx="5760" cy="2306"/>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tr-TR" dirty="0" smtClean="0">
                <a:solidFill>
                  <a:schemeClr val="bg1"/>
                </a:solidFill>
              </a:endParaRPr>
            </a:p>
            <a:p>
              <a:pPr algn="ctr" eaLnBrk="0" hangingPunct="0"/>
              <a:endParaRPr lang="tr-TR" dirty="0">
                <a:solidFill>
                  <a:schemeClr val="bg1"/>
                </a:solidFill>
              </a:endParaRPr>
            </a:p>
            <a:p>
              <a:pPr algn="ctr" eaLnBrk="0" hangingPunct="0"/>
              <a:endParaRPr lang="tr-TR" dirty="0" smtClean="0">
                <a:solidFill>
                  <a:schemeClr val="bg1"/>
                </a:solidFill>
              </a:endParaRPr>
            </a:p>
            <a:p>
              <a:pPr lvl="0">
                <a:spcBef>
                  <a:spcPct val="0"/>
                </a:spcBef>
                <a:defRPr/>
              </a:pPr>
              <a:r>
                <a:rPr lang="tr-TR" sz="5400" b="1" dirty="0" smtClean="0">
                  <a:solidFill>
                    <a:srgbClr val="1F497D"/>
                  </a:solidFill>
                  <a:latin typeface="Lucida Handwriting" pitchFamily="66" charset="0"/>
                </a:rPr>
                <a:t>             </a:t>
              </a:r>
              <a:r>
                <a:rPr lang="tr-TR" sz="5400" b="1" dirty="0" smtClean="0">
                  <a:solidFill>
                    <a:schemeClr val="bg1"/>
                  </a:solidFill>
                  <a:latin typeface="Lucida Handwriting" pitchFamily="66" charset="0"/>
                </a:rPr>
                <a:t>e</a:t>
              </a:r>
              <a:r>
                <a:rPr lang="tr-TR" sz="5400" b="1" dirty="0" smtClean="0">
                  <a:solidFill>
                    <a:schemeClr val="bg1"/>
                  </a:solidFill>
                </a:rPr>
                <a:t> </a:t>
              </a:r>
              <a:r>
                <a:rPr lang="tr-TR" sz="6000" b="1" dirty="0">
                  <a:solidFill>
                    <a:schemeClr val="bg1"/>
                  </a:solidFill>
                </a:rPr>
                <a:t>-</a:t>
              </a:r>
              <a:r>
                <a:rPr lang="tr-TR" sz="9600" b="1" dirty="0">
                  <a:solidFill>
                    <a:schemeClr val="bg1"/>
                  </a:solidFill>
                  <a:latin typeface="BrowalliaUPC" pitchFamily="34" charset="-34"/>
                  <a:cs typeface="BrowalliaUPC" pitchFamily="34" charset="-34"/>
                </a:rPr>
                <a:t>fatura</a:t>
              </a:r>
            </a:p>
          </p:txBody>
        </p:sp>
        <p:sp>
          <p:nvSpPr>
            <p:cNvPr id="5"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tr-TR" dirty="0" smtClean="0">
                <a:solidFill>
                  <a:schemeClr val="bg1"/>
                </a:solidFill>
              </a:endParaRPr>
            </a:p>
            <a:p>
              <a:pPr algn="ctr" eaLnBrk="0" hangingPunct="0"/>
              <a:endParaRPr lang="tr-TR" dirty="0">
                <a:solidFill>
                  <a:schemeClr val="bg1"/>
                </a:solidFill>
              </a:endParaRPr>
            </a:p>
            <a:p>
              <a:pPr algn="ctr" eaLnBrk="0" hangingPunct="0"/>
              <a:endParaRPr lang="tr-TR" dirty="0" smtClean="0">
                <a:solidFill>
                  <a:schemeClr val="bg1"/>
                </a:solidFill>
              </a:endParaRPr>
            </a:p>
            <a:p>
              <a:pPr algn="ctr" eaLnBrk="0" hangingPunct="0"/>
              <a:endParaRPr lang="tr-TR" dirty="0">
                <a:solidFill>
                  <a:schemeClr val="bg1"/>
                </a:solidFill>
              </a:endParaRPr>
            </a:p>
            <a:p>
              <a:pPr algn="ctr" eaLnBrk="0" hangingPunct="0"/>
              <a:endParaRPr lang="en-US" sz="4400" b="1" u="sng" dirty="0">
                <a:solidFill>
                  <a:schemeClr val="tx2">
                    <a:lumMod val="75000"/>
                  </a:schemeClr>
                </a:solidFill>
              </a:endParaRPr>
            </a:p>
          </p:txBody>
        </p:sp>
        <p:sp>
          <p:nvSpPr>
            <p:cNvPr id="6"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7" name="Rectangle 328"/>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sz="3200" b="1" dirty="0">
                <a:solidFill>
                  <a:schemeClr val="tx2">
                    <a:lumMod val="75000"/>
                  </a:schemeClr>
                </a:solidFill>
              </a:endParaRPr>
            </a:p>
          </p:txBody>
        </p:sp>
      </p:grpSp>
      <p:sp>
        <p:nvSpPr>
          <p:cNvPr id="2" name="Başlık 1"/>
          <p:cNvSpPr>
            <a:spLocks noGrp="1"/>
          </p:cNvSpPr>
          <p:nvPr>
            <p:ph type="title"/>
          </p:nvPr>
        </p:nvSpPr>
        <p:spPr/>
        <p:txBody>
          <a:bodyPr>
            <a:normAutofit/>
          </a:bodyPr>
          <a:lstStyle/>
          <a:p>
            <a:r>
              <a:rPr lang="tr-TR" sz="2800" b="1" kern="0" dirty="0" smtClean="0">
                <a:solidFill>
                  <a:schemeClr val="bg1"/>
                </a:solidFill>
                <a:latin typeface="+mn-lt"/>
                <a:ea typeface="+mn-ea"/>
                <a:cs typeface="+mn-cs"/>
              </a:rPr>
              <a:t> </a:t>
            </a:r>
            <a:endParaRPr lang="tr-TR" sz="2800" b="1" kern="0" dirty="0">
              <a:solidFill>
                <a:schemeClr val="bg1"/>
              </a:solidFill>
              <a:latin typeface="+mn-lt"/>
              <a:ea typeface="+mn-ea"/>
              <a:cs typeface="+mn-cs"/>
            </a:endParaRPr>
          </a:p>
        </p:txBody>
      </p:sp>
      <p:pic>
        <p:nvPicPr>
          <p:cNvPr id="18" name="Picture 2" descr="http://www.medyaurfa.net/wp-content/uploads/2012/07/gelir-idaresi-ba%C5%9Fkanl%C4%B1%C4%9F%C4%B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171990"/>
            <a:ext cx="1440160" cy="882098"/>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a:xfrm>
            <a:off x="395536" y="2501940"/>
            <a:ext cx="3600400" cy="33033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t>B 2 B</a:t>
            </a:r>
          </a:p>
          <a:p>
            <a:pPr algn="ctr"/>
            <a:r>
              <a:rPr lang="tr-TR" sz="2000" b="1" dirty="0" smtClean="0"/>
              <a:t>e-Fatura Uygulaması</a:t>
            </a:r>
            <a:endParaRPr lang="tr-TR" sz="2000" b="1" dirty="0"/>
          </a:p>
        </p:txBody>
      </p:sp>
      <p:sp>
        <p:nvSpPr>
          <p:cNvPr id="19" name="Oval 18"/>
          <p:cNvSpPr/>
          <p:nvPr/>
        </p:nvSpPr>
        <p:spPr>
          <a:xfrm>
            <a:off x="5107629" y="2636912"/>
            <a:ext cx="3600400" cy="326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t>B 2 C</a:t>
            </a:r>
          </a:p>
          <a:p>
            <a:pPr algn="ctr"/>
            <a:r>
              <a:rPr lang="tr-TR" sz="2000" b="1" dirty="0" smtClean="0"/>
              <a:t>e-Arşiv Uygulaması</a:t>
            </a:r>
            <a:endParaRPr lang="tr-TR" sz="2000" b="1" dirty="0"/>
          </a:p>
        </p:txBody>
      </p:sp>
      <p:sp>
        <p:nvSpPr>
          <p:cNvPr id="17" name="Artı 16"/>
          <p:cNvSpPr/>
          <p:nvPr/>
        </p:nvSpPr>
        <p:spPr>
          <a:xfrm>
            <a:off x="4273828" y="4063002"/>
            <a:ext cx="571368" cy="48232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90728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a:grpSpLocks/>
          </p:cNvGrpSpPr>
          <p:nvPr/>
        </p:nvGrpSpPr>
        <p:grpSpPr bwMode="auto">
          <a:xfrm>
            <a:off x="-24976" y="-41250"/>
            <a:ext cx="9144000" cy="6308725"/>
            <a:chOff x="0" y="0"/>
            <a:chExt cx="5760" cy="3747"/>
          </a:xfrm>
        </p:grpSpPr>
        <p:sp>
          <p:nvSpPr>
            <p:cNvPr id="4"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6"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7" name="Rectangle 328"/>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sp>
        <p:nvSpPr>
          <p:cNvPr id="2" name="Başlık 1"/>
          <p:cNvSpPr>
            <a:spLocks noGrp="1"/>
          </p:cNvSpPr>
          <p:nvPr>
            <p:ph type="title"/>
          </p:nvPr>
        </p:nvSpPr>
        <p:spPr/>
        <p:txBody>
          <a:bodyPr>
            <a:normAutofit/>
          </a:bodyPr>
          <a:lstStyle/>
          <a:p>
            <a:r>
              <a:rPr lang="tr-TR" sz="2800" b="1" kern="0" dirty="0">
                <a:solidFill>
                  <a:schemeClr val="bg1"/>
                </a:solidFill>
                <a:latin typeface="+mn-lt"/>
                <a:ea typeface="+mn-ea"/>
                <a:cs typeface="+mn-cs"/>
              </a:rPr>
              <a:t>E-FATURA UYGULAMASI</a:t>
            </a:r>
          </a:p>
        </p:txBody>
      </p:sp>
      <p:sp>
        <p:nvSpPr>
          <p:cNvPr id="8" name="Freihandform 25"/>
          <p:cNvSpPr/>
          <p:nvPr/>
        </p:nvSpPr>
        <p:spPr>
          <a:xfrm>
            <a:off x="241070" y="2384746"/>
            <a:ext cx="1173160" cy="2478793"/>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26"/>
          <p:cNvSpPr/>
          <p:nvPr/>
        </p:nvSpPr>
        <p:spPr>
          <a:xfrm>
            <a:off x="1248975" y="2236770"/>
            <a:ext cx="3683065" cy="2445047"/>
          </a:xfrm>
          <a:prstGeom prst="rect">
            <a:avLst/>
          </a:prstGeom>
          <a:blipFill>
            <a:blip r:embed="rId3" cstate="print"/>
            <a:stretch>
              <a:fillRect/>
            </a:stretch>
          </a:blipFill>
          <a:ln w="85725" cap="rnd" cmpd="thickThin">
            <a:solidFill>
              <a:schemeClr val="bg1">
                <a:lumMod val="75000"/>
              </a:schemeClr>
            </a:solidFill>
            <a:bevel/>
          </a:ln>
          <a:effectLst>
            <a:outerShdw blurRad="165100" dist="127000" dir="9000000" sy="23000" kx="1200000" algn="br" rotWithShape="0">
              <a:prstClr val="black">
                <a:alpha val="27000"/>
              </a:prstClr>
            </a:outerShdw>
          </a:effectLst>
          <a:scene3d>
            <a:camera prst="perspectiveFront" fov="7200000">
              <a:rot lat="36514" lon="19803347" rev="600000"/>
            </a:camera>
            <a:lightRig rig="flood" dir="t">
              <a:rot lat="0" lon="0" rev="13800000"/>
            </a:lightRig>
          </a:scene3d>
          <a:sp3d extrusionH="76200" prstMaterial="plastic">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4400" b="1" dirty="0">
              <a:solidFill>
                <a:schemeClr val="tx1">
                  <a:lumMod val="95000"/>
                  <a:lumOff val="5000"/>
                </a:schemeClr>
              </a:solidFill>
              <a:latin typeface="Times New Roman" pitchFamily="18" charset="0"/>
              <a:cs typeface="Times New Roman" pitchFamily="18" charset="0"/>
            </a:endParaRPr>
          </a:p>
        </p:txBody>
      </p:sp>
      <p:sp>
        <p:nvSpPr>
          <p:cNvPr id="10" name="Dikdörtgen 9"/>
          <p:cNvSpPr/>
          <p:nvPr/>
        </p:nvSpPr>
        <p:spPr>
          <a:xfrm>
            <a:off x="4515466" y="1720355"/>
            <a:ext cx="4572000" cy="4093428"/>
          </a:xfrm>
          <a:prstGeom prst="rect">
            <a:avLst/>
          </a:prstGeom>
        </p:spPr>
        <p:txBody>
          <a:bodyPr>
            <a:spAutoFit/>
          </a:bodyPr>
          <a:lstStyle/>
          <a:p>
            <a:pPr marL="342900" indent="-342900">
              <a:buFont typeface="Arial" pitchFamily="34" charset="0"/>
              <a:buChar char="•"/>
            </a:pPr>
            <a:r>
              <a:rPr lang="tr-TR" sz="2000" b="1" dirty="0" smtClean="0">
                <a:solidFill>
                  <a:schemeClr val="bg1"/>
                </a:solidFill>
              </a:rPr>
              <a:t>397 Sıra No.lu VUK Genel Tebliği ile getirilen uygulama, başlangıçta anonim ve </a:t>
            </a:r>
            <a:r>
              <a:rPr lang="tr-TR" sz="2000" b="1" dirty="0" err="1" smtClean="0">
                <a:solidFill>
                  <a:schemeClr val="bg1"/>
                </a:solidFill>
              </a:rPr>
              <a:t>limited</a:t>
            </a:r>
            <a:r>
              <a:rPr lang="tr-TR" sz="2000" b="1" dirty="0" smtClean="0">
                <a:solidFill>
                  <a:schemeClr val="bg1"/>
                </a:solidFill>
              </a:rPr>
              <a:t> şirketlerin kullanımına açılmıştır.</a:t>
            </a:r>
          </a:p>
          <a:p>
            <a:pPr marL="342900" indent="-342900">
              <a:buFont typeface="Arial" pitchFamily="34" charset="0"/>
              <a:buChar char="•"/>
            </a:pPr>
            <a:endParaRPr lang="tr-TR" sz="2000" b="1" dirty="0" smtClean="0">
              <a:solidFill>
                <a:schemeClr val="bg1"/>
              </a:solidFill>
            </a:endParaRPr>
          </a:p>
          <a:p>
            <a:pPr marL="342900" indent="-342900">
              <a:buFont typeface="Arial" pitchFamily="34" charset="0"/>
              <a:buChar char="•"/>
            </a:pPr>
            <a:endParaRPr lang="tr-TR" sz="2000" b="1" dirty="0" smtClean="0">
              <a:solidFill>
                <a:schemeClr val="bg1"/>
              </a:solidFill>
            </a:endParaRPr>
          </a:p>
          <a:p>
            <a:pPr marL="342900" indent="-342900">
              <a:buFont typeface="Arial" pitchFamily="34" charset="0"/>
              <a:buChar char="•"/>
            </a:pPr>
            <a:endParaRPr lang="tr-TR" sz="2000" b="1" dirty="0" smtClean="0">
              <a:solidFill>
                <a:schemeClr val="bg1"/>
              </a:solidFill>
            </a:endParaRPr>
          </a:p>
          <a:p>
            <a:pPr marL="342900" indent="-342900">
              <a:buFont typeface="Arial" pitchFamily="34" charset="0"/>
              <a:buChar char="•"/>
            </a:pPr>
            <a:r>
              <a:rPr lang="tr-TR" sz="2000" b="1" dirty="0"/>
              <a:t>416 Sıra No.lu VUK Genel Tebliği ile gerçek kişi mükellefler uygulamaya katılmışlardır.</a:t>
            </a:r>
          </a:p>
          <a:p>
            <a:pPr marL="342900" indent="-342900">
              <a:buFont typeface="Arial" pitchFamily="34" charset="0"/>
              <a:buChar char="•"/>
            </a:pPr>
            <a:endParaRPr lang="tr-TR" sz="2000" b="1" dirty="0">
              <a:solidFill>
                <a:schemeClr val="bg1"/>
              </a:solidFill>
            </a:endParaRPr>
          </a:p>
          <a:p>
            <a:endParaRPr lang="tr-TR" sz="2000" b="1" dirty="0" smtClean="0">
              <a:solidFill>
                <a:schemeClr val="tx1">
                  <a:lumMod val="85000"/>
                  <a:lumOff val="15000"/>
                </a:schemeClr>
              </a:solidFill>
            </a:endParaRPr>
          </a:p>
          <a:p>
            <a:pPr marL="342900" indent="-342900">
              <a:buFont typeface="Arial" pitchFamily="34" charset="0"/>
              <a:buChar char="•"/>
            </a:pPr>
            <a:endParaRPr lang="tr-TR" sz="2000" b="1" dirty="0">
              <a:solidFill>
                <a:schemeClr val="bg1"/>
              </a:solidFill>
            </a:endParaRPr>
          </a:p>
        </p:txBody>
      </p:sp>
      <p:sp>
        <p:nvSpPr>
          <p:cNvPr id="12" name="Metin kutusu 11"/>
          <p:cNvSpPr txBox="1"/>
          <p:nvPr/>
        </p:nvSpPr>
        <p:spPr>
          <a:xfrm rot="20734321">
            <a:off x="2929680" y="2928446"/>
            <a:ext cx="977437" cy="369332"/>
          </a:xfrm>
          <a:prstGeom prst="rect">
            <a:avLst/>
          </a:prstGeom>
          <a:noFill/>
        </p:spPr>
        <p:txBody>
          <a:bodyPr wrap="square" rtlCol="0">
            <a:spAutoFit/>
          </a:bodyPr>
          <a:lstStyle/>
          <a:p>
            <a:r>
              <a:rPr lang="tr-TR" b="1" dirty="0" smtClean="0">
                <a:solidFill>
                  <a:schemeClr val="bg1">
                    <a:lumMod val="50000"/>
                  </a:schemeClr>
                </a:solidFill>
                <a:effectLst>
                  <a:outerShdw blurRad="38100" dist="38100" dir="2700000" algn="tl">
                    <a:srgbClr val="000000">
                      <a:alpha val="43137"/>
                    </a:srgbClr>
                  </a:outerShdw>
                </a:effectLst>
                <a:latin typeface="Bernard MT Condensed" pitchFamily="18" charset="0"/>
              </a:rPr>
              <a:t>FATURA</a:t>
            </a:r>
            <a:endParaRPr lang="tr-TR" b="1" dirty="0">
              <a:solidFill>
                <a:schemeClr val="bg1">
                  <a:lumMod val="50000"/>
                </a:schemeClr>
              </a:solidFill>
              <a:effectLst>
                <a:outerShdw blurRad="38100" dist="38100" dir="2700000" algn="tl">
                  <a:srgbClr val="000000">
                    <a:alpha val="43137"/>
                  </a:srgbClr>
                </a:outerShdw>
              </a:effectLst>
              <a:latin typeface="Bernard MT Condensed" pitchFamily="18" charset="0"/>
            </a:endParaRPr>
          </a:p>
        </p:txBody>
      </p:sp>
      <p:pic>
        <p:nvPicPr>
          <p:cNvPr id="1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7809"/>
          <a:stretch/>
        </p:blipFill>
        <p:spPr bwMode="auto">
          <a:xfrm rot="21278489">
            <a:off x="2934843" y="3010219"/>
            <a:ext cx="1052165" cy="895516"/>
          </a:xfrm>
          <a:prstGeom prst="rect">
            <a:avLst/>
          </a:prstGeom>
          <a:solidFill>
            <a:srgbClr val="FFFFFF">
              <a:shade val="85000"/>
            </a:srgbClr>
          </a:solidFill>
          <a:ln w="88900" cap="sq">
            <a:solidFill>
              <a:srgbClr val="FFFFFF"/>
            </a:solidFill>
            <a:miter lim="800000"/>
          </a:ln>
          <a:effectLst>
            <a:glow rad="101600">
              <a:schemeClr val="accent1">
                <a:satMod val="175000"/>
                <a:alpha val="40000"/>
              </a:schemeClr>
            </a:glow>
            <a:outerShdw blurRad="55000" dist="18000" dir="5400000" algn="tl" rotWithShape="0">
              <a:srgbClr val="000000">
                <a:alpha val="40000"/>
              </a:srgbClr>
            </a:outerShdw>
          </a:effectLst>
          <a:scene3d>
            <a:camera prst="isometricOffAxis1Right">
              <a:rot lat="1200000" lon="20400000" rev="0"/>
            </a:camera>
            <a:lightRig rig="twoPt" dir="t">
              <a:rot lat="0" lon="0" rev="7200000"/>
            </a:lightRig>
          </a:scene3d>
          <a:sp3d>
            <a:bevelT w="25400" h="19050"/>
            <a:contourClr>
              <a:srgbClr val="FFFFFF"/>
            </a:contourClr>
          </a:sp3d>
          <a:extLst/>
        </p:spPr>
      </p:pic>
      <p:grpSp>
        <p:nvGrpSpPr>
          <p:cNvPr id="14" name="Grup 13"/>
          <p:cNvGrpSpPr/>
          <p:nvPr/>
        </p:nvGrpSpPr>
        <p:grpSpPr>
          <a:xfrm rot="21241330">
            <a:off x="2577916" y="2669857"/>
            <a:ext cx="1636131" cy="1883208"/>
            <a:chOff x="2525558" y="4944570"/>
            <a:chExt cx="1870734" cy="1870734"/>
          </a:xfrm>
          <a:scene3d>
            <a:camera prst="isometricOffAxis1Right"/>
            <a:lightRig rig="threePt" dir="t"/>
          </a:scene3d>
        </p:grpSpPr>
        <p:pic>
          <p:nvPicPr>
            <p:cNvPr id="4100" name="Picture 4" descr="D:\Users\bagriyanik_canan\Pictures\2\Apps-backgroun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5558" y="4944570"/>
              <a:ext cx="1870734" cy="187073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r="34145" b="36630"/>
            <a:stretch/>
          </p:blipFill>
          <p:spPr bwMode="auto">
            <a:xfrm>
              <a:off x="2627784" y="5124949"/>
              <a:ext cx="1635330" cy="1183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8" name="Picture 2" descr="http://www.medyaurfa.net/wp-content/uploads/2012/07/gelir-idaresi-ba%C5%9Fkanl%C4%B1%C4%9F%C4%B1.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171990"/>
            <a:ext cx="1440160" cy="88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043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0"/>
          <p:cNvGrpSpPr>
            <a:grpSpLocks/>
          </p:cNvGrpSpPr>
          <p:nvPr/>
        </p:nvGrpSpPr>
        <p:grpSpPr bwMode="auto">
          <a:xfrm>
            <a:off x="0" y="-411262"/>
            <a:ext cx="9144000" cy="6308725"/>
            <a:chOff x="0" y="0"/>
            <a:chExt cx="5760" cy="3747"/>
          </a:xfrm>
        </p:grpSpPr>
        <p:sp>
          <p:nvSpPr>
            <p:cNvPr id="9"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dirty="0">
                <a:solidFill>
                  <a:schemeClr val="bg1"/>
                </a:solidFill>
              </a:endParaRPr>
            </a:p>
          </p:txBody>
        </p:sp>
        <p:sp>
          <p:nvSpPr>
            <p:cNvPr id="10"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11"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2" name="Rectangle 328"/>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sp>
        <p:nvSpPr>
          <p:cNvPr id="2" name="Başlık 1"/>
          <p:cNvSpPr>
            <a:spLocks noGrp="1"/>
          </p:cNvSpPr>
          <p:nvPr>
            <p:ph type="title"/>
          </p:nvPr>
        </p:nvSpPr>
        <p:spPr>
          <a:xfrm>
            <a:off x="2699792" y="180868"/>
            <a:ext cx="6347048" cy="1143000"/>
          </a:xfrm>
        </p:spPr>
        <p:txBody>
          <a:bodyPr>
            <a:noAutofit/>
          </a:bodyPr>
          <a:lstStyle/>
          <a:p>
            <a:r>
              <a:rPr lang="tr-TR" sz="2800" b="1" kern="0" dirty="0" smtClean="0">
                <a:solidFill>
                  <a:schemeClr val="bg1"/>
                </a:solidFill>
                <a:latin typeface="+mn-lt"/>
                <a:ea typeface="+mn-ea"/>
                <a:cs typeface="+mn-cs"/>
              </a:rPr>
              <a:t>421 SIRA NO.LU </a:t>
            </a:r>
            <a:r>
              <a:rPr lang="tr-TR" sz="2800" b="1" kern="0" dirty="0">
                <a:solidFill>
                  <a:schemeClr val="bg1"/>
                </a:solidFill>
                <a:latin typeface="+mn-lt"/>
                <a:ea typeface="+mn-ea"/>
                <a:cs typeface="+mn-cs"/>
              </a:rPr>
              <a:t>VERGİ USUL KANUNU GENEL TEBLİĞİ NELER GETİRİYOR?</a:t>
            </a:r>
          </a:p>
        </p:txBody>
      </p:sp>
      <p:sp>
        <p:nvSpPr>
          <p:cNvPr id="3" name="İçerik Yer Tutucusu 2"/>
          <p:cNvSpPr>
            <a:spLocks noGrp="1"/>
          </p:cNvSpPr>
          <p:nvPr>
            <p:ph idx="1"/>
          </p:nvPr>
        </p:nvSpPr>
        <p:spPr/>
        <p:txBody>
          <a:bodyPr/>
          <a:lstStyle/>
          <a:p>
            <a:endParaRPr lang="tr-TR" dirty="0" smtClean="0"/>
          </a:p>
          <a:p>
            <a:endParaRPr lang="tr-TR" dirty="0"/>
          </a:p>
        </p:txBody>
      </p:sp>
      <p:sp>
        <p:nvSpPr>
          <p:cNvPr id="13" name="Dikdörtgen 12"/>
          <p:cNvSpPr/>
          <p:nvPr/>
        </p:nvSpPr>
        <p:spPr>
          <a:xfrm>
            <a:off x="1475656" y="1634002"/>
            <a:ext cx="6984776" cy="6186309"/>
          </a:xfrm>
          <a:prstGeom prst="rect">
            <a:avLst/>
          </a:prstGeom>
        </p:spPr>
        <p:txBody>
          <a:bodyPr wrap="square">
            <a:spAutoFit/>
          </a:bodyPr>
          <a:lstStyle/>
          <a:p>
            <a:endParaRPr lang="tr-TR" dirty="0">
              <a:solidFill>
                <a:schemeClr val="bg1"/>
              </a:solidFill>
            </a:endParaRPr>
          </a:p>
          <a:p>
            <a:pPr marL="342900" lvl="0" indent="-342900" algn="just">
              <a:spcBef>
                <a:spcPct val="20000"/>
              </a:spcBef>
              <a:buFont typeface="Arial" pitchFamily="34" charset="0"/>
              <a:buChar char="•"/>
              <a:defRPr/>
            </a:pPr>
            <a:r>
              <a:rPr lang="tr-TR" b="1" kern="0" dirty="0" smtClean="0">
                <a:solidFill>
                  <a:schemeClr val="bg1"/>
                </a:solidFill>
              </a:rPr>
              <a:t>Kayıtlı kullanıcılar </a:t>
            </a:r>
            <a:r>
              <a:rPr lang="tr-TR" b="1" kern="0" dirty="0">
                <a:solidFill>
                  <a:schemeClr val="bg1"/>
                </a:solidFill>
              </a:rPr>
              <a:t>arasında e-fatura </a:t>
            </a:r>
            <a:r>
              <a:rPr lang="tr-TR" b="1" kern="0" dirty="0" smtClean="0">
                <a:solidFill>
                  <a:schemeClr val="bg1"/>
                </a:solidFill>
              </a:rPr>
              <a:t>kullanımı, alternatif yöntem </a:t>
            </a:r>
            <a:r>
              <a:rPr lang="tr-TR" b="1" kern="0" dirty="0">
                <a:solidFill>
                  <a:schemeClr val="bg1"/>
                </a:solidFill>
              </a:rPr>
              <a:t>olmaktan çıkarılmıştır</a:t>
            </a:r>
            <a:r>
              <a:rPr lang="tr-TR" b="1" kern="0" dirty="0" smtClean="0">
                <a:solidFill>
                  <a:schemeClr val="bg1"/>
                </a:solidFill>
              </a:rPr>
              <a:t>.</a:t>
            </a:r>
          </a:p>
          <a:p>
            <a:pPr marL="342900" lvl="0" indent="-342900" algn="just">
              <a:spcBef>
                <a:spcPct val="20000"/>
              </a:spcBef>
              <a:buFont typeface="Arial" pitchFamily="34" charset="0"/>
              <a:buChar char="•"/>
              <a:defRPr/>
            </a:pPr>
            <a:r>
              <a:rPr lang="tr-TR" b="1" kern="0" dirty="0" smtClean="0">
                <a:solidFill>
                  <a:schemeClr val="bg1"/>
                </a:solidFill>
              </a:rPr>
              <a:t>Bazı </a:t>
            </a:r>
            <a:r>
              <a:rPr lang="tr-TR" b="1" kern="0" dirty="0">
                <a:solidFill>
                  <a:schemeClr val="bg1"/>
                </a:solidFill>
              </a:rPr>
              <a:t>sektörler için </a:t>
            </a:r>
            <a:r>
              <a:rPr lang="tr-TR" b="1" kern="0" dirty="0" smtClean="0">
                <a:solidFill>
                  <a:schemeClr val="bg1"/>
                </a:solidFill>
              </a:rPr>
              <a:t>e-fatura kullanma </a:t>
            </a:r>
            <a:r>
              <a:rPr lang="tr-TR" b="1" kern="0" dirty="0">
                <a:solidFill>
                  <a:schemeClr val="bg1"/>
                </a:solidFill>
              </a:rPr>
              <a:t>zorunluluğu </a:t>
            </a:r>
            <a:r>
              <a:rPr lang="tr-TR" b="1" kern="0" dirty="0" smtClean="0">
                <a:solidFill>
                  <a:schemeClr val="bg1"/>
                </a:solidFill>
              </a:rPr>
              <a:t>getirilmiştir.</a:t>
            </a:r>
          </a:p>
          <a:p>
            <a:pPr marL="342900" lvl="0" indent="-342900" algn="just">
              <a:spcBef>
                <a:spcPct val="20000"/>
              </a:spcBef>
              <a:buFont typeface="Arial" pitchFamily="34" charset="0"/>
              <a:buChar char="•"/>
              <a:defRPr/>
            </a:pPr>
            <a:endParaRPr lang="tr-TR" b="1" kern="0" dirty="0">
              <a:solidFill>
                <a:schemeClr val="bg1"/>
              </a:solidFill>
            </a:endParaRPr>
          </a:p>
          <a:p>
            <a:pPr marL="342900" indent="-342900" algn="just">
              <a:spcBef>
                <a:spcPct val="20000"/>
              </a:spcBef>
              <a:buFont typeface="Arial" pitchFamily="34" charset="0"/>
              <a:buChar char="•"/>
              <a:defRPr/>
            </a:pPr>
            <a:r>
              <a:rPr lang="tr-TR" b="1" kern="0" dirty="0" smtClean="0"/>
              <a:t>Özel </a:t>
            </a:r>
            <a:r>
              <a:rPr lang="tr-TR" b="1" kern="0" dirty="0"/>
              <a:t>entegrasyon </a:t>
            </a:r>
            <a:r>
              <a:rPr lang="tr-TR" b="1" kern="0" dirty="0" smtClean="0"/>
              <a:t>yöntemi getirilmiştir.</a:t>
            </a:r>
          </a:p>
          <a:p>
            <a:pPr marL="285750" indent="-285750" algn="just">
              <a:spcBef>
                <a:spcPct val="20000"/>
              </a:spcBef>
              <a:buFont typeface="Arial" pitchFamily="34" charset="0"/>
              <a:buChar char="•"/>
              <a:defRPr/>
            </a:pPr>
            <a:endParaRPr lang="tr-TR" b="1" dirty="0"/>
          </a:p>
          <a:p>
            <a:pPr marL="285750" indent="-285750" algn="just">
              <a:spcBef>
                <a:spcPct val="20000"/>
              </a:spcBef>
              <a:buFont typeface="Arial" pitchFamily="34" charset="0"/>
              <a:buChar char="•"/>
              <a:defRPr/>
            </a:pPr>
            <a:r>
              <a:rPr lang="tr-TR" b="1" dirty="0" smtClean="0"/>
              <a:t>e-Faturanın </a:t>
            </a:r>
            <a:r>
              <a:rPr lang="tr-TR" b="1" dirty="0"/>
              <a:t>saklanması konusunda Başkanlıktan izin almış </a:t>
            </a:r>
            <a:r>
              <a:rPr lang="tr-TR" b="1" dirty="0" smtClean="0"/>
              <a:t>saklamacı kuruluşlardan hizmet </a:t>
            </a:r>
            <a:r>
              <a:rPr lang="tr-TR" b="1" dirty="0"/>
              <a:t>alınabilmesine izin </a:t>
            </a:r>
            <a:r>
              <a:rPr lang="tr-TR" b="1" dirty="0" smtClean="0"/>
              <a:t>verilmiştir.</a:t>
            </a:r>
          </a:p>
          <a:p>
            <a:pPr marL="285750" indent="-285750" algn="just">
              <a:spcBef>
                <a:spcPct val="20000"/>
              </a:spcBef>
              <a:buFont typeface="Arial" pitchFamily="34" charset="0"/>
              <a:buChar char="•"/>
              <a:defRPr/>
            </a:pPr>
            <a:endParaRPr lang="tr-TR" b="1" dirty="0"/>
          </a:p>
          <a:p>
            <a:pPr marL="285750" indent="-285750" algn="just">
              <a:spcBef>
                <a:spcPct val="20000"/>
              </a:spcBef>
              <a:buFont typeface="Arial" pitchFamily="34" charset="0"/>
              <a:buChar char="•"/>
              <a:defRPr/>
            </a:pPr>
            <a:r>
              <a:rPr lang="tr-TR" b="1" dirty="0"/>
              <a:t>e</a:t>
            </a:r>
            <a:r>
              <a:rPr lang="tr-TR" b="1" dirty="0" smtClean="0"/>
              <a:t>-Faturaya geçen kullanıcılar 1/9/2013 tarihinden itibaren kendi aralarında sadece e-fatura düzenleyeceklerdir.</a:t>
            </a:r>
          </a:p>
          <a:p>
            <a:pPr marL="285750" indent="-285750" algn="just">
              <a:spcBef>
                <a:spcPct val="20000"/>
              </a:spcBef>
              <a:buFont typeface="Arial" pitchFamily="34" charset="0"/>
              <a:buChar char="•"/>
              <a:defRPr/>
            </a:pPr>
            <a:endParaRPr lang="tr-TR" b="1" dirty="0" smtClean="0"/>
          </a:p>
          <a:p>
            <a:pPr marL="285750" indent="-285750" algn="just">
              <a:spcBef>
                <a:spcPct val="20000"/>
              </a:spcBef>
              <a:buFont typeface="Arial" pitchFamily="34" charset="0"/>
              <a:buChar char="•"/>
              <a:defRPr/>
            </a:pPr>
            <a:r>
              <a:rPr lang="tr-TR" b="1" kern="0" dirty="0" smtClean="0"/>
              <a:t>Çok uluslu şirketlerin uygulamadan yararlanabilmesi için kolaylık sağlanmıştır.</a:t>
            </a:r>
            <a:endParaRPr lang="tr-TR" b="1" kern="0" dirty="0"/>
          </a:p>
          <a:p>
            <a:endParaRPr lang="tr-TR" b="1" dirty="0">
              <a:solidFill>
                <a:schemeClr val="bg1"/>
              </a:solidFill>
            </a:endParaRPr>
          </a:p>
          <a:p>
            <a:endParaRPr lang="tr-TR" dirty="0"/>
          </a:p>
          <a:p>
            <a:endParaRPr lang="tr-TR" dirty="0" smtClean="0"/>
          </a:p>
          <a:p>
            <a:endParaRPr lang="tr-TR" dirty="0" smtClean="0"/>
          </a:p>
          <a:p>
            <a:endParaRPr lang="tr-TR" dirty="0"/>
          </a:p>
        </p:txBody>
      </p:sp>
      <p:sp>
        <p:nvSpPr>
          <p:cNvPr id="14" name="Freihandform 25"/>
          <p:cNvSpPr/>
          <p:nvPr/>
        </p:nvSpPr>
        <p:spPr>
          <a:xfrm>
            <a:off x="65277" y="214454"/>
            <a:ext cx="820094" cy="1579354"/>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0" name="Grup 19"/>
          <p:cNvGrpSpPr/>
          <p:nvPr/>
        </p:nvGrpSpPr>
        <p:grpSpPr>
          <a:xfrm>
            <a:off x="-89048" y="191882"/>
            <a:ext cx="3291968" cy="1805402"/>
            <a:chOff x="-604883" y="-171400"/>
            <a:chExt cx="3291968" cy="1805402"/>
          </a:xfrm>
        </p:grpSpPr>
        <p:grpSp>
          <p:nvGrpSpPr>
            <p:cNvPr id="4" name="Grup 3"/>
            <p:cNvGrpSpPr/>
            <p:nvPr/>
          </p:nvGrpSpPr>
          <p:grpSpPr>
            <a:xfrm>
              <a:off x="-604883" y="-171400"/>
              <a:ext cx="934560" cy="1805402"/>
              <a:chOff x="-333844" y="2343678"/>
              <a:chExt cx="1336905" cy="2833574"/>
            </a:xfrm>
          </p:grpSpPr>
          <p:sp>
            <p:nvSpPr>
              <p:cNvPr id="5" name="Freihandform 23"/>
              <p:cNvSpPr/>
              <p:nvPr/>
            </p:nvSpPr>
            <p:spPr>
              <a:xfrm>
                <a:off x="-333844" y="2343678"/>
                <a:ext cx="1325888" cy="2833574"/>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Lst>
                <a:ahLst/>
                <a:cxnLst>
                  <a:cxn ang="0">
                    <a:pos x="connsiteX0" y="connsiteY0"/>
                  </a:cxn>
                  <a:cxn ang="0">
                    <a:pos x="connsiteX1" y="connsiteY1"/>
                  </a:cxn>
                  <a:cxn ang="0">
                    <a:pos x="connsiteX2" y="connsiteY2"/>
                  </a:cxn>
                  <a:cxn ang="0">
                    <a:pos x="connsiteX3" y="connsiteY3"/>
                  </a:cxn>
                </a:cxnLst>
                <a:rect l="l" t="t" r="r" b="b"/>
                <a:pathLst>
                  <a:path w="1312174" h="3187049">
                    <a:moveTo>
                      <a:pt x="0" y="3187049"/>
                    </a:moveTo>
                    <a:lnTo>
                      <a:pt x="859098" y="0"/>
                    </a:lnTo>
                    <a:lnTo>
                      <a:pt x="1312174" y="2821571"/>
                    </a:lnTo>
                    <a:lnTo>
                      <a:pt x="0" y="3187049"/>
                    </a:lnTo>
                    <a:close/>
                  </a:path>
                </a:pathLst>
              </a:custGeom>
              <a:gradFill flip="none" rotWithShape="1">
                <a:gsLst>
                  <a:gs pos="0">
                    <a:schemeClr val="tx1">
                      <a:lumMod val="65000"/>
                      <a:lumOff val="35000"/>
                    </a:schemeClr>
                  </a:gs>
                  <a:gs pos="100000">
                    <a:schemeClr val="bg1">
                      <a:lumMod val="75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reihandform 25"/>
              <p:cNvSpPr/>
              <p:nvPr/>
            </p:nvSpPr>
            <p:spPr>
              <a:xfrm>
                <a:off x="-170099" y="2544221"/>
                <a:ext cx="1173160" cy="2478793"/>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5" name="Rechteck 26"/>
            <p:cNvSpPr/>
            <p:nvPr/>
          </p:nvSpPr>
          <p:spPr>
            <a:xfrm>
              <a:off x="112449" y="-171400"/>
              <a:ext cx="2574636" cy="1557853"/>
            </a:xfrm>
            <a:prstGeom prst="rect">
              <a:avLst/>
            </a:prstGeom>
            <a:blipFill>
              <a:blip r:embed="rId3" cstate="print"/>
              <a:stretch>
                <a:fillRect/>
              </a:stretch>
            </a:blipFill>
            <a:ln w="85725" cap="rnd" cmpd="thickThin">
              <a:solidFill>
                <a:schemeClr val="bg1">
                  <a:lumMod val="75000"/>
                </a:schemeClr>
              </a:solidFill>
              <a:bevel/>
            </a:ln>
            <a:effectLst>
              <a:outerShdw blurRad="165100" dist="127000" dir="9000000" sy="23000" kx="1200000" algn="br" rotWithShape="0">
                <a:prstClr val="black">
                  <a:alpha val="27000"/>
                </a:prstClr>
              </a:outerShdw>
            </a:effectLst>
            <a:scene3d>
              <a:camera prst="perspectiveFront" fov="7200000">
                <a:rot lat="36514" lon="19803347" rev="600000"/>
              </a:camera>
              <a:lightRig rig="flood" dir="t">
                <a:rot lat="0" lon="0" rev="13800000"/>
              </a:lightRig>
            </a:scene3d>
            <a:sp3d extrusionH="76200" prstMaterial="plastic">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4400" b="1" dirty="0">
                <a:solidFill>
                  <a:schemeClr val="tx1">
                    <a:lumMod val="95000"/>
                    <a:lumOff val="5000"/>
                  </a:schemeClr>
                </a:solidFill>
                <a:latin typeface="Times New Roman" pitchFamily="18" charset="0"/>
                <a:cs typeface="Times New Roman" pitchFamily="18" charset="0"/>
              </a:endParaRPr>
            </a:p>
          </p:txBody>
        </p:sp>
      </p:grpSp>
      <p:pic>
        <p:nvPicPr>
          <p:cNvPr id="16" name="Picture 2" descr="http://www.medyaurfa.net/wp-content/uploads/2012/07/gelir-idaresi-ba%C5%9Fkanl%C4%B1%C4%9F%C4%B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171990"/>
            <a:ext cx="1440160" cy="88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291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0"/>
          <p:cNvGrpSpPr>
            <a:grpSpLocks/>
          </p:cNvGrpSpPr>
          <p:nvPr/>
        </p:nvGrpSpPr>
        <p:grpSpPr bwMode="auto">
          <a:xfrm>
            <a:off x="0" y="-411262"/>
            <a:ext cx="9144000" cy="6308725"/>
            <a:chOff x="0" y="0"/>
            <a:chExt cx="5760" cy="3747"/>
          </a:xfrm>
        </p:grpSpPr>
        <p:sp>
          <p:nvSpPr>
            <p:cNvPr id="9"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dirty="0">
                <a:solidFill>
                  <a:schemeClr val="bg1"/>
                </a:solidFill>
              </a:endParaRPr>
            </a:p>
          </p:txBody>
        </p:sp>
        <p:sp>
          <p:nvSpPr>
            <p:cNvPr id="10"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11"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2" name="Rectangle 328"/>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sp>
        <p:nvSpPr>
          <p:cNvPr id="2" name="Başlık 1"/>
          <p:cNvSpPr>
            <a:spLocks noGrp="1"/>
          </p:cNvSpPr>
          <p:nvPr>
            <p:ph type="title"/>
          </p:nvPr>
        </p:nvSpPr>
        <p:spPr>
          <a:xfrm>
            <a:off x="2699792" y="180868"/>
            <a:ext cx="6347048" cy="1143000"/>
          </a:xfrm>
        </p:spPr>
        <p:txBody>
          <a:bodyPr>
            <a:noAutofit/>
          </a:bodyPr>
          <a:lstStyle/>
          <a:p>
            <a:r>
              <a:rPr lang="tr-TR" sz="2800" b="1" kern="0" dirty="0" smtClean="0">
                <a:solidFill>
                  <a:schemeClr val="bg1"/>
                </a:solidFill>
                <a:latin typeface="+mn-lt"/>
                <a:ea typeface="+mn-ea"/>
                <a:cs typeface="+mn-cs"/>
              </a:rPr>
              <a:t>424 SIRA NO.LU </a:t>
            </a:r>
            <a:r>
              <a:rPr lang="tr-TR" sz="2800" b="1" kern="0" dirty="0">
                <a:solidFill>
                  <a:schemeClr val="bg1"/>
                </a:solidFill>
                <a:latin typeface="+mn-lt"/>
                <a:ea typeface="+mn-ea"/>
                <a:cs typeface="+mn-cs"/>
              </a:rPr>
              <a:t>VERGİ USUL KANUNU GENEL TEBLİĞİ NELER GETİRİYOR?</a:t>
            </a:r>
          </a:p>
        </p:txBody>
      </p:sp>
      <p:sp>
        <p:nvSpPr>
          <p:cNvPr id="3" name="İçerik Yer Tutucusu 2"/>
          <p:cNvSpPr>
            <a:spLocks noGrp="1"/>
          </p:cNvSpPr>
          <p:nvPr>
            <p:ph idx="1"/>
          </p:nvPr>
        </p:nvSpPr>
        <p:spPr/>
        <p:txBody>
          <a:bodyPr/>
          <a:lstStyle/>
          <a:p>
            <a:endParaRPr lang="tr-TR" dirty="0" smtClean="0"/>
          </a:p>
          <a:p>
            <a:endParaRPr lang="tr-TR" dirty="0"/>
          </a:p>
        </p:txBody>
      </p:sp>
      <p:sp>
        <p:nvSpPr>
          <p:cNvPr id="13" name="Dikdörtgen 12"/>
          <p:cNvSpPr/>
          <p:nvPr/>
        </p:nvSpPr>
        <p:spPr>
          <a:xfrm>
            <a:off x="1475656" y="1634002"/>
            <a:ext cx="6984776" cy="4635115"/>
          </a:xfrm>
          <a:prstGeom prst="rect">
            <a:avLst/>
          </a:prstGeom>
        </p:spPr>
        <p:txBody>
          <a:bodyPr wrap="square">
            <a:spAutoFit/>
          </a:bodyPr>
          <a:lstStyle/>
          <a:p>
            <a:endParaRPr lang="tr-TR" dirty="0">
              <a:solidFill>
                <a:schemeClr val="bg1"/>
              </a:solidFill>
            </a:endParaRPr>
          </a:p>
          <a:p>
            <a:pPr marL="342900" lvl="0" indent="-342900" algn="just">
              <a:spcBef>
                <a:spcPct val="20000"/>
              </a:spcBef>
              <a:buFont typeface="Arial" pitchFamily="34" charset="0"/>
              <a:buChar char="•"/>
              <a:defRPr/>
            </a:pPr>
            <a:endParaRPr lang="tr-TR" b="1" kern="0" dirty="0" smtClean="0">
              <a:solidFill>
                <a:schemeClr val="bg1"/>
              </a:solidFill>
            </a:endParaRPr>
          </a:p>
          <a:p>
            <a:pPr marL="342900" lvl="0" indent="-342900" algn="just">
              <a:spcBef>
                <a:spcPct val="20000"/>
              </a:spcBef>
              <a:buFont typeface="Arial" pitchFamily="34" charset="0"/>
              <a:buChar char="•"/>
              <a:defRPr/>
            </a:pPr>
            <a:endParaRPr lang="tr-TR" b="1" kern="0" dirty="0" smtClean="0">
              <a:solidFill>
                <a:schemeClr val="bg1"/>
              </a:solidFill>
            </a:endParaRPr>
          </a:p>
          <a:p>
            <a:pPr marL="342900" lvl="0" indent="-342900" algn="just">
              <a:spcBef>
                <a:spcPct val="20000"/>
              </a:spcBef>
              <a:buFont typeface="Arial" pitchFamily="34" charset="0"/>
              <a:buChar char="•"/>
              <a:defRPr/>
            </a:pPr>
            <a:r>
              <a:rPr lang="tr-TR" b="1" kern="0" dirty="0" smtClean="0">
                <a:solidFill>
                  <a:schemeClr val="bg1"/>
                </a:solidFill>
              </a:rPr>
              <a:t>Uygulamaya kayıtlı gerçek kişiler faturalarını mali mühürle de onaylayabileceklerdir.</a:t>
            </a:r>
            <a:endParaRPr lang="tr-TR" b="1" kern="0" dirty="0">
              <a:solidFill>
                <a:schemeClr val="bg1"/>
              </a:solidFill>
            </a:endParaRPr>
          </a:p>
          <a:p>
            <a:pPr marL="342900" lvl="0" indent="-342900" algn="just">
              <a:spcBef>
                <a:spcPct val="20000"/>
              </a:spcBef>
              <a:buFont typeface="Arial" pitchFamily="34" charset="0"/>
              <a:buChar char="•"/>
              <a:defRPr/>
            </a:pPr>
            <a:endParaRPr lang="tr-TR" b="1" kern="0" dirty="0" smtClean="0">
              <a:solidFill>
                <a:schemeClr val="bg1"/>
              </a:solidFill>
            </a:endParaRPr>
          </a:p>
          <a:p>
            <a:pPr marL="342900" lvl="0" indent="-342900" algn="just">
              <a:spcBef>
                <a:spcPct val="20000"/>
              </a:spcBef>
              <a:buFont typeface="Arial" pitchFamily="34" charset="0"/>
              <a:buChar char="•"/>
              <a:defRPr/>
            </a:pPr>
            <a:endParaRPr lang="tr-TR" b="1" kern="0" dirty="0" smtClean="0">
              <a:solidFill>
                <a:schemeClr val="bg1"/>
              </a:solidFill>
            </a:endParaRPr>
          </a:p>
          <a:p>
            <a:pPr marL="342900" lvl="0" indent="-342900" algn="just">
              <a:spcBef>
                <a:spcPct val="20000"/>
              </a:spcBef>
              <a:buFont typeface="Arial" pitchFamily="34" charset="0"/>
              <a:buChar char="•"/>
              <a:defRPr/>
            </a:pPr>
            <a:r>
              <a:rPr lang="tr-TR" b="1" kern="0" dirty="0" smtClean="0"/>
              <a:t>İsteyen kullanıcılar faturalarının özel </a:t>
            </a:r>
            <a:r>
              <a:rPr lang="tr-TR" b="1" kern="0" dirty="0" err="1" smtClean="0"/>
              <a:t>entegratörün</a:t>
            </a:r>
            <a:r>
              <a:rPr lang="tr-TR" b="1" kern="0" dirty="0" smtClean="0"/>
              <a:t> mali mührü ile onaylanmasını talep edebileceklerdir.</a:t>
            </a:r>
          </a:p>
          <a:p>
            <a:pPr marL="342900" lvl="0" indent="-342900" algn="just">
              <a:spcBef>
                <a:spcPct val="20000"/>
              </a:spcBef>
              <a:buFont typeface="Arial" pitchFamily="34" charset="0"/>
              <a:buChar char="•"/>
              <a:defRPr/>
            </a:pPr>
            <a:endParaRPr lang="tr-TR" b="1" kern="0" dirty="0">
              <a:solidFill>
                <a:schemeClr val="bg1"/>
              </a:solidFill>
            </a:endParaRPr>
          </a:p>
          <a:p>
            <a:endParaRPr lang="tr-TR" b="1" dirty="0">
              <a:solidFill>
                <a:schemeClr val="bg1"/>
              </a:solidFill>
            </a:endParaRPr>
          </a:p>
          <a:p>
            <a:endParaRPr lang="tr-TR" dirty="0"/>
          </a:p>
          <a:p>
            <a:endParaRPr lang="tr-TR" dirty="0" smtClean="0"/>
          </a:p>
          <a:p>
            <a:endParaRPr lang="tr-TR" dirty="0" smtClean="0"/>
          </a:p>
          <a:p>
            <a:endParaRPr lang="tr-TR" dirty="0"/>
          </a:p>
        </p:txBody>
      </p:sp>
      <p:sp>
        <p:nvSpPr>
          <p:cNvPr id="14" name="Freihandform 25"/>
          <p:cNvSpPr/>
          <p:nvPr/>
        </p:nvSpPr>
        <p:spPr>
          <a:xfrm>
            <a:off x="65277" y="214454"/>
            <a:ext cx="820094" cy="1579354"/>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0" name="Grup 19"/>
          <p:cNvGrpSpPr/>
          <p:nvPr/>
        </p:nvGrpSpPr>
        <p:grpSpPr>
          <a:xfrm>
            <a:off x="-89048" y="191882"/>
            <a:ext cx="3291968" cy="1805402"/>
            <a:chOff x="-604883" y="-171400"/>
            <a:chExt cx="3291968" cy="1805402"/>
          </a:xfrm>
        </p:grpSpPr>
        <p:grpSp>
          <p:nvGrpSpPr>
            <p:cNvPr id="4" name="Grup 3"/>
            <p:cNvGrpSpPr/>
            <p:nvPr/>
          </p:nvGrpSpPr>
          <p:grpSpPr>
            <a:xfrm>
              <a:off x="-604883" y="-171400"/>
              <a:ext cx="934560" cy="1805402"/>
              <a:chOff x="-333844" y="2343678"/>
              <a:chExt cx="1336905" cy="2833574"/>
            </a:xfrm>
          </p:grpSpPr>
          <p:sp>
            <p:nvSpPr>
              <p:cNvPr id="5" name="Freihandform 23"/>
              <p:cNvSpPr/>
              <p:nvPr/>
            </p:nvSpPr>
            <p:spPr>
              <a:xfrm>
                <a:off x="-333844" y="2343678"/>
                <a:ext cx="1325888" cy="2833574"/>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Lst>
                <a:ahLst/>
                <a:cxnLst>
                  <a:cxn ang="0">
                    <a:pos x="connsiteX0" y="connsiteY0"/>
                  </a:cxn>
                  <a:cxn ang="0">
                    <a:pos x="connsiteX1" y="connsiteY1"/>
                  </a:cxn>
                  <a:cxn ang="0">
                    <a:pos x="connsiteX2" y="connsiteY2"/>
                  </a:cxn>
                  <a:cxn ang="0">
                    <a:pos x="connsiteX3" y="connsiteY3"/>
                  </a:cxn>
                </a:cxnLst>
                <a:rect l="l" t="t" r="r" b="b"/>
                <a:pathLst>
                  <a:path w="1312174" h="3187049">
                    <a:moveTo>
                      <a:pt x="0" y="3187049"/>
                    </a:moveTo>
                    <a:lnTo>
                      <a:pt x="859098" y="0"/>
                    </a:lnTo>
                    <a:lnTo>
                      <a:pt x="1312174" y="2821571"/>
                    </a:lnTo>
                    <a:lnTo>
                      <a:pt x="0" y="3187049"/>
                    </a:lnTo>
                    <a:close/>
                  </a:path>
                </a:pathLst>
              </a:custGeom>
              <a:gradFill flip="none" rotWithShape="1">
                <a:gsLst>
                  <a:gs pos="0">
                    <a:schemeClr val="tx1">
                      <a:lumMod val="65000"/>
                      <a:lumOff val="35000"/>
                    </a:schemeClr>
                  </a:gs>
                  <a:gs pos="100000">
                    <a:schemeClr val="bg1">
                      <a:lumMod val="75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reihandform 25"/>
              <p:cNvSpPr/>
              <p:nvPr/>
            </p:nvSpPr>
            <p:spPr>
              <a:xfrm>
                <a:off x="-170099" y="2544221"/>
                <a:ext cx="1173160" cy="2478793"/>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5" name="Rechteck 26"/>
            <p:cNvSpPr/>
            <p:nvPr/>
          </p:nvSpPr>
          <p:spPr>
            <a:xfrm>
              <a:off x="112449" y="-171400"/>
              <a:ext cx="2574636" cy="1557853"/>
            </a:xfrm>
            <a:prstGeom prst="rect">
              <a:avLst/>
            </a:prstGeom>
            <a:blipFill>
              <a:blip r:embed="rId3" cstate="print"/>
              <a:stretch>
                <a:fillRect/>
              </a:stretch>
            </a:blipFill>
            <a:ln w="85725" cap="rnd" cmpd="thickThin">
              <a:solidFill>
                <a:schemeClr val="bg1">
                  <a:lumMod val="75000"/>
                </a:schemeClr>
              </a:solidFill>
              <a:bevel/>
            </a:ln>
            <a:effectLst>
              <a:outerShdw blurRad="165100" dist="127000" dir="9000000" sy="23000" kx="1200000" algn="br" rotWithShape="0">
                <a:prstClr val="black">
                  <a:alpha val="27000"/>
                </a:prstClr>
              </a:outerShdw>
            </a:effectLst>
            <a:scene3d>
              <a:camera prst="perspectiveFront" fov="7200000">
                <a:rot lat="36514" lon="19803347" rev="600000"/>
              </a:camera>
              <a:lightRig rig="flood" dir="t">
                <a:rot lat="0" lon="0" rev="13800000"/>
              </a:lightRig>
            </a:scene3d>
            <a:sp3d extrusionH="76200" prstMaterial="plastic">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4400" b="1" dirty="0">
                <a:solidFill>
                  <a:schemeClr val="tx1">
                    <a:lumMod val="95000"/>
                    <a:lumOff val="5000"/>
                  </a:schemeClr>
                </a:solidFill>
                <a:latin typeface="Times New Roman" pitchFamily="18" charset="0"/>
                <a:cs typeface="Times New Roman" pitchFamily="18" charset="0"/>
              </a:endParaRPr>
            </a:p>
          </p:txBody>
        </p:sp>
      </p:grpSp>
      <p:pic>
        <p:nvPicPr>
          <p:cNvPr id="16" name="Picture 2" descr="http://www.medyaurfa.net/wp-content/uploads/2012/07/gelir-idaresi-ba%C5%9Fkanl%C4%B1%C4%9F%C4%B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171990"/>
            <a:ext cx="1440160" cy="88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139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10"/>
          <p:cNvGrpSpPr>
            <a:grpSpLocks/>
          </p:cNvGrpSpPr>
          <p:nvPr/>
        </p:nvGrpSpPr>
        <p:grpSpPr bwMode="auto">
          <a:xfrm>
            <a:off x="-41473" y="-216058"/>
            <a:ext cx="9144000" cy="6308725"/>
            <a:chOff x="0" y="0"/>
            <a:chExt cx="5760" cy="3747"/>
          </a:xfrm>
        </p:grpSpPr>
        <p:sp>
          <p:nvSpPr>
            <p:cNvPr id="25"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6"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27"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8" name="Rectangle 328"/>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322562" name="Picture 5"/>
          <p:cNvPicPr>
            <a:picLocks noChangeAspect="1" noChangeArrowheads="1"/>
          </p:cNvPicPr>
          <p:nvPr/>
        </p:nvPicPr>
        <p:blipFill>
          <a:blip r:embed="rId3" cstate="print">
            <a:lum bright="30000"/>
          </a:blip>
          <a:srcRect/>
          <a:stretch>
            <a:fillRect/>
          </a:stretch>
        </p:blipFill>
        <p:spPr bwMode="auto">
          <a:xfrm>
            <a:off x="2403475" y="5291138"/>
            <a:ext cx="4287838" cy="665162"/>
          </a:xfrm>
          <a:prstGeom prst="rect">
            <a:avLst/>
          </a:prstGeom>
          <a:noFill/>
          <a:ln w="9525">
            <a:noFill/>
            <a:miter lim="800000"/>
            <a:headEnd/>
            <a:tailEnd/>
          </a:ln>
        </p:spPr>
      </p:pic>
      <p:grpSp>
        <p:nvGrpSpPr>
          <p:cNvPr id="2" name="Group 3"/>
          <p:cNvGrpSpPr>
            <a:grpSpLocks/>
          </p:cNvGrpSpPr>
          <p:nvPr/>
        </p:nvGrpSpPr>
        <p:grpSpPr bwMode="auto">
          <a:xfrm>
            <a:off x="2354093" y="1628800"/>
            <a:ext cx="3868740" cy="4149726"/>
            <a:chOff x="1484" y="800"/>
            <a:chExt cx="2437" cy="2614"/>
          </a:xfrm>
        </p:grpSpPr>
        <p:sp>
          <p:nvSpPr>
            <p:cNvPr id="8206" name="Freeform 4"/>
            <p:cNvSpPr>
              <a:spLocks/>
            </p:cNvSpPr>
            <p:nvPr/>
          </p:nvSpPr>
          <p:spPr bwMode="gray">
            <a:xfrm rot="3600000">
              <a:off x="2332" y="1958"/>
              <a:ext cx="1160" cy="1752"/>
            </a:xfrm>
            <a:custGeom>
              <a:avLst/>
              <a:gdLst>
                <a:gd name="T0" fmla="*/ 2145 w 794"/>
                <a:gd name="T1" fmla="*/ 28 h 1200"/>
                <a:gd name="T2" fmla="*/ 1876 w 794"/>
                <a:gd name="T3" fmla="*/ 184 h 1200"/>
                <a:gd name="T4" fmla="*/ 1866 w 794"/>
                <a:gd name="T5" fmla="*/ 177 h 1200"/>
                <a:gd name="T6" fmla="*/ 1847 w 794"/>
                <a:gd name="T7" fmla="*/ 124 h 1200"/>
                <a:gd name="T8" fmla="*/ 1838 w 794"/>
                <a:gd name="T9" fmla="*/ 60 h 1200"/>
                <a:gd name="T10" fmla="*/ 1709 w 794"/>
                <a:gd name="T11" fmla="*/ 26 h 1200"/>
                <a:gd name="T12" fmla="*/ 1676 w 794"/>
                <a:gd name="T13" fmla="*/ 153 h 1200"/>
                <a:gd name="T14" fmla="*/ 1724 w 794"/>
                <a:gd name="T15" fmla="*/ 194 h 1200"/>
                <a:gd name="T16" fmla="*/ 1724 w 794"/>
                <a:gd name="T17" fmla="*/ 194 h 1200"/>
                <a:gd name="T18" fmla="*/ 1760 w 794"/>
                <a:gd name="T19" fmla="*/ 237 h 1200"/>
                <a:gd name="T20" fmla="*/ 1760 w 794"/>
                <a:gd name="T21" fmla="*/ 250 h 1200"/>
                <a:gd name="T22" fmla="*/ 1487 w 794"/>
                <a:gd name="T23" fmla="*/ 407 h 1200"/>
                <a:gd name="T24" fmla="*/ 1718 w 794"/>
                <a:gd name="T25" fmla="*/ 1264 h 1200"/>
                <a:gd name="T26" fmla="*/ 1487 w 794"/>
                <a:gd name="T27" fmla="*/ 2118 h 1200"/>
                <a:gd name="T28" fmla="*/ 0 w 794"/>
                <a:gd name="T29" fmla="*/ 2978 h 1200"/>
                <a:gd name="T30" fmla="*/ 0 w 794"/>
                <a:gd name="T31" fmla="*/ 3259 h 1200"/>
                <a:gd name="T32" fmla="*/ 0 w 794"/>
                <a:gd name="T33" fmla="*/ 3294 h 1200"/>
                <a:gd name="T34" fmla="*/ 13 w 794"/>
                <a:gd name="T35" fmla="*/ 3300 h 1200"/>
                <a:gd name="T36" fmla="*/ 69 w 794"/>
                <a:gd name="T37" fmla="*/ 3286 h 1200"/>
                <a:gd name="T38" fmla="*/ 69 w 794"/>
                <a:gd name="T39" fmla="*/ 3286 h 1200"/>
                <a:gd name="T40" fmla="*/ 130 w 794"/>
                <a:gd name="T41" fmla="*/ 3266 h 1200"/>
                <a:gd name="T42" fmla="*/ 222 w 794"/>
                <a:gd name="T43" fmla="*/ 3357 h 1200"/>
                <a:gd name="T44" fmla="*/ 130 w 794"/>
                <a:gd name="T45" fmla="*/ 3456 h 1200"/>
                <a:gd name="T46" fmla="*/ 69 w 794"/>
                <a:gd name="T47" fmla="*/ 3430 h 1200"/>
                <a:gd name="T48" fmla="*/ 13 w 794"/>
                <a:gd name="T49" fmla="*/ 3421 h 1200"/>
                <a:gd name="T50" fmla="*/ 0 w 794"/>
                <a:gd name="T51" fmla="*/ 3425 h 1200"/>
                <a:gd name="T52" fmla="*/ 0 w 794"/>
                <a:gd name="T53" fmla="*/ 3449 h 1200"/>
                <a:gd name="T54" fmla="*/ 0 w 794"/>
                <a:gd name="T55" fmla="*/ 3735 h 1200"/>
                <a:gd name="T56" fmla="*/ 2145 w 794"/>
                <a:gd name="T57" fmla="*/ 2498 h 1200"/>
                <a:gd name="T58" fmla="*/ 2476 w 794"/>
                <a:gd name="T59" fmla="*/ 1264 h 1200"/>
                <a:gd name="T60" fmla="*/ 2145 w 794"/>
                <a:gd name="T61" fmla="*/ 28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gradFill rotWithShape="1">
              <a:gsLst>
                <a:gs pos="0">
                  <a:srgbClr val="5D0202"/>
                </a:gs>
                <a:gs pos="50000">
                  <a:srgbClr val="A90404"/>
                </a:gs>
                <a:gs pos="100000">
                  <a:srgbClr val="5D0202"/>
                </a:gs>
              </a:gsLst>
              <a:lin ang="5400000" scaled="1"/>
            </a:gradFill>
            <a:ln w="19050">
              <a:solidFill>
                <a:srgbClr val="FFFFFF"/>
              </a:solidFill>
              <a:round/>
              <a:headEnd/>
              <a:tailEnd/>
            </a:ln>
          </p:spPr>
          <p:txBody>
            <a:bodyPr/>
            <a:lstStyle/>
            <a:p>
              <a:endParaRPr lang="tr-TR" dirty="0"/>
            </a:p>
          </p:txBody>
        </p:sp>
        <p:sp>
          <p:nvSpPr>
            <p:cNvPr id="8207" name="Freeform 5"/>
            <p:cNvSpPr>
              <a:spLocks/>
            </p:cNvSpPr>
            <p:nvPr/>
          </p:nvSpPr>
          <p:spPr bwMode="gray">
            <a:xfrm rot="3600000">
              <a:off x="1723" y="1011"/>
              <a:ext cx="1262" cy="1739"/>
            </a:xfrm>
            <a:custGeom>
              <a:avLst/>
              <a:gdLst>
                <a:gd name="T0" fmla="*/ 2603 w 864"/>
                <a:gd name="T1" fmla="*/ 3239 h 1191"/>
                <a:gd name="T2" fmla="*/ 2539 w 864"/>
                <a:gd name="T3" fmla="*/ 3260 h 1191"/>
                <a:gd name="T4" fmla="*/ 2539 w 864"/>
                <a:gd name="T5" fmla="*/ 3260 h 1191"/>
                <a:gd name="T6" fmla="*/ 2483 w 864"/>
                <a:gd name="T7" fmla="*/ 3272 h 1191"/>
                <a:gd name="T8" fmla="*/ 2470 w 864"/>
                <a:gd name="T9" fmla="*/ 3266 h 1191"/>
                <a:gd name="T10" fmla="*/ 2470 w 864"/>
                <a:gd name="T11" fmla="*/ 3233 h 1191"/>
                <a:gd name="T12" fmla="*/ 2470 w 864"/>
                <a:gd name="T13" fmla="*/ 2951 h 1191"/>
                <a:gd name="T14" fmla="*/ 987 w 864"/>
                <a:gd name="T15" fmla="*/ 2091 h 1191"/>
                <a:gd name="T16" fmla="*/ 758 w 864"/>
                <a:gd name="T17" fmla="*/ 1237 h 1191"/>
                <a:gd name="T18" fmla="*/ 987 w 864"/>
                <a:gd name="T19" fmla="*/ 380 h 1191"/>
                <a:gd name="T20" fmla="*/ 719 w 864"/>
                <a:gd name="T21" fmla="*/ 228 h 1191"/>
                <a:gd name="T22" fmla="*/ 710 w 864"/>
                <a:gd name="T23" fmla="*/ 235 h 1191"/>
                <a:gd name="T24" fmla="*/ 689 w 864"/>
                <a:gd name="T25" fmla="*/ 286 h 1191"/>
                <a:gd name="T26" fmla="*/ 689 w 864"/>
                <a:gd name="T27" fmla="*/ 286 h 1191"/>
                <a:gd name="T28" fmla="*/ 678 w 864"/>
                <a:gd name="T29" fmla="*/ 352 h 1191"/>
                <a:gd name="T30" fmla="*/ 552 w 864"/>
                <a:gd name="T31" fmla="*/ 384 h 1191"/>
                <a:gd name="T32" fmla="*/ 516 w 864"/>
                <a:gd name="T33" fmla="*/ 256 h 1191"/>
                <a:gd name="T34" fmla="*/ 568 w 864"/>
                <a:gd name="T35" fmla="*/ 215 h 1191"/>
                <a:gd name="T36" fmla="*/ 603 w 864"/>
                <a:gd name="T37" fmla="*/ 171 h 1191"/>
                <a:gd name="T38" fmla="*/ 603 w 864"/>
                <a:gd name="T39" fmla="*/ 158 h 1191"/>
                <a:gd name="T40" fmla="*/ 330 w 864"/>
                <a:gd name="T41" fmla="*/ 0 h 1191"/>
                <a:gd name="T42" fmla="*/ 0 w 864"/>
                <a:gd name="T43" fmla="*/ 1237 h 1191"/>
                <a:gd name="T44" fmla="*/ 330 w 864"/>
                <a:gd name="T45" fmla="*/ 2471 h 1191"/>
                <a:gd name="T46" fmla="*/ 2470 w 864"/>
                <a:gd name="T47" fmla="*/ 3707 h 1191"/>
                <a:gd name="T48" fmla="*/ 2470 w 864"/>
                <a:gd name="T49" fmla="*/ 3421 h 1191"/>
                <a:gd name="T50" fmla="*/ 2470 w 864"/>
                <a:gd name="T51" fmla="*/ 3398 h 1191"/>
                <a:gd name="T52" fmla="*/ 2483 w 864"/>
                <a:gd name="T53" fmla="*/ 3395 h 1191"/>
                <a:gd name="T54" fmla="*/ 2539 w 864"/>
                <a:gd name="T55" fmla="*/ 3402 h 1191"/>
                <a:gd name="T56" fmla="*/ 2603 w 864"/>
                <a:gd name="T57" fmla="*/ 3428 h 1191"/>
                <a:gd name="T58" fmla="*/ 2692 w 864"/>
                <a:gd name="T59" fmla="*/ 3331 h 1191"/>
                <a:gd name="T60" fmla="*/ 2603 w 864"/>
                <a:gd name="T61" fmla="*/ 323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gradFill rotWithShape="1">
              <a:gsLst>
                <a:gs pos="0">
                  <a:srgbClr val="5D0202"/>
                </a:gs>
                <a:gs pos="50000">
                  <a:srgbClr val="A90404"/>
                </a:gs>
                <a:gs pos="100000">
                  <a:srgbClr val="5D0202"/>
                </a:gs>
              </a:gsLst>
              <a:lin ang="5400000" scaled="1"/>
            </a:gradFill>
            <a:ln w="19050">
              <a:solidFill>
                <a:srgbClr val="FFFFFF"/>
              </a:solidFill>
              <a:round/>
              <a:headEnd/>
              <a:tailEnd/>
            </a:ln>
          </p:spPr>
          <p:txBody>
            <a:bodyPr/>
            <a:lstStyle/>
            <a:p>
              <a:endParaRPr lang="tr-TR" dirty="0"/>
            </a:p>
          </p:txBody>
        </p:sp>
        <p:sp>
          <p:nvSpPr>
            <p:cNvPr id="8208" name="Freeform 6"/>
            <p:cNvSpPr>
              <a:spLocks/>
            </p:cNvSpPr>
            <p:nvPr/>
          </p:nvSpPr>
          <p:spPr bwMode="gray">
            <a:xfrm rot="3600000">
              <a:off x="2532" y="1421"/>
              <a:ext cx="2010" cy="768"/>
            </a:xfrm>
            <a:custGeom>
              <a:avLst/>
              <a:gdLst>
                <a:gd name="T0" fmla="*/ 3637 w 1375"/>
                <a:gd name="T1" fmla="*/ 1603 h 527"/>
                <a:gd name="T2" fmla="*/ 3910 w 1375"/>
                <a:gd name="T3" fmla="*/ 1446 h 527"/>
                <a:gd name="T4" fmla="*/ 3910 w 1375"/>
                <a:gd name="T5" fmla="*/ 1434 h 527"/>
                <a:gd name="T6" fmla="*/ 3874 w 1375"/>
                <a:gd name="T7" fmla="*/ 1389 h 527"/>
                <a:gd name="T8" fmla="*/ 3874 w 1375"/>
                <a:gd name="T9" fmla="*/ 1389 h 527"/>
                <a:gd name="T10" fmla="*/ 3823 w 1375"/>
                <a:gd name="T11" fmla="*/ 1348 h 527"/>
                <a:gd name="T12" fmla="*/ 3858 w 1375"/>
                <a:gd name="T13" fmla="*/ 1223 h 527"/>
                <a:gd name="T14" fmla="*/ 3985 w 1375"/>
                <a:gd name="T15" fmla="*/ 1258 h 527"/>
                <a:gd name="T16" fmla="*/ 3997 w 1375"/>
                <a:gd name="T17" fmla="*/ 1320 h 527"/>
                <a:gd name="T18" fmla="*/ 4013 w 1375"/>
                <a:gd name="T19" fmla="*/ 1374 h 527"/>
                <a:gd name="T20" fmla="*/ 4026 w 1375"/>
                <a:gd name="T21" fmla="*/ 1380 h 527"/>
                <a:gd name="T22" fmla="*/ 4295 w 1375"/>
                <a:gd name="T23" fmla="*/ 1226 h 527"/>
                <a:gd name="T24" fmla="*/ 2146 w 1375"/>
                <a:gd name="T25" fmla="*/ 0 h 527"/>
                <a:gd name="T26" fmla="*/ 0 w 1375"/>
                <a:gd name="T27" fmla="*/ 1226 h 527"/>
                <a:gd name="T28" fmla="*/ 276 w 1375"/>
                <a:gd name="T29" fmla="*/ 1383 h 527"/>
                <a:gd name="T30" fmla="*/ 276 w 1375"/>
                <a:gd name="T31" fmla="*/ 1395 h 527"/>
                <a:gd name="T32" fmla="*/ 237 w 1375"/>
                <a:gd name="T33" fmla="*/ 1440 h 527"/>
                <a:gd name="T34" fmla="*/ 189 w 1375"/>
                <a:gd name="T35" fmla="*/ 1481 h 527"/>
                <a:gd name="T36" fmla="*/ 222 w 1375"/>
                <a:gd name="T37" fmla="*/ 1606 h 527"/>
                <a:gd name="T38" fmla="*/ 351 w 1375"/>
                <a:gd name="T39" fmla="*/ 1575 h 527"/>
                <a:gd name="T40" fmla="*/ 360 w 1375"/>
                <a:gd name="T41" fmla="*/ 1510 h 527"/>
                <a:gd name="T42" fmla="*/ 360 w 1375"/>
                <a:gd name="T43" fmla="*/ 1510 h 527"/>
                <a:gd name="T44" fmla="*/ 380 w 1375"/>
                <a:gd name="T45" fmla="*/ 1457 h 527"/>
                <a:gd name="T46" fmla="*/ 392 w 1375"/>
                <a:gd name="T47" fmla="*/ 1450 h 527"/>
                <a:gd name="T48" fmla="*/ 658 w 1375"/>
                <a:gd name="T49" fmla="*/ 1603 h 527"/>
                <a:gd name="T50" fmla="*/ 2146 w 1375"/>
                <a:gd name="T51" fmla="*/ 752 h 527"/>
                <a:gd name="T52" fmla="*/ 3637 w 1375"/>
                <a:gd name="T53" fmla="*/ 1603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gradFill rotWithShape="1">
              <a:gsLst>
                <a:gs pos="0">
                  <a:srgbClr val="5D0202"/>
                </a:gs>
                <a:gs pos="50000">
                  <a:srgbClr val="A90404"/>
                </a:gs>
                <a:gs pos="100000">
                  <a:srgbClr val="5D0202"/>
                </a:gs>
              </a:gsLst>
              <a:lin ang="5400000" scaled="1"/>
            </a:gradFill>
            <a:ln w="19050">
              <a:solidFill>
                <a:srgbClr val="FFFFFF"/>
              </a:solidFill>
              <a:round/>
              <a:headEnd/>
              <a:tailEnd/>
            </a:ln>
          </p:spPr>
          <p:txBody>
            <a:bodyPr/>
            <a:lstStyle/>
            <a:p>
              <a:endParaRPr lang="tr-TR" dirty="0"/>
            </a:p>
          </p:txBody>
        </p:sp>
        <p:sp>
          <p:nvSpPr>
            <p:cNvPr id="8209" name="Freeform 7"/>
            <p:cNvSpPr>
              <a:spLocks/>
            </p:cNvSpPr>
            <p:nvPr/>
          </p:nvSpPr>
          <p:spPr bwMode="gray">
            <a:xfrm rot="7200000">
              <a:off x="2833" y="1327"/>
              <a:ext cx="808" cy="1225"/>
            </a:xfrm>
            <a:custGeom>
              <a:avLst/>
              <a:gdLst>
                <a:gd name="T0" fmla="*/ 1744 w 550"/>
                <a:gd name="T1" fmla="*/ 415 h 836"/>
                <a:gd name="T2" fmla="*/ 1735 w 550"/>
                <a:gd name="T3" fmla="*/ 407 h 836"/>
                <a:gd name="T4" fmla="*/ 1676 w 550"/>
                <a:gd name="T5" fmla="*/ 419 h 836"/>
                <a:gd name="T6" fmla="*/ 1676 w 550"/>
                <a:gd name="T7" fmla="*/ 419 h 836"/>
                <a:gd name="T8" fmla="*/ 1615 w 550"/>
                <a:gd name="T9" fmla="*/ 444 h 836"/>
                <a:gd name="T10" fmla="*/ 1522 w 550"/>
                <a:gd name="T11" fmla="*/ 350 h 836"/>
                <a:gd name="T12" fmla="*/ 1615 w 550"/>
                <a:gd name="T13" fmla="*/ 251 h 836"/>
                <a:gd name="T14" fmla="*/ 1676 w 550"/>
                <a:gd name="T15" fmla="*/ 277 h 836"/>
                <a:gd name="T16" fmla="*/ 1735 w 550"/>
                <a:gd name="T17" fmla="*/ 286 h 836"/>
                <a:gd name="T18" fmla="*/ 1744 w 550"/>
                <a:gd name="T19" fmla="*/ 278 h 836"/>
                <a:gd name="T20" fmla="*/ 1744 w 550"/>
                <a:gd name="T21" fmla="*/ 258 h 836"/>
                <a:gd name="T22" fmla="*/ 1744 w 550"/>
                <a:gd name="T23" fmla="*/ 0 h 836"/>
                <a:gd name="T24" fmla="*/ 0 w 550"/>
                <a:gd name="T25" fmla="*/ 1731 h 836"/>
                <a:gd name="T26" fmla="*/ 235 w 550"/>
                <a:gd name="T27" fmla="*/ 2597 h 836"/>
                <a:gd name="T28" fmla="*/ 486 w 550"/>
                <a:gd name="T29" fmla="*/ 2454 h 836"/>
                <a:gd name="T30" fmla="*/ 501 w 550"/>
                <a:gd name="T31" fmla="*/ 2504 h 836"/>
                <a:gd name="T32" fmla="*/ 511 w 550"/>
                <a:gd name="T33" fmla="*/ 2570 h 836"/>
                <a:gd name="T34" fmla="*/ 641 w 550"/>
                <a:gd name="T35" fmla="*/ 2602 h 836"/>
                <a:gd name="T36" fmla="*/ 677 w 550"/>
                <a:gd name="T37" fmla="*/ 2473 h 836"/>
                <a:gd name="T38" fmla="*/ 629 w 550"/>
                <a:gd name="T39" fmla="*/ 2432 h 836"/>
                <a:gd name="T40" fmla="*/ 629 w 550"/>
                <a:gd name="T41" fmla="*/ 2432 h 836"/>
                <a:gd name="T42" fmla="*/ 589 w 550"/>
                <a:gd name="T43" fmla="*/ 2394 h 836"/>
                <a:gd name="T44" fmla="*/ 843 w 550"/>
                <a:gd name="T45" fmla="*/ 2246 h 836"/>
                <a:gd name="T46" fmla="*/ 704 w 550"/>
                <a:gd name="T47" fmla="*/ 1731 h 836"/>
                <a:gd name="T48" fmla="*/ 1744 w 550"/>
                <a:gd name="T49" fmla="*/ 697 h 836"/>
                <a:gd name="T50" fmla="*/ 1744 w 550"/>
                <a:gd name="T51" fmla="*/ 451 h 836"/>
                <a:gd name="T52" fmla="*/ 1744 w 550"/>
                <a:gd name="T53" fmla="*/ 415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gradFill rotWithShape="1">
              <a:gsLst>
                <a:gs pos="2000">
                  <a:schemeClr val="bg1">
                    <a:lumMod val="85000"/>
                  </a:schemeClr>
                </a:gs>
                <a:gs pos="73000">
                  <a:schemeClr val="bg1">
                    <a:lumMod val="65000"/>
                  </a:schemeClr>
                </a:gs>
                <a:gs pos="100000">
                  <a:schemeClr val="bg1">
                    <a:lumMod val="50000"/>
                  </a:schemeClr>
                </a:gs>
              </a:gsLst>
              <a:lin ang="5400000" scaled="1"/>
            </a:gradFill>
            <a:ln w="19050">
              <a:solidFill>
                <a:srgbClr val="FFFFFF"/>
              </a:solidFill>
              <a:round/>
              <a:headEnd/>
              <a:tailEnd/>
            </a:ln>
          </p:spPr>
          <p:txBody>
            <a:bodyPr/>
            <a:lstStyle/>
            <a:p>
              <a:endParaRPr lang="tr-TR" dirty="0"/>
            </a:p>
          </p:txBody>
        </p:sp>
        <p:sp>
          <p:nvSpPr>
            <p:cNvPr id="8210" name="Freeform 8"/>
            <p:cNvSpPr>
              <a:spLocks/>
            </p:cNvSpPr>
            <p:nvPr/>
          </p:nvSpPr>
          <p:spPr bwMode="gray">
            <a:xfrm rot="7200000">
              <a:off x="2409" y="1993"/>
              <a:ext cx="912" cy="1210"/>
            </a:xfrm>
            <a:custGeom>
              <a:avLst/>
              <a:gdLst>
                <a:gd name="T0" fmla="*/ 222 w 621"/>
                <a:gd name="T1" fmla="*/ 0 h 826"/>
                <a:gd name="T2" fmla="*/ 222 w 621"/>
                <a:gd name="T3" fmla="*/ 258 h 826"/>
                <a:gd name="T4" fmla="*/ 222 w 621"/>
                <a:gd name="T5" fmla="*/ 278 h 826"/>
                <a:gd name="T6" fmla="*/ 211 w 621"/>
                <a:gd name="T7" fmla="*/ 286 h 826"/>
                <a:gd name="T8" fmla="*/ 156 w 621"/>
                <a:gd name="T9" fmla="*/ 277 h 826"/>
                <a:gd name="T10" fmla="*/ 93 w 621"/>
                <a:gd name="T11" fmla="*/ 250 h 826"/>
                <a:gd name="T12" fmla="*/ 0 w 621"/>
                <a:gd name="T13" fmla="*/ 350 h 826"/>
                <a:gd name="T14" fmla="*/ 93 w 621"/>
                <a:gd name="T15" fmla="*/ 444 h 826"/>
                <a:gd name="T16" fmla="*/ 156 w 621"/>
                <a:gd name="T17" fmla="*/ 419 h 826"/>
                <a:gd name="T18" fmla="*/ 156 w 621"/>
                <a:gd name="T19" fmla="*/ 419 h 826"/>
                <a:gd name="T20" fmla="*/ 211 w 621"/>
                <a:gd name="T21" fmla="*/ 407 h 826"/>
                <a:gd name="T22" fmla="*/ 222 w 621"/>
                <a:gd name="T23" fmla="*/ 415 h 826"/>
                <a:gd name="T24" fmla="*/ 222 w 621"/>
                <a:gd name="T25" fmla="*/ 448 h 826"/>
                <a:gd name="T26" fmla="*/ 222 w 621"/>
                <a:gd name="T27" fmla="*/ 697 h 826"/>
                <a:gd name="T28" fmla="*/ 222 w 621"/>
                <a:gd name="T29" fmla="*/ 697 h 826"/>
                <a:gd name="T30" fmla="*/ 1262 w 621"/>
                <a:gd name="T31" fmla="*/ 1730 h 826"/>
                <a:gd name="T32" fmla="*/ 1122 w 621"/>
                <a:gd name="T33" fmla="*/ 2244 h 826"/>
                <a:gd name="T34" fmla="*/ 1372 w 621"/>
                <a:gd name="T35" fmla="*/ 2386 h 826"/>
                <a:gd name="T36" fmla="*/ 1380 w 621"/>
                <a:gd name="T37" fmla="*/ 2382 h 826"/>
                <a:gd name="T38" fmla="*/ 1404 w 621"/>
                <a:gd name="T39" fmla="*/ 2326 h 826"/>
                <a:gd name="T40" fmla="*/ 1404 w 621"/>
                <a:gd name="T41" fmla="*/ 2326 h 826"/>
                <a:gd name="T42" fmla="*/ 1413 w 621"/>
                <a:gd name="T43" fmla="*/ 2263 h 826"/>
                <a:gd name="T44" fmla="*/ 1542 w 621"/>
                <a:gd name="T45" fmla="*/ 2230 h 826"/>
                <a:gd name="T46" fmla="*/ 1577 w 621"/>
                <a:gd name="T47" fmla="*/ 2358 h 826"/>
                <a:gd name="T48" fmla="*/ 1527 w 621"/>
                <a:gd name="T49" fmla="*/ 2399 h 826"/>
                <a:gd name="T50" fmla="*/ 1488 w 621"/>
                <a:gd name="T51" fmla="*/ 2442 h 826"/>
                <a:gd name="T52" fmla="*/ 1488 w 621"/>
                <a:gd name="T53" fmla="*/ 2455 h 826"/>
                <a:gd name="T54" fmla="*/ 1731 w 621"/>
                <a:gd name="T55" fmla="*/ 2597 h 826"/>
                <a:gd name="T56" fmla="*/ 1966 w 621"/>
                <a:gd name="T57" fmla="*/ 1730 h 826"/>
                <a:gd name="T58" fmla="*/ 222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gradFill rotWithShape="1">
              <a:gsLst>
                <a:gs pos="2000">
                  <a:schemeClr val="bg1">
                    <a:lumMod val="85000"/>
                  </a:schemeClr>
                </a:gs>
                <a:gs pos="73000">
                  <a:schemeClr val="bg1">
                    <a:lumMod val="65000"/>
                  </a:schemeClr>
                </a:gs>
                <a:gs pos="100000">
                  <a:schemeClr val="bg1">
                    <a:lumMod val="50000"/>
                  </a:schemeClr>
                </a:gs>
              </a:gsLst>
              <a:lin ang="5400000" scaled="1"/>
            </a:gradFill>
            <a:ln w="19050">
              <a:solidFill>
                <a:srgbClr val="FFFFFF"/>
              </a:solidFill>
              <a:round/>
              <a:headEnd/>
              <a:tailEnd/>
            </a:ln>
          </p:spPr>
          <p:txBody>
            <a:bodyPr/>
            <a:lstStyle/>
            <a:p>
              <a:endParaRPr lang="tr-TR" dirty="0"/>
            </a:p>
          </p:txBody>
        </p:sp>
        <p:sp>
          <p:nvSpPr>
            <p:cNvPr id="8211" name="Freeform 9"/>
            <p:cNvSpPr>
              <a:spLocks/>
            </p:cNvSpPr>
            <p:nvPr/>
          </p:nvSpPr>
          <p:spPr bwMode="gray">
            <a:xfrm rot="7200000">
              <a:off x="1722" y="1642"/>
              <a:ext cx="1397" cy="587"/>
            </a:xfrm>
            <a:custGeom>
              <a:avLst/>
              <a:gdLst>
                <a:gd name="T0" fmla="*/ 2759 w 953"/>
                <a:gd name="T1" fmla="*/ 252 h 400"/>
                <a:gd name="T2" fmla="*/ 2759 w 953"/>
                <a:gd name="T3" fmla="*/ 241 h 400"/>
                <a:gd name="T4" fmla="*/ 2798 w 953"/>
                <a:gd name="T5" fmla="*/ 197 h 400"/>
                <a:gd name="T6" fmla="*/ 2847 w 953"/>
                <a:gd name="T7" fmla="*/ 156 h 400"/>
                <a:gd name="T8" fmla="*/ 2813 w 953"/>
                <a:gd name="T9" fmla="*/ 26 h 400"/>
                <a:gd name="T10" fmla="*/ 2684 w 953"/>
                <a:gd name="T11" fmla="*/ 60 h 400"/>
                <a:gd name="T12" fmla="*/ 2675 w 953"/>
                <a:gd name="T13" fmla="*/ 123 h 400"/>
                <a:gd name="T14" fmla="*/ 2675 w 953"/>
                <a:gd name="T15" fmla="*/ 123 h 400"/>
                <a:gd name="T16" fmla="*/ 2652 w 953"/>
                <a:gd name="T17" fmla="*/ 181 h 400"/>
                <a:gd name="T18" fmla="*/ 2643 w 953"/>
                <a:gd name="T19" fmla="*/ 183 h 400"/>
                <a:gd name="T20" fmla="*/ 2394 w 953"/>
                <a:gd name="T21" fmla="*/ 41 h 400"/>
                <a:gd name="T22" fmla="*/ 1500 w 953"/>
                <a:gd name="T23" fmla="*/ 561 h 400"/>
                <a:gd name="T24" fmla="*/ 604 w 953"/>
                <a:gd name="T25" fmla="*/ 41 h 400"/>
                <a:gd name="T26" fmla="*/ 352 w 953"/>
                <a:gd name="T27" fmla="*/ 189 h 400"/>
                <a:gd name="T28" fmla="*/ 391 w 953"/>
                <a:gd name="T29" fmla="*/ 229 h 400"/>
                <a:gd name="T30" fmla="*/ 391 w 953"/>
                <a:gd name="T31" fmla="*/ 229 h 400"/>
                <a:gd name="T32" fmla="*/ 441 w 953"/>
                <a:gd name="T33" fmla="*/ 269 h 400"/>
                <a:gd name="T34" fmla="*/ 405 w 953"/>
                <a:gd name="T35" fmla="*/ 398 h 400"/>
                <a:gd name="T36" fmla="*/ 276 w 953"/>
                <a:gd name="T37" fmla="*/ 365 h 400"/>
                <a:gd name="T38" fmla="*/ 264 w 953"/>
                <a:gd name="T39" fmla="*/ 299 h 400"/>
                <a:gd name="T40" fmla="*/ 249 w 953"/>
                <a:gd name="T41" fmla="*/ 249 h 400"/>
                <a:gd name="T42" fmla="*/ 0 w 953"/>
                <a:gd name="T43" fmla="*/ 392 h 400"/>
                <a:gd name="T44" fmla="*/ 1500 w 953"/>
                <a:gd name="T45" fmla="*/ 1264 h 400"/>
                <a:gd name="T46" fmla="*/ 3002 w 953"/>
                <a:gd name="T47" fmla="*/ 395 h 400"/>
                <a:gd name="T48" fmla="*/ 2759 w 953"/>
                <a:gd name="T49" fmla="*/ 25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gradFill rotWithShape="1">
              <a:gsLst>
                <a:gs pos="2000">
                  <a:schemeClr val="bg1">
                    <a:lumMod val="85000"/>
                  </a:schemeClr>
                </a:gs>
                <a:gs pos="73000">
                  <a:schemeClr val="bg1">
                    <a:lumMod val="65000"/>
                  </a:schemeClr>
                </a:gs>
                <a:gs pos="100000">
                  <a:schemeClr val="bg1">
                    <a:lumMod val="50000"/>
                  </a:schemeClr>
                </a:gs>
              </a:gsLst>
              <a:lin ang="5400000" scaled="1"/>
            </a:gradFill>
            <a:ln w="19050">
              <a:solidFill>
                <a:srgbClr val="FFFFFF"/>
              </a:solidFill>
              <a:round/>
              <a:headEnd/>
              <a:tailEnd/>
            </a:ln>
          </p:spPr>
          <p:txBody>
            <a:bodyPr/>
            <a:lstStyle/>
            <a:p>
              <a:endParaRPr lang="tr-TR" dirty="0"/>
            </a:p>
          </p:txBody>
        </p:sp>
        <p:sp>
          <p:nvSpPr>
            <p:cNvPr id="8212" name="Oval 10"/>
            <p:cNvSpPr>
              <a:spLocks noChangeArrowheads="1"/>
            </p:cNvSpPr>
            <p:nvPr/>
          </p:nvSpPr>
          <p:spPr bwMode="gray">
            <a:xfrm>
              <a:off x="2438" y="1766"/>
              <a:ext cx="857" cy="854"/>
            </a:xfrm>
            <a:prstGeom prst="ellipse">
              <a:avLst/>
            </a:prstGeom>
            <a:gradFill rotWithShape="1">
              <a:gsLst>
                <a:gs pos="2000">
                  <a:schemeClr val="bg1">
                    <a:lumMod val="85000"/>
                  </a:schemeClr>
                </a:gs>
                <a:gs pos="73000">
                  <a:schemeClr val="bg1">
                    <a:lumMod val="65000"/>
                  </a:schemeClr>
                </a:gs>
                <a:gs pos="100000">
                  <a:schemeClr val="bg1">
                    <a:lumMod val="50000"/>
                  </a:schemeClr>
                </a:gs>
              </a:gsLst>
              <a:lin ang="5400000" scaled="1"/>
            </a:gradFill>
            <a:ln w="19050">
              <a:solidFill>
                <a:srgbClr val="FFFFFF"/>
              </a:solidFill>
              <a:round/>
              <a:headEnd/>
              <a:tailEnd/>
            </a:ln>
          </p:spPr>
          <p:txBody>
            <a:bodyPr/>
            <a:lstStyle/>
            <a:p>
              <a:endParaRPr lang="en-GB" dirty="0"/>
            </a:p>
          </p:txBody>
        </p:sp>
      </p:grpSp>
      <p:grpSp>
        <p:nvGrpSpPr>
          <p:cNvPr id="3" name="Group 13"/>
          <p:cNvGrpSpPr>
            <a:grpSpLocks/>
          </p:cNvGrpSpPr>
          <p:nvPr/>
        </p:nvGrpSpPr>
        <p:grpSpPr bwMode="auto">
          <a:xfrm>
            <a:off x="357188" y="2132013"/>
            <a:ext cx="8447087" cy="2509837"/>
            <a:chOff x="225" y="1343"/>
            <a:chExt cx="5321" cy="1581"/>
          </a:xfrm>
        </p:grpSpPr>
        <p:sp>
          <p:nvSpPr>
            <p:cNvPr id="8203" name="Line 40"/>
            <p:cNvSpPr>
              <a:spLocks noChangeShapeType="1"/>
            </p:cNvSpPr>
            <p:nvPr/>
          </p:nvSpPr>
          <p:spPr bwMode="auto">
            <a:xfrm flipH="1">
              <a:off x="225" y="1343"/>
              <a:ext cx="1811" cy="0"/>
            </a:xfrm>
            <a:prstGeom prst="line">
              <a:avLst/>
            </a:prstGeom>
            <a:noFill/>
            <a:ln w="28575">
              <a:solidFill>
                <a:srgbClr val="4D4D4D"/>
              </a:solidFill>
              <a:prstDash val="sysDot"/>
              <a:round/>
              <a:headEnd/>
              <a:tailEnd/>
            </a:ln>
          </p:spPr>
          <p:txBody>
            <a:bodyPr/>
            <a:lstStyle/>
            <a:p>
              <a:endParaRPr lang="tr-TR" dirty="0"/>
            </a:p>
          </p:txBody>
        </p:sp>
        <p:sp>
          <p:nvSpPr>
            <p:cNvPr id="8204" name="Line 41"/>
            <p:cNvSpPr>
              <a:spLocks noChangeShapeType="1"/>
            </p:cNvSpPr>
            <p:nvPr/>
          </p:nvSpPr>
          <p:spPr bwMode="auto">
            <a:xfrm flipH="1">
              <a:off x="3726" y="1343"/>
              <a:ext cx="1820" cy="0"/>
            </a:xfrm>
            <a:prstGeom prst="line">
              <a:avLst/>
            </a:prstGeom>
            <a:noFill/>
            <a:ln w="28575">
              <a:solidFill>
                <a:srgbClr val="4D4D4D"/>
              </a:solidFill>
              <a:prstDash val="sysDot"/>
              <a:round/>
              <a:headEnd/>
              <a:tailEnd/>
            </a:ln>
          </p:spPr>
          <p:txBody>
            <a:bodyPr/>
            <a:lstStyle/>
            <a:p>
              <a:endParaRPr lang="tr-TR" dirty="0"/>
            </a:p>
          </p:txBody>
        </p:sp>
        <p:sp>
          <p:nvSpPr>
            <p:cNvPr id="8205" name="Line 41"/>
            <p:cNvSpPr>
              <a:spLocks noChangeShapeType="1"/>
            </p:cNvSpPr>
            <p:nvPr/>
          </p:nvSpPr>
          <p:spPr bwMode="auto">
            <a:xfrm flipH="1">
              <a:off x="3849" y="2924"/>
              <a:ext cx="1697" cy="0"/>
            </a:xfrm>
            <a:prstGeom prst="line">
              <a:avLst/>
            </a:prstGeom>
            <a:noFill/>
            <a:ln w="28575">
              <a:solidFill>
                <a:srgbClr val="4D4D4D"/>
              </a:solidFill>
              <a:prstDash val="sysDot"/>
              <a:round/>
              <a:headEnd/>
              <a:tailEnd/>
            </a:ln>
          </p:spPr>
          <p:txBody>
            <a:bodyPr/>
            <a:lstStyle/>
            <a:p>
              <a:endParaRPr lang="tr-TR" dirty="0"/>
            </a:p>
          </p:txBody>
        </p:sp>
      </p:grpSp>
      <p:grpSp>
        <p:nvGrpSpPr>
          <p:cNvPr id="4" name="Group 39"/>
          <p:cNvGrpSpPr>
            <a:grpSpLocks/>
          </p:cNvGrpSpPr>
          <p:nvPr/>
        </p:nvGrpSpPr>
        <p:grpSpPr bwMode="auto">
          <a:xfrm rot="5400000">
            <a:off x="1046163" y="5522913"/>
            <a:ext cx="144462" cy="1636712"/>
            <a:chOff x="3424" y="1389"/>
            <a:chExt cx="182" cy="2132"/>
          </a:xfrm>
        </p:grpSpPr>
        <p:sp>
          <p:nvSpPr>
            <p:cNvPr id="8201" name="Rectangle 40"/>
            <p:cNvSpPr>
              <a:spLocks noChangeArrowheads="1"/>
            </p:cNvSpPr>
            <p:nvPr/>
          </p:nvSpPr>
          <p:spPr bwMode="auto">
            <a:xfrm>
              <a:off x="3424" y="1389"/>
              <a:ext cx="91" cy="2132"/>
            </a:xfrm>
            <a:prstGeom prst="rect">
              <a:avLst/>
            </a:prstGeom>
            <a:gradFill rotWithShape="1">
              <a:gsLst>
                <a:gs pos="0">
                  <a:srgbClr val="C40505"/>
                </a:gs>
                <a:gs pos="50000">
                  <a:srgbClr val="EFBDBD"/>
                </a:gs>
                <a:gs pos="100000">
                  <a:srgbClr val="C40505"/>
                </a:gs>
              </a:gsLst>
              <a:lin ang="0" scaled="1"/>
            </a:gradFill>
            <a:ln w="9525">
              <a:noFill/>
              <a:miter lim="800000"/>
              <a:headEnd/>
              <a:tailEnd/>
            </a:ln>
          </p:spPr>
          <p:txBody>
            <a:bodyPr wrap="none" anchor="ctr"/>
            <a:lstStyle/>
            <a:p>
              <a:endParaRPr lang="tr-TR" dirty="0"/>
            </a:p>
          </p:txBody>
        </p:sp>
        <p:sp>
          <p:nvSpPr>
            <p:cNvPr id="8202" name="Rectangle 41"/>
            <p:cNvSpPr>
              <a:spLocks noChangeArrowheads="1"/>
            </p:cNvSpPr>
            <p:nvPr/>
          </p:nvSpPr>
          <p:spPr bwMode="auto">
            <a:xfrm>
              <a:off x="3515" y="1389"/>
              <a:ext cx="91" cy="2132"/>
            </a:xfrm>
            <a:prstGeom prst="rect">
              <a:avLst/>
            </a:prstGeom>
            <a:gradFill rotWithShape="1">
              <a:gsLst>
                <a:gs pos="0">
                  <a:srgbClr val="C40505"/>
                </a:gs>
                <a:gs pos="100000">
                  <a:srgbClr val="6F0303"/>
                </a:gs>
              </a:gsLst>
              <a:lin ang="0" scaled="1"/>
            </a:gradFill>
            <a:ln w="9525">
              <a:noFill/>
              <a:miter lim="800000"/>
              <a:headEnd/>
              <a:tailEnd/>
            </a:ln>
          </p:spPr>
          <p:txBody>
            <a:bodyPr wrap="none" anchor="ctr"/>
            <a:lstStyle/>
            <a:p>
              <a:endParaRPr lang="tr-TR" dirty="0"/>
            </a:p>
          </p:txBody>
        </p:sp>
      </p:grpSp>
      <p:sp>
        <p:nvSpPr>
          <p:cNvPr id="31" name="30 Dikdörtgen"/>
          <p:cNvSpPr/>
          <p:nvPr/>
        </p:nvSpPr>
        <p:spPr>
          <a:xfrm>
            <a:off x="-14736" y="6092667"/>
            <a:ext cx="9144000" cy="766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3" name="156 Dikdörtgen"/>
          <p:cNvSpPr>
            <a:spLocks noChangeArrowheads="1"/>
          </p:cNvSpPr>
          <p:nvPr/>
        </p:nvSpPr>
        <p:spPr bwMode="auto">
          <a:xfrm>
            <a:off x="2207336" y="302915"/>
            <a:ext cx="4679950" cy="954107"/>
          </a:xfrm>
          <a:prstGeom prst="rect">
            <a:avLst/>
          </a:prstGeom>
          <a:solidFill>
            <a:schemeClr val="tx1"/>
          </a:solidFill>
          <a:ln w="9525">
            <a:solidFill>
              <a:schemeClr val="bg1">
                <a:lumMod val="95000"/>
              </a:schemeClr>
            </a:solidFill>
            <a:miter lim="800000"/>
            <a:headEnd/>
            <a:tailEnd/>
          </a:ln>
        </p:spPr>
        <p:txBody>
          <a:bodyPr>
            <a:spAutoFit/>
          </a:bodyPr>
          <a:lstStyle/>
          <a:p>
            <a:pPr lvl="0" algn="ctr"/>
            <a:r>
              <a:rPr lang="tr-TR" sz="2800" b="1" kern="0" dirty="0">
                <a:solidFill>
                  <a:schemeClr val="bg1"/>
                </a:solidFill>
              </a:rPr>
              <a:t>E-FATURA </a:t>
            </a:r>
            <a:r>
              <a:rPr lang="tr-TR" sz="2800" b="1" kern="0" dirty="0" smtClean="0">
                <a:solidFill>
                  <a:schemeClr val="bg1"/>
                </a:solidFill>
              </a:rPr>
              <a:t>UYGULAMASI</a:t>
            </a:r>
          </a:p>
          <a:p>
            <a:pPr lvl="0" algn="ctr"/>
            <a:r>
              <a:rPr lang="tr-TR" sz="2800" b="1" kern="0" dirty="0" smtClean="0">
                <a:solidFill>
                  <a:schemeClr val="bg1"/>
                </a:solidFill>
              </a:rPr>
              <a:t>(B2B)</a:t>
            </a:r>
            <a:endParaRPr lang="tr-TR" sz="2800" b="1" kern="0" dirty="0">
              <a:solidFill>
                <a:schemeClr val="bg1"/>
              </a:solidFill>
            </a:endParaRPr>
          </a:p>
        </p:txBody>
      </p:sp>
      <p:sp>
        <p:nvSpPr>
          <p:cNvPr id="29" name="Dikdörtgen 28"/>
          <p:cNvSpPr>
            <a:spLocks noChangeArrowheads="1"/>
          </p:cNvSpPr>
          <p:nvPr/>
        </p:nvSpPr>
        <p:spPr bwMode="auto">
          <a:xfrm>
            <a:off x="2882844" y="1386309"/>
            <a:ext cx="3202901" cy="400110"/>
          </a:xfrm>
          <a:prstGeom prst="rect">
            <a:avLst/>
          </a:prstGeom>
          <a:noFill/>
          <a:ln w="9525">
            <a:noFill/>
            <a:miter lim="800000"/>
            <a:headEnd/>
            <a:tailEnd/>
          </a:ln>
        </p:spPr>
        <p:txBody>
          <a:bodyPr wrap="square">
            <a:spAutoFit/>
          </a:bodyPr>
          <a:lstStyle/>
          <a:p>
            <a:pPr algn="ctr"/>
            <a:r>
              <a:rPr lang="tr-TR" sz="2000" b="1" dirty="0" smtClean="0">
                <a:solidFill>
                  <a:schemeClr val="bg1"/>
                </a:solidFill>
              </a:rPr>
              <a:t>MESAJLAŞMA PLATFORMU</a:t>
            </a:r>
            <a:endParaRPr lang="tr-TR" sz="2000" b="1" dirty="0">
              <a:solidFill>
                <a:schemeClr val="bg1"/>
              </a:solidFill>
            </a:endParaRPr>
          </a:p>
        </p:txBody>
      </p:sp>
      <p:sp>
        <p:nvSpPr>
          <p:cNvPr id="33" name="22 Metin kutusu"/>
          <p:cNvSpPr txBox="1">
            <a:spLocks noChangeArrowheads="1"/>
          </p:cNvSpPr>
          <p:nvPr/>
        </p:nvSpPr>
        <p:spPr bwMode="auto">
          <a:xfrm>
            <a:off x="6085745" y="4695354"/>
            <a:ext cx="2718530" cy="400110"/>
          </a:xfrm>
          <a:prstGeom prst="rect">
            <a:avLst/>
          </a:prstGeom>
          <a:noFill/>
          <a:ln w="9525">
            <a:noFill/>
            <a:miter lim="800000"/>
            <a:headEnd/>
            <a:tailEnd/>
          </a:ln>
        </p:spPr>
        <p:txBody>
          <a:bodyPr wrap="square">
            <a:spAutoFit/>
          </a:bodyPr>
          <a:lstStyle/>
          <a:p>
            <a:pPr algn="ctr"/>
            <a:r>
              <a:rPr lang="tr-TR" sz="2000" b="1" dirty="0" smtClean="0"/>
              <a:t>STANDARTLAR</a:t>
            </a:r>
            <a:endParaRPr lang="tr-TR" sz="2000" b="1" dirty="0"/>
          </a:p>
        </p:txBody>
      </p:sp>
      <p:pic>
        <p:nvPicPr>
          <p:cNvPr id="34" name="Picture 2" descr="http://www.medyaurfa.net/wp-content/uploads/2012/07/gelir-idaresi-ba%C5%9Fkanl%C4%B1%C4%9F%C4%B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171990"/>
            <a:ext cx="1440160" cy="882098"/>
          </a:xfrm>
          <a:prstGeom prst="rect">
            <a:avLst/>
          </a:prstGeom>
          <a:noFill/>
          <a:extLst>
            <a:ext uri="{909E8E84-426E-40DD-AFC4-6F175D3DCCD1}">
              <a14:hiddenFill xmlns:a14="http://schemas.microsoft.com/office/drawing/2010/main">
                <a:solidFill>
                  <a:srgbClr val="FFFFFF"/>
                </a:solidFill>
              </a14:hiddenFill>
            </a:ext>
          </a:extLst>
        </p:spPr>
      </p:pic>
      <p:sp>
        <p:nvSpPr>
          <p:cNvPr id="32" name="Line 41"/>
          <p:cNvSpPr>
            <a:spLocks noChangeShapeType="1"/>
          </p:cNvSpPr>
          <p:nvPr/>
        </p:nvSpPr>
        <p:spPr bwMode="auto">
          <a:xfrm flipH="1">
            <a:off x="387320" y="4665663"/>
            <a:ext cx="2693987" cy="0"/>
          </a:xfrm>
          <a:prstGeom prst="line">
            <a:avLst/>
          </a:prstGeom>
          <a:noFill/>
          <a:ln w="28575">
            <a:solidFill>
              <a:srgbClr val="4D4D4D"/>
            </a:solidFill>
            <a:prstDash val="sysDot"/>
            <a:round/>
            <a:headEnd/>
            <a:tailEnd/>
          </a:ln>
        </p:spPr>
        <p:txBody>
          <a:bodyPr/>
          <a:lstStyle/>
          <a:p>
            <a:endParaRPr lang="tr-TR" dirty="0"/>
          </a:p>
        </p:txBody>
      </p:sp>
      <p:sp>
        <p:nvSpPr>
          <p:cNvPr id="5" name="Metin kutusu 4"/>
          <p:cNvSpPr txBox="1"/>
          <p:nvPr/>
        </p:nvSpPr>
        <p:spPr>
          <a:xfrm>
            <a:off x="508031" y="4706769"/>
            <a:ext cx="2724119" cy="707886"/>
          </a:xfrm>
          <a:prstGeom prst="rect">
            <a:avLst/>
          </a:prstGeom>
          <a:noFill/>
        </p:spPr>
        <p:txBody>
          <a:bodyPr wrap="square" rtlCol="0">
            <a:spAutoFit/>
          </a:bodyPr>
          <a:lstStyle/>
          <a:p>
            <a:pPr algn="ctr"/>
            <a:r>
              <a:rPr lang="tr-TR" sz="2000" b="1" dirty="0" smtClean="0"/>
              <a:t>MALİ MÜHÜR</a:t>
            </a:r>
          </a:p>
          <a:p>
            <a:pPr algn="ctr"/>
            <a:r>
              <a:rPr lang="tr-TR" sz="2000" b="1" dirty="0" smtClean="0"/>
              <a:t>E-İMZA</a:t>
            </a:r>
            <a:endParaRPr lang="tr-TR" sz="2000" b="1" dirty="0"/>
          </a:p>
        </p:txBody>
      </p:sp>
    </p:spTree>
    <p:extLst>
      <p:ext uri="{BB962C8B-B14F-4D97-AF65-F5344CB8AC3E}">
        <p14:creationId xmlns:p14="http://schemas.microsoft.com/office/powerpoint/2010/main" val="3008033601"/>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3028</TotalTime>
  <Words>1278</Words>
  <Application>Microsoft Office PowerPoint</Application>
  <PresentationFormat>Ekran Gösterisi (4:3)</PresentationFormat>
  <Paragraphs>306</Paragraphs>
  <Slides>30</Slides>
  <Notes>24</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Ofis Teması</vt:lpstr>
      <vt:lpstr>PowerPoint Sunusu</vt:lpstr>
      <vt:lpstr> TEMEL KAVRAMLAR</vt:lpstr>
      <vt:lpstr>PowerPoint Sunusu</vt:lpstr>
      <vt:lpstr>ÜLKEMİZDE E-FATURA </vt:lpstr>
      <vt:lpstr> </vt:lpstr>
      <vt:lpstr>E-FATURA UYGULAMASI</vt:lpstr>
      <vt:lpstr>421 SIRA NO.LU VERGİ USUL KANUNU GENEL TEBLİĞİ NELER GETİRİYOR?</vt:lpstr>
      <vt:lpstr>424 SIRA NO.LU VERGİ USUL KANUNU GENEL TEBLİĞİ NELER GETİRİYOR?</vt:lpstr>
      <vt:lpstr>PowerPoint Sunusu</vt:lpstr>
      <vt:lpstr>MESAJLAŞMA PLATFORMU</vt:lpstr>
      <vt:lpstr>E-FATURANIN GÜVENLİĞİ</vt:lpstr>
      <vt:lpstr>MALİ MÜHÜR</vt:lpstr>
      <vt:lpstr>STANDARTLAR </vt:lpstr>
      <vt:lpstr>UBL STANDARDI Universal Business Language- Evrensel İş Dili</vt:lpstr>
      <vt:lpstr>UBL ÖZELLEŞTİRMESİ NASIL YAPILDI? </vt:lpstr>
      <vt:lpstr>PowerPoint Sunusu</vt:lpstr>
      <vt:lpstr>UBL-TR FATURA ŞEMASI</vt:lpstr>
      <vt:lpstr>UBL-TR FATURA ŞEMA ÖZELLİKLERİ</vt:lpstr>
      <vt:lpstr>TİCARİ FATURA SENARYOSU</vt:lpstr>
      <vt:lpstr>TİCARİ FATURA SENARYOSU (RED)</vt:lpstr>
      <vt:lpstr>PowerPoint Sunusu</vt:lpstr>
      <vt:lpstr>FATURA YÜKLEME</vt:lpstr>
      <vt:lpstr>PowerPoint Sunusu</vt:lpstr>
      <vt:lpstr>E-FATURA GÖRÜNTÜLEME ve DOĞRULAMA</vt:lpstr>
      <vt:lpstr>MUHAFAZA ve İBRAZ</vt:lpstr>
      <vt:lpstr>E-FATURAYA ELEKTRONİK ORTAMDA BAŞVURU</vt:lpstr>
      <vt:lpstr>PowerPoint Sunusu</vt:lpstr>
      <vt:lpstr>ZORUNLU UYGULAMAYA GEÇİŞ</vt:lpstr>
      <vt:lpstr>UYGULAMA HEDEFİ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GGM</dc:creator>
  <cp:lastModifiedBy>GGM</cp:lastModifiedBy>
  <cp:revision>186</cp:revision>
  <dcterms:created xsi:type="dcterms:W3CDTF">2013-01-09T13:54:16Z</dcterms:created>
  <dcterms:modified xsi:type="dcterms:W3CDTF">2013-08-21T08:55:25Z</dcterms:modified>
</cp:coreProperties>
</file>