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3"/>
  </p:notesMasterIdLst>
  <p:sldIdLst>
    <p:sldId id="331" r:id="rId2"/>
    <p:sldId id="326" r:id="rId3"/>
    <p:sldId id="327" r:id="rId4"/>
    <p:sldId id="301" r:id="rId5"/>
    <p:sldId id="279" r:id="rId6"/>
    <p:sldId id="280" r:id="rId7"/>
    <p:sldId id="281" r:id="rId8"/>
    <p:sldId id="282" r:id="rId9"/>
    <p:sldId id="285" r:id="rId10"/>
    <p:sldId id="288" r:id="rId11"/>
    <p:sldId id="289" r:id="rId12"/>
    <p:sldId id="332" r:id="rId13"/>
    <p:sldId id="320" r:id="rId14"/>
    <p:sldId id="321" r:id="rId15"/>
    <p:sldId id="328" r:id="rId16"/>
    <p:sldId id="325" r:id="rId17"/>
    <p:sldId id="329" r:id="rId18"/>
    <p:sldId id="323" r:id="rId19"/>
    <p:sldId id="338" r:id="rId20"/>
    <p:sldId id="324" r:id="rId21"/>
    <p:sldId id="33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>
      <p:cViewPr>
        <p:scale>
          <a:sx n="80" d="100"/>
          <a:sy n="80" d="100"/>
        </p:scale>
        <p:origin x="-86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4B512-766C-40F5-8E9A-E376F2FA075C}" type="doc">
      <dgm:prSet loTypeId="urn:microsoft.com/office/officeart/2005/8/layout/process1" loCatId="process" qsTypeId="urn:microsoft.com/office/officeart/2005/8/quickstyle/simple5" qsCatId="simple" csTypeId="urn:microsoft.com/office/officeart/2005/8/colors/accent1_4" csCatId="accent1" phldr="1"/>
      <dgm:spPr/>
    </dgm:pt>
    <dgm:pt modelId="{0D55B2A3-739F-4CF9-BD45-83428B668C44}">
      <dgm:prSet phldrT="[Metin]" custT="1"/>
      <dgm:spPr/>
      <dgm:t>
        <a:bodyPr/>
        <a:lstStyle/>
        <a:p>
          <a:r>
            <a:rPr lang="tr-TR" sz="1200" b="1" dirty="0" smtClean="0"/>
            <a:t>GİZLİLİĞİN KORUNMASI</a:t>
          </a:r>
          <a:endParaRPr lang="tr-TR" sz="1200" b="1" dirty="0"/>
        </a:p>
      </dgm:t>
    </dgm:pt>
    <dgm:pt modelId="{B4236F26-A3B0-4776-8E36-91D6E7E39767}" type="parTrans" cxnId="{60E87665-4074-41CE-B811-695E02C99107}">
      <dgm:prSet/>
      <dgm:spPr/>
      <dgm:t>
        <a:bodyPr/>
        <a:lstStyle/>
        <a:p>
          <a:endParaRPr lang="tr-TR" sz="1200" b="1"/>
        </a:p>
      </dgm:t>
    </dgm:pt>
    <dgm:pt modelId="{C67C1615-C52A-40F4-A03C-EF6AA2FB3471}" type="sibTrans" cxnId="{60E87665-4074-41CE-B811-695E02C99107}">
      <dgm:prSet custT="1"/>
      <dgm:spPr/>
      <dgm:t>
        <a:bodyPr/>
        <a:lstStyle/>
        <a:p>
          <a:endParaRPr lang="tr-TR" sz="1200" b="1"/>
        </a:p>
      </dgm:t>
    </dgm:pt>
    <dgm:pt modelId="{DFEBE20D-79F1-455F-9B5A-75533ED497AA}">
      <dgm:prSet phldrT="[Metin]" custT="1"/>
      <dgm:spPr/>
      <dgm:t>
        <a:bodyPr/>
        <a:lstStyle/>
        <a:p>
          <a:r>
            <a:rPr lang="tr-TR" sz="1200" b="1" dirty="0" smtClean="0"/>
            <a:t>BÜTÜNLÜK</a:t>
          </a:r>
          <a:endParaRPr lang="tr-TR" sz="900" b="1" dirty="0"/>
        </a:p>
      </dgm:t>
    </dgm:pt>
    <dgm:pt modelId="{8BCF95C3-5B54-4955-8503-C4797A8BA3EA}" type="parTrans" cxnId="{37DFA202-FEF6-46CA-AAA1-93897E48B83A}">
      <dgm:prSet/>
      <dgm:spPr/>
      <dgm:t>
        <a:bodyPr/>
        <a:lstStyle/>
        <a:p>
          <a:endParaRPr lang="tr-TR" sz="1200" b="1"/>
        </a:p>
      </dgm:t>
    </dgm:pt>
    <dgm:pt modelId="{B5B0BDBD-38F3-4141-9EFB-01F8A02A5826}" type="sibTrans" cxnId="{37DFA202-FEF6-46CA-AAA1-93897E48B83A}">
      <dgm:prSet custT="1"/>
      <dgm:spPr/>
      <dgm:t>
        <a:bodyPr/>
        <a:lstStyle/>
        <a:p>
          <a:endParaRPr lang="tr-TR" sz="1200" b="1"/>
        </a:p>
      </dgm:t>
    </dgm:pt>
    <dgm:pt modelId="{6B0F9618-A176-410A-9680-57621AC85259}">
      <dgm:prSet phldrT="[Metin]" custT="1"/>
      <dgm:spPr/>
      <dgm:t>
        <a:bodyPr/>
        <a:lstStyle/>
        <a:p>
          <a:r>
            <a:rPr lang="tr-TR" sz="1100" b="1" dirty="0" smtClean="0"/>
            <a:t>ULAŞILABİLİRLİK</a:t>
          </a:r>
          <a:endParaRPr lang="tr-TR" sz="900" b="1" dirty="0"/>
        </a:p>
      </dgm:t>
    </dgm:pt>
    <dgm:pt modelId="{2F08D788-46D9-43F9-B256-C58AF04AA62F}" type="parTrans" cxnId="{4E2A1624-6F28-4DAD-84BD-BCB160F67CF4}">
      <dgm:prSet/>
      <dgm:spPr/>
      <dgm:t>
        <a:bodyPr/>
        <a:lstStyle/>
        <a:p>
          <a:endParaRPr lang="tr-TR" sz="1200" b="1"/>
        </a:p>
      </dgm:t>
    </dgm:pt>
    <dgm:pt modelId="{49D664E7-E246-4FE3-BEC6-7CAE1EDA9ACB}" type="sibTrans" cxnId="{4E2A1624-6F28-4DAD-84BD-BCB160F67CF4}">
      <dgm:prSet/>
      <dgm:spPr/>
      <dgm:t>
        <a:bodyPr/>
        <a:lstStyle/>
        <a:p>
          <a:endParaRPr lang="tr-TR" sz="1200" b="1"/>
        </a:p>
      </dgm:t>
    </dgm:pt>
    <dgm:pt modelId="{F4165931-1AF9-47E5-88CC-D7547B37B85E}" type="pres">
      <dgm:prSet presAssocID="{9834B512-766C-40F5-8E9A-E376F2FA075C}" presName="Name0" presStyleCnt="0">
        <dgm:presLayoutVars>
          <dgm:dir/>
          <dgm:resizeHandles val="exact"/>
        </dgm:presLayoutVars>
      </dgm:prSet>
      <dgm:spPr/>
    </dgm:pt>
    <dgm:pt modelId="{7EDED8CA-E6EE-4F75-A4EC-21CDD7089ECB}" type="pres">
      <dgm:prSet presAssocID="{0D55B2A3-739F-4CF9-BD45-83428B668C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6DAB89-38C9-4B90-A490-34B335E3D63A}" type="pres">
      <dgm:prSet presAssocID="{C67C1615-C52A-40F4-A03C-EF6AA2FB3471}" presName="sibTrans" presStyleLbl="sibTrans2D1" presStyleIdx="0" presStyleCnt="2"/>
      <dgm:spPr/>
      <dgm:t>
        <a:bodyPr/>
        <a:lstStyle/>
        <a:p>
          <a:endParaRPr lang="tr-TR"/>
        </a:p>
      </dgm:t>
    </dgm:pt>
    <dgm:pt modelId="{65DE0DE6-AFBE-4937-8FDC-9DB63B718EA1}" type="pres">
      <dgm:prSet presAssocID="{C67C1615-C52A-40F4-A03C-EF6AA2FB3471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20C770DC-FB21-46C7-8F46-6C93DC2EEFC4}" type="pres">
      <dgm:prSet presAssocID="{DFEBE20D-79F1-455F-9B5A-75533ED497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DE58A9-B884-457A-ADA9-CD71E9209C81}" type="pres">
      <dgm:prSet presAssocID="{B5B0BDBD-38F3-4141-9EFB-01F8A02A5826}" presName="sibTrans" presStyleLbl="sibTrans2D1" presStyleIdx="1" presStyleCnt="2"/>
      <dgm:spPr/>
      <dgm:t>
        <a:bodyPr/>
        <a:lstStyle/>
        <a:p>
          <a:endParaRPr lang="tr-TR"/>
        </a:p>
      </dgm:t>
    </dgm:pt>
    <dgm:pt modelId="{E6423A61-7869-4B05-8045-8FE949B8D62F}" type="pres">
      <dgm:prSet presAssocID="{B5B0BDBD-38F3-4141-9EFB-01F8A02A5826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F5D2BB23-8D6D-43AF-871F-59172425989A}" type="pres">
      <dgm:prSet presAssocID="{6B0F9618-A176-410A-9680-57621AC852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5B8E5D-A032-44C6-8633-DD09373929C1}" type="presOf" srcId="{C67C1615-C52A-40F4-A03C-EF6AA2FB3471}" destId="{086DAB89-38C9-4B90-A490-34B335E3D63A}" srcOrd="0" destOrd="0" presId="urn:microsoft.com/office/officeart/2005/8/layout/process1"/>
    <dgm:cxn modelId="{37DFA202-FEF6-46CA-AAA1-93897E48B83A}" srcId="{9834B512-766C-40F5-8E9A-E376F2FA075C}" destId="{DFEBE20D-79F1-455F-9B5A-75533ED497AA}" srcOrd="1" destOrd="0" parTransId="{8BCF95C3-5B54-4955-8503-C4797A8BA3EA}" sibTransId="{B5B0BDBD-38F3-4141-9EFB-01F8A02A5826}"/>
    <dgm:cxn modelId="{BD027CA5-9294-461A-B0F4-D3C6493DDFA3}" type="presOf" srcId="{0D55B2A3-739F-4CF9-BD45-83428B668C44}" destId="{7EDED8CA-E6EE-4F75-A4EC-21CDD7089ECB}" srcOrd="0" destOrd="0" presId="urn:microsoft.com/office/officeart/2005/8/layout/process1"/>
    <dgm:cxn modelId="{4E2A1624-6F28-4DAD-84BD-BCB160F67CF4}" srcId="{9834B512-766C-40F5-8E9A-E376F2FA075C}" destId="{6B0F9618-A176-410A-9680-57621AC85259}" srcOrd="2" destOrd="0" parTransId="{2F08D788-46D9-43F9-B256-C58AF04AA62F}" sibTransId="{49D664E7-E246-4FE3-BEC6-7CAE1EDA9ACB}"/>
    <dgm:cxn modelId="{4FD29CF7-B97B-4245-99FD-B3D35BF09939}" type="presOf" srcId="{B5B0BDBD-38F3-4141-9EFB-01F8A02A5826}" destId="{DEDE58A9-B884-457A-ADA9-CD71E9209C81}" srcOrd="0" destOrd="0" presId="urn:microsoft.com/office/officeart/2005/8/layout/process1"/>
    <dgm:cxn modelId="{ACA5BE24-26D2-4A48-8A2C-D12F38274B47}" type="presOf" srcId="{9834B512-766C-40F5-8E9A-E376F2FA075C}" destId="{F4165931-1AF9-47E5-88CC-D7547B37B85E}" srcOrd="0" destOrd="0" presId="urn:microsoft.com/office/officeart/2005/8/layout/process1"/>
    <dgm:cxn modelId="{87702EB8-E0E0-42B7-BDC4-E81EEA301521}" type="presOf" srcId="{DFEBE20D-79F1-455F-9B5A-75533ED497AA}" destId="{20C770DC-FB21-46C7-8F46-6C93DC2EEFC4}" srcOrd="0" destOrd="0" presId="urn:microsoft.com/office/officeart/2005/8/layout/process1"/>
    <dgm:cxn modelId="{85AE858A-6D12-465C-99FD-3E470FDC9119}" type="presOf" srcId="{6B0F9618-A176-410A-9680-57621AC85259}" destId="{F5D2BB23-8D6D-43AF-871F-59172425989A}" srcOrd="0" destOrd="0" presId="urn:microsoft.com/office/officeart/2005/8/layout/process1"/>
    <dgm:cxn modelId="{60E87665-4074-41CE-B811-695E02C99107}" srcId="{9834B512-766C-40F5-8E9A-E376F2FA075C}" destId="{0D55B2A3-739F-4CF9-BD45-83428B668C44}" srcOrd="0" destOrd="0" parTransId="{B4236F26-A3B0-4776-8E36-91D6E7E39767}" sibTransId="{C67C1615-C52A-40F4-A03C-EF6AA2FB3471}"/>
    <dgm:cxn modelId="{54A6722E-4864-4DBF-B33B-EB5A791EDFA3}" type="presOf" srcId="{B5B0BDBD-38F3-4141-9EFB-01F8A02A5826}" destId="{E6423A61-7869-4B05-8045-8FE949B8D62F}" srcOrd="1" destOrd="0" presId="urn:microsoft.com/office/officeart/2005/8/layout/process1"/>
    <dgm:cxn modelId="{22C87A3B-702F-4701-8F7B-368AD98527C2}" type="presOf" srcId="{C67C1615-C52A-40F4-A03C-EF6AA2FB3471}" destId="{65DE0DE6-AFBE-4937-8FDC-9DB63B718EA1}" srcOrd="1" destOrd="0" presId="urn:microsoft.com/office/officeart/2005/8/layout/process1"/>
    <dgm:cxn modelId="{25E3CBCA-9428-41C6-B7E4-F6816ABB9E3D}" type="presParOf" srcId="{F4165931-1AF9-47E5-88CC-D7547B37B85E}" destId="{7EDED8CA-E6EE-4F75-A4EC-21CDD7089ECB}" srcOrd="0" destOrd="0" presId="urn:microsoft.com/office/officeart/2005/8/layout/process1"/>
    <dgm:cxn modelId="{FEEBF06F-FEA3-4785-8237-3B1EE4584A93}" type="presParOf" srcId="{F4165931-1AF9-47E5-88CC-D7547B37B85E}" destId="{086DAB89-38C9-4B90-A490-34B335E3D63A}" srcOrd="1" destOrd="0" presId="urn:microsoft.com/office/officeart/2005/8/layout/process1"/>
    <dgm:cxn modelId="{9C9D7B89-BEB2-467A-BB11-EB3435EDDC02}" type="presParOf" srcId="{086DAB89-38C9-4B90-A490-34B335E3D63A}" destId="{65DE0DE6-AFBE-4937-8FDC-9DB63B718EA1}" srcOrd="0" destOrd="0" presId="urn:microsoft.com/office/officeart/2005/8/layout/process1"/>
    <dgm:cxn modelId="{CBB721A9-DD3F-4CB9-8791-B0AC5947A920}" type="presParOf" srcId="{F4165931-1AF9-47E5-88CC-D7547B37B85E}" destId="{20C770DC-FB21-46C7-8F46-6C93DC2EEFC4}" srcOrd="2" destOrd="0" presId="urn:microsoft.com/office/officeart/2005/8/layout/process1"/>
    <dgm:cxn modelId="{BB4C9E94-A723-41A3-9DB4-785CD22106F4}" type="presParOf" srcId="{F4165931-1AF9-47E5-88CC-D7547B37B85E}" destId="{DEDE58A9-B884-457A-ADA9-CD71E9209C81}" srcOrd="3" destOrd="0" presId="urn:microsoft.com/office/officeart/2005/8/layout/process1"/>
    <dgm:cxn modelId="{1304DA27-474C-4F8E-B8D3-B3F0B586EC3B}" type="presParOf" srcId="{DEDE58A9-B884-457A-ADA9-CD71E9209C81}" destId="{E6423A61-7869-4B05-8045-8FE949B8D62F}" srcOrd="0" destOrd="0" presId="urn:microsoft.com/office/officeart/2005/8/layout/process1"/>
    <dgm:cxn modelId="{F1E69A58-C25B-4EF8-86CF-EDE71FF99AEC}" type="presParOf" srcId="{F4165931-1AF9-47E5-88CC-D7547B37B85E}" destId="{F5D2BB23-8D6D-43AF-871F-59172425989A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ED8CA-E6EE-4F75-A4EC-21CDD7089ECB}">
      <dsp:nvSpPr>
        <dsp:cNvPr id="0" name=""/>
        <dsp:cNvSpPr/>
      </dsp:nvSpPr>
      <dsp:spPr>
        <a:xfrm>
          <a:off x="3767" y="444090"/>
          <a:ext cx="1126062" cy="675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GİZLİLİĞİN KORUNMASI</a:t>
          </a:r>
          <a:endParaRPr lang="tr-TR" sz="1200" b="1" kern="1200" dirty="0"/>
        </a:p>
      </dsp:txBody>
      <dsp:txXfrm>
        <a:off x="23556" y="463879"/>
        <a:ext cx="1086484" cy="636059"/>
      </dsp:txXfrm>
    </dsp:sp>
    <dsp:sp modelId="{086DAB89-38C9-4B90-A490-34B335E3D63A}">
      <dsp:nvSpPr>
        <dsp:cNvPr id="0" name=""/>
        <dsp:cNvSpPr/>
      </dsp:nvSpPr>
      <dsp:spPr>
        <a:xfrm>
          <a:off x="1242436" y="642277"/>
          <a:ext cx="238725" cy="279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/>
        </a:p>
      </dsp:txBody>
      <dsp:txXfrm>
        <a:off x="1242436" y="698130"/>
        <a:ext cx="167108" cy="167557"/>
      </dsp:txXfrm>
    </dsp:sp>
    <dsp:sp modelId="{20C770DC-FB21-46C7-8F46-6C93DC2EEFC4}">
      <dsp:nvSpPr>
        <dsp:cNvPr id="0" name=""/>
        <dsp:cNvSpPr/>
      </dsp:nvSpPr>
      <dsp:spPr>
        <a:xfrm>
          <a:off x="1580254" y="444090"/>
          <a:ext cx="1126062" cy="675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31303"/>
                <a:satOff val="-1672"/>
                <a:lumOff val="2679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31303"/>
                <a:satOff val="-1672"/>
                <a:lumOff val="2679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31303"/>
                <a:satOff val="-1672"/>
                <a:lumOff val="267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BÜTÜNLÜK</a:t>
          </a:r>
          <a:endParaRPr lang="tr-TR" sz="900" b="1" kern="1200" dirty="0"/>
        </a:p>
      </dsp:txBody>
      <dsp:txXfrm>
        <a:off x="1600043" y="463879"/>
        <a:ext cx="1086484" cy="636059"/>
      </dsp:txXfrm>
    </dsp:sp>
    <dsp:sp modelId="{DEDE58A9-B884-457A-ADA9-CD71E9209C81}">
      <dsp:nvSpPr>
        <dsp:cNvPr id="0" name=""/>
        <dsp:cNvSpPr/>
      </dsp:nvSpPr>
      <dsp:spPr>
        <a:xfrm>
          <a:off x="2818923" y="642277"/>
          <a:ext cx="238725" cy="279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48810"/>
                <a:satOff val="-3551"/>
                <a:lumOff val="2992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48810"/>
                <a:satOff val="-3551"/>
                <a:lumOff val="2992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48810"/>
                <a:satOff val="-3551"/>
                <a:lumOff val="29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/>
        </a:p>
      </dsp:txBody>
      <dsp:txXfrm>
        <a:off x="2818923" y="698130"/>
        <a:ext cx="167108" cy="167557"/>
      </dsp:txXfrm>
    </dsp:sp>
    <dsp:sp modelId="{F5D2BB23-8D6D-43AF-871F-59172425989A}">
      <dsp:nvSpPr>
        <dsp:cNvPr id="0" name=""/>
        <dsp:cNvSpPr/>
      </dsp:nvSpPr>
      <dsp:spPr>
        <a:xfrm>
          <a:off x="3156742" y="444090"/>
          <a:ext cx="1126062" cy="675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31303"/>
                <a:satOff val="-1672"/>
                <a:lumOff val="2679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31303"/>
                <a:satOff val="-1672"/>
                <a:lumOff val="2679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31303"/>
                <a:satOff val="-1672"/>
                <a:lumOff val="267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ULAŞILABİLİRLİK</a:t>
          </a:r>
          <a:endParaRPr lang="tr-TR" sz="900" b="1" kern="1200" dirty="0"/>
        </a:p>
      </dsp:txBody>
      <dsp:txXfrm>
        <a:off x="3176531" y="463879"/>
        <a:ext cx="1086484" cy="63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1D866-26CD-443C-A3B6-8F55E3344D1E}" type="datetimeFigureOut">
              <a:rPr lang="tr-TR" smtClean="0"/>
              <a:t>04.06.2013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C00E-9502-4815-A239-973C13194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7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A2FE5-E925-4832-94F9-A5CD5D7782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C00E-9502-4815-A239-973C13194F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8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3473-292E-4888-A35C-6813BF93649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73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1" descr="P:\JOBS ZUM BEARBEITEN\D2481_Strategietools\Grundlagen\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17199"/>
            <a:ext cx="9144000" cy="56278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A6E6AE-AC69-4A72-A24F-6DE935420CFC}" type="datetimeFigureOut">
              <a:rPr lang="tr-TR" smtClean="0"/>
              <a:t>04.06.2013</a:t>
            </a:fld>
            <a:endParaRPr lang="tr-T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tr-T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7FC591-E91B-496D-97E6-59633BAC002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tr-TR" smtClean="0"/>
              <a:t>Asıl başlık stili için tıklatın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A6E6AE-AC69-4A72-A24F-6DE935420CFC}" type="datetimeFigureOut">
              <a:rPr lang="tr-TR" smtClean="0"/>
              <a:t>04.06.2013</a:t>
            </a:fld>
            <a:endParaRPr lang="tr-T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tr-T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7FC591-E91B-496D-97E6-59633BAC002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69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6E6AE-AC69-4A72-A24F-6DE935420CFC}" type="datetimeFigureOut">
              <a:rPr lang="tr-TR" smtClean="0"/>
              <a:t>04.06.2013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C591-E91B-496D-97E6-59633BAC0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3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5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E6AE-AC69-4A72-A24F-6DE935420CFC}" type="datetimeFigureOut">
              <a:rPr lang="tr-TR" smtClean="0"/>
              <a:t>04.06.2013</a:t>
            </a:fld>
            <a:endParaRPr lang="tr-T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C591-E91B-496D-97E6-59633BAC002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34.emf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5.jpg"/><Relationship Id="rId10" Type="http://schemas.openxmlformats.org/officeDocument/2006/relationships/diagramData" Target="../diagrams/data1.xml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fatura.gov.tr/" TargetMode="External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jpe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eutral Abstract 7 V1 FB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5292" y="4440063"/>
            <a:ext cx="9144000" cy="1581225"/>
          </a:xfrm>
          <a:prstGeom prst="rect">
            <a:avLst/>
          </a:prstGeom>
          <a:solidFill>
            <a:srgbClr val="000000">
              <a:alpha val="2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20000" anchor="ctr"/>
          <a:lstStyle/>
          <a:p>
            <a:pPr algn="ctr"/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733150" y="5438660"/>
            <a:ext cx="367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/>
              <a:t>ytercan@gelirler.gov.tr</a:t>
            </a:r>
          </a:p>
        </p:txBody>
      </p:sp>
      <p:pic>
        <p:nvPicPr>
          <p:cNvPr id="8" name="Picture 5" descr="C:\Users\Administrator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97409"/>
            <a:ext cx="946636" cy="11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2501770" y="4437112"/>
            <a:ext cx="414046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Yalçın TERCAN</a:t>
            </a:r>
          </a:p>
          <a:p>
            <a:pPr algn="ctr"/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Gelir İdaresi Müdürü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079612" y="866904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/>
              <a:t>e-FATURA UYGULAMASINDA</a:t>
            </a:r>
            <a:br>
              <a:rPr lang="tr-TR" sz="4800" b="1" dirty="0"/>
            </a:br>
            <a:r>
              <a:rPr lang="tr-TR" sz="4800" b="1" dirty="0"/>
              <a:t>ÖZEL ENTEGRASYON YÖNTEMİ</a:t>
            </a:r>
          </a:p>
        </p:txBody>
      </p:sp>
    </p:spTree>
    <p:extLst>
      <p:ext uri="{BB962C8B-B14F-4D97-AF65-F5344CB8AC3E}">
        <p14:creationId xmlns:p14="http://schemas.microsoft.com/office/powerpoint/2010/main" val="6869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54823" y="2092256"/>
            <a:ext cx="2532308" cy="1418603"/>
          </a:xfrm>
          <a:prstGeom prst="line">
            <a:avLst/>
          </a:prstGeom>
          <a:ln w="50800" cap="flat" cmpd="sng">
            <a:solidFill>
              <a:srgbClr val="86BBBC"/>
            </a:solidFill>
            <a:headEnd type="non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9592" y="3579077"/>
            <a:ext cx="2662102" cy="0"/>
          </a:xfrm>
          <a:prstGeom prst="line">
            <a:avLst/>
          </a:prstGeom>
          <a:ln w="50800" cap="flat" cmpd="sng">
            <a:solidFill>
              <a:srgbClr val="86BBBC"/>
            </a:solidFill>
            <a:headEnd type="non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73473" y="3630522"/>
            <a:ext cx="4414951" cy="13489"/>
          </a:xfrm>
          <a:prstGeom prst="line">
            <a:avLst/>
          </a:prstGeom>
          <a:ln w="50800" cap="flat" cmpd="sng">
            <a:solidFill>
              <a:srgbClr val="86BBBC"/>
            </a:solidFill>
            <a:headEnd type="non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15616" y="3644011"/>
            <a:ext cx="2376264" cy="1830518"/>
          </a:xfrm>
          <a:prstGeom prst="line">
            <a:avLst/>
          </a:prstGeom>
          <a:ln w="50800" cap="flat" cmpd="sng">
            <a:solidFill>
              <a:srgbClr val="86BBBC"/>
            </a:solidFill>
            <a:headEnd type="non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820" y="2601245"/>
            <a:ext cx="1979883" cy="19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606623" y="1035363"/>
            <a:ext cx="1301081" cy="1392403"/>
            <a:chOff x="-57359" y="2455738"/>
            <a:chExt cx="1301081" cy="1392403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793318"/>
              <a:ext cx="1054823" cy="1054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57359" y="2455738"/>
              <a:ext cx="130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n w="11430"/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75000">
                        <a:schemeClr val="tx2">
                          <a:lumMod val="75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TEDARİKÇİ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6623" y="4581128"/>
            <a:ext cx="1301081" cy="1296144"/>
            <a:chOff x="-95609" y="2551997"/>
            <a:chExt cx="1301081" cy="129614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793318"/>
              <a:ext cx="1054823" cy="1054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-95609" y="2551997"/>
              <a:ext cx="130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n w="11430"/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75000">
                        <a:schemeClr val="tx2">
                          <a:lumMod val="75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TEDARİKÇİ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698851" y="2446306"/>
            <a:ext cx="689573" cy="33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ALICI</a:t>
            </a:r>
            <a:endParaRPr lang="tr-TR" b="1" dirty="0">
              <a:ln w="11430"/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7500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" name="Picture 2" descr="http://icons.iconarchive.com/icons/icojam/blue-bits/256/pinion-setting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11" y="297085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icons.iconarchive.com/icons/icojam/blue-bits/256/pinion-setting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11" y="29635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cons.iconarchive.com/icons/icojam/blue-bits/256/pinion-setting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11" y="29635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 3"/>
          <p:cNvGrpSpPr/>
          <p:nvPr/>
        </p:nvGrpSpPr>
        <p:grpSpPr>
          <a:xfrm>
            <a:off x="5076055" y="2599359"/>
            <a:ext cx="1973449" cy="2024899"/>
            <a:chOff x="6012159" y="3855817"/>
            <a:chExt cx="2160239" cy="21602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2159" y="3855817"/>
              <a:ext cx="2160239" cy="216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Metin kutusu 2"/>
            <p:cNvSpPr txBox="1"/>
            <p:nvPr/>
          </p:nvSpPr>
          <p:spPr>
            <a:xfrm>
              <a:off x="6174546" y="4464890"/>
              <a:ext cx="1786660" cy="75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VERGİ İDARESİ</a:t>
              </a:r>
              <a:endPara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15914"/>
            <a:ext cx="1336717" cy="13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3609397" y="3170273"/>
            <a:ext cx="907200" cy="828000"/>
            <a:chOff x="5675700" y="3207763"/>
            <a:chExt cx="1013213" cy="914709"/>
          </a:xfrm>
        </p:grpSpPr>
        <p:pic>
          <p:nvPicPr>
            <p:cNvPr id="82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207763"/>
              <a:ext cx="945976" cy="914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Metin kutusu 51"/>
            <p:cNvSpPr txBox="1"/>
            <p:nvPr/>
          </p:nvSpPr>
          <p:spPr>
            <a:xfrm rot="19876671">
              <a:off x="5675700" y="3496327"/>
              <a:ext cx="1013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3609398" y="3170273"/>
            <a:ext cx="907200" cy="828000"/>
            <a:chOff x="5675700" y="3207763"/>
            <a:chExt cx="1013213" cy="914709"/>
          </a:xfrm>
        </p:grpSpPr>
        <p:pic>
          <p:nvPicPr>
            <p:cNvPr id="60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207763"/>
              <a:ext cx="945976" cy="914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Metin kutusu 51"/>
            <p:cNvSpPr txBox="1"/>
            <p:nvPr/>
          </p:nvSpPr>
          <p:spPr>
            <a:xfrm rot="19876671">
              <a:off x="5675700" y="3496327"/>
              <a:ext cx="1013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592792" y="3170273"/>
            <a:ext cx="907200" cy="828000"/>
            <a:chOff x="5675700" y="3207763"/>
            <a:chExt cx="1013213" cy="914709"/>
          </a:xfrm>
        </p:grpSpPr>
        <p:pic>
          <p:nvPicPr>
            <p:cNvPr id="79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207763"/>
              <a:ext cx="945976" cy="914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Metin kutusu 51"/>
            <p:cNvSpPr txBox="1"/>
            <p:nvPr/>
          </p:nvSpPr>
          <p:spPr>
            <a:xfrm rot="19876671">
              <a:off x="5675700" y="3496327"/>
              <a:ext cx="1013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5013176"/>
            <a:ext cx="752251" cy="7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Yuvarlatılmış Dikdörtgen 37"/>
          <p:cNvSpPr/>
          <p:nvPr/>
        </p:nvSpPr>
        <p:spPr>
          <a:xfrm>
            <a:off x="2399091" y="1839946"/>
            <a:ext cx="1663908" cy="774000"/>
          </a:xfrm>
          <a:prstGeom prst="roundRect">
            <a:avLst/>
          </a:prstGeom>
          <a:gradFill flip="none" rotWithShape="1">
            <a:gsLst>
              <a:gs pos="0">
                <a:srgbClr val="66B0C2"/>
              </a:gs>
              <a:gs pos="50000">
                <a:srgbClr val="6DB4C5"/>
              </a:gs>
              <a:gs pos="100000">
                <a:srgbClr val="9DCCD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contourW="12700" prstMaterial="powder">
            <a:bevelT prst="angle"/>
            <a:bevelB prst="angle"/>
            <a:extrusionClr>
              <a:srgbClr val="6DB4C5"/>
            </a:extrusionClr>
            <a:contourClr>
              <a:srgbClr val="B2D7E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ÖZEL ENTEGRATÖR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02121"/>
            <a:ext cx="752252" cy="7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/>
          <p:cNvGrpSpPr/>
          <p:nvPr/>
        </p:nvGrpSpPr>
        <p:grpSpPr>
          <a:xfrm>
            <a:off x="507685" y="2387710"/>
            <a:ext cx="1301081" cy="1395081"/>
            <a:chOff x="-86281" y="2453060"/>
            <a:chExt cx="1301081" cy="1395081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793318"/>
              <a:ext cx="1054823" cy="1054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" name="TextBox 1030"/>
            <p:cNvSpPr txBox="1"/>
            <p:nvPr/>
          </p:nvSpPr>
          <p:spPr>
            <a:xfrm>
              <a:off x="-86281" y="2453060"/>
              <a:ext cx="130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n w="11430"/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75000">
                        <a:schemeClr val="tx2">
                          <a:lumMod val="75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TEDARİKÇİ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551" y="3137381"/>
            <a:ext cx="732350" cy="7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597733" y="4749695"/>
            <a:ext cx="4999059" cy="1200329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Tedarikçi tarafından herhangi bir formatta gelen fatura özel </a:t>
            </a:r>
            <a:r>
              <a:rPr lang="tr-TR" dirty="0" err="1">
                <a:solidFill>
                  <a:schemeClr val="tx1"/>
                </a:solidFill>
              </a:rPr>
              <a:t>entegratör</a:t>
            </a:r>
            <a:r>
              <a:rPr lang="tr-TR" dirty="0">
                <a:solidFill>
                  <a:schemeClr val="tx1"/>
                </a:solidFill>
              </a:rPr>
              <a:t> tarafından UBL-TR formatına çevrilip alıcısına iletilmek üzere Gelir İdaresi Başkanlığı’na gönderilir</a:t>
            </a:r>
            <a:r>
              <a:rPr lang="tr-TR" dirty="0"/>
              <a:t>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615278" y="188640"/>
            <a:ext cx="3913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FORMAT DÖNÜŞÜMÜ</a:t>
            </a:r>
          </a:p>
        </p:txBody>
      </p:sp>
    </p:spTree>
    <p:extLst>
      <p:ext uri="{BB962C8B-B14F-4D97-AF65-F5344CB8AC3E}">
        <p14:creationId xmlns:p14="http://schemas.microsoft.com/office/powerpoint/2010/main" val="21821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1267E-6 L 0.19513 0.155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9806E-6 L 0.23594 -0.0020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8 -0.00208 L 0.47118 -0.0020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3543E-7 L 0.2283 0.0009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5319E-6 L 0.2224 -0.0060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59 -0.00602 L 0.45659 -0.0060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2104 L 0.19323 -0.2331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10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337E-6 L 0.22899 -0.00255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29 -0.00254 L 0.45729 -0.00254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261241" y="4298260"/>
            <a:ext cx="2018399" cy="1415822"/>
          </a:xfrm>
          <a:prstGeom prst="line">
            <a:avLst/>
          </a:prstGeom>
          <a:ln w="50800" cap="flat" cmpd="sng">
            <a:solidFill>
              <a:srgbClr val="86BBBC"/>
            </a:solidFill>
            <a:headEnd type="non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46173" y="4006173"/>
            <a:ext cx="4417915" cy="7967"/>
          </a:xfrm>
          <a:prstGeom prst="line">
            <a:avLst/>
          </a:prstGeom>
          <a:ln w="50800" cap="flat" cmpd="sng">
            <a:solidFill>
              <a:srgbClr val="86BBBC"/>
            </a:solidFill>
            <a:headEnd type="non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44208" y="2132856"/>
            <a:ext cx="1656184" cy="1445226"/>
          </a:xfrm>
          <a:prstGeom prst="line">
            <a:avLst/>
          </a:prstGeom>
          <a:ln w="50800" cap="flat" cmpd="sng">
            <a:solidFill>
              <a:srgbClr val="86BBBC"/>
            </a:solidFill>
            <a:headEnd type="non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 16"/>
          <p:cNvGrpSpPr/>
          <p:nvPr/>
        </p:nvGrpSpPr>
        <p:grpSpPr>
          <a:xfrm>
            <a:off x="5148064" y="2488061"/>
            <a:ext cx="1728192" cy="2406995"/>
            <a:chOff x="5148064" y="2488061"/>
            <a:chExt cx="1728192" cy="2406995"/>
          </a:xfrm>
        </p:grpSpPr>
        <p:sp>
          <p:nvSpPr>
            <p:cNvPr id="1024" name="TextBox 1023"/>
            <p:cNvSpPr txBox="1"/>
            <p:nvPr/>
          </p:nvSpPr>
          <p:spPr>
            <a:xfrm>
              <a:off x="5148064" y="2488061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n w="11430"/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75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ÖZEL ENTEGRATÖR</a:t>
              </a:r>
              <a:endParaRPr lang="tr-TR" sz="2000" b="1" dirty="0">
                <a:ln w="11430"/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7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8529" y="3237329"/>
              <a:ext cx="1657727" cy="165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 9"/>
          <p:cNvGrpSpPr/>
          <p:nvPr/>
        </p:nvGrpSpPr>
        <p:grpSpPr>
          <a:xfrm>
            <a:off x="4391920" y="887737"/>
            <a:ext cx="1908272" cy="1317127"/>
            <a:chOff x="575496" y="1570653"/>
            <a:chExt cx="1908272" cy="131712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6" y="1570653"/>
              <a:ext cx="1774773" cy="1317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TextBox 1023"/>
            <p:cNvSpPr txBox="1"/>
            <p:nvPr/>
          </p:nvSpPr>
          <p:spPr>
            <a:xfrm>
              <a:off x="755576" y="206084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n w="11430"/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75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5400000"/>
                  </a:gradFill>
                </a:rPr>
                <a:t>ARŞİV</a:t>
              </a:r>
              <a:endParaRPr lang="tr-TR" sz="2000" b="1" dirty="0">
                <a:ln w="11430"/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7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</a:endParaRPr>
            </a:p>
          </p:txBody>
        </p:sp>
        <p:pic>
          <p:nvPicPr>
            <p:cNvPr id="74" name="Picture 2" descr="http://icons.iconarchive.com/icons/simiographics/secure/256/Pad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16" y="2187171"/>
              <a:ext cx="582825" cy="58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Dikdörtgen 49"/>
          <p:cNvSpPr/>
          <p:nvPr/>
        </p:nvSpPr>
        <p:spPr>
          <a:xfrm>
            <a:off x="1755477" y="-7755"/>
            <a:ext cx="5633047" cy="93610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FORMAT DÖNÜŞÜMÜ VE ARŞİV </a:t>
            </a:r>
          </a:p>
        </p:txBody>
      </p:sp>
      <p:grpSp>
        <p:nvGrpSpPr>
          <p:cNvPr id="16" name="Grup 15"/>
          <p:cNvGrpSpPr/>
          <p:nvPr/>
        </p:nvGrpSpPr>
        <p:grpSpPr>
          <a:xfrm>
            <a:off x="650640" y="3123536"/>
            <a:ext cx="1301081" cy="1366848"/>
            <a:chOff x="0" y="3142152"/>
            <a:chExt cx="1301081" cy="1366848"/>
          </a:xfrm>
        </p:grpSpPr>
        <p:sp>
          <p:nvSpPr>
            <p:cNvPr id="1031" name="TextBox 1030"/>
            <p:cNvSpPr txBox="1"/>
            <p:nvPr/>
          </p:nvSpPr>
          <p:spPr>
            <a:xfrm>
              <a:off x="0" y="3142152"/>
              <a:ext cx="130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n w="11430"/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75000">
                        <a:schemeClr val="tx2">
                          <a:lumMod val="75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/>
                  </a:gradFill>
                </a:rPr>
                <a:t>TEDARİKÇİ</a:t>
              </a:r>
            </a:p>
          </p:txBody>
        </p:sp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429000"/>
              <a:ext cx="1080000" cy="1080000"/>
            </a:xfrm>
            <a:prstGeom prst="rect">
              <a:avLst/>
            </a:prstGeom>
          </p:spPr>
        </p:pic>
      </p:grpSp>
      <p:pic>
        <p:nvPicPr>
          <p:cNvPr id="64" name="Resim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89" y="4821505"/>
            <a:ext cx="1465501" cy="1465501"/>
          </a:xfrm>
          <a:prstGeom prst="rect">
            <a:avLst/>
          </a:prstGeom>
        </p:spPr>
      </p:pic>
      <p:grpSp>
        <p:nvGrpSpPr>
          <p:cNvPr id="44" name="Grup 43"/>
          <p:cNvGrpSpPr/>
          <p:nvPr/>
        </p:nvGrpSpPr>
        <p:grpSpPr>
          <a:xfrm>
            <a:off x="2428311" y="3123536"/>
            <a:ext cx="1686403" cy="1699314"/>
            <a:chOff x="6714718" y="2637589"/>
            <a:chExt cx="2160239" cy="2160239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14718" y="2637589"/>
              <a:ext cx="2160239" cy="216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/>
            <p:cNvSpPr txBox="1"/>
            <p:nvPr/>
          </p:nvSpPr>
          <p:spPr>
            <a:xfrm>
              <a:off x="6778110" y="3221861"/>
              <a:ext cx="2007601" cy="82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GELİR </a:t>
              </a:r>
            </a:p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İDARESİ</a:t>
              </a:r>
              <a:endParaRPr lang="tr-T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4823256" y="5129451"/>
            <a:ext cx="1224136" cy="1224136"/>
            <a:chOff x="3180407" y="5661248"/>
            <a:chExt cx="1224136" cy="1224136"/>
          </a:xfrm>
        </p:grpSpPr>
        <p:pic>
          <p:nvPicPr>
            <p:cNvPr id="5" name="Picture 2" descr="http://icons.iconarchive.com/icons/simiographics/secure/256/Safe-Box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407" y="5661248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Dikdörtgen 7"/>
            <p:cNvSpPr/>
            <p:nvPr/>
          </p:nvSpPr>
          <p:spPr>
            <a:xfrm>
              <a:off x="3454060" y="6448528"/>
              <a:ext cx="757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/>
                <a:t>ARŞİV</a:t>
              </a: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7685933" y="988591"/>
            <a:ext cx="1376496" cy="1529790"/>
            <a:chOff x="7824182" y="941215"/>
            <a:chExt cx="1376496" cy="1529790"/>
          </a:xfrm>
        </p:grpSpPr>
        <p:pic>
          <p:nvPicPr>
            <p:cNvPr id="63" name="Resim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182" y="1094509"/>
              <a:ext cx="1376496" cy="1376496"/>
            </a:xfrm>
            <a:prstGeom prst="rect">
              <a:avLst/>
            </a:prstGeom>
          </p:spPr>
        </p:pic>
        <p:sp>
          <p:nvSpPr>
            <p:cNvPr id="41" name="TextBox 51"/>
            <p:cNvSpPr txBox="1"/>
            <p:nvPr/>
          </p:nvSpPr>
          <p:spPr>
            <a:xfrm>
              <a:off x="8003565" y="941215"/>
              <a:ext cx="665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ln w="11430"/>
                </a:rPr>
                <a:t>ALICI</a:t>
              </a:r>
              <a:endParaRPr lang="tr-TR" b="1" dirty="0">
                <a:ln w="1143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767504" y="4527539"/>
            <a:ext cx="66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1430"/>
              </a:rPr>
              <a:t>ALICI</a:t>
            </a:r>
            <a:endParaRPr lang="tr-TR" b="1" dirty="0">
              <a:ln w="11430"/>
            </a:endParaRPr>
          </a:p>
        </p:txBody>
      </p:sp>
      <p:pic>
        <p:nvPicPr>
          <p:cNvPr id="56" name="Picture 2" descr="http://icons.iconarchive.com/icons/icojam/blue-bits/256/pinion-settings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96" y="355617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1042"/>
          <p:cNvGrpSpPr/>
          <p:nvPr/>
        </p:nvGrpSpPr>
        <p:grpSpPr>
          <a:xfrm>
            <a:off x="4860032" y="3573016"/>
            <a:ext cx="1033807" cy="809191"/>
            <a:chOff x="5584047" y="3323370"/>
            <a:chExt cx="1013213" cy="799101"/>
          </a:xfrm>
        </p:grpSpPr>
        <p:pic>
          <p:nvPicPr>
            <p:cNvPr id="75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323370"/>
              <a:ext cx="826416" cy="7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Metin kutusu 51"/>
            <p:cNvSpPr txBox="1"/>
            <p:nvPr/>
          </p:nvSpPr>
          <p:spPr>
            <a:xfrm rot="19876671">
              <a:off x="5584047" y="3606854"/>
              <a:ext cx="1013213" cy="24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683588" y="3544163"/>
            <a:ext cx="1033807" cy="809191"/>
            <a:chOff x="5584047" y="3323370"/>
            <a:chExt cx="1013213" cy="799101"/>
          </a:xfrm>
        </p:grpSpPr>
        <p:pic>
          <p:nvPicPr>
            <p:cNvPr id="60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323370"/>
              <a:ext cx="826416" cy="7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Metin kutusu 51"/>
            <p:cNvSpPr txBox="1"/>
            <p:nvPr/>
          </p:nvSpPr>
          <p:spPr>
            <a:xfrm rot="19876671">
              <a:off x="5584047" y="3606854"/>
              <a:ext cx="1013213" cy="24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8" name="Group 1042"/>
          <p:cNvGrpSpPr/>
          <p:nvPr/>
        </p:nvGrpSpPr>
        <p:grpSpPr>
          <a:xfrm>
            <a:off x="3322169" y="3555913"/>
            <a:ext cx="1033807" cy="809191"/>
            <a:chOff x="5584047" y="3323370"/>
            <a:chExt cx="1013213" cy="799101"/>
          </a:xfrm>
        </p:grpSpPr>
        <p:pic>
          <p:nvPicPr>
            <p:cNvPr id="79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323370"/>
              <a:ext cx="826416" cy="7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Metin kutusu 51"/>
            <p:cNvSpPr txBox="1"/>
            <p:nvPr/>
          </p:nvSpPr>
          <p:spPr>
            <a:xfrm rot="19876671">
              <a:off x="5584047" y="3606854"/>
              <a:ext cx="1013213" cy="24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6" name="Picture 4" descr="http://icons.iconarchive.com/icons/wwalczyszyn/android-style/256/Mail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48" y="3075045"/>
            <a:ext cx="754934" cy="7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icons.iconarchive.com/icons/icojam/blue-bits/256/pinion-settings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76" y="357301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1042"/>
          <p:cNvGrpSpPr/>
          <p:nvPr/>
        </p:nvGrpSpPr>
        <p:grpSpPr>
          <a:xfrm>
            <a:off x="4860032" y="3573016"/>
            <a:ext cx="1033807" cy="809191"/>
            <a:chOff x="5584047" y="3323370"/>
            <a:chExt cx="1013213" cy="799101"/>
          </a:xfrm>
        </p:grpSpPr>
        <p:pic>
          <p:nvPicPr>
            <p:cNvPr id="84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323370"/>
              <a:ext cx="826416" cy="7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Metin kutusu 51"/>
            <p:cNvSpPr txBox="1"/>
            <p:nvPr/>
          </p:nvSpPr>
          <p:spPr>
            <a:xfrm rot="19876671">
              <a:off x="5584047" y="3606854"/>
              <a:ext cx="1013213" cy="24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6" name="Group 1042"/>
          <p:cNvGrpSpPr/>
          <p:nvPr/>
        </p:nvGrpSpPr>
        <p:grpSpPr>
          <a:xfrm>
            <a:off x="946173" y="3536993"/>
            <a:ext cx="1033807" cy="809191"/>
            <a:chOff x="5584047" y="3323370"/>
            <a:chExt cx="1013213" cy="799101"/>
          </a:xfrm>
        </p:grpSpPr>
        <p:pic>
          <p:nvPicPr>
            <p:cNvPr id="87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323370"/>
              <a:ext cx="826416" cy="7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Metin kutusu 51"/>
            <p:cNvSpPr txBox="1"/>
            <p:nvPr/>
          </p:nvSpPr>
          <p:spPr>
            <a:xfrm rot="19876671">
              <a:off x="5584047" y="3606854"/>
              <a:ext cx="1013213" cy="24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9" name="Group 1042"/>
          <p:cNvGrpSpPr/>
          <p:nvPr/>
        </p:nvGrpSpPr>
        <p:grpSpPr>
          <a:xfrm>
            <a:off x="3322149" y="3536852"/>
            <a:ext cx="1033807" cy="809191"/>
            <a:chOff x="5584047" y="3323370"/>
            <a:chExt cx="1013213" cy="799101"/>
          </a:xfrm>
        </p:grpSpPr>
        <p:pic>
          <p:nvPicPr>
            <p:cNvPr id="90" name="Picture 3" descr="D:\Users\seyhan_ebru\Pictures\document\fil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20" y="3323370"/>
              <a:ext cx="826416" cy="7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Metin kutusu 51"/>
            <p:cNvSpPr txBox="1"/>
            <p:nvPr/>
          </p:nvSpPr>
          <p:spPr>
            <a:xfrm rot="19876671">
              <a:off x="5584047" y="3606854"/>
              <a:ext cx="1013213" cy="24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E-FATURA</a:t>
              </a:r>
              <a:endParaRPr lang="tr-T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259" y="4165883"/>
            <a:ext cx="707911" cy="7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21672" y="1134015"/>
            <a:ext cx="3371509" cy="1906129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Mükelleflere </a:t>
            </a:r>
            <a:r>
              <a:rPr lang="tr-TR" dirty="0">
                <a:solidFill>
                  <a:schemeClr val="tx1"/>
                </a:solidFill>
              </a:rPr>
              <a:t>ait elektronik faturaların yine mükelleflere ait bilgi işlem sistemlerinde saklanması esas olup 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üçüncü </a:t>
            </a:r>
            <a:r>
              <a:rPr lang="tr-TR" dirty="0" smtClean="0">
                <a:solidFill>
                  <a:schemeClr val="tx1"/>
                </a:solidFill>
              </a:rPr>
              <a:t>kişiler(bulut) </a:t>
            </a:r>
            <a:r>
              <a:rPr lang="tr-TR" dirty="0">
                <a:solidFill>
                  <a:schemeClr val="tx1"/>
                </a:solidFill>
              </a:rPr>
              <a:t>nezdinde de elektronik saklama yapılabilecektir.</a:t>
            </a:r>
          </a:p>
        </p:txBody>
      </p:sp>
    </p:spTree>
    <p:extLst>
      <p:ext uri="{BB962C8B-B14F-4D97-AF65-F5344CB8AC3E}">
        <p14:creationId xmlns:p14="http://schemas.microsoft.com/office/powerpoint/2010/main" val="35220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9549 -0.0020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6684 -0.0039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13594 -0.1574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78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625 L -0.00278 -0.3064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5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9549 -0.0020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6684 -0.0039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4209E-6 L -0.00139 0.1614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807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14635 0.14537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5022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09563" y="2112709"/>
            <a:ext cx="8326793" cy="437043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109728" rIns="109728" bIns="109728" rtlCol="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/>
                </a:solidFill>
              </a:rPr>
              <a:t>        e-fatura </a:t>
            </a:r>
            <a:r>
              <a:rPr lang="tr-TR" sz="1400" dirty="0">
                <a:solidFill>
                  <a:schemeClr val="tx1"/>
                </a:solidFill>
              </a:rPr>
              <a:t>Uygulaması Saklama Kılavuzu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9648" y="2071834"/>
            <a:ext cx="518790" cy="518788"/>
            <a:chOff x="349648" y="2204865"/>
            <a:chExt cx="518790" cy="518788"/>
          </a:xfrm>
        </p:grpSpPr>
        <p:sp>
          <p:nvSpPr>
            <p:cNvPr id="56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0B050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09563" y="2899093"/>
            <a:ext cx="8326793" cy="437043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109728" rIns="109728" bIns="109728" rtlCol="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/>
                </a:solidFill>
              </a:rPr>
              <a:t>         TS </a:t>
            </a:r>
            <a:r>
              <a:rPr lang="tr-TR" sz="1400" dirty="0">
                <a:solidFill>
                  <a:schemeClr val="tx1"/>
                </a:solidFill>
              </a:rPr>
              <a:t>ISO IEC 27001 veya ISO27001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09563" y="3699988"/>
            <a:ext cx="8326793" cy="437043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109728" rIns="109728" bIns="109728" rtlCol="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/>
                </a:solidFill>
              </a:rPr>
              <a:t>          ISO </a:t>
            </a:r>
            <a:r>
              <a:rPr lang="tr-TR" sz="1400" dirty="0">
                <a:solidFill>
                  <a:schemeClr val="tx1"/>
                </a:solidFill>
              </a:rPr>
              <a:t>22301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09563" y="4417596"/>
            <a:ext cx="8326793" cy="437043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109728" rIns="109728" bIns="109728" rtlCol="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>
                <a:solidFill>
                  <a:schemeClr val="tx1"/>
                </a:solidFill>
              </a:rPr>
              <a:t>          TS </a:t>
            </a:r>
            <a:r>
              <a:rPr lang="tr-TR" sz="1400" dirty="0">
                <a:solidFill>
                  <a:schemeClr val="tx1"/>
                </a:solidFill>
              </a:rPr>
              <a:t>ISO IEC 20000 veya ISO 20000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648" y="2854464"/>
            <a:ext cx="518790" cy="518788"/>
            <a:chOff x="349648" y="2870068"/>
            <a:chExt cx="518790" cy="518788"/>
          </a:xfrm>
        </p:grpSpPr>
        <p:sp>
          <p:nvSpPr>
            <p:cNvPr id="61" name="Oval 60"/>
            <p:cNvSpPr/>
            <p:nvPr>
              <p:custDataLst>
                <p:tags r:id="rId7"/>
              </p:custDataLst>
            </p:nvPr>
          </p:nvSpPr>
          <p:spPr>
            <a:xfrm>
              <a:off x="349648" y="2870068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>
              <p:custDataLst>
                <p:tags r:id="rId8"/>
              </p:custDataLst>
            </p:nvPr>
          </p:nvSpPr>
          <p:spPr>
            <a:xfrm>
              <a:off x="391262" y="2911681"/>
              <a:ext cx="435563" cy="435563"/>
            </a:xfrm>
            <a:prstGeom prst="ellipse">
              <a:avLst/>
            </a:prstGeom>
            <a:solidFill>
              <a:srgbClr val="00B050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9648" y="3647999"/>
            <a:ext cx="518790" cy="518788"/>
            <a:chOff x="349648" y="3563248"/>
            <a:chExt cx="518790" cy="518788"/>
          </a:xfrm>
        </p:grpSpPr>
        <p:sp>
          <p:nvSpPr>
            <p:cNvPr id="66" name="Oval 65"/>
            <p:cNvSpPr/>
            <p:nvPr>
              <p:custDataLst>
                <p:tags r:id="rId5"/>
              </p:custDataLst>
            </p:nvPr>
          </p:nvSpPr>
          <p:spPr>
            <a:xfrm>
              <a:off x="349648" y="3563248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>
              <p:custDataLst>
                <p:tags r:id="rId6"/>
              </p:custDataLst>
            </p:nvPr>
          </p:nvSpPr>
          <p:spPr>
            <a:xfrm>
              <a:off x="391262" y="3604861"/>
              <a:ext cx="435563" cy="435563"/>
            </a:xfrm>
            <a:prstGeom prst="ellipse">
              <a:avLst/>
            </a:prstGeom>
            <a:solidFill>
              <a:srgbClr val="00B050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648" y="4376723"/>
            <a:ext cx="518790" cy="518788"/>
            <a:chOff x="349648" y="4228449"/>
            <a:chExt cx="518790" cy="518788"/>
          </a:xfrm>
        </p:grpSpPr>
        <p:sp>
          <p:nvSpPr>
            <p:cNvPr id="71" name="Oval 70"/>
            <p:cNvSpPr/>
            <p:nvPr>
              <p:custDataLst>
                <p:tags r:id="rId3"/>
              </p:custDataLst>
            </p:nvPr>
          </p:nvSpPr>
          <p:spPr>
            <a:xfrm>
              <a:off x="349648" y="4228449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>
              <p:custDataLst>
                <p:tags r:id="rId4"/>
              </p:custDataLst>
            </p:nvPr>
          </p:nvSpPr>
          <p:spPr>
            <a:xfrm>
              <a:off x="391262" y="4270062"/>
              <a:ext cx="435563" cy="435563"/>
            </a:xfrm>
            <a:prstGeom prst="ellipse">
              <a:avLst/>
            </a:prstGeom>
            <a:solidFill>
              <a:srgbClr val="00B050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4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45019" y="2036911"/>
            <a:ext cx="2783070" cy="2823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3000"/>
                </a:schemeClr>
              </a:gs>
              <a:gs pos="58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175">
            <a:solidFill>
              <a:schemeClr val="bg1">
                <a:lumMod val="95000"/>
              </a:schemeClr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45" y="2281958"/>
            <a:ext cx="2059817" cy="218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ikdörtgen 32"/>
          <p:cNvSpPr/>
          <p:nvPr/>
        </p:nvSpPr>
        <p:spPr>
          <a:xfrm>
            <a:off x="1963618" y="548680"/>
            <a:ext cx="5216765" cy="93610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E-FATURA SAKLAMA HİZMETİ</a:t>
            </a:r>
            <a:endParaRPr lang="tr-TR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Dikdörtgen 13"/>
          <p:cNvSpPr/>
          <p:nvPr/>
        </p:nvSpPr>
        <p:spPr>
          <a:xfrm>
            <a:off x="78573" y="581779"/>
            <a:ext cx="92459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Yerine Getirmesi Gereken </a:t>
            </a:r>
            <a:r>
              <a:rPr lang="tr-TR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Koşullar</a:t>
            </a:r>
            <a:endParaRPr lang="tr-TR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57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r="-420"/>
          <a:stretch>
            <a:fillRect/>
          </a:stretch>
        </p:blipFill>
        <p:spPr bwMode="gray">
          <a:xfrm>
            <a:off x="202369" y="1343495"/>
            <a:ext cx="8618103" cy="2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 15"/>
          <p:cNvGrpSpPr/>
          <p:nvPr/>
        </p:nvGrpSpPr>
        <p:grpSpPr>
          <a:xfrm>
            <a:off x="6228184" y="3461113"/>
            <a:ext cx="2592288" cy="1246495"/>
            <a:chOff x="6228184" y="3284984"/>
            <a:chExt cx="2592288" cy="124649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6228184" y="3284984"/>
              <a:ext cx="0" cy="124649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Dikdörtgen 22"/>
            <p:cNvSpPr/>
            <p:nvPr/>
          </p:nvSpPr>
          <p:spPr>
            <a:xfrm>
              <a:off x="6562545" y="3429000"/>
              <a:ext cx="2257927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tr-TR" sz="2500" b="1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Gerekli </a:t>
              </a:r>
            </a:p>
            <a:p>
              <a:r>
                <a:rPr lang="tr-TR" sz="2500" b="1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</a:t>
              </a:r>
              <a:r>
                <a:rPr lang="tr-TR" sz="2500" b="1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ertifikasyonlar</a:t>
              </a: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228184" y="5022930"/>
            <a:ext cx="2544030" cy="1499687"/>
            <a:chOff x="6228184" y="4846801"/>
            <a:chExt cx="2544030" cy="1499687"/>
          </a:xfrm>
        </p:grpSpPr>
        <p:cxnSp>
          <p:nvCxnSpPr>
            <p:cNvPr id="25" name="Düz Bağlayıcı 24"/>
            <p:cNvCxnSpPr/>
            <p:nvPr/>
          </p:nvCxnSpPr>
          <p:spPr>
            <a:xfrm>
              <a:off x="6228184" y="4846801"/>
              <a:ext cx="0" cy="124649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Dikdörtgen 25"/>
            <p:cNvSpPr/>
            <p:nvPr/>
          </p:nvSpPr>
          <p:spPr>
            <a:xfrm>
              <a:off x="6585270" y="4869160"/>
              <a:ext cx="2186944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tr-TR" sz="2400" b="1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Test Süreçlerini </a:t>
              </a:r>
              <a:endParaRPr lang="tr-TR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tr-TR" sz="2400" b="1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Başarı </a:t>
              </a:r>
              <a:r>
                <a:rPr lang="tr-TR" sz="2400" b="1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ile </a:t>
              </a:r>
              <a:endParaRPr lang="tr-TR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tr-TR" sz="2400" b="1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Tamamlamak</a:t>
              </a:r>
              <a:endParaRPr lang="tr-TR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endParaRPr lang="tr-TR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395536" y="1732921"/>
            <a:ext cx="4597326" cy="4536504"/>
            <a:chOff x="1054794" y="2026430"/>
            <a:chExt cx="4597326" cy="406686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94" y="2026430"/>
              <a:ext cx="4597326" cy="40668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6544" y="2594485"/>
              <a:ext cx="3366682" cy="30181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up 29"/>
          <p:cNvGrpSpPr/>
          <p:nvPr/>
        </p:nvGrpSpPr>
        <p:grpSpPr>
          <a:xfrm>
            <a:off x="6228184" y="1859400"/>
            <a:ext cx="2061655" cy="1246495"/>
            <a:chOff x="6228184" y="1683271"/>
            <a:chExt cx="2061655" cy="1246495"/>
          </a:xfrm>
        </p:grpSpPr>
        <p:sp>
          <p:nvSpPr>
            <p:cNvPr id="31" name="Dikdörtgen 30"/>
            <p:cNvSpPr/>
            <p:nvPr/>
          </p:nvSpPr>
          <p:spPr>
            <a:xfrm>
              <a:off x="6300192" y="1916832"/>
              <a:ext cx="1989647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r-TR" sz="2500" b="1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Başvuru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r-TR" sz="2500" b="1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BİS Raporu</a:t>
              </a:r>
              <a:endParaRPr lang="tr-TR" sz="25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32" name="Düz Bağlayıcı 31"/>
            <p:cNvCxnSpPr/>
            <p:nvPr/>
          </p:nvCxnSpPr>
          <p:spPr>
            <a:xfrm>
              <a:off x="6228184" y="1683271"/>
              <a:ext cx="0" cy="124649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Dikdörtgen 32"/>
          <p:cNvSpPr/>
          <p:nvPr/>
        </p:nvSpPr>
        <p:spPr>
          <a:xfrm>
            <a:off x="107504" y="221739"/>
            <a:ext cx="9122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905"/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Entegrasyon Hizmetini Verecek </a:t>
            </a:r>
            <a:r>
              <a:rPr lang="tr-TR" sz="3200" b="1" dirty="0" smtClean="0">
                <a:ln w="1905"/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Firmaların</a:t>
            </a:r>
            <a:endParaRPr lang="tr-TR" sz="32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5344164" y="2037296"/>
            <a:ext cx="740004" cy="973104"/>
            <a:chOff x="0" y="1989"/>
            <a:chExt cx="1047960" cy="14970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Köşeli Çift Ayraç 18"/>
            <p:cNvSpPr/>
            <p:nvPr/>
          </p:nvSpPr>
          <p:spPr>
            <a:xfrm rot="5400000">
              <a:off x="-224562" y="226551"/>
              <a:ext cx="1497084" cy="1047959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Köşeli Çift Ayraç 4"/>
            <p:cNvSpPr/>
            <p:nvPr/>
          </p:nvSpPr>
          <p:spPr>
            <a:xfrm>
              <a:off x="1" y="525969"/>
              <a:ext cx="1047959" cy="4491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latin typeface="Calibri" pitchFamily="34" charset="0"/>
                  <a:cs typeface="Calibri" pitchFamily="34" charset="0"/>
                </a:rPr>
                <a:t>1.Koşul</a:t>
              </a:r>
              <a:endParaRPr lang="tr-TR" sz="1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5344164" y="3680032"/>
            <a:ext cx="740004" cy="973104"/>
            <a:chOff x="0" y="1989"/>
            <a:chExt cx="1047960" cy="14970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Köşeli Çift Ayraç 21"/>
            <p:cNvSpPr/>
            <p:nvPr/>
          </p:nvSpPr>
          <p:spPr>
            <a:xfrm rot="5400000">
              <a:off x="-224562" y="226551"/>
              <a:ext cx="1497084" cy="1047959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Köşeli Çift Ayraç 4"/>
            <p:cNvSpPr/>
            <p:nvPr/>
          </p:nvSpPr>
          <p:spPr>
            <a:xfrm>
              <a:off x="1" y="525969"/>
              <a:ext cx="1047959" cy="4491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tr-TR" sz="1400" b="1" kern="1200" dirty="0" smtClean="0">
                  <a:latin typeface="Calibri" pitchFamily="34" charset="0"/>
                  <a:cs typeface="Calibri" pitchFamily="34" charset="0"/>
                </a:rPr>
                <a:t>.Koşul</a:t>
              </a:r>
              <a:endParaRPr lang="tr-TR" sz="1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5344164" y="5085184"/>
            <a:ext cx="740004" cy="973104"/>
            <a:chOff x="0" y="1989"/>
            <a:chExt cx="1047960" cy="14970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Köşeli Çift Ayraç 35"/>
            <p:cNvSpPr/>
            <p:nvPr/>
          </p:nvSpPr>
          <p:spPr>
            <a:xfrm rot="5400000">
              <a:off x="-224562" y="226551"/>
              <a:ext cx="1497084" cy="1047959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Köşeli Çift Ayraç 4"/>
            <p:cNvSpPr/>
            <p:nvPr/>
          </p:nvSpPr>
          <p:spPr>
            <a:xfrm>
              <a:off x="1" y="525969"/>
              <a:ext cx="1047959" cy="4491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tr-TR" sz="1400" b="1" kern="1200" dirty="0" smtClean="0">
                  <a:latin typeface="Calibri" pitchFamily="34" charset="0"/>
                  <a:cs typeface="Calibri" pitchFamily="34" charset="0"/>
                </a:rPr>
                <a:t>.Koşul</a:t>
              </a:r>
              <a:endParaRPr lang="tr-TR" sz="1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875" y="-99392"/>
            <a:ext cx="9144000" cy="6984776"/>
          </a:xfrm>
          <a:prstGeom prst="rect">
            <a:avLst/>
          </a:prstGeom>
          <a:noFill/>
        </p:spPr>
      </p:pic>
      <p:grpSp>
        <p:nvGrpSpPr>
          <p:cNvPr id="27" name="Grup 26"/>
          <p:cNvGrpSpPr/>
          <p:nvPr/>
        </p:nvGrpSpPr>
        <p:grpSpPr>
          <a:xfrm>
            <a:off x="827584" y="1988840"/>
            <a:ext cx="2880320" cy="2920215"/>
            <a:chOff x="1054794" y="2026430"/>
            <a:chExt cx="4597326" cy="406686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94" y="2026430"/>
              <a:ext cx="4597326" cy="40668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3028" y="2509956"/>
              <a:ext cx="3366682" cy="29644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Box 13"/>
          <p:cNvSpPr txBox="1"/>
          <p:nvPr/>
        </p:nvSpPr>
        <p:spPr>
          <a:xfrm>
            <a:off x="1128248" y="476672"/>
            <a:ext cx="688752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3200" b="1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ENTEGRASYON BAŞVURUSU</a:t>
            </a:r>
            <a:endParaRPr lang="en-US" sz="3200" b="1" spc="30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gray">
          <a:xfrm>
            <a:off x="4211960" y="2068393"/>
            <a:ext cx="469973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200" noProof="1">
                <a:solidFill>
                  <a:srgbClr val="5F5F5F"/>
                </a:solidFill>
              </a:rPr>
              <a:t>Özel entegrasyon talebini </a:t>
            </a:r>
          </a:p>
          <a:p>
            <a:r>
              <a:rPr lang="tr-TR" sz="2200" noProof="1" smtClean="0">
                <a:solidFill>
                  <a:srgbClr val="5F5F5F"/>
                </a:solidFill>
              </a:rPr>
              <a:t>      içeren </a:t>
            </a:r>
            <a:r>
              <a:rPr lang="tr-TR" sz="2200" noProof="1">
                <a:solidFill>
                  <a:srgbClr val="5F5F5F"/>
                </a:solidFill>
              </a:rPr>
              <a:t>bir dilekçe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200" noProof="1" smtClean="0">
              <a:solidFill>
                <a:srgbClr val="5F5F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200" noProof="1" smtClean="0">
                <a:solidFill>
                  <a:srgbClr val="5F5F5F"/>
                </a:solidFill>
              </a:rPr>
              <a:t>Özel </a:t>
            </a:r>
            <a:r>
              <a:rPr lang="tr-TR" sz="2200" noProof="1">
                <a:solidFill>
                  <a:srgbClr val="5F5F5F"/>
                </a:solidFill>
              </a:rPr>
              <a:t>Entegrasyon Bilgi İşlem Sistem Raporu (BİS) </a:t>
            </a:r>
            <a:endParaRPr lang="tr-TR" sz="2200" noProof="1" smtClean="0">
              <a:solidFill>
                <a:srgbClr val="5F5F5F"/>
              </a:solidFill>
            </a:endParaRPr>
          </a:p>
          <a:p>
            <a:endParaRPr lang="tr-TR" sz="2200" noProof="1">
              <a:solidFill>
                <a:srgbClr val="5F5F5F"/>
              </a:solidFill>
            </a:endParaRPr>
          </a:p>
          <a:p>
            <a:r>
              <a:rPr lang="tr-TR" sz="2200" noProof="1" smtClean="0">
                <a:solidFill>
                  <a:srgbClr val="5F5F5F"/>
                </a:solidFill>
              </a:rPr>
              <a:t>ile Başkanlığa başvuru yapacaklardır.</a:t>
            </a:r>
            <a:endParaRPr lang="tr-TR" sz="2200" noProof="1">
              <a:solidFill>
                <a:srgbClr val="5F5F5F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251520" y="228647"/>
            <a:ext cx="740004" cy="973104"/>
            <a:chOff x="0" y="1989"/>
            <a:chExt cx="1047960" cy="14970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Köşeli Çift Ayraç 8"/>
            <p:cNvSpPr/>
            <p:nvPr/>
          </p:nvSpPr>
          <p:spPr>
            <a:xfrm rot="5400000">
              <a:off x="-224562" y="226551"/>
              <a:ext cx="1497084" cy="1047959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Köşeli Çift Ayraç 4"/>
            <p:cNvSpPr/>
            <p:nvPr/>
          </p:nvSpPr>
          <p:spPr>
            <a:xfrm>
              <a:off x="1" y="525969"/>
              <a:ext cx="1047959" cy="4491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latin typeface="Calibri" pitchFamily="34" charset="0"/>
                  <a:cs typeface="Calibri" pitchFamily="34" charset="0"/>
                </a:rPr>
                <a:t>1.Koşul</a:t>
              </a:r>
              <a:endParaRPr lang="tr-TR" sz="1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875" y="0"/>
            <a:ext cx="9144000" cy="6866098"/>
          </a:xfrm>
          <a:prstGeom prst="rect">
            <a:avLst/>
          </a:prstGeom>
          <a:noFill/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7200" y="1111251"/>
            <a:ext cx="8466502" cy="5031739"/>
            <a:chOff x="457200" y="1111049"/>
            <a:chExt cx="8466502" cy="5032760"/>
          </a:xfrm>
        </p:grpSpPr>
        <p:sp>
          <p:nvSpPr>
            <p:cNvPr id="53" name="Rounded Rectangle 52"/>
            <p:cNvSpPr/>
            <p:nvPr/>
          </p:nvSpPr>
          <p:spPr>
            <a:xfrm>
              <a:off x="457200" y="1111049"/>
              <a:ext cx="8229600" cy="4495121"/>
            </a:xfrm>
            <a:prstGeom prst="roundRect">
              <a:avLst>
                <a:gd name="adj" fmla="val 3108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89908" y="1263386"/>
              <a:ext cx="8164185" cy="4297795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5439089" y="4494842"/>
              <a:ext cx="3484613" cy="1648967"/>
              <a:chOff x="2657286" y="2363676"/>
              <a:chExt cx="6257156" cy="2960971"/>
            </a:xfrm>
          </p:grpSpPr>
          <p:sp>
            <p:nvSpPr>
              <p:cNvPr id="41" name="Rektangel 40"/>
              <p:cNvSpPr>
                <a:spLocks noChangeArrowheads="1"/>
              </p:cNvSpPr>
              <p:nvPr/>
            </p:nvSpPr>
            <p:spPr bwMode="auto">
              <a:xfrm rot="21269425">
                <a:off x="2657286" y="2368552"/>
                <a:ext cx="3119696" cy="29560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5400" dir="2700000" algn="tl" rotWithShape="0">
                  <a:srgbClr val="D7D8D9">
                    <a:lumMod val="50000"/>
                    <a:alpha val="39999"/>
                  </a:srgbClr>
                </a:outerShdw>
                <a:reflection stA="50000" endPos="18000" dist="12700" dir="5400000" sy="-100000" algn="bl" rotWithShape="0"/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Calibri" pitchFamily="-108" charset="0"/>
                  <a:buAutoNum type="arabicPeriod"/>
                  <a:defRPr/>
                </a:pPr>
                <a:endParaRPr kern="0" noProof="1">
                  <a:solidFill>
                    <a:srgbClr val="FFFFFF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pic>
            <p:nvPicPr>
              <p:cNvPr id="13346" name="Billede 42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239590">
                <a:off x="2734838" y="2485945"/>
                <a:ext cx="2955499" cy="2509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ktangel 40"/>
              <p:cNvSpPr>
                <a:spLocks noChangeArrowheads="1"/>
              </p:cNvSpPr>
              <p:nvPr/>
            </p:nvSpPr>
            <p:spPr bwMode="auto">
              <a:xfrm rot="556523">
                <a:off x="5769085" y="2363676"/>
                <a:ext cx="3119696" cy="29560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5400" dir="2700000" algn="tl" rotWithShape="0">
                  <a:srgbClr val="D7D8D9">
                    <a:lumMod val="50000"/>
                    <a:alpha val="39999"/>
                  </a:srgbClr>
                </a:outerShdw>
                <a:reflection stA="50000" endPos="18000" dist="12700" dir="5400000" sy="-100000" algn="bl" rotWithShape="0"/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Calibri" pitchFamily="-108" charset="0"/>
                  <a:buAutoNum type="arabicPeriod"/>
                  <a:defRPr/>
                </a:pPr>
                <a:endParaRPr kern="0" noProof="1">
                  <a:solidFill>
                    <a:srgbClr val="FFFFFF"/>
                  </a:solidFill>
                  <a:latin typeface="Calibri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pic>
            <p:nvPicPr>
              <p:cNvPr id="13348" name="Billede 22" descr="dreamstime_Mind map.jpg"/>
              <p:cNvPicPr>
                <a:picLocks noChangeAspect="1"/>
              </p:cNvPicPr>
              <p:nvPr/>
            </p:nvPicPr>
            <p:blipFill>
              <a:blip r:embed="rId4" cstate="print">
                <a:lum bright="18000"/>
              </a:blip>
              <a:srcRect/>
              <a:stretch>
                <a:fillRect/>
              </a:stretch>
            </p:blipFill>
            <p:spPr bwMode="auto">
              <a:xfrm rot="567572">
                <a:off x="5902220" y="2498839"/>
                <a:ext cx="3012222" cy="2512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Dikdörtgen 12"/>
          <p:cNvSpPr/>
          <p:nvPr/>
        </p:nvSpPr>
        <p:spPr>
          <a:xfrm>
            <a:off x="747889" y="1484784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Başkanlık yapılan başvuruları 421 Sıra Numaralı Vergi Usul Kanunu Genel Tebliğine ve </a:t>
            </a:r>
            <a:r>
              <a:rPr lang="tr-TR" dirty="0" smtClean="0"/>
              <a:t>e-Fatura Uygulaması  Özel Entegrasyon Kılavuzunda yapılan </a:t>
            </a:r>
            <a:r>
              <a:rPr lang="tr-TR" dirty="0"/>
              <a:t>açıklamalara uygunluk açısından değerlendirecek, gerek görmesi </a:t>
            </a:r>
            <a:r>
              <a:rPr lang="tr-TR" dirty="0" smtClean="0"/>
              <a:t>halinde teknik </a:t>
            </a:r>
            <a:r>
              <a:rPr lang="tr-TR" dirty="0"/>
              <a:t>altyapının yeterliğini değerlendirmek amacıyla mükellefin bilgi işlem sistemini </a:t>
            </a:r>
            <a:r>
              <a:rPr lang="tr-TR" dirty="0" smtClean="0"/>
              <a:t>yerinde inceleyebilecektir.</a:t>
            </a:r>
          </a:p>
          <a:p>
            <a:pPr algn="just"/>
            <a:endParaRPr lang="tr-TR" dirty="0" smtClean="0"/>
          </a:p>
          <a:p>
            <a:r>
              <a:rPr lang="tr-TR" dirty="0" smtClean="0"/>
              <a:t>Yapılan değerlendirme neticesinde yeterli görülen mükelleflerle özel entegrasyon test çalışmalarına başlanacaktır.</a:t>
            </a:r>
          </a:p>
          <a:p>
            <a:endParaRPr lang="tr-TR" dirty="0"/>
          </a:p>
          <a:p>
            <a:pPr algn="just"/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entegrasyon</a:t>
            </a:r>
            <a:r>
              <a:rPr lang="en-US" dirty="0"/>
              <a:t> test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tr-TR" dirty="0" smtClean="0"/>
              <a:t>özel </a:t>
            </a:r>
            <a:r>
              <a:rPr lang="en-US" dirty="0" err="1" smtClean="0"/>
              <a:t>entegrasyon</a:t>
            </a:r>
            <a:r>
              <a:rPr lang="tr-TR" dirty="0" smtClean="0"/>
              <a:t> testlerine başlanmasından </a:t>
            </a:r>
            <a:r>
              <a:rPr lang="tr-TR" dirty="0"/>
              <a:t>itibaren bir yıl içerisinde tamamlanmalıdır.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147248" y="116632"/>
            <a:ext cx="68495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Entegrasyon Başvurusunun </a:t>
            </a:r>
          </a:p>
          <a:p>
            <a:pPr algn="ctr"/>
            <a:r>
              <a:rPr lang="tr-TR" sz="3200" b="1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Değerlendirilmesi ve Test Süreci</a:t>
            </a:r>
          </a:p>
        </p:txBody>
      </p:sp>
    </p:spTree>
    <p:extLst>
      <p:ext uri="{BB962C8B-B14F-4D97-AF65-F5344CB8AC3E}">
        <p14:creationId xmlns:p14="http://schemas.microsoft.com/office/powerpoint/2010/main" val="22966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0" y="641765"/>
            <a:ext cx="3494484" cy="476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0418"/>
            <a:ext cx="3024336" cy="431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40 Yuvarlatılmış Dikdörtgen"/>
          <p:cNvSpPr/>
          <p:nvPr/>
        </p:nvSpPr>
        <p:spPr bwMode="invGray">
          <a:xfrm>
            <a:off x="4182368" y="713904"/>
            <a:ext cx="4464496" cy="625480"/>
          </a:xfrm>
          <a:prstGeom prst="roundRect">
            <a:avLst>
              <a:gd name="adj" fmla="val 15080"/>
            </a:avLst>
          </a:prstGeom>
          <a:gradFill>
            <a:gsLst>
              <a:gs pos="0">
                <a:schemeClr val="dk1">
                  <a:tint val="60000"/>
                  <a:satMod val="160000"/>
                </a:schemeClr>
              </a:gs>
              <a:gs pos="79000">
                <a:schemeClr val="bg1">
                  <a:lumMod val="75000"/>
                  <a:lumOff val="25000"/>
                </a:schemeClr>
              </a:gs>
              <a:gs pos="100000">
                <a:schemeClr val="dk1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 22301</a:t>
            </a:r>
          </a:p>
        </p:txBody>
      </p:sp>
      <p:sp>
        <p:nvSpPr>
          <p:cNvPr id="14" name="29 Yuvarlatılmış Dikdörtgen"/>
          <p:cNvSpPr/>
          <p:nvPr/>
        </p:nvSpPr>
        <p:spPr bwMode="invGray">
          <a:xfrm>
            <a:off x="4182368" y="1603400"/>
            <a:ext cx="4464496" cy="625480"/>
          </a:xfrm>
          <a:prstGeom prst="roundRect">
            <a:avLst>
              <a:gd name="adj" fmla="val 15080"/>
            </a:avLst>
          </a:prstGeom>
          <a:gradFill>
            <a:gsLst>
              <a:gs pos="0">
                <a:schemeClr val="dk1">
                  <a:tint val="60000"/>
                  <a:satMod val="160000"/>
                </a:schemeClr>
              </a:gs>
              <a:gs pos="78000">
                <a:schemeClr val="bg1">
                  <a:lumMod val="75000"/>
                  <a:lumOff val="25000"/>
                </a:schemeClr>
              </a:gs>
              <a:gs pos="100000">
                <a:schemeClr val="dk1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</a:p>
          <a:p>
            <a:pPr algn="ctr"/>
            <a:r>
              <a:rPr lang="pt-BR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 </a:t>
            </a:r>
            <a:r>
              <a:rPr lang="pt-BR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27001 </a:t>
            </a:r>
            <a:endParaRPr lang="tr-TR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TS </a:t>
            </a:r>
            <a:r>
              <a:rPr lang="pt-BR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 IEC 27001</a:t>
            </a:r>
          </a:p>
          <a:p>
            <a:endParaRPr lang="tr-TR" sz="2000" b="1" dirty="0">
              <a:solidFill>
                <a:prstClr val="white"/>
              </a:solidFill>
            </a:endParaRPr>
          </a:p>
        </p:txBody>
      </p:sp>
      <p:sp>
        <p:nvSpPr>
          <p:cNvPr id="15" name="32 Yuvarlatılmış Dikdörtgen"/>
          <p:cNvSpPr/>
          <p:nvPr/>
        </p:nvSpPr>
        <p:spPr bwMode="invGray">
          <a:xfrm>
            <a:off x="4182368" y="2480196"/>
            <a:ext cx="4464496" cy="625480"/>
          </a:xfrm>
          <a:prstGeom prst="roundRect">
            <a:avLst>
              <a:gd name="adj" fmla="val 11016"/>
            </a:avLst>
          </a:prstGeom>
          <a:gradFill>
            <a:gsLst>
              <a:gs pos="0">
                <a:schemeClr val="dk1">
                  <a:tint val="60000"/>
                  <a:satMod val="160000"/>
                </a:schemeClr>
              </a:gs>
              <a:gs pos="60000">
                <a:schemeClr val="bg1">
                  <a:lumMod val="75000"/>
                  <a:lumOff val="25000"/>
                </a:schemeClr>
              </a:gs>
              <a:gs pos="100000">
                <a:schemeClr val="dk1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TS ISO IEC 20000 </a:t>
            </a:r>
            <a:endParaRPr lang="tr-TR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 20000</a:t>
            </a:r>
            <a:endParaRPr lang="tr-TR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32 Yuvarlatılmış Dikdörtgen"/>
          <p:cNvSpPr/>
          <p:nvPr/>
        </p:nvSpPr>
        <p:spPr bwMode="invGray">
          <a:xfrm>
            <a:off x="4182368" y="3403600"/>
            <a:ext cx="4464496" cy="625480"/>
          </a:xfrm>
          <a:prstGeom prst="roundRect">
            <a:avLst>
              <a:gd name="adj" fmla="val 11016"/>
            </a:avLst>
          </a:prstGeom>
          <a:gradFill>
            <a:gsLst>
              <a:gs pos="0">
                <a:schemeClr val="dk1">
                  <a:tint val="60000"/>
                  <a:satMod val="160000"/>
                </a:schemeClr>
              </a:gs>
              <a:gs pos="60000">
                <a:schemeClr val="bg1">
                  <a:lumMod val="75000"/>
                  <a:lumOff val="25000"/>
                </a:schemeClr>
              </a:gs>
              <a:gs pos="100000">
                <a:schemeClr val="dk1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ITIL SERTİFİKALI PERSONEL</a:t>
            </a:r>
          </a:p>
        </p:txBody>
      </p:sp>
      <p:sp>
        <p:nvSpPr>
          <p:cNvPr id="17" name="32 Yuvarlatılmış Dikdörtgen"/>
          <p:cNvSpPr/>
          <p:nvPr/>
        </p:nvSpPr>
        <p:spPr bwMode="invGray">
          <a:xfrm>
            <a:off x="4182368" y="4314304"/>
            <a:ext cx="4464496" cy="625480"/>
          </a:xfrm>
          <a:prstGeom prst="roundRect">
            <a:avLst>
              <a:gd name="adj" fmla="val 11016"/>
            </a:avLst>
          </a:prstGeom>
          <a:gradFill>
            <a:gsLst>
              <a:gs pos="0">
                <a:schemeClr val="dk1">
                  <a:tint val="60000"/>
                  <a:satMod val="160000"/>
                </a:schemeClr>
              </a:gs>
              <a:gs pos="60000">
                <a:schemeClr val="bg1">
                  <a:lumMod val="75000"/>
                  <a:lumOff val="25000"/>
                </a:schemeClr>
              </a:gs>
              <a:gs pos="100000">
                <a:schemeClr val="dk1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MALİ MÜHÜR UYUM DEĞERLENDİRME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2" y="2214770"/>
            <a:ext cx="1319914" cy="115212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39" y="2248388"/>
            <a:ext cx="1278437" cy="127843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4" y="2471712"/>
            <a:ext cx="1525561" cy="81898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96" y="2231732"/>
            <a:ext cx="1403689" cy="132981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21" y="2323494"/>
            <a:ext cx="1278437" cy="1267693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39952" y="1537098"/>
            <a:ext cx="44644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ULUSLARARASI İŞ SÜREKLİLİĞİ STANDARDI</a:t>
            </a:r>
          </a:p>
          <a:p>
            <a:endParaRPr lang="tr-TR" sz="17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İşletmenin mevcut ve gelecekteki tehditlerini tanımlamak ve yönetmek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2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P</a:t>
            </a:r>
            <a:r>
              <a:rPr lang="tr-TR" sz="12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roaktif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bir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yaklaşımlar geliştirmek</a:t>
            </a:r>
            <a:endParaRPr lang="tr-TR" sz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Olası kriz </a:t>
            </a: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süresince kritik fonksiyonları ayakta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tutmak</a:t>
            </a:r>
            <a:endParaRPr lang="tr-TR" sz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Değişen koşullara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göre </a:t>
            </a: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esnek bir yapı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sağlamak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219780" y="2428567"/>
            <a:ext cx="4989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prstClr val="black">
                    <a:lumMod val="95000"/>
                    <a:lumOff val="5000"/>
                  </a:prstClr>
                </a:solidFill>
              </a:rPr>
              <a:t>BİLGİ GÜVENLİĞİ YÖNETİM SİSTEMİ STANDARTI</a:t>
            </a:r>
          </a:p>
          <a:p>
            <a:endParaRPr lang="tr-TR" sz="17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Kurumun sistematik olarak bilgi güvenliği bakımından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incelenmesi</a:t>
            </a:r>
            <a:endParaRPr lang="tr-TR" sz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Bilgi güvenliği denetimlerinin sürekli olarak devam edilmesini sağlamak için bir kapsayıcı yönetimi süreci oluşturulması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851920" y="3487941"/>
            <a:ext cx="53570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BİLGİ TEKNOLOJİLERİ HİZMET YÖNETİMİ SİSTEMİ BELGESİ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GİZLİLİĞİN KORUNMASI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BÜTÜNLÜK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ULAŞILABİLİRLİK</a:t>
            </a:r>
            <a:endParaRPr lang="tr-TR" sz="17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211960" y="4293096"/>
            <a:ext cx="5400600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/>
              <a:t>ITIL </a:t>
            </a:r>
            <a:endParaRPr lang="tr-TR" sz="1700" b="1" dirty="0" smtClean="0"/>
          </a:p>
          <a:p>
            <a:r>
              <a:rPr lang="tr-TR" sz="1650" b="1" dirty="0" smtClean="0"/>
              <a:t>Information </a:t>
            </a:r>
            <a:r>
              <a:rPr lang="tr-TR" sz="1650" b="1" dirty="0" err="1"/>
              <a:t>Technology</a:t>
            </a:r>
            <a:r>
              <a:rPr lang="tr-TR" sz="1650" b="1" dirty="0"/>
              <a:t> </a:t>
            </a:r>
            <a:r>
              <a:rPr lang="tr-TR" sz="1650" b="1" dirty="0" err="1"/>
              <a:t>Infrastucture</a:t>
            </a:r>
            <a:r>
              <a:rPr lang="tr-TR" sz="1650" b="1" dirty="0"/>
              <a:t> Library </a:t>
            </a:r>
          </a:p>
          <a:p>
            <a:r>
              <a:rPr lang="tr-TR" sz="1200" dirty="0"/>
              <a:t>Özel </a:t>
            </a:r>
            <a:r>
              <a:rPr lang="tr-TR" sz="1200" dirty="0" err="1"/>
              <a:t>Entegratör</a:t>
            </a:r>
            <a:r>
              <a:rPr lang="tr-TR" sz="1200" dirty="0"/>
              <a:t> Bilgi İşlem Sistemi ITIL Uyumlu olmalı ve </a:t>
            </a:r>
          </a:p>
          <a:p>
            <a:r>
              <a:rPr lang="tr-TR" sz="1200" dirty="0"/>
              <a:t>ITIL Sertifikası bulunan personel çalıştırmalıdır</a:t>
            </a:r>
            <a:r>
              <a:rPr lang="tr-TR" sz="1200" dirty="0" smtClean="0"/>
              <a:t>.</a:t>
            </a:r>
            <a:endParaRPr lang="tr-TR" sz="1700" dirty="0" smtClean="0"/>
          </a:p>
          <a:p>
            <a:r>
              <a:rPr lang="tr-TR" sz="1200" dirty="0"/>
              <a:t>ITIL Bilgi Teknolojileri Servis Yönetiminin uygulanmasını sağlamak </a:t>
            </a:r>
            <a:endParaRPr lang="tr-TR" sz="1200" dirty="0" smtClean="0"/>
          </a:p>
          <a:p>
            <a:r>
              <a:rPr lang="tr-TR" sz="1200" dirty="0" smtClean="0"/>
              <a:t>ve </a:t>
            </a:r>
            <a:r>
              <a:rPr lang="tr-TR" sz="1200" dirty="0"/>
              <a:t>kolaylaştırmak için kullanılan belgeler dizisidir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4182368" y="5086925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Özel </a:t>
            </a:r>
            <a:r>
              <a:rPr lang="tr-TR" sz="12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Entegratör</a:t>
            </a:r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 TÜBİTAK- BİLGEM Kamu Sertifikasyon</a:t>
            </a:r>
          </a:p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Merkezinden mali mühür sertifikası imzalama süreçleri</a:t>
            </a:r>
          </a:p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İle ilgili uyum değerlendirme raporu </a:t>
            </a:r>
            <a:r>
              <a:rPr lang="tr-TR" sz="1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alınmalıdır</a:t>
            </a:r>
            <a:endParaRPr lang="tr-TR" sz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627155" y="-27384"/>
            <a:ext cx="588968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3200" b="1" spc="3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GEREKLİ SERTİFİKASYONLAR</a:t>
            </a:r>
            <a:endParaRPr lang="en-US" sz="3200" b="1" spc="30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179512" y="476672"/>
            <a:ext cx="4286572" cy="5987036"/>
            <a:chOff x="141412" y="846556"/>
            <a:chExt cx="4286572" cy="5987036"/>
          </a:xfrm>
        </p:grpSpPr>
        <p:grpSp>
          <p:nvGrpSpPr>
            <p:cNvPr id="29" name="Grup 28"/>
            <p:cNvGrpSpPr/>
            <p:nvPr/>
          </p:nvGrpSpPr>
          <p:grpSpPr>
            <a:xfrm>
              <a:off x="467544" y="846556"/>
              <a:ext cx="2962208" cy="4490196"/>
              <a:chOff x="467544" y="846556"/>
              <a:chExt cx="2962208" cy="4490196"/>
            </a:xfrm>
          </p:grpSpPr>
          <p:sp>
            <p:nvSpPr>
              <p:cNvPr id="32" name="Dikdörtgen 31"/>
              <p:cNvSpPr/>
              <p:nvPr/>
            </p:nvSpPr>
            <p:spPr>
              <a:xfrm>
                <a:off x="467544" y="1196752"/>
                <a:ext cx="2880320" cy="414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tr-TR" sz="1600" b="1" u="sng" dirty="0" smtClean="0"/>
                  <a:t>KONTROL MADDELERİ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Güvenlik </a:t>
                </a:r>
                <a:r>
                  <a:rPr lang="tr-TR" sz="1600" dirty="0"/>
                  <a:t>politikası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Bilgi </a:t>
                </a:r>
                <a:r>
                  <a:rPr lang="tr-TR" sz="1600" dirty="0"/>
                  <a:t>güvenliği organizasyonu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Varlık </a:t>
                </a:r>
                <a:r>
                  <a:rPr lang="tr-TR" sz="1600" dirty="0"/>
                  <a:t>yönetimi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İnsan </a:t>
                </a:r>
                <a:r>
                  <a:rPr lang="tr-TR" sz="1600" dirty="0"/>
                  <a:t>kaynakları güvenliği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Fiziksel </a:t>
                </a:r>
                <a:r>
                  <a:rPr lang="tr-TR" sz="1600" dirty="0"/>
                  <a:t>ve çevresel güvenlik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Haberleşme </a:t>
                </a:r>
                <a:r>
                  <a:rPr lang="tr-TR" sz="1600" dirty="0"/>
                  <a:t>ve işletim yönetimi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Erişim </a:t>
                </a:r>
                <a:r>
                  <a:rPr lang="tr-TR" sz="1600" dirty="0"/>
                  <a:t>kontrolü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Bilgi </a:t>
                </a:r>
                <a:r>
                  <a:rPr lang="tr-TR" sz="1600" dirty="0"/>
                  <a:t>sistemleri edinim, geliştirme ve bakımı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Bilgi </a:t>
                </a:r>
                <a:r>
                  <a:rPr lang="tr-TR" sz="1600" dirty="0"/>
                  <a:t>güvenliği ihlal olayı yönetimi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İş </a:t>
                </a:r>
                <a:r>
                  <a:rPr lang="tr-TR" sz="1600" dirty="0"/>
                  <a:t>sürekliliği yönetimi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tr-TR" sz="1600" dirty="0" smtClean="0"/>
                  <a:t>Uyum</a:t>
                </a:r>
                <a:endParaRPr lang="tr-TR" sz="16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555776" y="846556"/>
                <a:ext cx="873976" cy="926260"/>
              </a:xfrm>
              <a:prstGeom prst="ellipse">
                <a:avLst/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tint val="50000"/>
                  <a:hueOff val="2152711"/>
                  <a:satOff val="10632"/>
                  <a:lumOff val="108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aphicFrame>
          <p:nvGraphicFramePr>
            <p:cNvPr id="31" name="Diyagram 30"/>
            <p:cNvGraphicFramePr/>
            <p:nvPr>
              <p:extLst>
                <p:ext uri="{D42A27DB-BD31-4B8C-83A1-F6EECF244321}">
                  <p14:modId xmlns:p14="http://schemas.microsoft.com/office/powerpoint/2010/main" val="3833106894"/>
                </p:ext>
              </p:extLst>
            </p:nvPr>
          </p:nvGraphicFramePr>
          <p:xfrm>
            <a:off x="141412" y="5269774"/>
            <a:ext cx="4286572" cy="1563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grpSp>
        <p:nvGrpSpPr>
          <p:cNvPr id="2" name="Grup 1"/>
          <p:cNvGrpSpPr/>
          <p:nvPr/>
        </p:nvGrpSpPr>
        <p:grpSpPr>
          <a:xfrm>
            <a:off x="395536" y="571282"/>
            <a:ext cx="3426708" cy="4765059"/>
            <a:chOff x="395536" y="571282"/>
            <a:chExt cx="3426708" cy="4765059"/>
          </a:xfrm>
        </p:grpSpPr>
        <p:sp>
          <p:nvSpPr>
            <p:cNvPr id="34" name="İçerik Yer Tutucusu 9"/>
            <p:cNvSpPr txBox="1">
              <a:spLocks/>
            </p:cNvSpPr>
            <p:nvPr/>
          </p:nvSpPr>
          <p:spPr>
            <a:xfrm>
              <a:off x="395536" y="764705"/>
              <a:ext cx="3130252" cy="4571636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>
              <a:lvl1pPr marL="176213" indent="-1762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363" indent="-184150" algn="l" defTabSz="914400" rtl="0" eaLnBrk="1" latinLnBrk="0" hangingPunct="1">
                <a:spcBef>
                  <a:spcPct val="20000"/>
                </a:spcBef>
                <a:buFont typeface="Symbol" pitchFamily="18" charset="2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6575" indent="-1762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725" indent="-184150" algn="l" defTabSz="914400" rtl="0" eaLnBrk="1" latinLnBrk="0" hangingPunct="1">
                <a:spcBef>
                  <a:spcPct val="20000"/>
                </a:spcBef>
                <a:buFont typeface="Symbol" pitchFamily="18" charset="2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62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tr-TR" sz="1400" b="1" dirty="0" smtClean="0"/>
                <a:t>Süreçleri: </a:t>
              </a:r>
            </a:p>
            <a:p>
              <a:r>
                <a:rPr lang="tr-TR" sz="1200" dirty="0" smtClean="0"/>
                <a:t>Hizmet</a:t>
              </a:r>
              <a:r>
                <a:rPr lang="tr-TR" sz="1400" dirty="0" smtClean="0"/>
                <a:t> düzeyi yönetim süreci</a:t>
              </a:r>
            </a:p>
            <a:p>
              <a:r>
                <a:rPr lang="tr-TR" sz="1400" dirty="0" smtClean="0"/>
                <a:t>Yeni veya değişmiş servislerin planlanması ve uygulama süreci</a:t>
              </a:r>
            </a:p>
            <a:p>
              <a:r>
                <a:rPr lang="tr-TR" sz="1400" dirty="0" smtClean="0"/>
                <a:t>Hizmet sürekliliği yönetimi süreci</a:t>
              </a:r>
            </a:p>
            <a:p>
              <a:r>
                <a:rPr lang="tr-TR" sz="1400" dirty="0" smtClean="0"/>
                <a:t>Erişilebilirlik yönetimi</a:t>
              </a:r>
            </a:p>
            <a:p>
              <a:r>
                <a:rPr lang="tr-TR" sz="1400" dirty="0" smtClean="0"/>
                <a:t>BT hizmetleri için finans yönetim süreci</a:t>
              </a:r>
            </a:p>
            <a:p>
              <a:r>
                <a:rPr lang="tr-TR" sz="1400" dirty="0" smtClean="0"/>
                <a:t>Kapasite yönetim süreci</a:t>
              </a:r>
            </a:p>
            <a:p>
              <a:r>
                <a:rPr lang="tr-TR" sz="1400" dirty="0" smtClean="0"/>
                <a:t>Bilgi güvenliği yönetim süreci</a:t>
              </a:r>
            </a:p>
            <a:p>
              <a:r>
                <a:rPr lang="tr-TR" sz="1400" dirty="0" smtClean="0"/>
                <a:t>İş ilişkileri yönetim süreci</a:t>
              </a:r>
            </a:p>
            <a:p>
              <a:r>
                <a:rPr lang="tr-TR" sz="1400" dirty="0" smtClean="0"/>
                <a:t>Tedarikçi yönetim süreci</a:t>
              </a:r>
            </a:p>
            <a:p>
              <a:r>
                <a:rPr lang="tr-TR" sz="1400" dirty="0" smtClean="0"/>
                <a:t>Çağrı olay yönetim süreci</a:t>
              </a:r>
            </a:p>
            <a:p>
              <a:r>
                <a:rPr lang="tr-TR" sz="1400" dirty="0" smtClean="0"/>
                <a:t>Problem yönetimi süreci</a:t>
              </a:r>
            </a:p>
            <a:p>
              <a:r>
                <a:rPr lang="tr-TR" sz="1400" dirty="0" smtClean="0"/>
                <a:t>Konfigürasyon ve envanter yönetimi süreci</a:t>
              </a:r>
            </a:p>
            <a:p>
              <a:r>
                <a:rPr lang="tr-TR" sz="1400" dirty="0" smtClean="0"/>
                <a:t>Değişim yönetimi süreci</a:t>
              </a:r>
            </a:p>
            <a:p>
              <a:r>
                <a:rPr lang="tr-TR" sz="1400" dirty="0" smtClean="0"/>
                <a:t>Sürüm yönetimi süreci</a:t>
              </a:r>
            </a:p>
            <a:p>
              <a:endParaRPr lang="tr-TR" sz="1400" dirty="0" smtClean="0"/>
            </a:p>
            <a:p>
              <a:endParaRPr lang="tr-TR" sz="1400" dirty="0"/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683" y="571282"/>
              <a:ext cx="1525561" cy="818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3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fixed" ptsTypes="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fixed" ptsTypes="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fixed" ptsTypes="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1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6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8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8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0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0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4"/>
          <p:cNvSpPr txBox="1">
            <a:spLocks noChangeArrowheads="1"/>
          </p:cNvSpPr>
          <p:nvPr/>
        </p:nvSpPr>
        <p:spPr bwMode="auto">
          <a:xfrm>
            <a:off x="1578543" y="405120"/>
            <a:ext cx="585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FFFF"/>
                </a:solidFill>
              </a:rPr>
              <a:t> INPUT – OUTPUT  ANALİZLERİ  (GİRDİ-ÇIKTI)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8" name="Picture 3" descr="C:\Users\bastian.k\Desktop\Metall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875" y="-27384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7200" y="1111251"/>
            <a:ext cx="8229600" cy="4494207"/>
            <a:chOff x="457200" y="1111049"/>
            <a:chExt cx="8229600" cy="4495121"/>
          </a:xfrm>
        </p:grpSpPr>
        <p:sp>
          <p:nvSpPr>
            <p:cNvPr id="53" name="Rounded Rectangle 52"/>
            <p:cNvSpPr/>
            <p:nvPr/>
          </p:nvSpPr>
          <p:spPr>
            <a:xfrm>
              <a:off x="457200" y="1111049"/>
              <a:ext cx="8229600" cy="4495121"/>
            </a:xfrm>
            <a:prstGeom prst="roundRect">
              <a:avLst>
                <a:gd name="adj" fmla="val 3108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89908" y="1263386"/>
              <a:ext cx="8164185" cy="4297795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5" name="Dikdörtgen 14"/>
          <p:cNvSpPr/>
          <p:nvPr/>
        </p:nvSpPr>
        <p:spPr>
          <a:xfrm>
            <a:off x="2022071" y="328176"/>
            <a:ext cx="5099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spc="3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FELAKETTEN KURTARMA</a:t>
            </a:r>
            <a:endParaRPr lang="tr-TR" sz="3200" b="1" spc="30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827584" y="1052736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Ek:2’de </a:t>
            </a:r>
            <a:r>
              <a:rPr lang="tr-TR" dirty="0"/>
              <a:t>yer alan “Felaketten Kurtarma Kontrol Listesi” dokümanındaki maddelere </a:t>
            </a:r>
            <a:r>
              <a:rPr lang="tr-TR" dirty="0" smtClean="0"/>
              <a:t>uyulmalı, </a:t>
            </a:r>
            <a:r>
              <a:rPr lang="tr-TR" dirty="0"/>
              <a:t>Felaketten Kurtarma Kontrol Listesi </a:t>
            </a:r>
          </a:p>
          <a:p>
            <a:r>
              <a:rPr lang="tr-TR" dirty="0" smtClean="0"/>
              <a:t>1   Felaketten </a:t>
            </a:r>
            <a:r>
              <a:rPr lang="tr-TR" dirty="0"/>
              <a:t>kurtarma planı </a:t>
            </a:r>
            <a:endParaRPr lang="tr-TR" dirty="0" smtClean="0"/>
          </a:p>
          <a:p>
            <a:r>
              <a:rPr lang="tr-TR" dirty="0" smtClean="0"/>
              <a:t>2.  İş </a:t>
            </a:r>
            <a:r>
              <a:rPr lang="tr-TR" dirty="0"/>
              <a:t>etki analizi uygulayın </a:t>
            </a:r>
          </a:p>
          <a:p>
            <a:r>
              <a:rPr lang="tr-TR" dirty="0"/>
              <a:t>3. </a:t>
            </a:r>
            <a:r>
              <a:rPr lang="tr-TR" dirty="0" smtClean="0"/>
              <a:t> Önleyici kontroller. </a:t>
            </a:r>
            <a:endParaRPr lang="tr-TR" dirty="0"/>
          </a:p>
          <a:p>
            <a:r>
              <a:rPr lang="tr-TR" dirty="0"/>
              <a:t>4. </a:t>
            </a:r>
            <a:r>
              <a:rPr lang="tr-TR" dirty="0" smtClean="0"/>
              <a:t> Felaketten </a:t>
            </a:r>
            <a:r>
              <a:rPr lang="tr-TR" dirty="0"/>
              <a:t>kurtarma </a:t>
            </a:r>
            <a:r>
              <a:rPr lang="tr-TR" dirty="0" smtClean="0"/>
              <a:t>stratejileri</a:t>
            </a:r>
            <a:endParaRPr lang="tr-TR" dirty="0"/>
          </a:p>
          <a:p>
            <a:r>
              <a:rPr lang="tr-TR" dirty="0"/>
              <a:t>5. </a:t>
            </a:r>
            <a:r>
              <a:rPr lang="tr-TR" dirty="0" smtClean="0"/>
              <a:t> Bilgi </a:t>
            </a:r>
            <a:r>
              <a:rPr lang="tr-TR" dirty="0"/>
              <a:t>sistemi acil eylem </a:t>
            </a:r>
            <a:r>
              <a:rPr lang="tr-TR" dirty="0" smtClean="0"/>
              <a:t>planı</a:t>
            </a:r>
            <a:endParaRPr lang="tr-TR" dirty="0"/>
          </a:p>
          <a:p>
            <a:r>
              <a:rPr lang="tr-TR" dirty="0"/>
              <a:t>6. </a:t>
            </a:r>
            <a:r>
              <a:rPr lang="tr-TR" dirty="0" smtClean="0"/>
              <a:t> Planlarınızı </a:t>
            </a:r>
            <a:r>
              <a:rPr lang="tr-TR" dirty="0"/>
              <a:t>test edin ve çalışanlarınızı </a:t>
            </a:r>
            <a:r>
              <a:rPr lang="tr-TR" dirty="0" smtClean="0"/>
              <a:t>eğitimi </a:t>
            </a:r>
            <a:endParaRPr lang="tr-TR" dirty="0"/>
          </a:p>
          <a:p>
            <a:r>
              <a:rPr lang="tr-TR" dirty="0"/>
              <a:t>7. </a:t>
            </a:r>
            <a:r>
              <a:rPr lang="tr-TR" dirty="0" smtClean="0"/>
              <a:t>  Planlarınızı </a:t>
            </a:r>
            <a:r>
              <a:rPr lang="tr-TR" dirty="0"/>
              <a:t>düzenli olarak gözden </a:t>
            </a:r>
            <a:r>
              <a:rPr lang="tr-TR" dirty="0" smtClean="0"/>
              <a:t>geçirilmesi </a:t>
            </a:r>
            <a:endParaRPr lang="tr-TR" dirty="0"/>
          </a:p>
          <a:p>
            <a:r>
              <a:rPr lang="tr-TR" dirty="0"/>
              <a:t>8. </a:t>
            </a:r>
            <a:r>
              <a:rPr lang="tr-TR" dirty="0" smtClean="0"/>
              <a:t> ISO </a:t>
            </a:r>
            <a:r>
              <a:rPr lang="tr-TR" dirty="0"/>
              <a:t>24762 Bilişim ve İ</a:t>
            </a:r>
            <a:r>
              <a:rPr lang="tr-TR" dirty="0" smtClean="0"/>
              <a:t>letişim </a:t>
            </a:r>
            <a:r>
              <a:rPr lang="tr-TR" dirty="0"/>
              <a:t>Teknolojileri Felaketten </a:t>
            </a:r>
            <a:r>
              <a:rPr lang="tr-TR" dirty="0" smtClean="0"/>
              <a:t>Kurtarma Servisleri Kılavuzu uygulanmalıdır.</a:t>
            </a:r>
          </a:p>
          <a:p>
            <a:endParaRPr lang="tr-TR" dirty="0" smtClean="0"/>
          </a:p>
          <a:p>
            <a:r>
              <a:rPr lang="tr-TR" dirty="0" smtClean="0"/>
              <a:t>Felaket </a:t>
            </a:r>
            <a:r>
              <a:rPr lang="tr-TR" dirty="0"/>
              <a:t>nedeniyle kaybolan veya silinen kayıtların kurtarılma yöntemi BİS raporunda ayrıntılı olarak açıklanmalıdır.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24436"/>
            <a:ext cx="2137877" cy="1960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1043608" y="1623909"/>
            <a:ext cx="1961109" cy="2087124"/>
            <a:chOff x="395536" y="2420888"/>
            <a:chExt cx="2448271" cy="244827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420888"/>
              <a:ext cx="2448271" cy="2448271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 rot="20195940">
              <a:off x="936319" y="2726851"/>
              <a:ext cx="988742" cy="187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050" b="1" dirty="0" smtClean="0">
                  <a:solidFill>
                    <a:schemeClr val="tx1"/>
                  </a:solidFill>
                </a:rPr>
                <a:t>SÖZLEŞME</a:t>
              </a:r>
              <a:endParaRPr lang="tr-TR" sz="105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35496" y="1554549"/>
            <a:ext cx="1201160" cy="1535847"/>
            <a:chOff x="289539" y="2041365"/>
            <a:chExt cx="1201160" cy="1535847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9" y="2376052"/>
              <a:ext cx="1201160" cy="1201160"/>
            </a:xfrm>
            <a:prstGeom prst="rect">
              <a:avLst/>
            </a:prstGeom>
          </p:spPr>
        </p:pic>
        <p:sp>
          <p:nvSpPr>
            <p:cNvPr id="12" name="Dikdörtgen 11"/>
            <p:cNvSpPr/>
            <p:nvPr/>
          </p:nvSpPr>
          <p:spPr>
            <a:xfrm>
              <a:off x="399048" y="2041365"/>
              <a:ext cx="982141" cy="3222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MÜKELLEF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3635896" y="1556792"/>
            <a:ext cx="1404156" cy="1794201"/>
            <a:chOff x="3869922" y="1745234"/>
            <a:chExt cx="1404156" cy="1794201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22" y="2135279"/>
              <a:ext cx="1404156" cy="1404156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3869922" y="1745234"/>
              <a:ext cx="1404156" cy="4086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ÖZEL</a:t>
              </a:r>
            </a:p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ENTEGRATÖR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Metin kutusu 20"/>
          <p:cNvSpPr txBox="1"/>
          <p:nvPr/>
        </p:nvSpPr>
        <p:spPr>
          <a:xfrm>
            <a:off x="74129" y="3441774"/>
            <a:ext cx="4677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Mükellef </a:t>
            </a:r>
            <a:r>
              <a:rPr lang="tr-TR" dirty="0" smtClean="0">
                <a:hlinkClick r:id="rId6"/>
              </a:rPr>
              <a:t>www.efatura.gov.tr</a:t>
            </a:r>
            <a:r>
              <a:rPr lang="tr-TR" dirty="0"/>
              <a:t> </a:t>
            </a:r>
            <a:r>
              <a:rPr lang="tr-TR" dirty="0" smtClean="0"/>
              <a:t>adresindeki başvuru adımlarını izleyerek başvurusunu yapar.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E-Fatura uygulamasına kayıtlı olmayan mükelleflerin mali mühür sertifikası ürettirmeleri, daha sonra özel </a:t>
            </a:r>
            <a:r>
              <a:rPr lang="tr-TR" dirty="0" err="1"/>
              <a:t>entegratör</a:t>
            </a:r>
            <a:r>
              <a:rPr lang="tr-TR" dirty="0"/>
              <a:t> kurumlar ile anlaşma yapmaları gerekmektedir.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1970239" y="3369766"/>
            <a:ext cx="324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6"/>
              </a:rPr>
              <a:t>www.efatura.gov.tr</a:t>
            </a:r>
            <a:endParaRPr lang="tr-TR" dirty="0" smtClean="0"/>
          </a:p>
          <a:p>
            <a:r>
              <a:rPr lang="tr-TR" dirty="0" smtClean="0"/>
              <a:t>adresindeki ilan edilen bir özel </a:t>
            </a:r>
            <a:r>
              <a:rPr lang="tr-TR" dirty="0" err="1" smtClean="0"/>
              <a:t>entegratör</a:t>
            </a:r>
            <a:r>
              <a:rPr lang="tr-TR" dirty="0" smtClean="0"/>
              <a:t> ile sözleşme yapar</a:t>
            </a:r>
            <a:endParaRPr lang="tr-TR" dirty="0"/>
          </a:p>
        </p:txBody>
      </p:sp>
      <p:sp>
        <p:nvSpPr>
          <p:cNvPr id="25" name="Başlık 1"/>
          <p:cNvSpPr>
            <a:spLocks noGrp="1"/>
          </p:cNvSpPr>
          <p:nvPr>
            <p:ph type="title"/>
          </p:nvPr>
        </p:nvSpPr>
        <p:spPr>
          <a:xfrm>
            <a:off x="289539" y="27384"/>
            <a:ext cx="8746957" cy="1169368"/>
          </a:xfrm>
        </p:spPr>
        <p:txBody>
          <a:bodyPr>
            <a:normAutofit/>
          </a:bodyPr>
          <a:lstStyle/>
          <a:p>
            <a:pPr algn="ctr"/>
            <a:r>
              <a:rPr lang="tr-TR" sz="3200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Özel Entegrasyon Yöntemi ile e-Fatura Uygulamasını Kullanma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1331640" y="1412776"/>
            <a:ext cx="2438400" cy="2438400"/>
            <a:chOff x="2051720" y="1710680"/>
            <a:chExt cx="2438400" cy="2438400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710680"/>
              <a:ext cx="2438400" cy="243840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7" r="68077" b="56867"/>
            <a:stretch/>
          </p:blipFill>
          <p:spPr bwMode="auto">
            <a:xfrm>
              <a:off x="2159092" y="2301766"/>
              <a:ext cx="2232248" cy="1138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6"/>
            <a:stretch/>
          </p:blipFill>
          <p:spPr bwMode="auto">
            <a:xfrm>
              <a:off x="2159092" y="1988840"/>
              <a:ext cx="2232000" cy="318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2843808" y="2301766"/>
              <a:ext cx="576064" cy="263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6670104" y="1268760"/>
            <a:ext cx="2438400" cy="2438400"/>
            <a:chOff x="2200672" y="4225554"/>
            <a:chExt cx="2438400" cy="2438400"/>
          </a:xfrm>
        </p:grpSpPr>
        <p:pic>
          <p:nvPicPr>
            <p:cNvPr id="27" name="Resim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672" y="4225554"/>
              <a:ext cx="2438400" cy="2438400"/>
            </a:xfrm>
            <a:prstGeom prst="rect">
              <a:avLst/>
            </a:prstGeom>
          </p:spPr>
        </p:pic>
        <p:pic>
          <p:nvPicPr>
            <p:cNvPr id="33" name="Picture 7" descr="http://www.vergisigorta.com/images/haberresim/gelir-idaresi-baskanligina-yeni-atamalarde9c1fff3d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581129"/>
              <a:ext cx="2150368" cy="12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Metin kutusu 31"/>
          <p:cNvSpPr txBox="1"/>
          <p:nvPr/>
        </p:nvSpPr>
        <p:spPr>
          <a:xfrm>
            <a:off x="5436096" y="3352924"/>
            <a:ext cx="3613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Özel </a:t>
            </a:r>
            <a:r>
              <a:rPr lang="tr-TR" dirty="0" err="1" smtClean="0"/>
              <a:t>entegratör</a:t>
            </a:r>
            <a:r>
              <a:rPr lang="tr-TR" dirty="0" smtClean="0"/>
              <a:t> sözleşme yaptığı mükellefi Gelir İdaresi Başkanlığı’na elektronik ortamda bildirir.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Ayrıca </a:t>
            </a:r>
            <a:r>
              <a:rPr lang="tr-TR" dirty="0"/>
              <a:t>Hesabı kapatılan mükelleflerin bilgileri aynı yöntemle elektronik ortamda Başkanlığa bildirilecektir.</a:t>
            </a:r>
          </a:p>
          <a:p>
            <a:pPr algn="just"/>
            <a:endParaRPr lang="tr-TR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168024" y="49715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mükellef birden fazla özel </a:t>
            </a:r>
            <a:r>
              <a:rPr lang="tr-TR" dirty="0" err="1" smtClean="0"/>
              <a:t>entegratör</a:t>
            </a:r>
            <a:r>
              <a:rPr lang="tr-TR" dirty="0"/>
              <a:t> </a:t>
            </a:r>
            <a:r>
              <a:rPr lang="tr-TR" dirty="0" smtClean="0"/>
              <a:t>ile anlaşabilir.</a:t>
            </a:r>
            <a:endParaRPr lang="tr-TR" dirty="0"/>
          </a:p>
        </p:txBody>
      </p:sp>
      <p:grpSp>
        <p:nvGrpSpPr>
          <p:cNvPr id="40" name="Grup 39"/>
          <p:cNvGrpSpPr/>
          <p:nvPr/>
        </p:nvGrpSpPr>
        <p:grpSpPr>
          <a:xfrm>
            <a:off x="3347864" y="4437112"/>
            <a:ext cx="1404156" cy="1794201"/>
            <a:chOff x="3869922" y="1745234"/>
            <a:chExt cx="1404156" cy="1794201"/>
          </a:xfrm>
        </p:grpSpPr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22" y="2135279"/>
              <a:ext cx="1404156" cy="1404156"/>
            </a:xfrm>
            <a:prstGeom prst="rect">
              <a:avLst/>
            </a:prstGeom>
          </p:spPr>
        </p:pic>
        <p:sp>
          <p:nvSpPr>
            <p:cNvPr id="42" name="Dikdörtgen 41"/>
            <p:cNvSpPr/>
            <p:nvPr/>
          </p:nvSpPr>
          <p:spPr>
            <a:xfrm>
              <a:off x="3869922" y="1745234"/>
              <a:ext cx="1404156" cy="4086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ÖZEL</a:t>
              </a:r>
            </a:p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ENTEGRATÖR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7" name="Düz Ok Bağlayıcısı 36"/>
          <p:cNvCxnSpPr/>
          <p:nvPr/>
        </p:nvCxnSpPr>
        <p:spPr>
          <a:xfrm>
            <a:off x="755576" y="3090396"/>
            <a:ext cx="2568386" cy="206679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Ok Bağlayıcısı 44"/>
          <p:cNvCxnSpPr/>
          <p:nvPr/>
        </p:nvCxnSpPr>
        <p:spPr>
          <a:xfrm>
            <a:off x="971600" y="2564904"/>
            <a:ext cx="2629839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Resim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61" y="2078088"/>
            <a:ext cx="698544" cy="6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942E-6 L 0.19427 -0.00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7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2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2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4" grpId="1"/>
      <p:bldP spid="32" grpId="0"/>
      <p:bldP spid="32" grpId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35496" y="2140485"/>
            <a:ext cx="1201160" cy="1535847"/>
            <a:chOff x="289539" y="2041365"/>
            <a:chExt cx="1201160" cy="1535847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9" y="2376052"/>
              <a:ext cx="1201160" cy="1201160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399048" y="2041365"/>
              <a:ext cx="982141" cy="3222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MÜKELLEF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3167844" y="2142728"/>
            <a:ext cx="1404156" cy="1794201"/>
            <a:chOff x="3869922" y="1745234"/>
            <a:chExt cx="1404156" cy="1794201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22" y="2135279"/>
              <a:ext cx="1404156" cy="1404156"/>
            </a:xfrm>
            <a:prstGeom prst="rect">
              <a:avLst/>
            </a:prstGeom>
          </p:spPr>
        </p:pic>
        <p:sp>
          <p:nvSpPr>
            <p:cNvPr id="9" name="Dikdörtgen 8"/>
            <p:cNvSpPr/>
            <p:nvPr/>
          </p:nvSpPr>
          <p:spPr>
            <a:xfrm>
              <a:off x="3869922" y="1745234"/>
              <a:ext cx="1404156" cy="4086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ÖZEL</a:t>
              </a:r>
            </a:p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ENTEGRATÖR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6670104" y="1854696"/>
            <a:ext cx="2438400" cy="2438400"/>
            <a:chOff x="2200672" y="4225554"/>
            <a:chExt cx="2438400" cy="24384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672" y="4225554"/>
              <a:ext cx="2438400" cy="2438400"/>
            </a:xfrm>
            <a:prstGeom prst="rect">
              <a:avLst/>
            </a:prstGeom>
          </p:spPr>
        </p:pic>
        <p:pic>
          <p:nvPicPr>
            <p:cNvPr id="12" name="Picture 7" descr="http://www.vergisigorta.com/images/haberresim/gelir-idaresi-baskanligina-yeni-atamalarde9c1fff3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581129"/>
              <a:ext cx="2150368" cy="12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Düz Ok Bağlayıcısı 16"/>
          <p:cNvCxnSpPr/>
          <p:nvPr/>
        </p:nvCxnSpPr>
        <p:spPr>
          <a:xfrm>
            <a:off x="971600" y="3150840"/>
            <a:ext cx="2160240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aşlık 1"/>
          <p:cNvSpPr>
            <a:spLocks noGrp="1"/>
          </p:cNvSpPr>
          <p:nvPr>
            <p:ph type="title"/>
          </p:nvPr>
        </p:nvSpPr>
        <p:spPr>
          <a:xfrm>
            <a:off x="289539" y="27384"/>
            <a:ext cx="8746957" cy="1169368"/>
          </a:xfrm>
        </p:spPr>
        <p:txBody>
          <a:bodyPr>
            <a:normAutofit/>
          </a:bodyPr>
          <a:lstStyle/>
          <a:p>
            <a:pPr algn="ctr"/>
            <a:r>
              <a:rPr lang="tr-TR" sz="3200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Özel Entegrasyon Vasıtasıyla</a:t>
            </a:r>
            <a:br>
              <a:rPr lang="tr-TR" sz="3200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tr-TR" sz="3200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e-Fatura Gönderme</a:t>
            </a: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725888" y="3150840"/>
            <a:ext cx="1944216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1106234" y="4301467"/>
            <a:ext cx="6931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Mükellef, istemesi halinde faturasını Özel </a:t>
            </a:r>
            <a:r>
              <a:rPr lang="tr-TR" sz="2000" dirty="0" err="1"/>
              <a:t>E</a:t>
            </a:r>
            <a:r>
              <a:rPr lang="tr-TR" sz="2000" dirty="0" err="1" smtClean="0"/>
              <a:t>ntegratörün</a:t>
            </a:r>
            <a:r>
              <a:rPr lang="tr-TR" sz="2000" dirty="0" smtClean="0"/>
              <a:t> mali mühür ile onaylanarak gönderilmesini isteyebilir.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/>
              <a:t>Özel </a:t>
            </a:r>
            <a:r>
              <a:rPr lang="tr-TR" sz="2000" dirty="0" err="1"/>
              <a:t>entegratör</a:t>
            </a:r>
            <a:r>
              <a:rPr lang="tr-TR" sz="2000" dirty="0"/>
              <a:t> ile yapılan sözleşmede kullanıcı hesabı ile yapılabilecek işlemler açıkça belirtilerek taahhüt edilecektir.</a:t>
            </a:r>
            <a:endParaRPr lang="tr-TR" sz="2800" dirty="0"/>
          </a:p>
          <a:p>
            <a:pPr marL="342900" indent="-342900">
              <a:buFont typeface="Arial" pitchFamily="34" charset="0"/>
              <a:buChar char="•"/>
            </a:pPr>
            <a:endParaRPr lang="tr-TR" sz="2000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16" y="2808460"/>
            <a:ext cx="698544" cy="6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942E-6 L 0.19427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uppe 58"/>
          <p:cNvGrpSpPr>
            <a:grpSpLocks/>
          </p:cNvGrpSpPr>
          <p:nvPr/>
        </p:nvGrpSpPr>
        <p:grpSpPr bwMode="auto">
          <a:xfrm>
            <a:off x="688975" y="1276350"/>
            <a:ext cx="7758113" cy="2119313"/>
            <a:chOff x="4819650" y="4650278"/>
            <a:chExt cx="3905250" cy="2120415"/>
          </a:xfrm>
        </p:grpSpPr>
        <p:sp>
          <p:nvSpPr>
            <p:cNvPr id="46" name="Rektangel med enkelt afrundet hjørne 45"/>
            <p:cNvSpPr/>
            <p:nvPr/>
          </p:nvSpPr>
          <p:spPr>
            <a:xfrm rot="10800000" flipH="1">
              <a:off x="4819650" y="4743990"/>
              <a:ext cx="3903652" cy="2026703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Rektangel 46"/>
            <p:cNvSpPr/>
            <p:nvPr/>
          </p:nvSpPr>
          <p:spPr>
            <a:xfrm>
              <a:off x="4819650" y="4650278"/>
              <a:ext cx="3905250" cy="131832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8" name="Rektangel 47"/>
          <p:cNvSpPr/>
          <p:nvPr/>
        </p:nvSpPr>
        <p:spPr bwMode="auto">
          <a:xfrm>
            <a:off x="844550" y="1713582"/>
            <a:ext cx="6367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Başka mükelleflerin faturalarını göndermek ve almak amacıyla bilgi işlem sisteminin Başkanlık sistemiyle entegre edilmesidir.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000" kern="0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grpSp>
        <p:nvGrpSpPr>
          <p:cNvPr id="16390" name="Gruppe 58"/>
          <p:cNvGrpSpPr>
            <a:grpSpLocks/>
          </p:cNvGrpSpPr>
          <p:nvPr/>
        </p:nvGrpSpPr>
        <p:grpSpPr bwMode="auto">
          <a:xfrm>
            <a:off x="688975" y="3595688"/>
            <a:ext cx="7758113" cy="2119312"/>
            <a:chOff x="4819650" y="4650278"/>
            <a:chExt cx="3905250" cy="2120415"/>
          </a:xfrm>
        </p:grpSpPr>
        <p:sp>
          <p:nvSpPr>
            <p:cNvPr id="29" name="Rektangel med enkelt afrundet hjørne 28"/>
            <p:cNvSpPr/>
            <p:nvPr/>
          </p:nvSpPr>
          <p:spPr>
            <a:xfrm rot="10800000" flipH="1">
              <a:off x="4819650" y="4743989"/>
              <a:ext cx="3903652" cy="2026704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Rektangel 29"/>
            <p:cNvSpPr/>
            <p:nvPr/>
          </p:nvSpPr>
          <p:spPr>
            <a:xfrm>
              <a:off x="4819650" y="4650278"/>
              <a:ext cx="3905250" cy="131831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3" name="Rektangel 32"/>
          <p:cNvSpPr/>
          <p:nvPr/>
        </p:nvSpPr>
        <p:spPr bwMode="auto">
          <a:xfrm>
            <a:off x="807213" y="3861048"/>
            <a:ext cx="70051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Böylece faturalama ihtiyaçları farklılık gösteren veya çok sayıda fatura düzenleyen mükelleflere, kendilerine ait bilgi işlem alt yapısının yetersiz olması veya istemeleri halinde teknik yeterliliğe sahip bir özel </a:t>
            </a:r>
            <a:r>
              <a:rPr lang="tr-TR" sz="2000" dirty="0" err="1"/>
              <a:t>Entegratör</a:t>
            </a:r>
            <a:r>
              <a:rPr lang="tr-TR" sz="2000" dirty="0"/>
              <a:t> bilgi işlem sistemi vasıtasıyla elektronik fatura alıp gönderebilme imkanı sağlanmaktadır..</a:t>
            </a:r>
          </a:p>
        </p:txBody>
      </p:sp>
      <p:pic>
        <p:nvPicPr>
          <p:cNvPr id="63" name="Resim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633">
            <a:off x="7079293" y="2319295"/>
            <a:ext cx="1916329" cy="143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173">
            <a:off x="7513582" y="4961419"/>
            <a:ext cx="1047750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8" name="Dikdörtgen 67"/>
          <p:cNvSpPr/>
          <p:nvPr/>
        </p:nvSpPr>
        <p:spPr>
          <a:xfrm>
            <a:off x="1763507" y="188640"/>
            <a:ext cx="561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ENTEGRASYON NEDİR?</a:t>
            </a:r>
          </a:p>
        </p:txBody>
      </p:sp>
    </p:spTree>
    <p:extLst>
      <p:ext uri="{BB962C8B-B14F-4D97-AF65-F5344CB8AC3E}">
        <p14:creationId xmlns:p14="http://schemas.microsoft.com/office/powerpoint/2010/main" val="39330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611560" y="1070460"/>
            <a:ext cx="1201160" cy="1854484"/>
            <a:chOff x="289539" y="1722728"/>
            <a:chExt cx="1201160" cy="1854484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9" y="2376052"/>
              <a:ext cx="1201160" cy="1201160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344293" y="1722728"/>
              <a:ext cx="1091651" cy="6186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PORTAL KULLANAN</a:t>
              </a:r>
            </a:p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MÜKELLEF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520801" y="3010691"/>
            <a:ext cx="1404156" cy="1794201"/>
            <a:chOff x="3869922" y="1745234"/>
            <a:chExt cx="1404156" cy="1794201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22" y="2135279"/>
              <a:ext cx="1404156" cy="1404156"/>
            </a:xfrm>
            <a:prstGeom prst="rect">
              <a:avLst/>
            </a:prstGeom>
          </p:spPr>
        </p:pic>
        <p:sp>
          <p:nvSpPr>
            <p:cNvPr id="9" name="Dikdörtgen 8"/>
            <p:cNvSpPr/>
            <p:nvPr/>
          </p:nvSpPr>
          <p:spPr>
            <a:xfrm>
              <a:off x="3869922" y="1745234"/>
              <a:ext cx="1404156" cy="4086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ÖZEL</a:t>
              </a:r>
            </a:p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ENTEGRATÖR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Düz Ok Bağlayıcısı 16"/>
          <p:cNvCxnSpPr/>
          <p:nvPr/>
        </p:nvCxnSpPr>
        <p:spPr>
          <a:xfrm flipV="1">
            <a:off x="2213992" y="2132856"/>
            <a:ext cx="417646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aşlık 1"/>
          <p:cNvSpPr>
            <a:spLocks noGrp="1"/>
          </p:cNvSpPr>
          <p:nvPr>
            <p:ph type="title"/>
          </p:nvPr>
        </p:nvSpPr>
        <p:spPr>
          <a:xfrm>
            <a:off x="259289" y="35773"/>
            <a:ext cx="8746957" cy="895923"/>
          </a:xfrm>
        </p:spPr>
        <p:txBody>
          <a:bodyPr>
            <a:noAutofit/>
          </a:bodyPr>
          <a:lstStyle/>
          <a:p>
            <a:pPr algn="ctr"/>
            <a:r>
              <a:rPr lang="tr-TR" sz="3200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Özel Entegrasyon Vasıtasıyla</a:t>
            </a:r>
            <a:br>
              <a:rPr lang="tr-TR" sz="3200" spc="3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tr-TR" sz="3200" spc="3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e-Fatura Uygulamasını Kullanma</a:t>
            </a:r>
            <a:endParaRPr lang="tr-TR" sz="3200" spc="30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>
          <a:xfrm>
            <a:off x="2168889" y="4842865"/>
            <a:ext cx="4211960" cy="7920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Entegrasyon </a:t>
            </a:r>
            <a:r>
              <a:rPr lang="tr-TR" dirty="0"/>
              <a:t>izni almış mükellefler de </a:t>
            </a:r>
            <a:r>
              <a:rPr lang="tr-TR" dirty="0" smtClean="0"/>
              <a:t>özel </a:t>
            </a:r>
            <a:r>
              <a:rPr lang="tr-TR" dirty="0"/>
              <a:t>entegrasyon  </a:t>
            </a:r>
            <a:r>
              <a:rPr lang="tr-TR" dirty="0" smtClean="0"/>
              <a:t>yöntemine </a:t>
            </a:r>
            <a:r>
              <a:rPr lang="tr-TR" dirty="0"/>
              <a:t>geçiş yapabilir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r>
              <a:rPr lang="tr-TR" dirty="0" smtClean="0"/>
              <a:t>Entegrasyon Hesapları GİB tarafından kapatılır.</a:t>
            </a:r>
            <a:endParaRPr lang="tr-TR" dirty="0"/>
          </a:p>
        </p:txBody>
      </p:sp>
      <p:grpSp>
        <p:nvGrpSpPr>
          <p:cNvPr id="19" name="Grup 18"/>
          <p:cNvGrpSpPr/>
          <p:nvPr/>
        </p:nvGrpSpPr>
        <p:grpSpPr>
          <a:xfrm>
            <a:off x="600164" y="4820128"/>
            <a:ext cx="1307540" cy="1993248"/>
            <a:chOff x="266563" y="1722728"/>
            <a:chExt cx="1307540" cy="1993248"/>
          </a:xfrm>
        </p:grpSpPr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9" y="2514816"/>
              <a:ext cx="1201160" cy="1201160"/>
            </a:xfrm>
            <a:prstGeom prst="rect">
              <a:avLst/>
            </a:prstGeom>
          </p:spPr>
        </p:pic>
        <p:sp>
          <p:nvSpPr>
            <p:cNvPr id="22" name="Dikdörtgen 21"/>
            <p:cNvSpPr/>
            <p:nvPr/>
          </p:nvSpPr>
          <p:spPr>
            <a:xfrm>
              <a:off x="266563" y="1722728"/>
              <a:ext cx="1307540" cy="7920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ENTEGRASYON İZNİ ALMIŞ MÜKELLEF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2168889" y="1283369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GİB </a:t>
            </a:r>
            <a:r>
              <a:rPr lang="tr-TR" dirty="0" err="1"/>
              <a:t>portalı</a:t>
            </a:r>
            <a:r>
              <a:rPr lang="tr-TR" dirty="0"/>
              <a:t> kullanan mükellefler özel entegrasyon  </a:t>
            </a:r>
            <a:r>
              <a:rPr lang="tr-TR" dirty="0" smtClean="0"/>
              <a:t>yöntemine </a:t>
            </a:r>
            <a:r>
              <a:rPr lang="tr-TR" dirty="0"/>
              <a:t>geçiş yapabilir.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985760" y="3392475"/>
            <a:ext cx="615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Özel </a:t>
            </a:r>
            <a:r>
              <a:rPr lang="tr-TR" dirty="0" err="1"/>
              <a:t>entegratör</a:t>
            </a:r>
            <a:r>
              <a:rPr lang="tr-TR" dirty="0"/>
              <a:t> kullanıcı hesapları kapatılan mükelleflerin GİB portal hesapları, kapanış bilgisinin Başkanlığa iletilmesi üzerine yeniden açılır.</a:t>
            </a:r>
          </a:p>
        </p:txBody>
      </p:sp>
      <p:grpSp>
        <p:nvGrpSpPr>
          <p:cNvPr id="28" name="Grup 27"/>
          <p:cNvGrpSpPr/>
          <p:nvPr/>
        </p:nvGrpSpPr>
        <p:grpSpPr>
          <a:xfrm>
            <a:off x="7092280" y="1124744"/>
            <a:ext cx="1404156" cy="1885947"/>
            <a:chOff x="3869922" y="1653488"/>
            <a:chExt cx="1404156" cy="1885947"/>
          </a:xfrm>
        </p:grpSpPr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22" y="2135279"/>
              <a:ext cx="1404156" cy="1404156"/>
            </a:xfrm>
            <a:prstGeom prst="rect">
              <a:avLst/>
            </a:prstGeom>
          </p:spPr>
        </p:pic>
        <p:sp>
          <p:nvSpPr>
            <p:cNvPr id="30" name="Dikdörtgen 29"/>
            <p:cNvSpPr/>
            <p:nvPr/>
          </p:nvSpPr>
          <p:spPr>
            <a:xfrm>
              <a:off x="3869922" y="1653488"/>
              <a:ext cx="1404156" cy="5004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ÖZEL</a:t>
              </a:r>
            </a:p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ENTEGRATÖR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" name="Düz Ok Bağlayıcısı 33"/>
          <p:cNvCxnSpPr/>
          <p:nvPr/>
        </p:nvCxnSpPr>
        <p:spPr>
          <a:xfrm flipV="1">
            <a:off x="2195736" y="5791525"/>
            <a:ext cx="417646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 34"/>
          <p:cNvGrpSpPr/>
          <p:nvPr/>
        </p:nvGrpSpPr>
        <p:grpSpPr>
          <a:xfrm>
            <a:off x="7074024" y="4783413"/>
            <a:ext cx="1404156" cy="1885947"/>
            <a:chOff x="3869922" y="1653488"/>
            <a:chExt cx="1404156" cy="1885947"/>
          </a:xfrm>
        </p:grpSpPr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22" y="2135279"/>
              <a:ext cx="1404156" cy="1404156"/>
            </a:xfrm>
            <a:prstGeom prst="rect">
              <a:avLst/>
            </a:prstGeom>
          </p:spPr>
        </p:pic>
        <p:sp>
          <p:nvSpPr>
            <p:cNvPr id="37" name="Dikdörtgen 36"/>
            <p:cNvSpPr/>
            <p:nvPr/>
          </p:nvSpPr>
          <p:spPr>
            <a:xfrm>
              <a:off x="3869922" y="1653488"/>
              <a:ext cx="1404156" cy="5004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ÖZEL</a:t>
              </a:r>
            </a:p>
            <a:p>
              <a:pPr algn="ctr"/>
              <a:r>
                <a:rPr lang="tr-TR" sz="1400" b="1" dirty="0" smtClean="0">
                  <a:solidFill>
                    <a:schemeClr val="bg1"/>
                  </a:solidFill>
                </a:rPr>
                <a:t>ENTEGRATÖR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eutral Abstract 7 V1 FB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251520" y="2492375"/>
            <a:ext cx="648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1980505" y="4005064"/>
            <a:ext cx="6911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tr-TR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7382" y="3573016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WordArt 8"/>
          <p:cNvSpPr>
            <a:spLocks noChangeArrowheads="1" noChangeShapeType="1" noTextEdit="1"/>
          </p:cNvSpPr>
          <p:nvPr/>
        </p:nvSpPr>
        <p:spPr bwMode="auto">
          <a:xfrm>
            <a:off x="6079182" y="3661916"/>
            <a:ext cx="23812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400" kern="10" dirty="0">
                <a:ln w="9525">
                  <a:noFill/>
                  <a:round/>
                  <a:headEnd/>
                  <a:tailEnd/>
                </a:ln>
                <a:solidFill>
                  <a:srgbClr val="1C1C1C"/>
                </a:solidFill>
                <a:effectLst>
                  <a:outerShdw sy="50000" kx="2453608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GELİR İDARESİ BAŞKANLIĞI</a:t>
            </a:r>
          </a:p>
        </p:txBody>
      </p:sp>
      <p:sp>
        <p:nvSpPr>
          <p:cNvPr id="30727" name="WordArt 10"/>
          <p:cNvSpPr>
            <a:spLocks noChangeArrowheads="1" noChangeShapeType="1" noTextEdit="1"/>
          </p:cNvSpPr>
          <p:nvPr/>
        </p:nvSpPr>
        <p:spPr bwMode="auto">
          <a:xfrm>
            <a:off x="2038325" y="2854325"/>
            <a:ext cx="43338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6600" b="1" kern="10" dirty="0">
                <a:ln w="9525">
                  <a:noFill/>
                  <a:round/>
                  <a:headEnd/>
                  <a:tailEnd/>
                </a:ln>
                <a:effectLst>
                  <a:outerShdw sy="50000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TEŞEKKÜRLER</a:t>
            </a:r>
          </a:p>
        </p:txBody>
      </p:sp>
      <p:sp>
        <p:nvSpPr>
          <p:cNvPr id="9" name="Başlık 2"/>
          <p:cNvSpPr>
            <a:spLocks noGrp="1"/>
          </p:cNvSpPr>
          <p:nvPr>
            <p:ph type="ctrTitle"/>
          </p:nvPr>
        </p:nvSpPr>
        <p:spPr>
          <a:xfrm>
            <a:off x="1962294" y="4221088"/>
            <a:ext cx="5219412" cy="1036001"/>
          </a:xfrm>
        </p:spPr>
        <p:txBody>
          <a:bodyPr>
            <a:no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YALÇIN TERCAN </a:t>
            </a:r>
            <a:br>
              <a:rPr lang="tr-TR" sz="2000" dirty="0" smtClean="0">
                <a:solidFill>
                  <a:schemeClr val="tx1"/>
                </a:solidFill>
              </a:rPr>
            </a:br>
            <a:r>
              <a:rPr lang="tr-TR" sz="2000" dirty="0" smtClean="0">
                <a:solidFill>
                  <a:schemeClr val="tx1"/>
                </a:solidFill>
              </a:rPr>
              <a:t>Gelir İdaresi Müdürü</a:t>
            </a:r>
            <a:r>
              <a:rPr lang="tr-TR" sz="6000" dirty="0" smtClean="0">
                <a:solidFill>
                  <a:schemeClr val="tx1"/>
                </a:solidFill>
              </a:rPr>
              <a:t/>
            </a:r>
            <a:br>
              <a:rPr lang="tr-TR" sz="6000" dirty="0" smtClean="0">
                <a:solidFill>
                  <a:schemeClr val="tx1"/>
                </a:solidFill>
              </a:rPr>
            </a:br>
            <a:r>
              <a:rPr lang="tr-TR" sz="2000" u="sng" dirty="0" smtClean="0">
                <a:solidFill>
                  <a:schemeClr val="tx1"/>
                </a:solidFill>
              </a:rPr>
              <a:t>ytercan@gelirler.gov.tr</a:t>
            </a:r>
            <a:endParaRPr lang="tr-TR" sz="6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1"/>
          <p:cNvSpPr>
            <a:spLocks noChangeArrowheads="1"/>
          </p:cNvSpPr>
          <p:nvPr/>
        </p:nvSpPr>
        <p:spPr bwMode="gray">
          <a:xfrm>
            <a:off x="5062538" y="1340767"/>
            <a:ext cx="3757612" cy="54000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tr-TR" sz="2400" b="1" dirty="0"/>
              <a:t>ENTEGRASYON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323850" y="1340767"/>
            <a:ext cx="3757613" cy="54000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109728" indent="0" algn="ctr">
              <a:buNone/>
            </a:pPr>
            <a:r>
              <a:rPr lang="tr-TR" sz="2400" b="1" dirty="0"/>
              <a:t>ÖZEL ENTEGRASYON</a:t>
            </a:r>
          </a:p>
        </p:txBody>
      </p:sp>
      <p:sp>
        <p:nvSpPr>
          <p:cNvPr id="3088" name="Rectangle 5"/>
          <p:cNvSpPr>
            <a:spLocks noChangeArrowheads="1"/>
          </p:cNvSpPr>
          <p:nvPr/>
        </p:nvSpPr>
        <p:spPr bwMode="gray">
          <a:xfrm>
            <a:off x="5062538" y="1916113"/>
            <a:ext cx="3757612" cy="2647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09728" indent="0">
              <a:buNone/>
            </a:pPr>
            <a:r>
              <a:rPr lang="tr-TR" sz="2000" dirty="0"/>
              <a:t>Entegrasyon oluşturan firma ise sistem alt yapısını kendi adına kullanmakta ve GİB ile bağlantıyı sağlamaktadır.</a:t>
            </a:r>
          </a:p>
          <a:p>
            <a:pPr marL="109728" indent="0">
              <a:buNone/>
            </a:pPr>
            <a:endParaRPr lang="tr-TR" sz="2000" u="sng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323850" y="1916113"/>
            <a:ext cx="3757613" cy="2647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09728" indent="0">
              <a:buNone/>
            </a:pPr>
            <a:r>
              <a:rPr lang="tr-TR" sz="2000" dirty="0"/>
              <a:t>Özel Entegrasyon sistem alt yapısını  oluşturup başka firmaların hizmetine sunarak GİB ile bağlantı sağlamaktadır.</a:t>
            </a:r>
          </a:p>
        </p:txBody>
      </p:sp>
      <p:sp>
        <p:nvSpPr>
          <p:cNvPr id="3080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sp>
        <p:nvSpPr>
          <p:cNvPr id="14355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83334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06368"/>
            <a:ext cx="3757613" cy="168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ikdörtgen 7"/>
          <p:cNvSpPr/>
          <p:nvPr/>
        </p:nvSpPr>
        <p:spPr>
          <a:xfrm>
            <a:off x="2013125" y="188640"/>
            <a:ext cx="5117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ENTEGRASYONDAN FARKI</a:t>
            </a:r>
            <a:endParaRPr lang="tr-TR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33016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 tmFilter="0, 0; .2, .5; .8, .5; 1, 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0" autoRev="1" fill="hold"/>
                                        <p:tgtEl>
                                          <p:spTgt spid="14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5" grpId="0" animBg="1"/>
      <p:bldP spid="3088" grpId="0" animBg="1"/>
      <p:bldP spid="3086" grpId="0" animBg="1"/>
      <p:bldP spid="3080" grpId="0" animBg="1"/>
      <p:bldP spid="3090" grpId="0" animBg="1"/>
      <p:bldP spid="4" grpId="0" animBg="1"/>
      <p:bldP spid="4" grpId="1" animBg="1"/>
      <p:bldP spid="5" grpId="0" animBg="1"/>
      <p:bldP spid="5" grpId="1" animBg="1"/>
      <p:bldP spid="14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7397" y="908720"/>
            <a:ext cx="6965245" cy="1202485"/>
          </a:xfrm>
        </p:spPr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6" y="476672"/>
            <a:ext cx="8009868" cy="5886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39552" y="54868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E-FATURA UYGULAMASINDAN FAYDALANMA YÖNTEMLERİ</a:t>
            </a:r>
          </a:p>
        </p:txBody>
      </p:sp>
    </p:spTree>
    <p:extLst>
      <p:ext uri="{BB962C8B-B14F-4D97-AF65-F5344CB8AC3E}">
        <p14:creationId xmlns:p14="http://schemas.microsoft.com/office/powerpoint/2010/main" val="2277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75656" y="3071836"/>
            <a:ext cx="6372000" cy="1509292"/>
            <a:chOff x="1158271" y="3903806"/>
            <a:chExt cx="7085302" cy="1584176"/>
          </a:xfrm>
        </p:grpSpPr>
        <p:grpSp>
          <p:nvGrpSpPr>
            <p:cNvPr id="8" name="Grup 7"/>
            <p:cNvGrpSpPr/>
            <p:nvPr/>
          </p:nvGrpSpPr>
          <p:grpSpPr>
            <a:xfrm>
              <a:off x="1158271" y="3903806"/>
              <a:ext cx="7085302" cy="1584176"/>
              <a:chOff x="734235" y="3624275"/>
              <a:chExt cx="7085302" cy="1584176"/>
            </a:xfrm>
          </p:grpSpPr>
          <p:sp>
            <p:nvSpPr>
              <p:cNvPr id="7" name="Yuvarlatılmış Dikdörtgen 6"/>
              <p:cNvSpPr/>
              <p:nvPr/>
            </p:nvSpPr>
            <p:spPr>
              <a:xfrm>
                <a:off x="734235" y="3624275"/>
                <a:ext cx="6845122" cy="158417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ln w="31750" cmpd="sng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" name="Dikdörtgen 3"/>
              <p:cNvSpPr/>
              <p:nvPr/>
            </p:nvSpPr>
            <p:spPr>
              <a:xfrm>
                <a:off x="3211025" y="3908135"/>
                <a:ext cx="4608512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3100" dirty="0"/>
                  <a:t>Web tabanlı yazılımlar aracılığı ile </a:t>
                </a:r>
              </a:p>
            </p:txBody>
          </p:sp>
        </p:grpSp>
        <p:pic>
          <p:nvPicPr>
            <p:cNvPr id="2051" name="Picture 3" descr="D:\Users\seyhan_ebru\Pictures\world-net\3 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494" y="3954544"/>
              <a:ext cx="2128377" cy="15040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6" name="Dikdörtgen 5"/>
          <p:cNvSpPr/>
          <p:nvPr/>
        </p:nvSpPr>
        <p:spPr>
          <a:xfrm>
            <a:off x="2125475" y="5557726"/>
            <a:ext cx="6154945" cy="56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tr-TR" sz="3100" dirty="0">
              <a:solidFill>
                <a:prstClr val="black"/>
              </a:solidFill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1475655" y="1372496"/>
            <a:ext cx="6145261" cy="1552448"/>
            <a:chOff x="402559" y="1415728"/>
            <a:chExt cx="5944954" cy="2097100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402559" y="1415728"/>
              <a:ext cx="5944954" cy="20971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35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3175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2557400" y="1761952"/>
              <a:ext cx="3557352" cy="141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100" dirty="0" smtClean="0"/>
                <a:t>ERP sistemleri aracılığı ile</a:t>
              </a:r>
              <a:endParaRPr lang="tr-TR" sz="3100" dirty="0"/>
            </a:p>
          </p:txBody>
        </p:sp>
        <p:pic>
          <p:nvPicPr>
            <p:cNvPr id="3" name="Picture 2" descr="D:\Users\seyhan_ebru\Pictures\tanıtım\portal_as_gatewa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67" y="1526660"/>
              <a:ext cx="1851715" cy="19351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8" name="Grup 17"/>
          <p:cNvGrpSpPr/>
          <p:nvPr/>
        </p:nvGrpSpPr>
        <p:grpSpPr>
          <a:xfrm>
            <a:off x="1475656" y="4653136"/>
            <a:ext cx="6554190" cy="1584176"/>
            <a:chOff x="1475656" y="4653136"/>
            <a:chExt cx="6554190" cy="1584176"/>
          </a:xfrm>
        </p:grpSpPr>
        <p:grpSp>
          <p:nvGrpSpPr>
            <p:cNvPr id="14" name="Grup 13"/>
            <p:cNvGrpSpPr/>
            <p:nvPr/>
          </p:nvGrpSpPr>
          <p:grpSpPr>
            <a:xfrm>
              <a:off x="1475656" y="4653136"/>
              <a:ext cx="6554190" cy="1584176"/>
              <a:chOff x="734235" y="3624275"/>
              <a:chExt cx="6988771" cy="1584176"/>
            </a:xfrm>
          </p:grpSpPr>
          <p:sp>
            <p:nvSpPr>
              <p:cNvPr id="16" name="Yuvarlatılmış Dikdörtgen 15"/>
              <p:cNvSpPr/>
              <p:nvPr/>
            </p:nvSpPr>
            <p:spPr>
              <a:xfrm>
                <a:off x="734235" y="3624275"/>
                <a:ext cx="6552728" cy="158417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ln w="31750" cmpd="sng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Dikdörtgen 16"/>
              <p:cNvSpPr/>
              <p:nvPr/>
            </p:nvSpPr>
            <p:spPr>
              <a:xfrm>
                <a:off x="3114494" y="3987590"/>
                <a:ext cx="4608512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3100" dirty="0" smtClean="0"/>
                  <a:t>Diğer yöntemlerle (</a:t>
                </a:r>
                <a:r>
                  <a:rPr lang="tr-TR" sz="3100" dirty="0" err="1" smtClean="0"/>
                  <a:t>fax</a:t>
                </a:r>
                <a:r>
                  <a:rPr lang="tr-TR" sz="3100" dirty="0" smtClean="0"/>
                  <a:t>,</a:t>
                </a:r>
              </a:p>
              <a:p>
                <a:r>
                  <a:rPr lang="tr-TR" sz="3100" dirty="0" smtClean="0"/>
                  <a:t>e-posta vs.)</a:t>
                </a:r>
                <a:endParaRPr lang="tr-TR" sz="3100" dirty="0"/>
              </a:p>
            </p:txBody>
          </p:sp>
        </p:grpSp>
        <p:pic>
          <p:nvPicPr>
            <p:cNvPr id="2050" name="Picture 2" descr="http://netserbt.com/wp-content/uploads/2012/08/fak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68" y="4725144"/>
              <a:ext cx="1847601" cy="13678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13" name="Dikdörtgen 12"/>
          <p:cNvSpPr/>
          <p:nvPr/>
        </p:nvSpPr>
        <p:spPr>
          <a:xfrm>
            <a:off x="1186893" y="295278"/>
            <a:ext cx="6770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ENTEGRATÖRLER ÜZERİNDEN</a:t>
            </a:r>
            <a:br>
              <a:rPr lang="tr-TR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r-TR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E-FATURA GÖNDERME YOLLARI</a:t>
            </a:r>
          </a:p>
        </p:txBody>
      </p:sp>
    </p:spTree>
    <p:extLst>
      <p:ext uri="{BB962C8B-B14F-4D97-AF65-F5344CB8AC3E}">
        <p14:creationId xmlns:p14="http://schemas.microsoft.com/office/powerpoint/2010/main" val="23080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ikdörtgen 30"/>
          <p:cNvSpPr/>
          <p:nvPr/>
        </p:nvSpPr>
        <p:spPr>
          <a:xfrm>
            <a:off x="1512344" y="4077088"/>
            <a:ext cx="6156000" cy="144000"/>
          </a:xfrm>
          <a:prstGeom prst="rect">
            <a:avLst/>
          </a:prstGeom>
          <a:gradFill flip="none" rotWithShape="1">
            <a:gsLst>
              <a:gs pos="20000">
                <a:srgbClr val="EEEEEE"/>
              </a:gs>
              <a:gs pos="0">
                <a:schemeClr val="bg1">
                  <a:lumMod val="95000"/>
                </a:schemeClr>
              </a:gs>
              <a:gs pos="7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D:\Users\seyhan_ebru\Pictures\usb\Extras-Mac-Displa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 33"/>
          <p:cNvGrpSpPr/>
          <p:nvPr/>
        </p:nvGrpSpPr>
        <p:grpSpPr>
          <a:xfrm>
            <a:off x="6282561" y="1916832"/>
            <a:ext cx="2249879" cy="2380587"/>
            <a:chOff x="5578028" y="2529069"/>
            <a:chExt cx="2249879" cy="2380587"/>
          </a:xfrm>
        </p:grpSpPr>
        <p:grpSp>
          <p:nvGrpSpPr>
            <p:cNvPr id="33" name="Grup 32"/>
            <p:cNvGrpSpPr/>
            <p:nvPr/>
          </p:nvGrpSpPr>
          <p:grpSpPr>
            <a:xfrm>
              <a:off x="5578028" y="2529069"/>
              <a:ext cx="2249879" cy="2380587"/>
              <a:chOff x="7290673" y="2492896"/>
              <a:chExt cx="2249879" cy="2380587"/>
            </a:xfrm>
          </p:grpSpPr>
          <p:pic>
            <p:nvPicPr>
              <p:cNvPr id="32" name="Picture 6" descr="D:\Users\seyhan_ebru\Pictures\İcon\App-network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2677483"/>
                <a:ext cx="2117571" cy="21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90673" y="2492896"/>
                <a:ext cx="2249879" cy="224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Metin kutusu 37"/>
            <p:cNvSpPr txBox="1"/>
            <p:nvPr/>
          </p:nvSpPr>
          <p:spPr>
            <a:xfrm>
              <a:off x="6014045" y="3286023"/>
              <a:ext cx="1525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ÖZEL ENTEGRATÖR</a:t>
              </a:r>
              <a:endParaRPr lang="tr-T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1259632" y="2490720"/>
            <a:ext cx="2120978" cy="1226312"/>
            <a:chOff x="5799343" y="2994607"/>
            <a:chExt cx="2120978" cy="1322806"/>
          </a:xfrm>
        </p:grpSpPr>
        <p:sp>
          <p:nvSpPr>
            <p:cNvPr id="8" name="Dikdörtgen 7"/>
            <p:cNvSpPr/>
            <p:nvPr/>
          </p:nvSpPr>
          <p:spPr>
            <a:xfrm>
              <a:off x="5799343" y="2994607"/>
              <a:ext cx="1423747" cy="13228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Yuvarlatılmış Dikdörtgen 9"/>
            <p:cNvSpPr/>
            <p:nvPr/>
          </p:nvSpPr>
          <p:spPr>
            <a:xfrm>
              <a:off x="5940215" y="3152302"/>
              <a:ext cx="976186" cy="272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5912481" y="3152302"/>
              <a:ext cx="2007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smtClean="0"/>
                <a:t>Kullanıcı Adı</a:t>
              </a:r>
              <a:endParaRPr lang="tr-TR" sz="1200" b="1" dirty="0"/>
            </a:p>
          </p:txBody>
        </p:sp>
        <p:sp>
          <p:nvSpPr>
            <p:cNvPr id="17" name="Yuvarlatılmış Dikdörtgen 16"/>
            <p:cNvSpPr/>
            <p:nvPr/>
          </p:nvSpPr>
          <p:spPr>
            <a:xfrm>
              <a:off x="5939315" y="3540673"/>
              <a:ext cx="951596" cy="272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Metin kutusu 17"/>
            <p:cNvSpPr txBox="1"/>
            <p:nvPr/>
          </p:nvSpPr>
          <p:spPr>
            <a:xfrm>
              <a:off x="5882799" y="3540673"/>
              <a:ext cx="1003920" cy="29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smtClean="0"/>
                <a:t>*********</a:t>
              </a:r>
              <a:endParaRPr lang="tr-TR" sz="1200" b="1" dirty="0"/>
            </a:p>
          </p:txBody>
        </p:sp>
      </p:grpSp>
      <p:sp>
        <p:nvSpPr>
          <p:cNvPr id="40" name="Yuvarlatılmış Dikdörtgen 39"/>
          <p:cNvSpPr/>
          <p:nvPr/>
        </p:nvSpPr>
        <p:spPr>
          <a:xfrm>
            <a:off x="1545016" y="3414909"/>
            <a:ext cx="734176" cy="230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solidFill>
                  <a:schemeClr val="tx1"/>
                </a:solidFill>
              </a:rPr>
              <a:t>GİRİŞ</a:t>
            </a:r>
            <a:endParaRPr lang="tr-TR" sz="1000" b="1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15616" y="458112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Kullanıcı özel </a:t>
            </a:r>
            <a:r>
              <a:rPr lang="tr-TR" sz="2400" dirty="0" err="1" smtClean="0"/>
              <a:t>entegratör</a:t>
            </a:r>
            <a:r>
              <a:rPr lang="tr-TR" sz="2400" dirty="0" smtClean="0"/>
              <a:t> tarafından kendine sağlanan bir web portal aracılığıyla faturalarını </a:t>
            </a:r>
            <a:r>
              <a:rPr lang="tr-TR" sz="2400" dirty="0"/>
              <a:t>Ö</a:t>
            </a:r>
            <a:r>
              <a:rPr lang="tr-TR" sz="2400" dirty="0" smtClean="0"/>
              <a:t>zel </a:t>
            </a:r>
            <a:r>
              <a:rPr lang="tr-TR" sz="2400" dirty="0" err="1" smtClean="0"/>
              <a:t>Entegratöre</a:t>
            </a:r>
            <a:r>
              <a:rPr lang="tr-TR" sz="2400" dirty="0" smtClean="0"/>
              <a:t> Gelir İdaresine iletilmesi amaçlı gönderebilir.</a:t>
            </a:r>
            <a:endParaRPr lang="tr-TR" sz="2400" dirty="0"/>
          </a:p>
        </p:txBody>
      </p:sp>
      <p:pic>
        <p:nvPicPr>
          <p:cNvPr id="35" name="Picture 2" descr="http://www.medyaurfa.net/wp-content/uploads/2012/07/gelir-idaresi-ba%C5%9Fkanl%C4%B1%C4%9F%C4%B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85" y="5792490"/>
            <a:ext cx="1440160" cy="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 1"/>
          <p:cNvGrpSpPr/>
          <p:nvPr/>
        </p:nvGrpSpPr>
        <p:grpSpPr>
          <a:xfrm>
            <a:off x="243266" y="158584"/>
            <a:ext cx="2603500" cy="1808163"/>
            <a:chOff x="4877992" y="548680"/>
            <a:chExt cx="2603500" cy="1808163"/>
          </a:xfrm>
        </p:grpSpPr>
        <p:grpSp>
          <p:nvGrpSpPr>
            <p:cNvPr id="28" name="Gruppe 13"/>
            <p:cNvGrpSpPr>
              <a:grpSpLocks/>
            </p:cNvGrpSpPr>
            <p:nvPr/>
          </p:nvGrpSpPr>
          <p:grpSpPr bwMode="auto">
            <a:xfrm>
              <a:off x="4877992" y="548680"/>
              <a:ext cx="2603500" cy="1808163"/>
              <a:chOff x="4819650" y="4642167"/>
              <a:chExt cx="3905250" cy="1808163"/>
            </a:xfrm>
          </p:grpSpPr>
          <p:sp>
            <p:nvSpPr>
              <p:cNvPr id="29" name="Rektangel med enkelt afrundet hjørne 16"/>
              <p:cNvSpPr/>
              <p:nvPr/>
            </p:nvSpPr>
            <p:spPr>
              <a:xfrm rot="10800000" flipH="1">
                <a:off x="4819650" y="4642167"/>
                <a:ext cx="3902870" cy="1808163"/>
              </a:xfrm>
              <a:prstGeom prst="round1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6" name="Rektangel 17"/>
              <p:cNvSpPr/>
              <p:nvPr/>
            </p:nvSpPr>
            <p:spPr>
              <a:xfrm>
                <a:off x="4819650" y="4650105"/>
                <a:ext cx="3905250" cy="131762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27" name="Dikdörtgen 26"/>
            <p:cNvSpPr/>
            <p:nvPr/>
          </p:nvSpPr>
          <p:spPr>
            <a:xfrm>
              <a:off x="5005216" y="779745"/>
              <a:ext cx="23474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b="1" spc="30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Web tabanlı yazılımlar aracılığı ile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9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Users\seyhan_ebru\Pictures\tanıtım\portal_as_gatewa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b="5140"/>
          <a:stretch/>
        </p:blipFill>
        <p:spPr bwMode="auto">
          <a:xfrm>
            <a:off x="683568" y="685512"/>
            <a:ext cx="7956376" cy="55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Oval 22"/>
          <p:cNvSpPr/>
          <p:nvPr/>
        </p:nvSpPr>
        <p:spPr>
          <a:xfrm>
            <a:off x="3347872" y="4941176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rgbClr val="0CD8E2"/>
              </a:gs>
              <a:gs pos="39999">
                <a:srgbClr val="78F2F8"/>
              </a:gs>
              <a:gs pos="70000">
                <a:srgbClr val="BCF9FC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4499992" y="5157192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rgbClr val="0CD8E2"/>
              </a:gs>
              <a:gs pos="39999">
                <a:srgbClr val="78F2F8"/>
              </a:gs>
              <a:gs pos="70000">
                <a:srgbClr val="BCF9FC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5148064" y="5625628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rgbClr val="0CD8E2"/>
              </a:gs>
              <a:gs pos="39999">
                <a:srgbClr val="78F2F8"/>
              </a:gs>
              <a:gs pos="70000">
                <a:srgbClr val="BCF9FC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6228184" y="5661628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rgbClr val="0CD8E2"/>
              </a:gs>
              <a:gs pos="39999">
                <a:srgbClr val="78F2F8"/>
              </a:gs>
              <a:gs pos="70000">
                <a:srgbClr val="BCF9FC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7236296" y="5553232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rgbClr val="0CD8E2"/>
              </a:gs>
              <a:gs pos="39999">
                <a:srgbClr val="78F2F8"/>
              </a:gs>
              <a:gs pos="70000">
                <a:srgbClr val="BCF9FC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5868144" y="3284984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rgbClr val="0CD8E2"/>
              </a:gs>
              <a:gs pos="39999">
                <a:srgbClr val="78F2F8"/>
              </a:gs>
              <a:gs pos="70000">
                <a:srgbClr val="BCF9FC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25">
            <a:off x="5263848" y="3226257"/>
            <a:ext cx="989151" cy="50405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up 32"/>
          <p:cNvGrpSpPr/>
          <p:nvPr/>
        </p:nvGrpSpPr>
        <p:grpSpPr>
          <a:xfrm>
            <a:off x="5391284" y="704423"/>
            <a:ext cx="2249879" cy="2249879"/>
            <a:chOff x="5868144" y="1248544"/>
            <a:chExt cx="2249879" cy="224987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8144" y="1248544"/>
              <a:ext cx="2249879" cy="224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Metin kutusu 34"/>
            <p:cNvSpPr txBox="1"/>
            <p:nvPr/>
          </p:nvSpPr>
          <p:spPr>
            <a:xfrm>
              <a:off x="6228184" y="1842122"/>
              <a:ext cx="1728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ÖZEL </a:t>
              </a:r>
            </a:p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ENTEGRATÖR</a:t>
              </a:r>
              <a:endParaRPr lang="tr-T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03677" y="249317"/>
            <a:ext cx="2603500" cy="1808163"/>
            <a:chOff x="101074" y="2005887"/>
            <a:chExt cx="2603500" cy="1808163"/>
          </a:xfrm>
        </p:grpSpPr>
        <p:grpSp>
          <p:nvGrpSpPr>
            <p:cNvPr id="38" name="Gruppe 13"/>
            <p:cNvGrpSpPr>
              <a:grpSpLocks/>
            </p:cNvGrpSpPr>
            <p:nvPr/>
          </p:nvGrpSpPr>
          <p:grpSpPr bwMode="auto">
            <a:xfrm>
              <a:off x="101074" y="2005887"/>
              <a:ext cx="2603500" cy="1808163"/>
              <a:chOff x="4819650" y="4642167"/>
              <a:chExt cx="3905250" cy="1808163"/>
            </a:xfrm>
          </p:grpSpPr>
          <p:sp>
            <p:nvSpPr>
              <p:cNvPr id="40" name="Rektangel med enkelt afrundet hjørne 16"/>
              <p:cNvSpPr/>
              <p:nvPr/>
            </p:nvSpPr>
            <p:spPr>
              <a:xfrm rot="10800000" flipH="1">
                <a:off x="4819650" y="4642167"/>
                <a:ext cx="3902870" cy="1808163"/>
              </a:xfrm>
              <a:prstGeom prst="round1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1" name="Rektangel 17"/>
              <p:cNvSpPr/>
              <p:nvPr/>
            </p:nvSpPr>
            <p:spPr>
              <a:xfrm>
                <a:off x="4819650" y="4650105"/>
                <a:ext cx="3905250" cy="131762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32" name="Dikdörtgen 31"/>
            <p:cNvSpPr/>
            <p:nvPr/>
          </p:nvSpPr>
          <p:spPr>
            <a:xfrm>
              <a:off x="303677" y="2248248"/>
              <a:ext cx="21660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b="1" spc="30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ERP sistemleri aracılığı 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7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5 -0.08397 L 0.15781 -0.1311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235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4187 L 0.04722 -0.1519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55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10479 L 0.00816 -0.2202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57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8397 L -0.07483 -0.2047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6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9843 -0.1152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2105 L 0.03958 -0.05783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0" grpId="0" animBg="1"/>
      <p:bldP spid="30" grpId="1" animBg="1"/>
      <p:bldP spid="3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9874" y="265274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seyhan_ebru\Pictures\usb\Extras-Mac-Display-ico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" y="512132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seyhan_ebru\Pictures\usb\Extras-Mac-Display-ico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Users\seyhan_ebru\Pictures\usb\Extras-Mac-Display-ico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66" y="13407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Users\seyhan_ebru\Pictures\usb\Extras-Mac-Display-ico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66" y="515719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45516" y="152229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X ERP YAZILIMI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303906" y="152228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 ERP YAZILIMI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881660" y="53012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A</a:t>
            </a:r>
            <a:r>
              <a:rPr lang="tr-TR" b="1" dirty="0" smtClean="0">
                <a:solidFill>
                  <a:schemeClr val="bg1"/>
                </a:solidFill>
              </a:rPr>
              <a:t> ERP YAZILIMI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303906" y="53021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 ERP YAZILIMI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609874" y="3107245"/>
            <a:ext cx="179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ÖZEL ENTEGRATÖR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6" y="20609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24" y="46532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06" y="197076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06" y="468003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68" y="269076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68" y="396533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36" y="275753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421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270892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400514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100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92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04" y="472514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27088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40050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498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76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04" y="47250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0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27088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40050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498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76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04" y="47250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0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27088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2" y="40050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498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76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04" y="47250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D:\Users\seyhan_ebru\Pictures\document\document-empty-icon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0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673" y="5040030"/>
            <a:ext cx="1686403" cy="16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şağı Ok 2"/>
          <p:cNvSpPr/>
          <p:nvPr/>
        </p:nvSpPr>
        <p:spPr>
          <a:xfrm>
            <a:off x="3938789" y="4320030"/>
            <a:ext cx="1080120" cy="1080000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779952" y="5408691"/>
            <a:ext cx="1485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GELİR İDARESİ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BAŞKANLIĞI</a:t>
            </a:r>
            <a:endParaRPr lang="tr-T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up 62"/>
          <p:cNvGrpSpPr/>
          <p:nvPr/>
        </p:nvGrpSpPr>
        <p:grpSpPr>
          <a:xfrm>
            <a:off x="4136329" y="4256506"/>
            <a:ext cx="793165" cy="861457"/>
            <a:chOff x="4556531" y="3160247"/>
            <a:chExt cx="793165" cy="720000"/>
          </a:xfrm>
        </p:grpSpPr>
        <p:pic>
          <p:nvPicPr>
            <p:cNvPr id="64" name="Picture 5" descr="D:\Users\seyhan_ebru\Pictures\document\document-empty-icon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531" y="3160247"/>
              <a:ext cx="70150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Metin kutusu 64"/>
            <p:cNvSpPr txBox="1"/>
            <p:nvPr/>
          </p:nvSpPr>
          <p:spPr>
            <a:xfrm rot="2178152">
              <a:off x="4590266" y="3374670"/>
              <a:ext cx="759430" cy="1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b="1" dirty="0" smtClean="0"/>
                <a:t>E-FATURA</a:t>
              </a:r>
              <a:endParaRPr lang="tr-TR" sz="900" b="1" dirty="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2466713" y="332656"/>
            <a:ext cx="421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ERP ENREGRASYONU</a:t>
            </a:r>
          </a:p>
        </p:txBody>
      </p:sp>
    </p:spTree>
    <p:extLst>
      <p:ext uri="{BB962C8B-B14F-4D97-AF65-F5344CB8AC3E}">
        <p14:creationId xmlns:p14="http://schemas.microsoft.com/office/powerpoint/2010/main" val="40363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281E-6 L -0.18507 -0.1128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64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3432E-7 L 0.21841 -0.1433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71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3562E-6 L 0.21267 0.1350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675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4792E-6 L -0.18507 0.1528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763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02104 L 0.13767 0.0733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71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105 L 0.14184 -0.0943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578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712 L -0.17275 -0.0918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545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64 L -0.17275 0.1075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5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4792E-6 L -0.18507 0.1528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763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281E-6 L -0.18507 -0.11286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64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3562E-6 L 0.21267 0.1350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675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3432E-7 L 0.21841 -0.14339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716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02104 L 0.13767 0.07331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71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64 L -0.17275 0.10754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589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712 L -0.17275 -0.09181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545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105 L 0.14184 -0.09435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4792E-6 L -0.18507 0.15287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7632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281E-6 L -0.18507 -0.1128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64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3562E-6 L 0.21267 0.13506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6753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3432E-7 L 0.21841 -0.14339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7169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02104 L 0.13767 0.07331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718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64 L -0.17275 0.10754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5897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712 L -0.17275 -0.09181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5458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105 L 0.14184 -0.09435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00"/>
                            </p:stCondLst>
                            <p:childTnLst>
                              <p:par>
                                <p:cTn id="2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500"/>
                            </p:stCondLst>
                            <p:childTnLst>
                              <p:par>
                                <p:cTn id="2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4792E-6 L -0.18507 0.15287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7632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281E-6 L -0.18507 -0.11286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64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3562E-6 L 0.21267 0.13506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6753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3432E-7 L 0.21841 -0.14339 " pathEditMode="relative" rAng="0" ptsTypes="AA">
                                      <p:cBhvr>
                                        <p:cTn id="2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71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02104 L 0.13767 0.07331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718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64 L -0.17275 0.10754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589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712 L -0.17275 -0.09181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5458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105 L 0.14184 -0.09435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500"/>
                            </p:stCondLst>
                            <p:childTnLst>
                              <p:par>
                                <p:cTn id="2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000"/>
                            </p:stCondLst>
                            <p:childTnLst>
                              <p:par>
                                <p:cTn id="3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4792E-6 L -0.18507 0.15287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7632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281E-6 L -0.18507 -0.11286 " pathEditMode="relative" rAng="0" ptsTypes="AA">
                                      <p:cBhvr>
                                        <p:cTn id="3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5643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3562E-6 L 0.21267 0.13506 " pathEditMode="relative" rAng="0" ptsTypes="AA">
                                      <p:cBhvr>
                                        <p:cTn id="3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6753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3432E-7 L 0.21841 -0.14339 " pathEditMode="relative" rAng="0" ptsTypes="AA">
                                      <p:cBhvr>
                                        <p:cTn id="3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7169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02104 L 0.13767 0.07331 " pathEditMode="relative" rAng="0" ptsTypes="AA">
                                      <p:cBhvr>
                                        <p:cTn id="3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718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64 L -0.17275 0.10754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5897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712 L -0.17275 -0.09181 " pathEditMode="relative" rAng="0" ptsTypes="AA">
                                      <p:cBhvr>
                                        <p:cTn id="3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5458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105 L 0.14184 -0.09435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 flipH="1">
            <a:off x="8049887" y="2663455"/>
            <a:ext cx="28800" cy="2520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owder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 flipH="1">
            <a:off x="1095836" y="2632435"/>
            <a:ext cx="28800" cy="2520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owder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 rot="5400000" flipH="1">
            <a:off x="2925528" y="4310613"/>
            <a:ext cx="28800" cy="2520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owder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 rot="5400000" flipH="1">
            <a:off x="5889600" y="4338127"/>
            <a:ext cx="28800" cy="2520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owder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 flipH="1">
            <a:off x="4176000" y="3333580"/>
            <a:ext cx="28800" cy="223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owder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 flipH="1">
            <a:off x="4644000" y="3423727"/>
            <a:ext cx="28800" cy="2160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owder">
            <a:bevelT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60540" y="5131562"/>
            <a:ext cx="1728192" cy="864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chilly" dir="t"/>
          </a:scene3d>
          <a:sp3d extrusionH="76200" contourW="12700" prstMaterial="softEdge">
            <a:bevelT prst="angle"/>
            <a:bevelB prst="angle"/>
            <a:extrusionClr>
              <a:srgbClr val="C5E5D1"/>
            </a:extrusionClr>
            <a:contourClr>
              <a:srgbClr val="C5E5D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X </a:t>
            </a:r>
            <a:r>
              <a:rPr lang="tr-TR" b="1" dirty="0" smtClean="0">
                <a:solidFill>
                  <a:schemeClr val="tx1"/>
                </a:solidFill>
              </a:rPr>
              <a:t>ÖZEL ENTEGRATÖRÜ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7154020" y="5116435"/>
            <a:ext cx="1728000" cy="86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chilly" dir="t"/>
          </a:scene3d>
          <a:sp3d extrusionH="76200" contourW="12700" prstMaterial="softEdge">
            <a:bevelT prst="angle"/>
            <a:bevelB prst="angle"/>
            <a:extrusionClr>
              <a:srgbClr val="C5E5D1"/>
            </a:extrusionClr>
            <a:contourClr>
              <a:srgbClr val="C5E5D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Y ÖZEL ENTEGRATÖR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80000" y="2703580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rgbClr val="0CD8E2"/>
              </a:gs>
              <a:gs pos="39999">
                <a:srgbClr val="78F2F8"/>
              </a:gs>
              <a:gs pos="70000">
                <a:srgbClr val="BCF9FC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1980000" y="5547580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chemeClr val="accent5">
                  <a:lumMod val="60000"/>
                  <a:lumOff val="40000"/>
                </a:schemeClr>
              </a:gs>
              <a:gs pos="39999">
                <a:schemeClr val="accent5">
                  <a:lumMod val="40000"/>
                  <a:lumOff val="60000"/>
                </a:schemeClr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4644016" y="3668934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chemeClr val="accent5">
                  <a:lumMod val="60000"/>
                  <a:lumOff val="40000"/>
                </a:schemeClr>
              </a:gs>
              <a:gs pos="39999">
                <a:schemeClr val="accent5">
                  <a:lumMod val="40000"/>
                  <a:lumOff val="60000"/>
                </a:schemeClr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8028000" y="5052708"/>
            <a:ext cx="72000" cy="72000"/>
          </a:xfrm>
          <a:prstGeom prst="ellipse">
            <a:avLst/>
          </a:prstGeom>
          <a:gradFill flip="none" rotWithShape="1">
            <a:gsLst>
              <a:gs pos="94990">
                <a:srgbClr val="F5E7F7"/>
              </a:gs>
              <a:gs pos="0">
                <a:schemeClr val="accent5">
                  <a:lumMod val="60000"/>
                  <a:lumOff val="40000"/>
                </a:schemeClr>
              </a:gs>
              <a:gs pos="39999">
                <a:schemeClr val="accent5">
                  <a:lumMod val="40000"/>
                  <a:lumOff val="60000"/>
                </a:schemeClr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51520" y="5991671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MALİ MÜHÜR</a:t>
            </a:r>
            <a:endParaRPr lang="tr-TR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629077" y="5991671"/>
            <a:ext cx="204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MALİ MÜHÜR</a:t>
            </a:r>
            <a:endParaRPr lang="tr-TR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92000" y="2684588"/>
            <a:ext cx="126000" cy="126000"/>
          </a:xfrm>
          <a:prstGeom prst="ellipse">
            <a:avLst/>
          </a:prstGeom>
          <a:gradFill flip="none" rotWithShape="1">
            <a:gsLst>
              <a:gs pos="94990">
                <a:schemeClr val="bg2">
                  <a:lumMod val="90000"/>
                </a:schemeClr>
              </a:gs>
              <a:gs pos="0">
                <a:srgbClr val="5B975B"/>
              </a:gs>
              <a:gs pos="39999">
                <a:srgbClr val="87B787"/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7020272" y="5556756"/>
            <a:ext cx="126000" cy="126000"/>
          </a:xfrm>
          <a:prstGeom prst="ellipse">
            <a:avLst/>
          </a:prstGeom>
          <a:gradFill flip="none" rotWithShape="1">
            <a:gsLst>
              <a:gs pos="94990">
                <a:schemeClr val="bg2">
                  <a:lumMod val="90000"/>
                </a:schemeClr>
              </a:gs>
              <a:gs pos="0">
                <a:srgbClr val="5B975B"/>
              </a:gs>
              <a:gs pos="39999">
                <a:srgbClr val="87B787"/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val 32"/>
          <p:cNvSpPr/>
          <p:nvPr/>
        </p:nvSpPr>
        <p:spPr>
          <a:xfrm>
            <a:off x="4139952" y="3630556"/>
            <a:ext cx="126000" cy="126000"/>
          </a:xfrm>
          <a:prstGeom prst="ellipse">
            <a:avLst/>
          </a:prstGeom>
          <a:gradFill flip="none" rotWithShape="1">
            <a:gsLst>
              <a:gs pos="94990">
                <a:schemeClr val="bg2">
                  <a:lumMod val="90000"/>
                </a:schemeClr>
              </a:gs>
              <a:gs pos="0">
                <a:srgbClr val="5B975B"/>
              </a:gs>
              <a:gs pos="39999">
                <a:srgbClr val="87B787"/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val 33"/>
          <p:cNvSpPr/>
          <p:nvPr/>
        </p:nvSpPr>
        <p:spPr>
          <a:xfrm>
            <a:off x="1043608" y="4926700"/>
            <a:ext cx="126000" cy="126000"/>
          </a:xfrm>
          <a:prstGeom prst="ellipse">
            <a:avLst/>
          </a:prstGeom>
          <a:gradFill flip="none" rotWithShape="1">
            <a:gsLst>
              <a:gs pos="94990">
                <a:schemeClr val="bg2">
                  <a:lumMod val="90000"/>
                </a:schemeClr>
              </a:gs>
              <a:gs pos="0">
                <a:srgbClr val="5B975B"/>
              </a:gs>
              <a:gs pos="39999">
                <a:srgbClr val="87B787"/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6858120" y="5980435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ALICISINA GÖNDERİR</a:t>
            </a:r>
            <a:endParaRPr lang="tr-TR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-72008" y="5982379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ALICISINA GÖNDERİR</a:t>
            </a:r>
            <a:endParaRPr lang="tr-TR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5445"/>
            <a:ext cx="1539499" cy="1539499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12776"/>
            <a:ext cx="1872208" cy="1872208"/>
          </a:xfrm>
          <a:prstGeom prst="rect">
            <a:avLst/>
          </a:prstGeom>
        </p:spPr>
      </p:pic>
      <p:grpSp>
        <p:nvGrpSpPr>
          <p:cNvPr id="26" name="Grup 25"/>
          <p:cNvGrpSpPr/>
          <p:nvPr/>
        </p:nvGrpSpPr>
        <p:grpSpPr>
          <a:xfrm>
            <a:off x="3491880" y="1764141"/>
            <a:ext cx="1973449" cy="2024899"/>
            <a:chOff x="6012159" y="3855817"/>
            <a:chExt cx="2160239" cy="2160239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2159" y="3855817"/>
              <a:ext cx="2160239" cy="216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Metin kutusu 38"/>
            <p:cNvSpPr txBox="1"/>
            <p:nvPr/>
          </p:nvSpPr>
          <p:spPr>
            <a:xfrm>
              <a:off x="6174546" y="4316272"/>
              <a:ext cx="1786660" cy="108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GELİR İDARESİ BAŞKANLIĞI</a:t>
              </a:r>
              <a:endPara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Dikdörtgen 6"/>
          <p:cNvSpPr/>
          <p:nvPr/>
        </p:nvSpPr>
        <p:spPr>
          <a:xfrm>
            <a:off x="1931981" y="3561044"/>
            <a:ext cx="5568069" cy="1777071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21 Şubat 2013 tarihinde yayınlanan 424 sıra no.lu tebliğe göre «e-fatura uygulamasını özel </a:t>
            </a:r>
            <a:r>
              <a:rPr lang="tr-TR" dirty="0" err="1">
                <a:solidFill>
                  <a:schemeClr val="tx1"/>
                </a:solidFill>
              </a:rPr>
              <a:t>entegratör</a:t>
            </a:r>
            <a:r>
              <a:rPr lang="tr-TR" dirty="0">
                <a:solidFill>
                  <a:schemeClr val="tx1"/>
                </a:solidFill>
              </a:rPr>
              <a:t> vasıtasıyla kullananlar düzenlenecek e-faturaların özel </a:t>
            </a:r>
            <a:r>
              <a:rPr lang="tr-TR" dirty="0" err="1">
                <a:solidFill>
                  <a:schemeClr val="tx1"/>
                </a:solidFill>
              </a:rPr>
              <a:t>entegratörün</a:t>
            </a:r>
            <a:r>
              <a:rPr lang="tr-TR" dirty="0">
                <a:solidFill>
                  <a:schemeClr val="tx1"/>
                </a:solidFill>
              </a:rPr>
              <a:t> mali mühür </a:t>
            </a:r>
          </a:p>
          <a:p>
            <a:r>
              <a:rPr lang="tr-TR" dirty="0">
                <a:solidFill>
                  <a:schemeClr val="tx1"/>
                </a:solidFill>
              </a:rPr>
              <a:t>sertifikası ile onaylanmasına izin verebilirler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47251" y="260648"/>
            <a:ext cx="5649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E-FATURALARIN İMZALANMASI</a:t>
            </a:r>
          </a:p>
          <a:p>
            <a:pPr algn="ctr"/>
            <a:r>
              <a:rPr lang="tr-TR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(424 sıra no.lu VUK tebliğine göre)</a:t>
            </a:r>
          </a:p>
        </p:txBody>
      </p:sp>
    </p:spTree>
    <p:extLst>
      <p:ext uri="{BB962C8B-B14F-4D97-AF65-F5344CB8AC3E}">
        <p14:creationId xmlns:p14="http://schemas.microsoft.com/office/powerpoint/2010/main" val="38739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1.38889E-6 0.3479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602 L 0.2401 -0.006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 -0.00602 L 0.2401 -0.2766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04 0.2805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28056 L 0.27414 0.2805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857 L -8.33333E-7 -0.3516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1.38889E-6 0.33611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023 L -0.26493 -0.0002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84 0.0007 L -0.26684 -0.29375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4.07407E-6 L -0.00104 0.2502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7176 L -0.25 0.2717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088 L 0.00104 -0.32477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27" grpId="0" animBg="1"/>
      <p:bldP spid="27" grpId="1" animBg="1"/>
      <p:bldP spid="27" grpId="2" animBg="1"/>
      <p:bldP spid="2" grpId="0"/>
      <p:bldP spid="2" grpId="1"/>
      <p:bldP spid="2" grpId="2"/>
      <p:bldP spid="28" grpId="0"/>
      <p:bldP spid="28" grpId="1"/>
      <p:bldP spid="28" grpId="2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5" grpId="0"/>
      <p:bldP spid="35" grpId="1"/>
      <p:bldP spid="35" grpId="2"/>
      <p:bldP spid="36" grpId="0"/>
      <p:bldP spid="36" grpId="1"/>
      <p:bldP spid="36" grpId="2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Zj5_NH0SxnUXEFt1u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4rmtb1EQ0y.IURfEm0g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eh3YDV7kikRTjdB9tq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t8cxOPnkWmybjNfo15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tdK9m4XEaF4ylMw6yt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g9gv_7UKzPTcSoouGK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heme/theme1.xml><?xml version="1.0" encoding="utf-8"?>
<a:theme xmlns:a="http://schemas.openxmlformats.org/drawingml/2006/main" name="Tema1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990</Words>
  <Application>Microsoft Office PowerPoint</Application>
  <PresentationFormat>Ekran Gösterisi (4:3)</PresentationFormat>
  <Paragraphs>231</Paragraphs>
  <Slides>21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Tema1</vt:lpstr>
      <vt:lpstr>think-cell Slide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Entegrasyon Yöntemi ile e-Fatura Uygulamasını Kullanma</vt:lpstr>
      <vt:lpstr>Özel Entegrasyon Vasıtasıyla e-Fatura Gönderme</vt:lpstr>
      <vt:lpstr>Özel Entegrasyon Vasıtasıyla e-Fatura Uygulamasını Kullanma</vt:lpstr>
      <vt:lpstr>YALÇIN TERCAN  Gelir İdaresi Müdürü ytercan@gelirler.gov.tr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e-FATURA UYGULAMASI</dc:title>
  <dc:creator>GGM</dc:creator>
  <cp:lastModifiedBy>GGM</cp:lastModifiedBy>
  <cp:revision>119</cp:revision>
  <dcterms:created xsi:type="dcterms:W3CDTF">2013-03-28T09:14:08Z</dcterms:created>
  <dcterms:modified xsi:type="dcterms:W3CDTF">2013-06-04T14:50:46Z</dcterms:modified>
</cp:coreProperties>
</file>